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280" r:id="rId2"/>
    <p:sldId id="419" r:id="rId3"/>
    <p:sldId id="420" r:id="rId4"/>
    <p:sldId id="314" r:id="rId5"/>
    <p:sldId id="288" r:id="rId6"/>
    <p:sldId id="287" r:id="rId7"/>
    <p:sldId id="427" r:id="rId8"/>
    <p:sldId id="435" r:id="rId9"/>
    <p:sldId id="406" r:id="rId10"/>
    <p:sldId id="412" r:id="rId11"/>
    <p:sldId id="413" r:id="rId12"/>
    <p:sldId id="440" r:id="rId13"/>
    <p:sldId id="394" r:id="rId14"/>
    <p:sldId id="414" r:id="rId15"/>
    <p:sldId id="429" r:id="rId16"/>
    <p:sldId id="374" r:id="rId17"/>
    <p:sldId id="439" r:id="rId18"/>
    <p:sldId id="446" r:id="rId19"/>
    <p:sldId id="426" r:id="rId20"/>
    <p:sldId id="400" r:id="rId21"/>
    <p:sldId id="357" r:id="rId22"/>
    <p:sldId id="376" r:id="rId23"/>
    <p:sldId id="397" r:id="rId24"/>
    <p:sldId id="436" r:id="rId25"/>
    <p:sldId id="270" r:id="rId26"/>
    <p:sldId id="430" r:id="rId27"/>
    <p:sldId id="421" r:id="rId28"/>
    <p:sldId id="415" r:id="rId29"/>
    <p:sldId id="416" r:id="rId30"/>
    <p:sldId id="428" r:id="rId31"/>
    <p:sldId id="445" r:id="rId32"/>
    <p:sldId id="433" r:id="rId33"/>
    <p:sldId id="434" r:id="rId34"/>
    <p:sldId id="431" r:id="rId35"/>
    <p:sldId id="424" r:id="rId36"/>
    <p:sldId id="361" r:id="rId37"/>
    <p:sldId id="362" r:id="rId38"/>
    <p:sldId id="363" r:id="rId39"/>
    <p:sldId id="364" r:id="rId40"/>
    <p:sldId id="365" r:id="rId41"/>
    <p:sldId id="366" r:id="rId42"/>
    <p:sldId id="437" r:id="rId43"/>
    <p:sldId id="443" r:id="rId44"/>
    <p:sldId id="444" r:id="rId45"/>
    <p:sldId id="284" r:id="rId46"/>
    <p:sldId id="285" r:id="rId47"/>
    <p:sldId id="342" r:id="rId48"/>
  </p:sldIdLst>
  <p:sldSz cx="9144000" cy="6858000" type="screen4x3"/>
  <p:notesSz cx="6797675" cy="9926638"/>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1pPr>
    <a:lvl2pPr marL="4572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2pPr>
    <a:lvl3pPr marL="9144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3pPr>
    <a:lvl4pPr marL="13716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4pPr>
    <a:lvl5pPr marL="18288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5pPr>
    <a:lvl6pPr marL="2286000" algn="l" defTabSz="914400" rtl="0" eaLnBrk="1" latinLnBrk="0" hangingPunct="1">
      <a:defRPr sz="2200" kern="1200">
        <a:solidFill>
          <a:schemeClr val="tx1"/>
        </a:solidFill>
        <a:latin typeface="Verdana" pitchFamily="34" charset="0"/>
        <a:ea typeface="Geneva" charset="0"/>
        <a:cs typeface="Geneva" charset="0"/>
      </a:defRPr>
    </a:lvl6pPr>
    <a:lvl7pPr marL="2743200" algn="l" defTabSz="914400" rtl="0" eaLnBrk="1" latinLnBrk="0" hangingPunct="1">
      <a:defRPr sz="2200" kern="1200">
        <a:solidFill>
          <a:schemeClr val="tx1"/>
        </a:solidFill>
        <a:latin typeface="Verdana" pitchFamily="34" charset="0"/>
        <a:ea typeface="Geneva" charset="0"/>
        <a:cs typeface="Geneva" charset="0"/>
      </a:defRPr>
    </a:lvl7pPr>
    <a:lvl8pPr marL="3200400" algn="l" defTabSz="914400" rtl="0" eaLnBrk="1" latinLnBrk="0" hangingPunct="1">
      <a:defRPr sz="2200" kern="1200">
        <a:solidFill>
          <a:schemeClr val="tx1"/>
        </a:solidFill>
        <a:latin typeface="Verdana" pitchFamily="34" charset="0"/>
        <a:ea typeface="Geneva" charset="0"/>
        <a:cs typeface="Geneva" charset="0"/>
      </a:defRPr>
    </a:lvl8pPr>
    <a:lvl9pPr marL="3657600" algn="l" defTabSz="914400" rtl="0" eaLnBrk="1" latinLnBrk="0" hangingPunct="1">
      <a:defRPr sz="2200" kern="1200">
        <a:solidFill>
          <a:schemeClr val="tx1"/>
        </a:solidFill>
        <a:latin typeface="Verdana" pitchFamily="34" charset="0"/>
        <a:ea typeface="Geneva" charset="0"/>
        <a:cs typeface="Geneva" charset="0"/>
      </a:defRPr>
    </a:lvl9pPr>
  </p:defaultTextStyle>
  <p:extLst>
    <p:ext uri="{EFAFB233-063F-42B5-8137-9DF3F51BA10A}">
      <p15:sldGuideLst xmlns:p15="http://schemas.microsoft.com/office/powerpoint/2012/main">
        <p15:guide id="1" orient="horz" pos="413">
          <p15:clr>
            <a:srgbClr val="A4A3A4"/>
          </p15:clr>
        </p15:guide>
        <p15:guide id="2" orient="horz" pos="2160">
          <p15:clr>
            <a:srgbClr val="A4A3A4"/>
          </p15:clr>
        </p15:guide>
        <p15:guide id="3" orient="horz" pos="197">
          <p15:clr>
            <a:srgbClr val="A4A3A4"/>
          </p15:clr>
        </p15:guide>
        <p15:guide id="4" orient="horz" pos="4193">
          <p15:clr>
            <a:srgbClr val="A4A3A4"/>
          </p15:clr>
        </p15:guide>
        <p15:guide id="5" orient="horz" pos="3948">
          <p15:clr>
            <a:srgbClr val="A4A3A4"/>
          </p15:clr>
        </p15:guide>
        <p15:guide id="6" pos="2880">
          <p15:clr>
            <a:srgbClr val="A4A3A4"/>
          </p15:clr>
        </p15:guide>
        <p15:guide id="7" pos="209">
          <p15:clr>
            <a:srgbClr val="A4A3A4"/>
          </p15:clr>
        </p15:guide>
        <p15:guide id="8" pos="422">
          <p15:clr>
            <a:srgbClr val="A4A3A4"/>
          </p15:clr>
        </p15:guide>
        <p15:guide id="9" pos="5506">
          <p15:clr>
            <a:srgbClr val="A4A3A4"/>
          </p15:clr>
        </p15:guide>
        <p15:guide id="10" pos="33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27B"/>
    <a:srgbClr val="CC0498"/>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592" autoAdjust="0"/>
  </p:normalViewPr>
  <p:slideViewPr>
    <p:cSldViewPr snapToGrid="0">
      <p:cViewPr varScale="1">
        <p:scale>
          <a:sx n="98" d="100"/>
          <a:sy n="98" d="100"/>
        </p:scale>
        <p:origin x="2010" y="78"/>
      </p:cViewPr>
      <p:guideLst>
        <p:guide orient="horz" pos="413"/>
        <p:guide orient="horz" pos="2160"/>
        <p:guide orient="horz" pos="197"/>
        <p:guide orient="horz" pos="4193"/>
        <p:guide orient="horz" pos="3948"/>
        <p:guide pos="2880"/>
        <p:guide pos="209"/>
        <p:guide pos="422"/>
        <p:guide pos="5506"/>
        <p:guide pos="3308"/>
      </p:guideLst>
    </p:cSldViewPr>
  </p:slideViewPr>
  <p:outlineViewPr>
    <p:cViewPr>
      <p:scale>
        <a:sx n="33" d="100"/>
        <a:sy n="33" d="100"/>
      </p:scale>
      <p:origin x="0" y="-4440"/>
    </p:cViewPr>
  </p:outlineViewPr>
  <p:notesTextViewPr>
    <p:cViewPr>
      <p:scale>
        <a:sx n="100" d="100"/>
        <a:sy n="100" d="100"/>
      </p:scale>
      <p:origin x="0" y="0"/>
    </p:cViewPr>
  </p:notesTextViewPr>
  <p:sorterViewPr>
    <p:cViewPr>
      <p:scale>
        <a:sx n="170" d="100"/>
        <a:sy n="170" d="100"/>
      </p:scale>
      <p:origin x="0" y="-12336"/>
    </p:cViewPr>
  </p:sorterViewPr>
  <p:notesViewPr>
    <p:cSldViewPr snapToGrid="0">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C024A-5929-480A-BD53-604CCFA63F5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v-SE"/>
        </a:p>
      </dgm:t>
    </dgm:pt>
    <dgm:pt modelId="{080AB837-FC82-45EC-BCF3-FB541E80C5BF}">
      <dgm:prSet phldrT="[Text]" custT="1"/>
      <dgm:spPr/>
      <dgm:t>
        <a:bodyPr/>
        <a:lstStyle/>
        <a:p>
          <a:r>
            <a:rPr lang="sv-SE" sz="900" dirty="0"/>
            <a:t>Patienten bokar  tid själv via 1177 </a:t>
          </a:r>
        </a:p>
        <a:p>
          <a:r>
            <a:rPr lang="sv-SE" sz="900" dirty="0"/>
            <a:t>webbtidbok</a:t>
          </a:r>
        </a:p>
      </dgm:t>
    </dgm:pt>
    <dgm:pt modelId="{525158B4-68C7-4D94-8DB3-636FC648CB09}" type="parTrans" cxnId="{58BC69C3-96BD-4097-9529-982C1890CF81}">
      <dgm:prSet/>
      <dgm:spPr/>
      <dgm:t>
        <a:bodyPr/>
        <a:lstStyle/>
        <a:p>
          <a:endParaRPr lang="sv-SE"/>
        </a:p>
      </dgm:t>
    </dgm:pt>
    <dgm:pt modelId="{12489DC9-700F-42CC-83E3-27386AE2869C}" type="sibTrans" cxnId="{58BC69C3-96BD-4097-9529-982C1890CF81}">
      <dgm:prSet/>
      <dgm:spPr/>
      <dgm:t>
        <a:bodyPr/>
        <a:lstStyle/>
        <a:p>
          <a:endParaRPr lang="sv-SE"/>
        </a:p>
      </dgm:t>
    </dgm:pt>
    <dgm:pt modelId="{6EEA7015-071B-40A4-9DCD-A259991E6252}">
      <dgm:prSet phldrT="[Text]" custT="1"/>
      <dgm:spPr/>
      <dgm:t>
        <a:bodyPr/>
        <a:lstStyle/>
        <a:p>
          <a:r>
            <a:rPr lang="sv-SE" sz="900" dirty="0"/>
            <a:t>Patienten kommer till dialysen och checkar in med </a:t>
          </a:r>
          <a:r>
            <a:rPr lang="sv-SE" sz="900" dirty="0" smtClean="0"/>
            <a:t>självincheckning</a:t>
          </a:r>
          <a:endParaRPr lang="sv-SE" sz="900" dirty="0"/>
        </a:p>
      </dgm:t>
    </dgm:pt>
    <dgm:pt modelId="{0816253B-8018-4C93-A409-4B0A3FD8AE7D}" type="parTrans" cxnId="{27FD1B8D-4E7B-418F-8461-BDBBF842D3F1}">
      <dgm:prSet/>
      <dgm:spPr/>
      <dgm:t>
        <a:bodyPr/>
        <a:lstStyle/>
        <a:p>
          <a:endParaRPr lang="sv-SE"/>
        </a:p>
      </dgm:t>
    </dgm:pt>
    <dgm:pt modelId="{0A0EFAE3-4A66-4647-B39F-E5A9D3ADB722}" type="sibTrans" cxnId="{27FD1B8D-4E7B-418F-8461-BDBBF842D3F1}">
      <dgm:prSet/>
      <dgm:spPr/>
      <dgm:t>
        <a:bodyPr/>
        <a:lstStyle/>
        <a:p>
          <a:endParaRPr lang="sv-SE"/>
        </a:p>
      </dgm:t>
    </dgm:pt>
    <dgm:pt modelId="{D0014ADF-2312-48F3-8B2F-8D9E9540C4EE}">
      <dgm:prSet phldrT="[Text]" custT="1"/>
      <dgm:spPr/>
      <dgm:t>
        <a:bodyPr/>
        <a:lstStyle/>
        <a:p>
          <a:r>
            <a:rPr lang="sv-SE" sz="900" dirty="0"/>
            <a:t>Patienten genomför sin behandling</a:t>
          </a:r>
        </a:p>
      </dgm:t>
    </dgm:pt>
    <dgm:pt modelId="{269EA0B0-D7FF-455C-AD94-3A89F6D855E5}" type="parTrans" cxnId="{FC677F80-79EE-43CA-A2C5-0AC196688F4C}">
      <dgm:prSet/>
      <dgm:spPr/>
      <dgm:t>
        <a:bodyPr/>
        <a:lstStyle/>
        <a:p>
          <a:endParaRPr lang="sv-SE"/>
        </a:p>
      </dgm:t>
    </dgm:pt>
    <dgm:pt modelId="{51216891-3A21-481F-A017-1E21C1F17131}" type="sibTrans" cxnId="{FC677F80-79EE-43CA-A2C5-0AC196688F4C}">
      <dgm:prSet/>
      <dgm:spPr/>
      <dgm:t>
        <a:bodyPr/>
        <a:lstStyle/>
        <a:p>
          <a:endParaRPr lang="sv-SE"/>
        </a:p>
      </dgm:t>
    </dgm:pt>
    <dgm:pt modelId="{6788907A-9150-4AD8-A192-A71F7E07A684}">
      <dgm:prSet phldrT="[Text]" custT="1"/>
      <dgm:spPr/>
      <dgm:t>
        <a:bodyPr/>
        <a:lstStyle/>
        <a:p>
          <a:r>
            <a:rPr lang="sv-SE" sz="900" dirty="0"/>
            <a:t>Patienten loggar in på 1177 fyller i formulär med värden</a:t>
          </a:r>
        </a:p>
      </dgm:t>
    </dgm:pt>
    <dgm:pt modelId="{DD654690-98D0-4D9A-BD77-17BD78E67BF4}" type="parTrans" cxnId="{AE4FD065-00B0-488F-A1C0-FD5F40166C19}">
      <dgm:prSet/>
      <dgm:spPr/>
      <dgm:t>
        <a:bodyPr/>
        <a:lstStyle/>
        <a:p>
          <a:endParaRPr lang="sv-SE"/>
        </a:p>
      </dgm:t>
    </dgm:pt>
    <dgm:pt modelId="{1DBD8D71-02B8-4A16-9041-55259022681C}" type="sibTrans" cxnId="{AE4FD065-00B0-488F-A1C0-FD5F40166C19}">
      <dgm:prSet/>
      <dgm:spPr/>
      <dgm:t>
        <a:bodyPr/>
        <a:lstStyle/>
        <a:p>
          <a:endParaRPr lang="sv-SE"/>
        </a:p>
      </dgm:t>
    </dgm:pt>
    <dgm:pt modelId="{5F92CECD-E8FC-4B75-8C52-7E58F881BE68}">
      <dgm:prSet phldrT="[Text]" custT="1"/>
      <dgm:spPr/>
      <dgm:t>
        <a:bodyPr/>
        <a:lstStyle/>
        <a:p>
          <a:r>
            <a:rPr lang="sv-SE" sz="900" dirty="0"/>
            <a:t>Personalen loggar in på 1177 och tar del av resultaten</a:t>
          </a:r>
        </a:p>
      </dgm:t>
    </dgm:pt>
    <dgm:pt modelId="{BD883886-4BEB-4F4E-BA13-BDE1BEDD2DA6}" type="parTrans" cxnId="{A67A687E-5D19-4D91-B535-708EA74AC7B2}">
      <dgm:prSet/>
      <dgm:spPr/>
      <dgm:t>
        <a:bodyPr/>
        <a:lstStyle/>
        <a:p>
          <a:endParaRPr lang="sv-SE"/>
        </a:p>
      </dgm:t>
    </dgm:pt>
    <dgm:pt modelId="{EAB8E0A6-F9CC-4DDA-8BC7-8B87DFEB6F55}" type="sibTrans" cxnId="{A67A687E-5D19-4D91-B535-708EA74AC7B2}">
      <dgm:prSet/>
      <dgm:spPr/>
      <dgm:t>
        <a:bodyPr/>
        <a:lstStyle/>
        <a:p>
          <a:endParaRPr lang="sv-SE"/>
        </a:p>
      </dgm:t>
    </dgm:pt>
    <dgm:pt modelId="{E63A106A-CF8D-4410-B941-F1E45808F90A}" type="pres">
      <dgm:prSet presAssocID="{AF2C024A-5929-480A-BD53-604CCFA63F53}" presName="cycle" presStyleCnt="0">
        <dgm:presLayoutVars>
          <dgm:dir/>
          <dgm:resizeHandles val="exact"/>
        </dgm:presLayoutVars>
      </dgm:prSet>
      <dgm:spPr/>
      <dgm:t>
        <a:bodyPr/>
        <a:lstStyle/>
        <a:p>
          <a:endParaRPr lang="sv-SE"/>
        </a:p>
      </dgm:t>
    </dgm:pt>
    <dgm:pt modelId="{FB054D77-367E-4F8F-BF67-8E4D1319C6D7}" type="pres">
      <dgm:prSet presAssocID="{080AB837-FC82-45EC-BCF3-FB541E80C5BF}" presName="node" presStyleLbl="node1" presStyleIdx="0" presStyleCnt="5">
        <dgm:presLayoutVars>
          <dgm:bulletEnabled val="1"/>
        </dgm:presLayoutVars>
      </dgm:prSet>
      <dgm:spPr/>
      <dgm:t>
        <a:bodyPr/>
        <a:lstStyle/>
        <a:p>
          <a:endParaRPr lang="sv-SE"/>
        </a:p>
      </dgm:t>
    </dgm:pt>
    <dgm:pt modelId="{4002467F-E167-41CF-BDDF-03DE17C4AFA1}" type="pres">
      <dgm:prSet presAssocID="{12489DC9-700F-42CC-83E3-27386AE2869C}" presName="sibTrans" presStyleLbl="sibTrans2D1" presStyleIdx="0" presStyleCnt="5"/>
      <dgm:spPr/>
      <dgm:t>
        <a:bodyPr/>
        <a:lstStyle/>
        <a:p>
          <a:endParaRPr lang="sv-SE"/>
        </a:p>
      </dgm:t>
    </dgm:pt>
    <dgm:pt modelId="{424F3124-3B71-4372-A0B7-D27123D201BA}" type="pres">
      <dgm:prSet presAssocID="{12489DC9-700F-42CC-83E3-27386AE2869C}" presName="connectorText" presStyleLbl="sibTrans2D1" presStyleIdx="0" presStyleCnt="5"/>
      <dgm:spPr/>
      <dgm:t>
        <a:bodyPr/>
        <a:lstStyle/>
        <a:p>
          <a:endParaRPr lang="sv-SE"/>
        </a:p>
      </dgm:t>
    </dgm:pt>
    <dgm:pt modelId="{99A91136-074A-4E3D-B6AE-6BD3A042DBC6}" type="pres">
      <dgm:prSet presAssocID="{6EEA7015-071B-40A4-9DCD-A259991E6252}" presName="node" presStyleLbl="node1" presStyleIdx="1" presStyleCnt="5">
        <dgm:presLayoutVars>
          <dgm:bulletEnabled val="1"/>
        </dgm:presLayoutVars>
      </dgm:prSet>
      <dgm:spPr/>
      <dgm:t>
        <a:bodyPr/>
        <a:lstStyle/>
        <a:p>
          <a:endParaRPr lang="sv-SE"/>
        </a:p>
      </dgm:t>
    </dgm:pt>
    <dgm:pt modelId="{944D5794-E3B0-447D-A09B-9521AC405F05}" type="pres">
      <dgm:prSet presAssocID="{0A0EFAE3-4A66-4647-B39F-E5A9D3ADB722}" presName="sibTrans" presStyleLbl="sibTrans2D1" presStyleIdx="1" presStyleCnt="5"/>
      <dgm:spPr/>
      <dgm:t>
        <a:bodyPr/>
        <a:lstStyle/>
        <a:p>
          <a:endParaRPr lang="sv-SE"/>
        </a:p>
      </dgm:t>
    </dgm:pt>
    <dgm:pt modelId="{8C8601C0-1804-4D56-BF11-57C64C74792B}" type="pres">
      <dgm:prSet presAssocID="{0A0EFAE3-4A66-4647-B39F-E5A9D3ADB722}" presName="connectorText" presStyleLbl="sibTrans2D1" presStyleIdx="1" presStyleCnt="5"/>
      <dgm:spPr/>
      <dgm:t>
        <a:bodyPr/>
        <a:lstStyle/>
        <a:p>
          <a:endParaRPr lang="sv-SE"/>
        </a:p>
      </dgm:t>
    </dgm:pt>
    <dgm:pt modelId="{5C486DDB-424F-4891-B16B-F64D91816CD1}" type="pres">
      <dgm:prSet presAssocID="{D0014ADF-2312-48F3-8B2F-8D9E9540C4EE}" presName="node" presStyleLbl="node1" presStyleIdx="2" presStyleCnt="5">
        <dgm:presLayoutVars>
          <dgm:bulletEnabled val="1"/>
        </dgm:presLayoutVars>
      </dgm:prSet>
      <dgm:spPr/>
      <dgm:t>
        <a:bodyPr/>
        <a:lstStyle/>
        <a:p>
          <a:endParaRPr lang="sv-SE"/>
        </a:p>
      </dgm:t>
    </dgm:pt>
    <dgm:pt modelId="{B75E76C5-87C6-4D5F-B91A-577FF7866665}" type="pres">
      <dgm:prSet presAssocID="{51216891-3A21-481F-A017-1E21C1F17131}" presName="sibTrans" presStyleLbl="sibTrans2D1" presStyleIdx="2" presStyleCnt="5"/>
      <dgm:spPr/>
      <dgm:t>
        <a:bodyPr/>
        <a:lstStyle/>
        <a:p>
          <a:endParaRPr lang="sv-SE"/>
        </a:p>
      </dgm:t>
    </dgm:pt>
    <dgm:pt modelId="{00A6A695-E2C3-41F1-9607-9BD201C5470A}" type="pres">
      <dgm:prSet presAssocID="{51216891-3A21-481F-A017-1E21C1F17131}" presName="connectorText" presStyleLbl="sibTrans2D1" presStyleIdx="2" presStyleCnt="5"/>
      <dgm:spPr/>
      <dgm:t>
        <a:bodyPr/>
        <a:lstStyle/>
        <a:p>
          <a:endParaRPr lang="sv-SE"/>
        </a:p>
      </dgm:t>
    </dgm:pt>
    <dgm:pt modelId="{CCBCDEC4-6CF9-4BC0-8C6C-0B1279753217}" type="pres">
      <dgm:prSet presAssocID="{6788907A-9150-4AD8-A192-A71F7E07A684}" presName="node" presStyleLbl="node1" presStyleIdx="3" presStyleCnt="5">
        <dgm:presLayoutVars>
          <dgm:bulletEnabled val="1"/>
        </dgm:presLayoutVars>
      </dgm:prSet>
      <dgm:spPr/>
      <dgm:t>
        <a:bodyPr/>
        <a:lstStyle/>
        <a:p>
          <a:endParaRPr lang="sv-SE"/>
        </a:p>
      </dgm:t>
    </dgm:pt>
    <dgm:pt modelId="{D051678D-167A-46CB-8636-988E2B173800}" type="pres">
      <dgm:prSet presAssocID="{1DBD8D71-02B8-4A16-9041-55259022681C}" presName="sibTrans" presStyleLbl="sibTrans2D1" presStyleIdx="3" presStyleCnt="5"/>
      <dgm:spPr/>
      <dgm:t>
        <a:bodyPr/>
        <a:lstStyle/>
        <a:p>
          <a:endParaRPr lang="sv-SE"/>
        </a:p>
      </dgm:t>
    </dgm:pt>
    <dgm:pt modelId="{6B0F9E01-55CC-4A3C-A126-0A873B159199}" type="pres">
      <dgm:prSet presAssocID="{1DBD8D71-02B8-4A16-9041-55259022681C}" presName="connectorText" presStyleLbl="sibTrans2D1" presStyleIdx="3" presStyleCnt="5"/>
      <dgm:spPr/>
      <dgm:t>
        <a:bodyPr/>
        <a:lstStyle/>
        <a:p>
          <a:endParaRPr lang="sv-SE"/>
        </a:p>
      </dgm:t>
    </dgm:pt>
    <dgm:pt modelId="{613AAB10-317B-4619-A53D-4C4B1914E894}" type="pres">
      <dgm:prSet presAssocID="{5F92CECD-E8FC-4B75-8C52-7E58F881BE68}" presName="node" presStyleLbl="node1" presStyleIdx="4" presStyleCnt="5">
        <dgm:presLayoutVars>
          <dgm:bulletEnabled val="1"/>
        </dgm:presLayoutVars>
      </dgm:prSet>
      <dgm:spPr/>
      <dgm:t>
        <a:bodyPr/>
        <a:lstStyle/>
        <a:p>
          <a:endParaRPr lang="sv-SE"/>
        </a:p>
      </dgm:t>
    </dgm:pt>
    <dgm:pt modelId="{DE8DB894-C145-4AF3-8AFE-F52FBE177115}" type="pres">
      <dgm:prSet presAssocID="{EAB8E0A6-F9CC-4DDA-8BC7-8B87DFEB6F55}" presName="sibTrans" presStyleLbl="sibTrans2D1" presStyleIdx="4" presStyleCnt="5"/>
      <dgm:spPr/>
      <dgm:t>
        <a:bodyPr/>
        <a:lstStyle/>
        <a:p>
          <a:endParaRPr lang="sv-SE"/>
        </a:p>
      </dgm:t>
    </dgm:pt>
    <dgm:pt modelId="{D096DE98-A5BF-40FA-81BE-250DAC1AA6FD}" type="pres">
      <dgm:prSet presAssocID="{EAB8E0A6-F9CC-4DDA-8BC7-8B87DFEB6F55}" presName="connectorText" presStyleLbl="sibTrans2D1" presStyleIdx="4" presStyleCnt="5"/>
      <dgm:spPr/>
      <dgm:t>
        <a:bodyPr/>
        <a:lstStyle/>
        <a:p>
          <a:endParaRPr lang="sv-SE"/>
        </a:p>
      </dgm:t>
    </dgm:pt>
  </dgm:ptLst>
  <dgm:cxnLst>
    <dgm:cxn modelId="{C9860D6F-AE28-44DC-9E73-2C8E42880101}" type="presOf" srcId="{12489DC9-700F-42CC-83E3-27386AE2869C}" destId="{4002467F-E167-41CF-BDDF-03DE17C4AFA1}" srcOrd="0" destOrd="0" presId="urn:microsoft.com/office/officeart/2005/8/layout/cycle2"/>
    <dgm:cxn modelId="{280C1C51-4F3D-4F03-BE8C-43CE25AA725D}" type="presOf" srcId="{EAB8E0A6-F9CC-4DDA-8BC7-8B87DFEB6F55}" destId="{DE8DB894-C145-4AF3-8AFE-F52FBE177115}" srcOrd="0" destOrd="0" presId="urn:microsoft.com/office/officeart/2005/8/layout/cycle2"/>
    <dgm:cxn modelId="{8BC3D09E-07F5-4240-95FE-D208D1E241D2}" type="presOf" srcId="{51216891-3A21-481F-A017-1E21C1F17131}" destId="{B75E76C5-87C6-4D5F-B91A-577FF7866665}" srcOrd="0" destOrd="0" presId="urn:microsoft.com/office/officeart/2005/8/layout/cycle2"/>
    <dgm:cxn modelId="{553D2C95-9E39-4351-B05C-457001943002}" type="presOf" srcId="{6788907A-9150-4AD8-A192-A71F7E07A684}" destId="{CCBCDEC4-6CF9-4BC0-8C6C-0B1279753217}" srcOrd="0" destOrd="0" presId="urn:microsoft.com/office/officeart/2005/8/layout/cycle2"/>
    <dgm:cxn modelId="{27FD1B8D-4E7B-418F-8461-BDBBF842D3F1}" srcId="{AF2C024A-5929-480A-BD53-604CCFA63F53}" destId="{6EEA7015-071B-40A4-9DCD-A259991E6252}" srcOrd="1" destOrd="0" parTransId="{0816253B-8018-4C93-A409-4B0A3FD8AE7D}" sibTransId="{0A0EFAE3-4A66-4647-B39F-E5A9D3ADB722}"/>
    <dgm:cxn modelId="{F54C8CE8-C426-44E7-8837-4B3B9D891A03}" type="presOf" srcId="{1DBD8D71-02B8-4A16-9041-55259022681C}" destId="{6B0F9E01-55CC-4A3C-A126-0A873B159199}" srcOrd="1" destOrd="0" presId="urn:microsoft.com/office/officeart/2005/8/layout/cycle2"/>
    <dgm:cxn modelId="{43F1E300-E43E-4F47-8942-BE25F1665399}" type="presOf" srcId="{0A0EFAE3-4A66-4647-B39F-E5A9D3ADB722}" destId="{944D5794-E3B0-447D-A09B-9521AC405F05}" srcOrd="0" destOrd="0" presId="urn:microsoft.com/office/officeart/2005/8/layout/cycle2"/>
    <dgm:cxn modelId="{39968EC9-8765-4938-B153-65C25DB508B0}" type="presOf" srcId="{6EEA7015-071B-40A4-9DCD-A259991E6252}" destId="{99A91136-074A-4E3D-B6AE-6BD3A042DBC6}" srcOrd="0" destOrd="0" presId="urn:microsoft.com/office/officeart/2005/8/layout/cycle2"/>
    <dgm:cxn modelId="{24AB8567-B044-4910-B30D-386C53B02F1C}" type="presOf" srcId="{51216891-3A21-481F-A017-1E21C1F17131}" destId="{00A6A695-E2C3-41F1-9607-9BD201C5470A}" srcOrd="1" destOrd="0" presId="urn:microsoft.com/office/officeart/2005/8/layout/cycle2"/>
    <dgm:cxn modelId="{1FF47C10-2373-4CE9-8BD0-A1638F4B5969}" type="presOf" srcId="{080AB837-FC82-45EC-BCF3-FB541E80C5BF}" destId="{FB054D77-367E-4F8F-BF67-8E4D1319C6D7}" srcOrd="0" destOrd="0" presId="urn:microsoft.com/office/officeart/2005/8/layout/cycle2"/>
    <dgm:cxn modelId="{A67A687E-5D19-4D91-B535-708EA74AC7B2}" srcId="{AF2C024A-5929-480A-BD53-604CCFA63F53}" destId="{5F92CECD-E8FC-4B75-8C52-7E58F881BE68}" srcOrd="4" destOrd="0" parTransId="{BD883886-4BEB-4F4E-BA13-BDE1BEDD2DA6}" sibTransId="{EAB8E0A6-F9CC-4DDA-8BC7-8B87DFEB6F55}"/>
    <dgm:cxn modelId="{9B89574B-653D-4BAF-9865-C37FCFB4E62A}" type="presOf" srcId="{AF2C024A-5929-480A-BD53-604CCFA63F53}" destId="{E63A106A-CF8D-4410-B941-F1E45808F90A}" srcOrd="0" destOrd="0" presId="urn:microsoft.com/office/officeart/2005/8/layout/cycle2"/>
    <dgm:cxn modelId="{1BEC638E-2404-4CF1-92BF-5AD55D6EC41F}" type="presOf" srcId="{5F92CECD-E8FC-4B75-8C52-7E58F881BE68}" destId="{613AAB10-317B-4619-A53D-4C4B1914E894}" srcOrd="0" destOrd="0" presId="urn:microsoft.com/office/officeart/2005/8/layout/cycle2"/>
    <dgm:cxn modelId="{AE4FD065-00B0-488F-A1C0-FD5F40166C19}" srcId="{AF2C024A-5929-480A-BD53-604CCFA63F53}" destId="{6788907A-9150-4AD8-A192-A71F7E07A684}" srcOrd="3" destOrd="0" parTransId="{DD654690-98D0-4D9A-BD77-17BD78E67BF4}" sibTransId="{1DBD8D71-02B8-4A16-9041-55259022681C}"/>
    <dgm:cxn modelId="{9A1505F1-7B8C-4F73-B428-FEB827AB3798}" type="presOf" srcId="{12489DC9-700F-42CC-83E3-27386AE2869C}" destId="{424F3124-3B71-4372-A0B7-D27123D201BA}" srcOrd="1" destOrd="0" presId="urn:microsoft.com/office/officeart/2005/8/layout/cycle2"/>
    <dgm:cxn modelId="{60BB6D5F-70DE-4CFA-A7AD-4D47D62CE9CF}" type="presOf" srcId="{EAB8E0A6-F9CC-4DDA-8BC7-8B87DFEB6F55}" destId="{D096DE98-A5BF-40FA-81BE-250DAC1AA6FD}" srcOrd="1" destOrd="0" presId="urn:microsoft.com/office/officeart/2005/8/layout/cycle2"/>
    <dgm:cxn modelId="{3EE50E1A-A2FF-4BF9-ACD2-2D8C32656504}" type="presOf" srcId="{0A0EFAE3-4A66-4647-B39F-E5A9D3ADB722}" destId="{8C8601C0-1804-4D56-BF11-57C64C74792B}" srcOrd="1" destOrd="0" presId="urn:microsoft.com/office/officeart/2005/8/layout/cycle2"/>
    <dgm:cxn modelId="{FC677F80-79EE-43CA-A2C5-0AC196688F4C}" srcId="{AF2C024A-5929-480A-BD53-604CCFA63F53}" destId="{D0014ADF-2312-48F3-8B2F-8D9E9540C4EE}" srcOrd="2" destOrd="0" parTransId="{269EA0B0-D7FF-455C-AD94-3A89F6D855E5}" sibTransId="{51216891-3A21-481F-A017-1E21C1F17131}"/>
    <dgm:cxn modelId="{58BC69C3-96BD-4097-9529-982C1890CF81}" srcId="{AF2C024A-5929-480A-BD53-604CCFA63F53}" destId="{080AB837-FC82-45EC-BCF3-FB541E80C5BF}" srcOrd="0" destOrd="0" parTransId="{525158B4-68C7-4D94-8DB3-636FC648CB09}" sibTransId="{12489DC9-700F-42CC-83E3-27386AE2869C}"/>
    <dgm:cxn modelId="{55A32D9A-9AC2-4E2C-B312-09F5BE111B6A}" type="presOf" srcId="{1DBD8D71-02B8-4A16-9041-55259022681C}" destId="{D051678D-167A-46CB-8636-988E2B173800}" srcOrd="0" destOrd="0" presId="urn:microsoft.com/office/officeart/2005/8/layout/cycle2"/>
    <dgm:cxn modelId="{DF863132-5019-43E9-B07F-3CA7AA11FE15}" type="presOf" srcId="{D0014ADF-2312-48F3-8B2F-8D9E9540C4EE}" destId="{5C486DDB-424F-4891-B16B-F64D91816CD1}" srcOrd="0" destOrd="0" presId="urn:microsoft.com/office/officeart/2005/8/layout/cycle2"/>
    <dgm:cxn modelId="{8FD042C9-A058-4E92-A79F-402043096FAE}" type="presParOf" srcId="{E63A106A-CF8D-4410-B941-F1E45808F90A}" destId="{FB054D77-367E-4F8F-BF67-8E4D1319C6D7}" srcOrd="0" destOrd="0" presId="urn:microsoft.com/office/officeart/2005/8/layout/cycle2"/>
    <dgm:cxn modelId="{C91633BE-8164-4302-9994-7BDF8DF1CBE5}" type="presParOf" srcId="{E63A106A-CF8D-4410-B941-F1E45808F90A}" destId="{4002467F-E167-41CF-BDDF-03DE17C4AFA1}" srcOrd="1" destOrd="0" presId="urn:microsoft.com/office/officeart/2005/8/layout/cycle2"/>
    <dgm:cxn modelId="{7FFDCF24-1DEA-4BB4-AC83-A5D2A24B54A0}" type="presParOf" srcId="{4002467F-E167-41CF-BDDF-03DE17C4AFA1}" destId="{424F3124-3B71-4372-A0B7-D27123D201BA}" srcOrd="0" destOrd="0" presId="urn:microsoft.com/office/officeart/2005/8/layout/cycle2"/>
    <dgm:cxn modelId="{DB5475E3-77E5-464E-AD16-4AC7EF9AB2FA}" type="presParOf" srcId="{E63A106A-CF8D-4410-B941-F1E45808F90A}" destId="{99A91136-074A-4E3D-B6AE-6BD3A042DBC6}" srcOrd="2" destOrd="0" presId="urn:microsoft.com/office/officeart/2005/8/layout/cycle2"/>
    <dgm:cxn modelId="{60D6FD0F-5AD8-469D-8C03-B29FDE5032C0}" type="presParOf" srcId="{E63A106A-CF8D-4410-B941-F1E45808F90A}" destId="{944D5794-E3B0-447D-A09B-9521AC405F05}" srcOrd="3" destOrd="0" presId="urn:microsoft.com/office/officeart/2005/8/layout/cycle2"/>
    <dgm:cxn modelId="{E1895101-4084-4721-975C-69436649412D}" type="presParOf" srcId="{944D5794-E3B0-447D-A09B-9521AC405F05}" destId="{8C8601C0-1804-4D56-BF11-57C64C74792B}" srcOrd="0" destOrd="0" presId="urn:microsoft.com/office/officeart/2005/8/layout/cycle2"/>
    <dgm:cxn modelId="{DCFB4C4B-C7B6-4346-971C-72B853EC7256}" type="presParOf" srcId="{E63A106A-CF8D-4410-B941-F1E45808F90A}" destId="{5C486DDB-424F-4891-B16B-F64D91816CD1}" srcOrd="4" destOrd="0" presId="urn:microsoft.com/office/officeart/2005/8/layout/cycle2"/>
    <dgm:cxn modelId="{9AD429C3-DC6A-4F75-8B54-1EDFE4C986E6}" type="presParOf" srcId="{E63A106A-CF8D-4410-B941-F1E45808F90A}" destId="{B75E76C5-87C6-4D5F-B91A-577FF7866665}" srcOrd="5" destOrd="0" presId="urn:microsoft.com/office/officeart/2005/8/layout/cycle2"/>
    <dgm:cxn modelId="{7AD30DC8-E245-4E87-8335-4EC4CDA39274}" type="presParOf" srcId="{B75E76C5-87C6-4D5F-B91A-577FF7866665}" destId="{00A6A695-E2C3-41F1-9607-9BD201C5470A}" srcOrd="0" destOrd="0" presId="urn:microsoft.com/office/officeart/2005/8/layout/cycle2"/>
    <dgm:cxn modelId="{787EE92A-A91B-4C9B-9B49-C18E1D4C126F}" type="presParOf" srcId="{E63A106A-CF8D-4410-B941-F1E45808F90A}" destId="{CCBCDEC4-6CF9-4BC0-8C6C-0B1279753217}" srcOrd="6" destOrd="0" presId="urn:microsoft.com/office/officeart/2005/8/layout/cycle2"/>
    <dgm:cxn modelId="{444A4172-3206-41F1-B060-2068CCB065B0}" type="presParOf" srcId="{E63A106A-CF8D-4410-B941-F1E45808F90A}" destId="{D051678D-167A-46CB-8636-988E2B173800}" srcOrd="7" destOrd="0" presId="urn:microsoft.com/office/officeart/2005/8/layout/cycle2"/>
    <dgm:cxn modelId="{E9FB228A-02DC-4BAA-81C0-A925DA81BC8F}" type="presParOf" srcId="{D051678D-167A-46CB-8636-988E2B173800}" destId="{6B0F9E01-55CC-4A3C-A126-0A873B159199}" srcOrd="0" destOrd="0" presId="urn:microsoft.com/office/officeart/2005/8/layout/cycle2"/>
    <dgm:cxn modelId="{E6E938CE-FCC5-477B-9DA7-A250474358BA}" type="presParOf" srcId="{E63A106A-CF8D-4410-B941-F1E45808F90A}" destId="{613AAB10-317B-4619-A53D-4C4B1914E894}" srcOrd="8" destOrd="0" presId="urn:microsoft.com/office/officeart/2005/8/layout/cycle2"/>
    <dgm:cxn modelId="{7416B08C-8ECF-463A-BF05-9DE61108E7FF}" type="presParOf" srcId="{E63A106A-CF8D-4410-B941-F1E45808F90A}" destId="{DE8DB894-C145-4AF3-8AFE-F52FBE177115}" srcOrd="9" destOrd="0" presId="urn:microsoft.com/office/officeart/2005/8/layout/cycle2"/>
    <dgm:cxn modelId="{4BA7D837-8681-4383-AD5E-9CC4C589F6D6}" type="presParOf" srcId="{DE8DB894-C145-4AF3-8AFE-F52FBE177115}" destId="{D096DE98-A5BF-40FA-81BE-250DAC1AA6F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54D77-367E-4F8F-BF67-8E4D1319C6D7}">
      <dsp:nvSpPr>
        <dsp:cNvPr id="0" name=""/>
        <dsp:cNvSpPr/>
      </dsp:nvSpPr>
      <dsp:spPr>
        <a:xfrm>
          <a:off x="2434828" y="401"/>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Patienten bokar  tid själv via 1177 </a:t>
          </a:r>
        </a:p>
        <a:p>
          <a:pPr lvl="0" algn="ctr" defTabSz="400050">
            <a:lnSpc>
              <a:spcPct val="90000"/>
            </a:lnSpc>
            <a:spcBef>
              <a:spcPct val="0"/>
            </a:spcBef>
            <a:spcAft>
              <a:spcPct val="35000"/>
            </a:spcAft>
          </a:pPr>
          <a:r>
            <a:rPr lang="sv-SE" sz="900" kern="1200" dirty="0"/>
            <a:t>webbtidbok</a:t>
          </a:r>
        </a:p>
      </dsp:txBody>
      <dsp:txXfrm>
        <a:off x="2614422" y="179995"/>
        <a:ext cx="867155" cy="867155"/>
      </dsp:txXfrm>
    </dsp:sp>
    <dsp:sp modelId="{4002467F-E167-41CF-BDDF-03DE17C4AFA1}">
      <dsp:nvSpPr>
        <dsp:cNvPr id="0" name=""/>
        <dsp:cNvSpPr/>
      </dsp:nvSpPr>
      <dsp:spPr>
        <a:xfrm rot="2160000">
          <a:off x="3622675" y="942976"/>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a:off x="3632045" y="996915"/>
        <a:ext cx="228964" cy="248335"/>
      </dsp:txXfrm>
    </dsp:sp>
    <dsp:sp modelId="{99A91136-074A-4E3D-B6AE-6BD3A042DBC6}">
      <dsp:nvSpPr>
        <dsp:cNvPr id="0" name=""/>
        <dsp:cNvSpPr/>
      </dsp:nvSpPr>
      <dsp:spPr>
        <a:xfrm>
          <a:off x="3926250" y="1083982"/>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Patienten kommer till dialysen och checkar in med </a:t>
          </a:r>
          <a:r>
            <a:rPr lang="sv-SE" sz="900" kern="1200" dirty="0" smtClean="0"/>
            <a:t>självincheckning</a:t>
          </a:r>
          <a:endParaRPr lang="sv-SE" sz="900" kern="1200" dirty="0"/>
        </a:p>
      </dsp:txBody>
      <dsp:txXfrm>
        <a:off x="4105844" y="1263576"/>
        <a:ext cx="867155" cy="867155"/>
      </dsp:txXfrm>
    </dsp:sp>
    <dsp:sp modelId="{944D5794-E3B0-447D-A09B-9521AC405F05}">
      <dsp:nvSpPr>
        <dsp:cNvPr id="0" name=""/>
        <dsp:cNvSpPr/>
      </dsp:nvSpPr>
      <dsp:spPr>
        <a:xfrm rot="6480000">
          <a:off x="4093900" y="235804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rot="10800000">
        <a:off x="4158126" y="2394156"/>
        <a:ext cx="228964" cy="248335"/>
      </dsp:txXfrm>
    </dsp:sp>
    <dsp:sp modelId="{5C486DDB-424F-4891-B16B-F64D91816CD1}">
      <dsp:nvSpPr>
        <dsp:cNvPr id="0" name=""/>
        <dsp:cNvSpPr/>
      </dsp:nvSpPr>
      <dsp:spPr>
        <a:xfrm>
          <a:off x="3356577" y="2837255"/>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Patienten genomför sin behandling</a:t>
          </a:r>
        </a:p>
      </dsp:txBody>
      <dsp:txXfrm>
        <a:off x="3536171" y="3016849"/>
        <a:ext cx="867155" cy="867155"/>
      </dsp:txXfrm>
    </dsp:sp>
    <dsp:sp modelId="{B75E76C5-87C6-4D5F-B91A-577FF7866665}">
      <dsp:nvSpPr>
        <dsp:cNvPr id="0" name=""/>
        <dsp:cNvSpPr/>
      </dsp:nvSpPr>
      <dsp:spPr>
        <a:xfrm rot="10800000">
          <a:off x="2893711" y="324348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rot="10800000">
        <a:off x="2991839" y="3326259"/>
        <a:ext cx="228964" cy="248335"/>
      </dsp:txXfrm>
    </dsp:sp>
    <dsp:sp modelId="{CCBCDEC4-6CF9-4BC0-8C6C-0B1279753217}">
      <dsp:nvSpPr>
        <dsp:cNvPr id="0" name=""/>
        <dsp:cNvSpPr/>
      </dsp:nvSpPr>
      <dsp:spPr>
        <a:xfrm>
          <a:off x="1513078" y="2837255"/>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Patienten loggar in på 1177 fyller i formulär med värden</a:t>
          </a:r>
        </a:p>
      </dsp:txBody>
      <dsp:txXfrm>
        <a:off x="1692672" y="3016849"/>
        <a:ext cx="867155" cy="867155"/>
      </dsp:txXfrm>
    </dsp:sp>
    <dsp:sp modelId="{D051678D-167A-46CB-8636-988E2B173800}">
      <dsp:nvSpPr>
        <dsp:cNvPr id="0" name=""/>
        <dsp:cNvSpPr/>
      </dsp:nvSpPr>
      <dsp:spPr>
        <a:xfrm rot="15120000">
          <a:off x="1680728" y="237564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rot="10800000">
        <a:off x="1744954" y="2505090"/>
        <a:ext cx="228964" cy="248335"/>
      </dsp:txXfrm>
    </dsp:sp>
    <dsp:sp modelId="{613AAB10-317B-4619-A53D-4C4B1914E894}">
      <dsp:nvSpPr>
        <dsp:cNvPr id="0" name=""/>
        <dsp:cNvSpPr/>
      </dsp:nvSpPr>
      <dsp:spPr>
        <a:xfrm>
          <a:off x="943405" y="1083982"/>
          <a:ext cx="1226343" cy="1226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Personalen loggar in på 1177 och tar del av resultaten</a:t>
          </a:r>
        </a:p>
      </dsp:txBody>
      <dsp:txXfrm>
        <a:off x="1122999" y="1263576"/>
        <a:ext cx="867155" cy="867155"/>
      </dsp:txXfrm>
    </dsp:sp>
    <dsp:sp modelId="{DE8DB894-C145-4AF3-8AFE-F52FBE177115}">
      <dsp:nvSpPr>
        <dsp:cNvPr id="0" name=""/>
        <dsp:cNvSpPr/>
      </dsp:nvSpPr>
      <dsp:spPr>
        <a:xfrm rot="19440000">
          <a:off x="2131253" y="95385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sv-SE" sz="1700" kern="1200"/>
        </a:p>
      </dsp:txBody>
      <dsp:txXfrm>
        <a:off x="2140623" y="1065476"/>
        <a:ext cx="228964"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Verdana" charset="0"/>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04B59C-27AA-40BB-A939-FF05A7B8656E}" type="datetime1">
              <a:rPr lang="sv-SE"/>
              <a:pPr>
                <a:defRPr/>
              </a:pPr>
              <a:t>2018-11-30</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Verdana" charset="0"/>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8BF225-E5CB-4DF5-948F-B95046AA4073}" type="slidenum">
              <a:rPr lang="sv-SE"/>
              <a:pPr>
                <a:defRPr/>
              </a:pPr>
              <a:t>‹#›</a:t>
            </a:fld>
            <a:endParaRPr lang="sv-SE"/>
          </a:p>
        </p:txBody>
      </p:sp>
    </p:spTree>
    <p:extLst>
      <p:ext uri="{BB962C8B-B14F-4D97-AF65-F5344CB8AC3E}">
        <p14:creationId xmlns:p14="http://schemas.microsoft.com/office/powerpoint/2010/main" val="365630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ea typeface="Geneva" pitchFamily="1" charset="-128"/>
                <a:cs typeface="+mn-cs"/>
              </a:defRPr>
            </a:lvl1pPr>
          </a:lstStyle>
          <a:p>
            <a:pPr>
              <a:defRPr/>
            </a:pPr>
            <a:endParaRPr lang="sv-S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3DE237F8-7095-47D1-AD93-B41ED59F381C}" type="slidenum">
              <a:rPr lang="sv-SE"/>
              <a:pPr>
                <a:defRPr/>
              </a:pPr>
              <a:t>‹#›</a:t>
            </a:fld>
            <a:endParaRPr lang="sv-SE"/>
          </a:p>
        </p:txBody>
      </p:sp>
    </p:spTree>
    <p:extLst>
      <p:ext uri="{BB962C8B-B14F-4D97-AF65-F5344CB8AC3E}">
        <p14:creationId xmlns:p14="http://schemas.microsoft.com/office/powerpoint/2010/main" val="235598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dirty="0" smtClean="0"/>
              <a:t>Hjälptext för UL:</a:t>
            </a:r>
          </a:p>
          <a:p>
            <a:pPr marL="171450" indent="-171450">
              <a:buFont typeface="Arial" panose="020B0604020202020204" pitchFamily="34" charset="0"/>
              <a:buChar char="•"/>
            </a:pPr>
            <a:r>
              <a:rPr lang="sv-SE" sz="1000" dirty="0" smtClean="0"/>
              <a:t>Läs</a:t>
            </a:r>
            <a:r>
              <a:rPr lang="sv-SE" sz="1000" baseline="0" dirty="0" smtClean="0"/>
              <a:t> </a:t>
            </a:r>
            <a:r>
              <a:rPr lang="sv-SE" sz="1000" u="none" baseline="0" dirty="0" smtClean="0"/>
              <a:t>handboken för utvecklingsledare innan dialogseminariet.  </a:t>
            </a:r>
          </a:p>
          <a:p>
            <a:pPr marL="171450" indent="-171450">
              <a:buFont typeface="Arial" panose="020B0604020202020204" pitchFamily="34" charset="0"/>
              <a:buChar char="•"/>
            </a:pPr>
            <a:r>
              <a:rPr lang="sv-SE" sz="1000" u="none" baseline="0" dirty="0" smtClean="0"/>
              <a:t>Presentationsrunda </a:t>
            </a:r>
          </a:p>
          <a:p>
            <a:pPr marL="171450" indent="-171450">
              <a:buFont typeface="Arial" panose="020B0604020202020204" pitchFamily="34" charset="0"/>
              <a:buChar char="•"/>
            </a:pPr>
            <a:r>
              <a:rPr lang="sv-SE" sz="1000" u="none" baseline="0" dirty="0" smtClean="0"/>
              <a:t>Klargör din roll som utvecklingsledare för </a:t>
            </a:r>
            <a:r>
              <a:rPr lang="sv-SE" sz="1000" u="none" baseline="0" dirty="0" err="1" smtClean="0"/>
              <a:t>eHälsalyftet</a:t>
            </a:r>
            <a:r>
              <a:rPr lang="sv-SE" sz="1000" u="none" baseline="0" dirty="0" smtClean="0"/>
              <a:t>. Under seminariet är du dialogledare - inte expert eller representant för ditt yrke.</a:t>
            </a:r>
          </a:p>
          <a:p>
            <a:pPr marL="171450" indent="-171450">
              <a:buFont typeface="Arial" panose="020B0604020202020204" pitchFamily="34" charset="0"/>
              <a:buChar char="•"/>
            </a:pPr>
            <a:r>
              <a:rPr lang="sv-SE" sz="1000" u="none" baseline="0" dirty="0" smtClean="0"/>
              <a:t>Tydliggör att det rör sig om ett dialogseminarium, inte en regelrätt utbildning. </a:t>
            </a:r>
          </a:p>
          <a:p>
            <a:pPr marL="171450" lvl="0" indent="-171450">
              <a:buFont typeface="Arial" panose="020B0604020202020204" pitchFamily="34" charset="0"/>
              <a:buChar char="•"/>
            </a:pPr>
            <a:r>
              <a:rPr lang="sv-SE" sz="1000" u="none" kern="1200" dirty="0" smtClean="0">
                <a:solidFill>
                  <a:schemeClr val="tx1"/>
                </a:solidFill>
                <a:effectLst/>
                <a:latin typeface="Arial" pitchFamily="34" charset="0"/>
                <a:ea typeface="Geneva" pitchFamily="1" charset="-128"/>
                <a:cs typeface="Geneva" charset="0"/>
              </a:rPr>
              <a:t>Skicka</a:t>
            </a:r>
            <a:r>
              <a:rPr lang="sv-SE" sz="1000" u="none" kern="1200" baseline="0" dirty="0" smtClean="0">
                <a:solidFill>
                  <a:schemeClr val="tx1"/>
                </a:solidFill>
                <a:effectLst/>
                <a:latin typeface="Arial" pitchFamily="34" charset="0"/>
                <a:ea typeface="Geneva" pitchFamily="1" charset="-128"/>
                <a:cs typeface="Geneva" charset="0"/>
              </a:rPr>
              <a:t> runt närvarolistan och instruera vad som ska vara ifyllt: HSA-ID, namn och namnteckning</a:t>
            </a:r>
            <a:endParaRPr lang="sv-SE" sz="1000" u="none" kern="1200" dirty="0" smtClean="0">
              <a:solidFill>
                <a:schemeClr val="tx1"/>
              </a:solidFill>
              <a:effectLst/>
              <a:latin typeface="Arial" pitchFamily="34" charset="0"/>
              <a:ea typeface="Geneva" pitchFamily="1" charset="-128"/>
              <a:cs typeface="Geneva" charset="0"/>
            </a:endParaRPr>
          </a:p>
          <a:p>
            <a:pPr marL="171450" lvl="0" indent="-171450">
              <a:buFont typeface="Arial" panose="020B0604020202020204" pitchFamily="34" charset="0"/>
              <a:buChar char="•"/>
            </a:pPr>
            <a:r>
              <a:rPr lang="sv-SE" sz="1000" u="none" kern="1200" dirty="0" smtClean="0">
                <a:solidFill>
                  <a:schemeClr val="tx1"/>
                </a:solidFill>
                <a:effectLst/>
                <a:latin typeface="Arial" pitchFamily="34" charset="0"/>
                <a:ea typeface="Geneva" pitchFamily="1" charset="-128"/>
                <a:cs typeface="Geneva" charset="0"/>
              </a:rPr>
              <a:t>Praktisk information (toalett, fika, nödutgång, tider, mobilsamtal mm)</a:t>
            </a:r>
          </a:p>
          <a:p>
            <a:pPr marL="171450" indent="-171450">
              <a:buFont typeface="Arial" panose="020B0604020202020204" pitchFamily="34" charset="0"/>
              <a:buChar char="•"/>
            </a:pPr>
            <a:r>
              <a:rPr lang="sv-SE" sz="1000" u="none" baseline="0" dirty="0" smtClean="0"/>
              <a:t>Om du inte i förväg har utsett en person som ska föra anteckningar, gör det nu (endast punktform inte som ett protokoll)</a:t>
            </a:r>
          </a:p>
          <a:p>
            <a:pPr marL="171450" indent="-171450">
              <a:buFont typeface="Arial" panose="020B0604020202020204" pitchFamily="34" charset="0"/>
              <a:buChar char="•"/>
            </a:pPr>
            <a:r>
              <a:rPr lang="sv-SE" sz="1000" u="none" baseline="0" dirty="0" smtClean="0"/>
              <a:t>Trycka på mötesregler, parkera frågor, (jag kan komma att parkera frågor för att vi kommer in på det senare eller för att det inte hör till dagens tema) mobilsamtal, tidsramar- 3h och det är viktigt att alla stannar kvar, inte bara för egen skull utan även för gruppen</a:t>
            </a:r>
            <a:r>
              <a:rPr lang="sv-SE" sz="1000" baseline="0" dirty="0" smtClean="0"/>
              <a:t>, dialogseminarium = kunskapsöverföring, lära tillsammans. </a:t>
            </a:r>
          </a:p>
          <a:p>
            <a:pPr lvl="0"/>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a:t>
            </a:fld>
            <a:endParaRPr lang="sv-SE"/>
          </a:p>
        </p:txBody>
      </p:sp>
    </p:spTree>
    <p:extLst>
      <p:ext uri="{BB962C8B-B14F-4D97-AF65-F5344CB8AC3E}">
        <p14:creationId xmlns:p14="http://schemas.microsoft.com/office/powerpoint/2010/main" val="174331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aseline="0" dirty="0" smtClean="0"/>
              <a:t>Visa exempel som kommit in från medarbetare på hur digitalisering kan underlätta för patienterna</a:t>
            </a:r>
          </a:p>
          <a:p>
            <a:endParaRPr lang="sv-SE" baseline="0" dirty="0" smtClean="0"/>
          </a:p>
          <a:p>
            <a:r>
              <a:rPr lang="sv-SE" b="1" baseline="0" dirty="0" smtClean="0"/>
              <a:t>Gör så här: </a:t>
            </a:r>
            <a:r>
              <a:rPr lang="sv-SE" baseline="0" dirty="0" smtClean="0"/>
              <a:t>Bilden är animerad. </a:t>
            </a:r>
            <a:r>
              <a:rPr lang="sv-SE" dirty="0" smtClean="0"/>
              <a:t>Klicka</a:t>
            </a:r>
            <a:r>
              <a:rPr lang="sv-SE" baseline="0" dirty="0" smtClean="0"/>
              <a:t> fram en textruta i taget och läs upp förslaget som står innan du klickar fram nästa, totalt 5 förslag.</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10</a:t>
            </a:fld>
            <a:endParaRPr lang="sv-SE"/>
          </a:p>
        </p:txBody>
      </p:sp>
    </p:spTree>
    <p:extLst>
      <p:ext uri="{BB962C8B-B14F-4D97-AF65-F5344CB8AC3E}">
        <p14:creationId xmlns:p14="http://schemas.microsoft.com/office/powerpoint/2010/main" val="191703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aseline="0" dirty="0" smtClean="0"/>
              <a:t>Visa exempel som kommit in från medarbetare på hur digitalisering kan underlätta för medarbetarna</a:t>
            </a:r>
          </a:p>
          <a:p>
            <a:endParaRPr lang="sv-SE" baseline="0" dirty="0" smtClean="0"/>
          </a:p>
          <a:p>
            <a:r>
              <a:rPr lang="sv-SE" b="1" baseline="0" dirty="0" smtClean="0"/>
              <a:t>Gör så här</a:t>
            </a:r>
          </a:p>
          <a:p>
            <a:r>
              <a:rPr lang="sv-SE" baseline="0" dirty="0" smtClean="0"/>
              <a:t>Bilden är animerad. </a:t>
            </a:r>
            <a:r>
              <a:rPr lang="sv-SE" dirty="0" smtClean="0"/>
              <a:t>Klicka</a:t>
            </a:r>
            <a:r>
              <a:rPr lang="sv-SE" baseline="0" dirty="0" smtClean="0"/>
              <a:t> fram en textruta i taget och läs upp förslaget som står innan du klickar fram nästa, totalt 6 förslag.</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11</a:t>
            </a:fld>
            <a:endParaRPr lang="sv-SE"/>
          </a:p>
        </p:txBody>
      </p:sp>
    </p:spTree>
    <p:extLst>
      <p:ext uri="{BB962C8B-B14F-4D97-AF65-F5344CB8AC3E}">
        <p14:creationId xmlns:p14="http://schemas.microsoft.com/office/powerpoint/2010/main" val="253524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på ett förenklat sätt </a:t>
            </a:r>
            <a:r>
              <a:rPr lang="sv-SE" baseline="0" dirty="0" smtClean="0"/>
              <a:t>FVMs organisation och var förslagen från </a:t>
            </a:r>
            <a:r>
              <a:rPr lang="sv-SE" baseline="0" dirty="0" err="1" smtClean="0"/>
              <a:t>eHälsalyftets</a:t>
            </a:r>
            <a:r>
              <a:rPr lang="sv-SE" baseline="0" dirty="0" smtClean="0"/>
              <a:t> deltagare tar vägen i FVM.</a:t>
            </a:r>
          </a:p>
          <a:p>
            <a:endParaRPr lang="sv-SE" baseline="0" dirty="0" smtClean="0"/>
          </a:p>
          <a:p>
            <a:r>
              <a:rPr lang="sv-SE" b="1" baseline="0" dirty="0" smtClean="0"/>
              <a:t>Hur</a:t>
            </a:r>
          </a:p>
          <a:p>
            <a:r>
              <a:rPr lang="sv-SE" baseline="0" dirty="0" smtClean="0"/>
              <a:t>Bilden är animerad. Läs först upp vad som står i de olika rutorna. Klicka sedan fram:</a:t>
            </a:r>
          </a:p>
          <a:p>
            <a:r>
              <a:rPr lang="sv-SE" baseline="0" dirty="0" smtClean="0"/>
              <a:t>Text 1 Förslag och idéer från </a:t>
            </a:r>
            <a:r>
              <a:rPr lang="sv-SE" baseline="0" dirty="0" err="1" smtClean="0"/>
              <a:t>eHälsalyftet</a:t>
            </a:r>
            <a:r>
              <a:rPr lang="sv-SE" baseline="0" dirty="0" smtClean="0"/>
              <a:t> tema 3</a:t>
            </a:r>
          </a:p>
          <a:p>
            <a:r>
              <a:rPr lang="sv-SE" baseline="0" dirty="0" smtClean="0"/>
              <a:t>Text 2 Förslag och idéer från </a:t>
            </a:r>
            <a:r>
              <a:rPr lang="sv-SE" baseline="0" dirty="0" err="1" smtClean="0"/>
              <a:t>eHälsalyftet</a:t>
            </a:r>
            <a:r>
              <a:rPr lang="sv-SE" baseline="0" dirty="0" smtClean="0"/>
              <a:t> tema 4</a:t>
            </a:r>
          </a:p>
          <a:p>
            <a:endParaRPr lang="sv-SE" baseline="0" dirty="0" smtClean="0"/>
          </a:p>
          <a:p>
            <a:r>
              <a:rPr lang="sv-SE" b="1" baseline="0" dirty="0" smtClean="0"/>
              <a:t>Förtydligande</a:t>
            </a:r>
          </a:p>
          <a:p>
            <a:r>
              <a:rPr lang="sv-SE" baseline="0" dirty="0" smtClean="0"/>
              <a:t>Denna organisationsskiss är mycket förenklad. </a:t>
            </a:r>
          </a:p>
          <a:p>
            <a:r>
              <a:rPr lang="sv-SE" baseline="0" dirty="0" smtClean="0"/>
              <a:t>I Transformationsboxen finns andra projekt förutom projektet för Strukturerad Vårddokumentation men det är detta projekt som är relevant för </a:t>
            </a:r>
            <a:r>
              <a:rPr lang="sv-SE" baseline="0" dirty="0" err="1" smtClean="0"/>
              <a:t>eHälsalyftet</a:t>
            </a:r>
            <a:r>
              <a:rPr lang="sv-SE" baseline="0" dirty="0" smtClean="0"/>
              <a:t>. </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12</a:t>
            </a:fld>
            <a:endParaRPr lang="sv-SE"/>
          </a:p>
        </p:txBody>
      </p:sp>
    </p:spTree>
    <p:extLst>
      <p:ext uri="{BB962C8B-B14F-4D97-AF65-F5344CB8AC3E}">
        <p14:creationId xmlns:p14="http://schemas.microsoft.com/office/powerpoint/2010/main" val="389264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Syfte</a:t>
            </a:r>
          </a:p>
          <a:p>
            <a:r>
              <a:rPr lang="sv-SE" b="0" baseline="0" dirty="0" smtClean="0"/>
              <a:t>Beskriva målet för dagens dialogseminarium</a:t>
            </a:r>
          </a:p>
          <a:p>
            <a:endParaRPr lang="sv-SE" b="0" baseline="0" dirty="0" smtClean="0"/>
          </a:p>
          <a:p>
            <a:r>
              <a:rPr lang="sv-SE" b="1" baseline="0" dirty="0" smtClean="0"/>
              <a:t>Hur</a:t>
            </a:r>
          </a:p>
          <a:p>
            <a:r>
              <a:rPr lang="sv-SE" b="0" baseline="0" dirty="0" smtClean="0"/>
              <a:t>Läs </a:t>
            </a:r>
            <a:r>
              <a:rPr lang="sv-SE" b="0" baseline="0" smtClean="0"/>
              <a:t>upp texten:</a:t>
            </a:r>
            <a:endParaRPr lang="sv-SE" b="0" baseline="0" dirty="0" smtClean="0"/>
          </a:p>
          <a:p>
            <a:endParaRPr lang="sv-SE" b="1" baseline="0" dirty="0" smtClean="0"/>
          </a:p>
          <a:p>
            <a:r>
              <a:rPr lang="sv-SE" sz="1200" kern="1200" dirty="0" smtClean="0">
                <a:solidFill>
                  <a:schemeClr val="tx1"/>
                </a:solidFill>
                <a:effectLst/>
                <a:latin typeface="Arial" pitchFamily="34" charset="0"/>
                <a:ea typeface="Geneva" pitchFamily="1" charset="-128"/>
                <a:cs typeface="Geneva" charset="0"/>
              </a:rPr>
              <a:t>En viktig del i arbetet med att förbereda verksamheterna inför framtidens vårdinformationsmiljö är att införa ett mer standardiserat sätt att dokumentera vårddata än vad som finns idag. </a:t>
            </a:r>
          </a:p>
          <a:p>
            <a:endParaRPr lang="sv-SE" sz="1200" b="1" kern="1200" dirty="0" smtClean="0">
              <a:solidFill>
                <a:schemeClr val="tx1"/>
              </a:solidFill>
              <a:effectLst/>
              <a:latin typeface="Arial" pitchFamily="34" charset="0"/>
              <a:ea typeface="Geneva" pitchFamily="1" charset="-128"/>
            </a:endParaRPr>
          </a:p>
          <a:p>
            <a:r>
              <a:rPr lang="sv-SE" sz="1200" b="1" kern="1200" dirty="0" smtClean="0">
                <a:solidFill>
                  <a:schemeClr val="tx1"/>
                </a:solidFill>
                <a:effectLst/>
                <a:latin typeface="Arial" pitchFamily="34" charset="0"/>
                <a:ea typeface="Geneva" pitchFamily="1" charset="-128"/>
              </a:rPr>
              <a:t>Mål för dagens dialogseminarium:</a:t>
            </a:r>
          </a:p>
          <a:p>
            <a:endParaRPr lang="sv-SE" sz="1200" b="1" kern="1200" dirty="0" smtClean="0">
              <a:solidFill>
                <a:schemeClr val="tx1"/>
              </a:solidFill>
              <a:effectLst/>
              <a:latin typeface="Arial" pitchFamily="34" charset="0"/>
              <a:ea typeface="Geneva" pitchFamily="1" charset="-128"/>
            </a:endParaRPr>
          </a:p>
          <a:p>
            <a:r>
              <a:rPr lang="sv-SE" sz="1800" b="0" dirty="0" smtClean="0"/>
              <a:t>Förbereda och skapa förutsättningar för införandet av Framtidens vårdinformationsmiljö (FVM)</a:t>
            </a:r>
          </a:p>
          <a:p>
            <a:pPr marL="742950" lvl="1" indent="-285750">
              <a:buFont typeface="Arial" panose="020B0604020202020204" pitchFamily="34" charset="0"/>
              <a:buChar char="•"/>
            </a:pPr>
            <a:r>
              <a:rPr lang="sv-SE" sz="1600" dirty="0" smtClean="0"/>
              <a:t>Ge verktyg till hur vi kan förbereda oss med gemensamma arbetssätt och strukturerad vårddokumentation  </a:t>
            </a:r>
          </a:p>
          <a:p>
            <a:pPr marL="742950" lvl="1" indent="-285750">
              <a:buFont typeface="Arial" panose="020B0604020202020204" pitchFamily="34" charset="0"/>
              <a:buChar char="•"/>
            </a:pPr>
            <a:r>
              <a:rPr lang="sv-SE" sz="1600" dirty="0" smtClean="0"/>
              <a:t>Visa vad vi kan göra redan idag i befintliga journalsystem för att öka patientsäkerheten samt patientens möjlighet till delaktighet</a:t>
            </a:r>
          </a:p>
          <a:p>
            <a:pPr marL="742950" lvl="1" indent="-285750">
              <a:buFont typeface="Arial" panose="020B0604020202020204" pitchFamily="34" charset="0"/>
              <a:buChar char="•"/>
            </a:pPr>
            <a:r>
              <a:rPr lang="sv-SE" sz="1600" dirty="0" smtClean="0"/>
              <a:t>Ge inspiration till hur vi kan använda </a:t>
            </a:r>
            <a:r>
              <a:rPr lang="sv-SE" sz="1600" dirty="0" err="1" smtClean="0"/>
              <a:t>eHälsotjänster</a:t>
            </a:r>
            <a:r>
              <a:rPr lang="sv-SE" sz="1600" dirty="0" smtClean="0"/>
              <a:t> via 1177 kopplat till journalen</a:t>
            </a:r>
          </a:p>
          <a:p>
            <a:endParaRPr lang="sv-SE" b="1"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13</a:t>
            </a:fld>
            <a:endParaRPr lang="sv-SE"/>
          </a:p>
        </p:txBody>
      </p:sp>
    </p:spTree>
    <p:extLst>
      <p:ext uri="{BB962C8B-B14F-4D97-AF65-F5344CB8AC3E}">
        <p14:creationId xmlns:p14="http://schemas.microsoft.com/office/powerpoint/2010/main" val="1453909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smtClean="0"/>
              <a:t>Dialog</a:t>
            </a:r>
            <a:r>
              <a:rPr lang="sv-SE" b="1" baseline="0" smtClean="0"/>
              <a:t>, syfte</a:t>
            </a:r>
            <a:endParaRPr lang="sv-SE"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Visa</a:t>
            </a:r>
            <a:r>
              <a:rPr lang="sv-SE" baseline="0" dirty="0" smtClean="0"/>
              <a:t> att vi kommer till ett nytt avsnitt och få </a:t>
            </a:r>
            <a:r>
              <a:rPr lang="sv-SE" sz="1200" baseline="0" dirty="0" smtClean="0"/>
              <a:t>igång en dialog som gärna får landa i exempelvis följande: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dirty="0" smtClean="0"/>
              <a:t>Strukturerad dokumentation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dirty="0" smtClean="0"/>
              <a:t>Använda</a:t>
            </a:r>
            <a:r>
              <a:rPr lang="sv-SE" sz="1200" baseline="0" dirty="0" smtClean="0"/>
              <a:t> samma begrepp över vårdgrenar inom och utanför den egna organisationen</a:t>
            </a:r>
            <a:endParaRPr lang="sv-SE" sz="1200" dirty="0" smtClean="0"/>
          </a:p>
          <a:p>
            <a:pPr marL="171450" indent="-171450">
              <a:buFont typeface="Arial" panose="020B0604020202020204" pitchFamily="34" charset="0"/>
              <a:buChar char="•"/>
            </a:pPr>
            <a:r>
              <a:rPr lang="sv-SE" sz="1200" dirty="0" smtClean="0"/>
              <a:t>Dokumentera på ett korrekt sätt i Uppmärksamhetssymbolen</a:t>
            </a:r>
          </a:p>
          <a:p>
            <a:pPr marL="171450" indent="-171450">
              <a:buFont typeface="Arial" panose="020B0604020202020204" pitchFamily="34" charset="0"/>
              <a:buChar char="•"/>
            </a:pPr>
            <a:r>
              <a:rPr lang="sv-SE" sz="1200" dirty="0" smtClean="0"/>
              <a:t>Dokumentera i Läkemedelsjournalen rätt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dirty="0" smtClean="0"/>
              <a:t>Använda en gemensam patientöversikt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baseline="0" dirty="0" smtClean="0"/>
              <a:t>Göra videomöten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baseline="0" dirty="0" smtClean="0"/>
              <a:t>Göra </a:t>
            </a:r>
            <a:r>
              <a:rPr lang="sv-SE" sz="1200" baseline="0" dirty="0" err="1" smtClean="0"/>
              <a:t>webbtidbokningar</a:t>
            </a:r>
            <a:endParaRPr lang="sv-SE" sz="1200" dirty="0" smtClean="0"/>
          </a:p>
          <a:p>
            <a:endParaRPr lang="sv-SE" sz="1200" baseline="0" dirty="0" smtClean="0"/>
          </a:p>
          <a:p>
            <a:r>
              <a:rPr lang="sv-SE" sz="1200" b="1" baseline="0" dirty="0" smtClean="0"/>
              <a:t>Hur</a:t>
            </a:r>
          </a:p>
          <a:p>
            <a:r>
              <a:rPr lang="sv-SE" sz="1200" b="0" baseline="0" dirty="0" smtClean="0"/>
              <a:t>Bilden är animerad. </a:t>
            </a:r>
          </a:p>
          <a:p>
            <a:pPr marL="228600" indent="-228600">
              <a:buAutoNum type="arabicPeriod"/>
            </a:pPr>
            <a:r>
              <a:rPr lang="sv-SE" sz="1200" b="0" baseline="0" dirty="0" smtClean="0"/>
              <a:t>Klicka fram dialogfrågan och läs upp den.</a:t>
            </a:r>
          </a:p>
          <a:p>
            <a:pPr marL="228600" indent="-228600">
              <a:buAutoNum type="arabicPeriod"/>
            </a:pPr>
            <a:r>
              <a:rPr lang="sv-SE" sz="1200" b="0" baseline="0" dirty="0" smtClean="0"/>
              <a:t>Klicka fram pilen och läs texten i pilen. </a:t>
            </a:r>
            <a:r>
              <a:rPr lang="sv-SE" sz="1200" b="1" baseline="0" dirty="0" smtClean="0"/>
              <a:t>Syfte: </a:t>
            </a:r>
            <a:r>
              <a:rPr lang="sv-SE" sz="1200" b="0" baseline="0" dirty="0" smtClean="0"/>
              <a:t>att visa att vi ska gå över till att se vad vi kan göra i befintligt journalsystem, </a:t>
            </a:r>
            <a:r>
              <a:rPr lang="sv-SE" sz="1200" b="0" baseline="0" dirty="0" err="1" smtClean="0"/>
              <a:t>TakeCare</a:t>
            </a:r>
            <a:r>
              <a:rPr lang="sv-SE" sz="1200" b="0" baseline="0" dirty="0" smtClean="0"/>
              <a:t> (i väntan på FVM)</a:t>
            </a:r>
          </a:p>
          <a:p>
            <a:pPr marL="228600" indent="-228600">
              <a:buAutoNum type="arabicPeriod"/>
            </a:pPr>
            <a:r>
              <a:rPr lang="sv-SE" sz="1200" b="0" baseline="0" dirty="0" smtClean="0"/>
              <a:t>Klicka en gång till så flyger pilen ut</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14</a:t>
            </a:fld>
            <a:endParaRPr lang="sv-SE"/>
          </a:p>
        </p:txBody>
      </p:sp>
    </p:spTree>
    <p:extLst>
      <p:ext uri="{BB962C8B-B14F-4D97-AF65-F5344CB8AC3E}">
        <p14:creationId xmlns:p14="http://schemas.microsoft.com/office/powerpoint/2010/main" val="182344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r>
              <a:rPr lang="sv-SE" b="0" baseline="0" dirty="0" smtClean="0"/>
              <a:t> </a:t>
            </a:r>
          </a:p>
          <a:p>
            <a:r>
              <a:rPr lang="sv-SE" b="0" baseline="0" dirty="0" smtClean="0"/>
              <a:t>Informera om vilka delar i </a:t>
            </a:r>
            <a:r>
              <a:rPr lang="sv-SE" b="0" baseline="0" dirty="0" err="1" smtClean="0"/>
              <a:t>TakeCare</a:t>
            </a:r>
            <a:r>
              <a:rPr lang="sv-SE" b="0" baseline="0" dirty="0" smtClean="0"/>
              <a:t> som är gemensamma idag, </a:t>
            </a:r>
          </a:p>
          <a:p>
            <a:endParaRPr lang="sv-SE" b="0" baseline="0" dirty="0" smtClean="0"/>
          </a:p>
          <a:p>
            <a:r>
              <a:rPr lang="sv-SE" b="0" baseline="0" dirty="0" smtClean="0"/>
              <a:t>Med gemensamma delar menar vi att </a:t>
            </a:r>
            <a:r>
              <a:rPr lang="sv-SE" sz="1200" kern="1200" dirty="0" smtClean="0">
                <a:solidFill>
                  <a:schemeClr val="tx1"/>
                </a:solidFill>
                <a:effectLst/>
                <a:latin typeface="Arial" pitchFamily="34" charset="0"/>
                <a:ea typeface="Geneva" pitchFamily="1" charset="-128"/>
                <a:cs typeface="Geneva" charset="0"/>
              </a:rPr>
              <a:t>vi</a:t>
            </a:r>
            <a:r>
              <a:rPr lang="sv-SE" sz="1200" kern="1200" baseline="0" dirty="0" smtClean="0">
                <a:solidFill>
                  <a:schemeClr val="tx1"/>
                </a:solidFill>
                <a:effectLst/>
                <a:latin typeface="Arial" pitchFamily="34" charset="0"/>
                <a:ea typeface="Geneva" pitchFamily="1" charset="-128"/>
                <a:cs typeface="Geneva" charset="0"/>
              </a:rPr>
              <a:t> kan</a:t>
            </a:r>
            <a:r>
              <a:rPr lang="sv-SE" sz="1200" kern="1200" dirty="0" smtClean="0">
                <a:solidFill>
                  <a:schemeClr val="tx1"/>
                </a:solidFill>
                <a:effectLst/>
                <a:latin typeface="Arial" pitchFamily="34" charset="0"/>
                <a:ea typeface="Geneva" pitchFamily="1" charset="-128"/>
                <a:cs typeface="Geneva" charset="0"/>
              </a:rPr>
              <a:t> se diverse patientuppgifter, läkemedelsjournalen</a:t>
            </a:r>
            <a:r>
              <a:rPr lang="sv-SE" sz="1200" kern="1200" baseline="0" dirty="0" smtClean="0">
                <a:solidFill>
                  <a:schemeClr val="tx1"/>
                </a:solidFill>
                <a:effectLst/>
                <a:latin typeface="Arial" pitchFamily="34" charset="0"/>
                <a:ea typeface="Geneva" pitchFamily="1" charset="-128"/>
                <a:cs typeface="Geneva" charset="0"/>
              </a:rPr>
              <a:t> samt </a:t>
            </a:r>
            <a:r>
              <a:rPr lang="sv-SE" sz="1200" kern="1200" dirty="0" smtClean="0">
                <a:solidFill>
                  <a:schemeClr val="tx1"/>
                </a:solidFill>
                <a:effectLst/>
                <a:latin typeface="Arial" pitchFamily="34" charset="0"/>
                <a:ea typeface="Geneva" pitchFamily="1" charset="-128"/>
                <a:cs typeface="Geneva" charset="0"/>
              </a:rPr>
              <a:t>alla varningar som rör en patient </a:t>
            </a:r>
            <a:r>
              <a:rPr lang="sv-SE" sz="1200" u="sng" kern="1200" dirty="0" smtClean="0">
                <a:solidFill>
                  <a:schemeClr val="tx1"/>
                </a:solidFill>
                <a:effectLst/>
                <a:latin typeface="Arial" pitchFamily="34" charset="0"/>
                <a:ea typeface="Geneva" pitchFamily="1" charset="-128"/>
                <a:cs typeface="Geneva" charset="0"/>
              </a:rPr>
              <a:t>oavsett om </a:t>
            </a:r>
            <a:r>
              <a:rPr lang="sv-SE" sz="1200" u="sng" kern="1200" dirty="0" err="1" smtClean="0">
                <a:solidFill>
                  <a:schemeClr val="tx1"/>
                </a:solidFill>
                <a:effectLst/>
                <a:latin typeface="Arial" pitchFamily="34" charset="0"/>
                <a:ea typeface="Geneva" pitchFamily="1" charset="-128"/>
                <a:cs typeface="Geneva" charset="0"/>
              </a:rPr>
              <a:t>journalfilter</a:t>
            </a:r>
            <a:r>
              <a:rPr lang="sv-SE" sz="1200" u="sng" kern="1200" dirty="0" smtClean="0">
                <a:solidFill>
                  <a:schemeClr val="tx1"/>
                </a:solidFill>
                <a:effectLst/>
                <a:latin typeface="Arial" pitchFamily="34" charset="0"/>
                <a:ea typeface="Geneva" pitchFamily="1" charset="-128"/>
                <a:cs typeface="Geneva" charset="0"/>
              </a:rPr>
              <a:t> är påkopplat eller inte.</a:t>
            </a:r>
            <a:endParaRPr lang="sv-SE" b="0" u="sng" baseline="0" dirty="0" smtClean="0"/>
          </a:p>
          <a:p>
            <a:endParaRPr lang="sv-SE" b="1" dirty="0" smtClean="0"/>
          </a:p>
          <a:p>
            <a:r>
              <a:rPr lang="sv-SE" b="1" dirty="0" smtClean="0"/>
              <a:t>Hur</a:t>
            </a:r>
          </a:p>
          <a:p>
            <a:r>
              <a:rPr lang="sv-SE" b="0" dirty="0" smtClean="0"/>
              <a:t>Läs upp de olika</a:t>
            </a:r>
            <a:r>
              <a:rPr lang="sv-SE" b="0" baseline="0" dirty="0" smtClean="0"/>
              <a:t> punkterna:</a:t>
            </a:r>
          </a:p>
          <a:p>
            <a:endParaRPr lang="sv-SE"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Punkt 1.  Patientuppgifter. Patienten kommer inom kort att kunna</a:t>
            </a:r>
            <a:r>
              <a:rPr lang="sv-SE" sz="1200" kern="1200" baseline="0" dirty="0" smtClean="0">
                <a:solidFill>
                  <a:schemeClr val="tx1"/>
                </a:solidFill>
                <a:effectLst/>
                <a:latin typeface="Arial" pitchFamily="34" charset="0"/>
                <a:ea typeface="Geneva" pitchFamily="1" charset="-128"/>
                <a:cs typeface="Geneva" charset="0"/>
              </a:rPr>
              <a:t> </a:t>
            </a:r>
            <a:r>
              <a:rPr lang="sv-SE" sz="1200" kern="1200" dirty="0" smtClean="0">
                <a:solidFill>
                  <a:schemeClr val="tx1"/>
                </a:solidFill>
                <a:effectLst/>
                <a:latin typeface="Arial" pitchFamily="34" charset="0"/>
                <a:ea typeface="Geneva" pitchFamily="1" charset="-128"/>
                <a:cs typeface="Geneva" charset="0"/>
              </a:rPr>
              <a:t>välja att även spärra patientuppgifter i </a:t>
            </a:r>
            <a:r>
              <a:rPr lang="sv-SE" sz="1200" kern="1200" dirty="0" err="1" smtClean="0">
                <a:solidFill>
                  <a:schemeClr val="tx1"/>
                </a:solidFill>
                <a:effectLst/>
                <a:latin typeface="Arial" pitchFamily="34" charset="0"/>
                <a:ea typeface="Geneva" pitchFamily="1" charset="-128"/>
                <a:cs typeface="Geneva" charset="0"/>
              </a:rPr>
              <a:t>TakeCare</a:t>
            </a:r>
            <a:r>
              <a:rPr lang="sv-SE" sz="1200" kern="1200" dirty="0" smtClean="0">
                <a:solidFill>
                  <a:schemeClr val="tx1"/>
                </a:solidFill>
                <a:effectLst/>
                <a:latin typeface="Arial" pitchFamily="34" charset="0"/>
                <a:ea typeface="Geneva" pitchFamily="1" charset="-128"/>
                <a:cs typeface="Geneva" charset="0"/>
              </a:rPr>
              <a:t>. Om patienten</a:t>
            </a:r>
            <a:r>
              <a:rPr lang="sv-SE" sz="1200" kern="1200" baseline="0" dirty="0" smtClean="0">
                <a:solidFill>
                  <a:schemeClr val="tx1"/>
                </a:solidFill>
                <a:effectLst/>
                <a:latin typeface="Arial" pitchFamily="34" charset="0"/>
                <a:ea typeface="Geneva" pitchFamily="1" charset="-128"/>
                <a:cs typeface="Geneva" charset="0"/>
              </a:rPr>
              <a:t> inte har spärrat så kan alla vårdgivare se dessa uppgifter </a:t>
            </a:r>
            <a:r>
              <a:rPr lang="sv-SE" sz="1200" kern="120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Punkt 2. Läkemedelsjournal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Punkt</a:t>
            </a:r>
            <a:r>
              <a:rPr lang="sv-SE" sz="1200" kern="1200" baseline="0" dirty="0" smtClean="0">
                <a:solidFill>
                  <a:schemeClr val="tx1"/>
                </a:solidFill>
                <a:effectLst/>
                <a:latin typeface="Arial" pitchFamily="34" charset="0"/>
                <a:ea typeface="Geneva" pitchFamily="1" charset="-128"/>
                <a:cs typeface="Geneva" charset="0"/>
              </a:rPr>
              <a:t> 3. Varningar/överkänslighet</a:t>
            </a:r>
            <a:endParaRPr lang="sv-SE" sz="1200" kern="120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sv-SE" sz="1200" b="0" i="0" u="none" strike="noStrike" kern="1200" cap="none" spc="0" normalizeH="0" baseline="0" noProof="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265609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r>
              <a:rPr lang="sv-SE" b="0" baseline="0" dirty="0" smtClean="0"/>
              <a:t> </a:t>
            </a:r>
          </a:p>
          <a:p>
            <a:r>
              <a:rPr lang="sv-SE" b="0" baseline="0" dirty="0" smtClean="0"/>
              <a:t>Informera om funktionen ”Översikter” i </a:t>
            </a:r>
            <a:r>
              <a:rPr lang="sv-SE" b="0" baseline="0" dirty="0" err="1" smtClean="0"/>
              <a:t>TakeCare</a:t>
            </a:r>
            <a:r>
              <a:rPr lang="sv-SE" b="0" baseline="0" dirty="0" smtClean="0"/>
              <a:t>. </a:t>
            </a:r>
          </a:p>
          <a:p>
            <a:endParaRPr lang="sv-SE" b="1" dirty="0" smtClean="0"/>
          </a:p>
          <a:p>
            <a:r>
              <a:rPr lang="sv-SE" b="1" dirty="0" smtClean="0"/>
              <a:t>Hur</a:t>
            </a:r>
          </a:p>
          <a:p>
            <a:r>
              <a:rPr lang="sv-SE" b="0" dirty="0" smtClean="0"/>
              <a:t>Läs texten</a:t>
            </a:r>
            <a:r>
              <a:rPr lang="sv-SE" b="0" baseline="0" dirty="0" smtClean="0"/>
              <a:t> punkt för punkt. Bilden är animerad, klicka fram pratbubblan med dialogfrågor. Läs upp en fråga i taget.</a:t>
            </a:r>
            <a:endParaRPr lang="sv-SE" b="0" dirty="0" smtClean="0"/>
          </a:p>
          <a:p>
            <a:endParaRPr lang="sv-SE" b="1" dirty="0" smtClean="0"/>
          </a:p>
          <a:p>
            <a:pPr fontAlgn="b"/>
            <a:r>
              <a:rPr lang="sv-SE" b="1" dirty="0" smtClean="0"/>
              <a:t>Information till utvecklingsledare</a:t>
            </a:r>
          </a:p>
          <a:p>
            <a:pPr fontAlgn="b"/>
            <a:r>
              <a:rPr lang="sv-SE" b="0" dirty="0" smtClean="0"/>
              <a:t>Texten kommer från </a:t>
            </a:r>
            <a:r>
              <a:rPr lang="sv-SE" sz="1200" b="0" kern="1200" dirty="0" err="1" smtClean="0">
                <a:solidFill>
                  <a:schemeClr val="tx1"/>
                </a:solidFill>
                <a:effectLst/>
                <a:latin typeface="Arial" pitchFamily="34" charset="0"/>
                <a:ea typeface="Geneva" pitchFamily="1" charset="-128"/>
                <a:cs typeface="Geneva" charset="0"/>
              </a:rPr>
              <a:t>TakeCare</a:t>
            </a:r>
            <a:r>
              <a:rPr lang="sv-SE" sz="1200" b="0" kern="1200" baseline="0" dirty="0" smtClean="0">
                <a:solidFill>
                  <a:schemeClr val="tx1"/>
                </a:solidFill>
                <a:effectLst/>
                <a:latin typeface="Arial" pitchFamily="34" charset="0"/>
                <a:ea typeface="Geneva" pitchFamily="1" charset="-128"/>
                <a:cs typeface="Geneva" charset="0"/>
              </a:rPr>
              <a:t> </a:t>
            </a:r>
            <a:r>
              <a:rPr lang="sv-SE" sz="1200" b="0" kern="1200" dirty="0" smtClean="0">
                <a:solidFill>
                  <a:schemeClr val="tx1"/>
                </a:solidFill>
                <a:effectLst/>
                <a:latin typeface="Arial" pitchFamily="34" charset="0"/>
                <a:ea typeface="Geneva" pitchFamily="1" charset="-128"/>
                <a:cs typeface="Geneva" charset="0"/>
              </a:rPr>
              <a:t>Version 18.0</a:t>
            </a:r>
            <a:r>
              <a:rPr lang="sv-SE" sz="1200" b="0" kern="1200" baseline="0" dirty="0" smtClean="0">
                <a:solidFill>
                  <a:schemeClr val="tx1"/>
                </a:solidFill>
                <a:effectLst/>
                <a:latin typeface="Arial" pitchFamily="34" charset="0"/>
                <a:ea typeface="Geneva" pitchFamily="1" charset="-128"/>
                <a:cs typeface="Geneva" charset="0"/>
              </a:rPr>
              <a:t> </a:t>
            </a:r>
            <a:r>
              <a:rPr lang="sv-SE" sz="1200" b="0" kern="1200" dirty="0" smtClean="0">
                <a:solidFill>
                  <a:schemeClr val="tx1"/>
                </a:solidFill>
                <a:effectLst/>
                <a:latin typeface="Arial" pitchFamily="34" charset="0"/>
                <a:ea typeface="Geneva" pitchFamily="1" charset="-128"/>
                <a:cs typeface="Geneva" charset="0"/>
              </a:rPr>
              <a:t>Funktionsbeskrivningar som finns inuti  </a:t>
            </a:r>
            <a:r>
              <a:rPr lang="sv-SE" sz="1200" b="0" kern="1200" dirty="0" err="1" smtClean="0">
                <a:solidFill>
                  <a:schemeClr val="tx1"/>
                </a:solidFill>
                <a:effectLst/>
                <a:latin typeface="Arial" pitchFamily="34" charset="0"/>
                <a:ea typeface="Geneva" pitchFamily="1" charset="-128"/>
                <a:cs typeface="Geneva" charset="0"/>
              </a:rPr>
              <a:t>TakeCare</a:t>
            </a:r>
            <a:r>
              <a:rPr lang="sv-SE" sz="1200" b="0" kern="1200" dirty="0" smtClean="0">
                <a:solidFill>
                  <a:schemeClr val="tx1"/>
                </a:solidFill>
                <a:effectLst/>
                <a:latin typeface="Arial" pitchFamily="34" charset="0"/>
                <a:ea typeface="Geneva" pitchFamily="1" charset="-128"/>
                <a:cs typeface="Geneva" charset="0"/>
              </a:rPr>
              <a:t>.</a:t>
            </a:r>
          </a:p>
          <a:p>
            <a:pPr fontAlgn="b"/>
            <a:r>
              <a:rPr lang="sv-SE" sz="1200" b="0" kern="1200" dirty="0" smtClean="0">
                <a:solidFill>
                  <a:schemeClr val="tx1"/>
                </a:solidFill>
                <a:effectLst/>
                <a:latin typeface="Arial" pitchFamily="34" charset="0"/>
                <a:ea typeface="Geneva" pitchFamily="1" charset="-128"/>
                <a:cs typeface="Geneva" charset="0"/>
              </a:rPr>
              <a:t>Patienter kan inte se översikter i</a:t>
            </a:r>
            <a:r>
              <a:rPr lang="sv-SE" sz="1200" b="0" kern="1200" baseline="0" dirty="0" smtClean="0">
                <a:solidFill>
                  <a:schemeClr val="tx1"/>
                </a:solidFill>
                <a:effectLst/>
                <a:latin typeface="Arial" pitchFamily="34" charset="0"/>
                <a:ea typeface="Geneva" pitchFamily="1" charset="-128"/>
                <a:cs typeface="Geneva" charset="0"/>
              </a:rPr>
              <a:t> journalen på nätet.</a:t>
            </a:r>
            <a:endParaRPr lang="sv-SE" sz="1200" b="0" kern="1200" dirty="0" smtClean="0">
              <a:solidFill>
                <a:schemeClr val="tx1"/>
              </a:solidFill>
              <a:effectLst/>
              <a:latin typeface="Arial" pitchFamily="34" charset="0"/>
              <a:ea typeface="Geneva" pitchFamily="1" charset="-128"/>
              <a:cs typeface="Geneva" charset="0"/>
            </a:endParaRP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16</a:t>
            </a:fld>
            <a:endParaRPr lang="sv-SE"/>
          </a:p>
        </p:txBody>
      </p:sp>
    </p:spTree>
    <p:extLst>
      <p:ext uri="{BB962C8B-B14F-4D97-AF65-F5344CB8AC3E}">
        <p14:creationId xmlns:p14="http://schemas.microsoft.com/office/powerpoint/2010/main" val="1355785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endParaRPr lang="sv-SE" b="0" dirty="0" smtClean="0"/>
          </a:p>
          <a:p>
            <a:r>
              <a:rPr lang="sv-SE" sz="1200" kern="1200" dirty="0" smtClean="0">
                <a:solidFill>
                  <a:schemeClr val="tx1"/>
                </a:solidFill>
                <a:effectLst/>
                <a:latin typeface="Arial" pitchFamily="34" charset="0"/>
                <a:ea typeface="Geneva" pitchFamily="1" charset="-128"/>
                <a:cs typeface="Geneva" charset="0"/>
              </a:rPr>
              <a:t>Nu finns en SLL-gemensam patientöversikt, </a:t>
            </a:r>
            <a:r>
              <a:rPr lang="sv-SE" sz="1200" i="1" kern="1200" dirty="0" smtClean="0">
                <a:solidFill>
                  <a:schemeClr val="tx1"/>
                </a:solidFill>
                <a:effectLst/>
                <a:latin typeface="Arial" pitchFamily="34" charset="0"/>
                <a:ea typeface="Geneva" pitchFamily="1" charset="-128"/>
                <a:cs typeface="Geneva" charset="0"/>
              </a:rPr>
              <a:t>Allmän patientöversikt (version 1.0)</a:t>
            </a:r>
            <a:r>
              <a:rPr lang="sv-SE" sz="1200" kern="1200" dirty="0" smtClean="0">
                <a:solidFill>
                  <a:schemeClr val="tx1"/>
                </a:solidFill>
                <a:effectLst/>
                <a:latin typeface="Arial" pitchFamily="34" charset="0"/>
                <a:ea typeface="Geneva" pitchFamily="1" charset="-128"/>
                <a:cs typeface="Geneva" charset="0"/>
              </a:rPr>
              <a:t>, tillgänglig i </a:t>
            </a:r>
            <a:r>
              <a:rPr lang="sv-SE" sz="1200" kern="1200" dirty="0" err="1" smtClean="0">
                <a:solidFill>
                  <a:schemeClr val="tx1"/>
                </a:solidFill>
                <a:effectLst/>
                <a:latin typeface="Arial" pitchFamily="34" charset="0"/>
                <a:ea typeface="Geneva" pitchFamily="1" charset="-128"/>
                <a:cs typeface="Geneva" charset="0"/>
              </a:rPr>
              <a:t>TakeCare</a:t>
            </a:r>
            <a:r>
              <a:rPr lang="sv-SE" sz="1200" kern="1200" dirty="0" smtClean="0">
                <a:solidFill>
                  <a:schemeClr val="tx1"/>
                </a:solidFill>
                <a:effectLst/>
                <a:latin typeface="Arial" pitchFamily="34" charset="0"/>
                <a:ea typeface="Geneva" pitchFamily="1" charset="-128"/>
                <a:cs typeface="Geneva" charset="0"/>
              </a:rPr>
              <a:t>. Översikten innehåller basinformation om patienten. </a:t>
            </a:r>
          </a:p>
          <a:p>
            <a:endParaRPr lang="sv-SE" b="0" dirty="0" smtClean="0"/>
          </a:p>
          <a:p>
            <a:r>
              <a:rPr lang="sv-SE" b="0" dirty="0" smtClean="0"/>
              <a:t>Den här skärminspelningen visar hur den gemensamma</a:t>
            </a:r>
            <a:r>
              <a:rPr lang="sv-SE" b="0" baseline="0" dirty="0" smtClean="0"/>
              <a:t> patientöversikten ut. </a:t>
            </a:r>
          </a:p>
          <a:p>
            <a:r>
              <a:rPr lang="sv-SE" b="0" baseline="0" dirty="0" smtClean="0"/>
              <a:t>Översikten har tagits fram av en projektgrupp som arbetar med strukturerad vårddokumentation inom programmet Framtidens vårdinformationsmiljö (FVM).</a:t>
            </a:r>
          </a:p>
          <a:p>
            <a:endParaRPr lang="sv-SE" baseline="0" dirty="0" smtClean="0"/>
          </a:p>
          <a:p>
            <a:r>
              <a:rPr lang="sv-SE" sz="1200" dirty="0" smtClean="0"/>
              <a:t>Översikten har namnet </a:t>
            </a:r>
            <a:r>
              <a:rPr lang="sv-SE" sz="1200" b="1" dirty="0" smtClean="0"/>
              <a:t>Allmän patientöversikt</a:t>
            </a:r>
            <a:r>
              <a:rPr lang="sv-SE" sz="1200" b="0" dirty="0" smtClean="0"/>
              <a:t> och finns att använda för</a:t>
            </a:r>
            <a:r>
              <a:rPr lang="sv-SE" sz="1200" b="0" baseline="0" dirty="0" smtClean="0"/>
              <a:t> alla vårdgivare i SLL som har </a:t>
            </a:r>
            <a:r>
              <a:rPr lang="sv-SE" sz="1200" b="0" baseline="0" dirty="0" err="1" smtClean="0"/>
              <a:t>TakeCare</a:t>
            </a:r>
            <a:r>
              <a:rPr lang="sv-SE" sz="1200" b="0" baseline="0" dirty="0" smtClean="0"/>
              <a:t>.</a:t>
            </a:r>
            <a:endParaRPr lang="sv-SE" sz="1200" b="0" dirty="0" smtClean="0"/>
          </a:p>
          <a:p>
            <a:r>
              <a:rPr lang="sv-SE" sz="1200" dirty="0" smtClean="0"/>
              <a:t>Rubrikerna är länkar som är klickbara.  </a:t>
            </a:r>
          </a:p>
          <a:p>
            <a:r>
              <a:rPr lang="sv-SE" sz="1200" dirty="0" smtClean="0"/>
              <a:t>I rutorna i översikten syns det </a:t>
            </a:r>
            <a:r>
              <a:rPr lang="sv-SE" sz="1200" b="1" dirty="0" smtClean="0"/>
              <a:t>senast </a:t>
            </a:r>
            <a:r>
              <a:rPr lang="sv-SE" sz="1200" dirty="0" smtClean="0"/>
              <a:t>dokumenterade.</a:t>
            </a:r>
            <a:endParaRPr lang="sv-SE" baseline="0" dirty="0" smtClean="0"/>
          </a:p>
          <a:p>
            <a:endParaRPr lang="sv-SE" baseline="0" dirty="0" smtClean="0"/>
          </a:p>
          <a:p>
            <a:r>
              <a:rPr lang="sv-SE" sz="1200" b="1" dirty="0" smtClean="0"/>
              <a:t>Hur</a:t>
            </a:r>
          </a:p>
          <a:p>
            <a:r>
              <a:rPr lang="sv-SE" sz="1200" b="0" dirty="0" smtClean="0"/>
              <a:t>Sätt</a:t>
            </a:r>
            <a:r>
              <a:rPr lang="sv-SE" sz="1200" b="0" baseline="0" dirty="0" smtClean="0"/>
              <a:t> igång filmen från presentationsläget. Klicka på den understrukna länken.</a:t>
            </a:r>
          </a:p>
          <a:p>
            <a:r>
              <a:rPr lang="sv-SE" sz="1200" b="0" baseline="0" dirty="0" smtClean="0"/>
              <a:t>Välj öppna filen. Klicka på symbolen för helskärm som finns bland symbolerna längst ner till vänster så att filmen visas på hela skärmen.</a:t>
            </a:r>
          </a:p>
          <a:p>
            <a:endParaRPr lang="sv-SE" sz="1200"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Länk: http://www.ehalsasll.se/images/video/PatientoversiktTakeCare.mp4 </a:t>
            </a:r>
          </a:p>
          <a:p>
            <a:r>
              <a:rPr lang="sv-SE" sz="1200" b="0" baseline="0" dirty="0" smtClean="0"/>
              <a:t> </a:t>
            </a:r>
          </a:p>
          <a:p>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17</a:t>
            </a:fld>
            <a:endParaRPr lang="sv-SE"/>
          </a:p>
        </p:txBody>
      </p:sp>
    </p:spTree>
    <p:extLst>
      <p:ext uri="{BB962C8B-B14F-4D97-AF65-F5344CB8AC3E}">
        <p14:creationId xmlns:p14="http://schemas.microsoft.com/office/powerpoint/2010/main" val="3001240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aseline="0" dirty="0" smtClean="0"/>
              <a:t>Visa översikten som stillbild </a:t>
            </a:r>
            <a:r>
              <a:rPr lang="sv-SE" b="1" baseline="0" dirty="0" smtClean="0"/>
              <a:t>vid behov </a:t>
            </a:r>
            <a:r>
              <a:rPr lang="sv-SE" baseline="0" dirty="0" smtClean="0"/>
              <a:t>t ex för att reflektera över det som visats i skärminspelningen alternativt ha översikten uppe på skärmen medan dialogfrågorna på sid 21-22 diskuteras.</a:t>
            </a:r>
          </a:p>
          <a:p>
            <a:endParaRPr lang="sv-SE" baseline="0" dirty="0" smtClean="0"/>
          </a:p>
          <a:p>
            <a:r>
              <a:rPr lang="sv-SE" b="1" baseline="0" dirty="0" smtClean="0"/>
              <a:t>Hjälptext</a:t>
            </a:r>
            <a:endParaRPr lang="sv-SE" baseline="0" dirty="0" smtClean="0"/>
          </a:p>
          <a:p>
            <a:r>
              <a:rPr lang="sv-SE" sz="1200" dirty="0" smtClean="0"/>
              <a:t>Översikten har namnet </a:t>
            </a:r>
            <a:r>
              <a:rPr lang="sv-SE" sz="1200" b="1" dirty="0" smtClean="0"/>
              <a:t>Allmän patientöversikt</a:t>
            </a:r>
            <a:r>
              <a:rPr lang="sv-SE" sz="1200" b="0" dirty="0" smtClean="0"/>
              <a:t> och finns nu att använda för</a:t>
            </a:r>
            <a:r>
              <a:rPr lang="sv-SE" sz="1200" b="0" baseline="0" dirty="0" smtClean="0"/>
              <a:t> alla som använder </a:t>
            </a:r>
            <a:r>
              <a:rPr lang="sv-SE" sz="1200" b="0" baseline="0" dirty="0" err="1" smtClean="0"/>
              <a:t>TakeCare</a:t>
            </a:r>
            <a:r>
              <a:rPr lang="sv-SE" sz="1200" b="0" baseline="0" dirty="0" smtClean="0"/>
              <a:t>.</a:t>
            </a:r>
            <a:endParaRPr lang="sv-SE" sz="1200" b="0" dirty="0" smtClean="0"/>
          </a:p>
          <a:p>
            <a:r>
              <a:rPr lang="sv-SE" sz="1200" dirty="0" smtClean="0"/>
              <a:t>Rubrikerna är länkar som är klickbara.  </a:t>
            </a:r>
          </a:p>
          <a:p>
            <a:r>
              <a:rPr lang="sv-SE" sz="1200" dirty="0" smtClean="0"/>
              <a:t>I rutorna i översikten syns det </a:t>
            </a:r>
            <a:r>
              <a:rPr lang="sv-SE" sz="1200" b="1" dirty="0" smtClean="0"/>
              <a:t>senast </a:t>
            </a:r>
            <a:r>
              <a:rPr lang="sv-SE" sz="1200" dirty="0" smtClean="0"/>
              <a:t>dokumenterade.</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18</a:t>
            </a:fld>
            <a:endParaRPr lang="sv-SE"/>
          </a:p>
        </p:txBody>
      </p:sp>
    </p:spTree>
    <p:extLst>
      <p:ext uri="{BB962C8B-B14F-4D97-AF65-F5344CB8AC3E}">
        <p14:creationId xmlns:p14="http://schemas.microsoft.com/office/powerpoint/2010/main" val="3393501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smtClean="0"/>
              <a:t>Syfte</a:t>
            </a:r>
          </a:p>
          <a:p>
            <a:r>
              <a:rPr lang="sv-SE" sz="1200" dirty="0" smtClean="0"/>
              <a:t>Visa vad vi ska göra för att få tillgång till all befintlig information om patienten i </a:t>
            </a:r>
            <a:r>
              <a:rPr lang="sv-SE" sz="1200" dirty="0" err="1" smtClean="0"/>
              <a:t>TakeCare</a:t>
            </a:r>
            <a:r>
              <a:rPr lang="sv-SE" sz="1200" dirty="0" smtClean="0"/>
              <a:t>. i dessa länkar respektive termer/sökord/mätvärden behöver </a:t>
            </a:r>
            <a:r>
              <a:rPr lang="sv-SE" sz="1200" b="1" dirty="0" err="1" smtClean="0"/>
              <a:t>Journalfilter</a:t>
            </a:r>
            <a:r>
              <a:rPr lang="sv-SE" sz="1200" dirty="0" smtClean="0"/>
              <a:t> öppnas efter patientens godkännande</a:t>
            </a:r>
          </a:p>
          <a:p>
            <a:endParaRPr lang="sv-SE" sz="1200" dirty="0" smtClean="0"/>
          </a:p>
          <a:p>
            <a:r>
              <a:rPr lang="sv-SE" sz="1200" b="1" dirty="0" smtClean="0"/>
              <a:t>Hur</a:t>
            </a:r>
          </a:p>
          <a:p>
            <a:r>
              <a:rPr lang="sv-SE" sz="1200" dirty="0" smtClean="0"/>
              <a:t>Läs texten</a:t>
            </a:r>
            <a:r>
              <a:rPr lang="sv-SE" sz="1200"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smtClean="0"/>
              <a:t>För att få tillgång till all befintlig information om patienten i </a:t>
            </a:r>
            <a:r>
              <a:rPr lang="sv-SE" sz="1200" dirty="0" err="1" smtClean="0"/>
              <a:t>TakeCare</a:t>
            </a:r>
            <a:r>
              <a:rPr lang="sv-SE" sz="1200" dirty="0" smtClean="0"/>
              <a:t> i översiktens länkar respektive termer/sökord/mätvärden behöver </a:t>
            </a:r>
            <a:r>
              <a:rPr lang="sv-SE" sz="1200" b="1" dirty="0" err="1" smtClean="0"/>
              <a:t>Journalfilter</a:t>
            </a:r>
            <a:r>
              <a:rPr lang="sv-SE" sz="1200" dirty="0" smtClean="0"/>
              <a:t> öppnas efter patientens godkännande</a:t>
            </a:r>
            <a:r>
              <a:rPr lang="sv-SE" sz="1100" dirty="0" smtClean="0"/>
              <a:t>. </a:t>
            </a:r>
          </a:p>
          <a:p>
            <a:endParaRPr lang="sv-SE" sz="1200" baseline="0" dirty="0" smtClean="0"/>
          </a:p>
          <a:p>
            <a:r>
              <a:rPr lang="sv-SE" sz="1200" b="1" baseline="0" dirty="0" smtClean="0"/>
              <a:t>Förtydligande: </a:t>
            </a:r>
          </a:p>
          <a:p>
            <a:r>
              <a:rPr lang="sv-SE" sz="1200" b="0" baseline="0" dirty="0" smtClean="0"/>
              <a:t>När behöver </a:t>
            </a:r>
            <a:r>
              <a:rPr lang="sv-SE" sz="1200" b="0" baseline="0" dirty="0" err="1" smtClean="0"/>
              <a:t>journalfilter</a:t>
            </a:r>
            <a:r>
              <a:rPr lang="sv-SE" sz="1200" b="0" baseline="0" dirty="0" smtClean="0"/>
              <a:t> öppnas? </a:t>
            </a:r>
            <a:r>
              <a:rPr lang="sv-SE" sz="1200" baseline="0" dirty="0" err="1" smtClean="0"/>
              <a:t>Journalfilter</a:t>
            </a:r>
            <a:r>
              <a:rPr lang="sv-SE" sz="1200" baseline="0" dirty="0" smtClean="0"/>
              <a:t> behöver öppnas för att få tillgång till patientens uppgifter som har dokumenterats </a:t>
            </a:r>
            <a:r>
              <a:rPr lang="sv-SE" sz="1200" u="none" baseline="0" dirty="0" smtClean="0"/>
              <a:t>på en annan enhet hos samma vårdgivare (</a:t>
            </a:r>
            <a:r>
              <a:rPr lang="sv-SE" sz="1200" baseline="0" dirty="0" smtClean="0"/>
              <a:t>klicka på plustecknet i den översta rutan för att visa andra enheter) och hos andra vårdgivare (klicka på plustecknet i den undre rutan för att få fram andra vårdgivare)</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19</a:t>
            </a:fld>
            <a:endParaRPr lang="sv-SE"/>
          </a:p>
        </p:txBody>
      </p:sp>
    </p:spTree>
    <p:extLst>
      <p:ext uri="{BB962C8B-B14F-4D97-AF65-F5344CB8AC3E}">
        <p14:creationId xmlns:p14="http://schemas.microsoft.com/office/powerpoint/2010/main" val="244017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b="1" kern="1200" baseline="0" dirty="0" smtClean="0">
                <a:solidFill>
                  <a:schemeClr val="tx1"/>
                </a:solidFill>
                <a:effectLst/>
                <a:latin typeface="Arial" pitchFamily="34" charset="0"/>
                <a:ea typeface="Geneva" pitchFamily="1" charset="-128"/>
                <a:cs typeface="Geneva" charset="0"/>
              </a:rPr>
              <a:t>Hjälptext att läsa upp: </a:t>
            </a:r>
          </a:p>
          <a:p>
            <a:pPr rtl="0"/>
            <a:r>
              <a:rPr lang="sv-SE" sz="1200" kern="1200" baseline="0" dirty="0" err="1" smtClean="0">
                <a:solidFill>
                  <a:schemeClr val="tx1"/>
                </a:solidFill>
                <a:effectLst/>
                <a:latin typeface="Arial" pitchFamily="34" charset="0"/>
                <a:ea typeface="Geneva" pitchFamily="1" charset="-128"/>
                <a:cs typeface="Geneva" charset="0"/>
              </a:rPr>
              <a:t>eHälsalyftet</a:t>
            </a:r>
            <a:r>
              <a:rPr lang="sv-SE" sz="1200" kern="1200" baseline="0" dirty="0" smtClean="0">
                <a:solidFill>
                  <a:schemeClr val="tx1"/>
                </a:solidFill>
                <a:effectLst/>
                <a:latin typeface="Arial" pitchFamily="34" charset="0"/>
                <a:ea typeface="Geneva" pitchFamily="1" charset="-128"/>
                <a:cs typeface="Geneva" charset="0"/>
              </a:rPr>
              <a:t> är ett </a:t>
            </a:r>
            <a:r>
              <a:rPr lang="sv-SE" sz="1200" dirty="0" smtClean="0"/>
              <a:t>3,5 årigt projekt som</a:t>
            </a:r>
            <a:r>
              <a:rPr lang="sv-SE" sz="1200" baseline="0" dirty="0" smtClean="0"/>
              <a:t> startade i januari </a:t>
            </a:r>
            <a:r>
              <a:rPr lang="sv-SE" sz="1200" dirty="0" smtClean="0"/>
              <a:t>2016</a:t>
            </a:r>
            <a:r>
              <a:rPr lang="sv-SE" sz="1200" baseline="0" dirty="0" smtClean="0"/>
              <a:t> och som avslutas i juni 2019. Deltagande organisationer är: </a:t>
            </a:r>
            <a:r>
              <a:rPr lang="sv-SE" sz="1200" dirty="0" smtClean="0"/>
              <a:t>Danderyds sjukhus, Karolinska universitetssjukhuset, S:t Eriks ögonsjukhus, Södersjukhuset</a:t>
            </a:r>
            <a:r>
              <a:rPr lang="sv-SE" sz="1200" baseline="0" dirty="0" smtClean="0"/>
              <a:t> </a:t>
            </a:r>
            <a:r>
              <a:rPr lang="sv-SE" sz="1200" dirty="0" smtClean="0"/>
              <a:t>och Stockholms läns sjukvårdsområde.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baseline="0" dirty="0" smtClean="0">
              <a:solidFill>
                <a:schemeClr val="tx1"/>
              </a:solidFill>
              <a:effectLst/>
              <a:latin typeface="Arial" pitchFamily="34" charset="0"/>
              <a:ea typeface="Geneva" pitchFamily="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Varför </a:t>
            </a:r>
            <a:r>
              <a:rPr lang="sv-SE" sz="1200" b="1" baseline="0" dirty="0" err="1" smtClean="0"/>
              <a:t>eHälsalyftet</a:t>
            </a:r>
            <a:r>
              <a:rPr lang="sv-SE" sz="1200" b="1" baseline="0" dirty="0" smtClean="0"/>
              <a:t>? </a:t>
            </a:r>
            <a:r>
              <a:rPr lang="sv-SE" dirty="0" smtClean="0">
                <a:effectLst/>
              </a:rPr>
              <a:t>Digitaliseringen inom hälso- och sjukvården ställer krav på oss medarbetare – vi</a:t>
            </a:r>
            <a:r>
              <a:rPr lang="sv-SE" baseline="0" dirty="0" smtClean="0">
                <a:effectLst/>
              </a:rPr>
              <a:t> ska förbereda oss för </a:t>
            </a:r>
            <a:r>
              <a:rPr lang="sv-SE" dirty="0" smtClean="0">
                <a:effectLst/>
              </a:rPr>
              <a:t>nya arbetssätt och </a:t>
            </a:r>
            <a:r>
              <a:rPr lang="sv-SE" baseline="0" dirty="0" smtClean="0">
                <a:effectLst/>
              </a:rPr>
              <a:t>lära oss att använda nya verktyg. Det kan vara en utmaning att finna tid </a:t>
            </a:r>
            <a:r>
              <a:rPr lang="sv-SE" dirty="0" smtClean="0">
                <a:effectLst/>
              </a:rPr>
              <a:t>till att följa med i utvecklingen. </a:t>
            </a:r>
            <a:r>
              <a:rPr lang="sv-SE" sz="1200" b="1" baseline="0" dirty="0" smtClean="0"/>
              <a:t>eHälsalyftet är en kompetensutvecklingsinsats </a:t>
            </a:r>
            <a:r>
              <a:rPr lang="sv-SE" sz="1200" baseline="0" dirty="0" smtClean="0"/>
              <a:t>vars syfte är att höja och vidareutveckla vår </a:t>
            </a:r>
            <a:r>
              <a:rPr lang="sv-SE" sz="1200" baseline="0" dirty="0" err="1" smtClean="0"/>
              <a:t>ehälsokompetens</a:t>
            </a:r>
            <a:r>
              <a:rPr lang="sv-SE" sz="120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Hur:</a:t>
            </a:r>
            <a:r>
              <a:rPr lang="sv-SE" baseline="0" dirty="0" smtClean="0"/>
              <a:t> </a:t>
            </a:r>
            <a:r>
              <a:rPr lang="sv-SE" dirty="0" smtClean="0"/>
              <a:t>Sker genom medarbetarledda dialogseminarium där utvecklingsledare leder</a:t>
            </a:r>
            <a:r>
              <a:rPr lang="sv-SE" baseline="0" dirty="0" smtClean="0"/>
              <a:t> dialogen och ingår i ett nätverk för stöttning och kunskapsöverföring. </a:t>
            </a:r>
            <a:r>
              <a:rPr lang="sv-SE" sz="1200" baseline="0" dirty="0" smtClean="0"/>
              <a:t>Detta dialogseminarium är det tredje av fyra. Innehållet i alla teman är beslutade av styrgruppen och framtaget av en projektgrupp med processhandledare från de deltagande organisationerna.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aseline="0" dirty="0" smtClean="0"/>
              <a:t>Projektet </a:t>
            </a:r>
            <a:r>
              <a:rPr lang="sv-SE" sz="1200" b="0" baseline="0" dirty="0" err="1" smtClean="0"/>
              <a:t>eHälsalyftet</a:t>
            </a:r>
            <a:r>
              <a:rPr lang="sv-SE" sz="1200" b="0" baseline="0" dirty="0" smtClean="0"/>
              <a:t> delfinansieras av Europeiska socialfonden (ESF). </a:t>
            </a:r>
            <a:r>
              <a:rPr lang="sv-SE" sz="1200" b="0" i="0" baseline="0" dirty="0" smtClean="0"/>
              <a:t>Alla deltagande organisationer medfinansierar projektet genom att ha deltagare på dialogseminarier </a:t>
            </a:r>
            <a:r>
              <a:rPr lang="sv-SE" sz="1200" b="0" baseline="0" dirty="0" smtClean="0"/>
              <a:t>och det är därför viktigt att alla deltagare skriver på närvarorapporten med sitt namn, HSA-id och signatur.</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a:t>
            </a:fld>
            <a:endParaRPr lang="sv-SE"/>
          </a:p>
        </p:txBody>
      </p:sp>
    </p:spTree>
    <p:extLst>
      <p:ext uri="{BB962C8B-B14F-4D97-AF65-F5344CB8AC3E}">
        <p14:creationId xmlns:p14="http://schemas.microsoft.com/office/powerpoint/2010/main" val="1130202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hur vi gör för att med patientens samtycke få åtkomst</a:t>
            </a:r>
            <a:r>
              <a:rPr lang="sv-SE" baseline="0" dirty="0" smtClean="0"/>
              <a:t> till dokumentation som andra vårdgivare har gjort.</a:t>
            </a:r>
          </a:p>
          <a:p>
            <a:endParaRPr lang="sv-SE" baseline="0" dirty="0" smtClean="0"/>
          </a:p>
          <a:p>
            <a:r>
              <a:rPr lang="sv-SE" b="1" baseline="0" dirty="0" smtClean="0"/>
              <a:t>Hur</a:t>
            </a:r>
          </a:p>
          <a:p>
            <a:r>
              <a:rPr lang="sv-SE" baseline="0" dirty="0" smtClean="0"/>
              <a:t>Läs texten på bilden samt texten nedan angående barn och vårdnadshavare:</a:t>
            </a:r>
          </a:p>
          <a:p>
            <a:endParaRPr lang="sv-SE" baseline="0" dirty="0" smtClean="0"/>
          </a:p>
          <a:p>
            <a:r>
              <a:rPr lang="sv-SE" sz="1200" i="0" kern="1200" dirty="0" smtClean="0">
                <a:solidFill>
                  <a:schemeClr val="tx1"/>
                </a:solidFill>
                <a:effectLst/>
                <a:latin typeface="Arial" pitchFamily="34" charset="0"/>
                <a:ea typeface="Geneva" pitchFamily="1" charset="-128"/>
                <a:cs typeface="Geneva" charset="0"/>
              </a:rPr>
              <a:t>6 kap. 2 § i Patientdatalag </a:t>
            </a:r>
            <a:r>
              <a:rPr lang="sv-SE" b="0" dirty="0" smtClean="0"/>
              <a:t>(2008:355)</a:t>
            </a:r>
            <a:r>
              <a:rPr lang="sv-SE" b="1" dirty="0" smtClean="0"/>
              <a:t/>
            </a:r>
            <a:br>
              <a:rPr lang="sv-SE" b="1" dirty="0" smtClean="0"/>
            </a:br>
            <a:r>
              <a:rPr lang="sv-SE" sz="1200" i="0" kern="1200" dirty="0" smtClean="0">
                <a:solidFill>
                  <a:schemeClr val="tx1"/>
                </a:solidFill>
                <a:effectLst/>
                <a:latin typeface="Arial" pitchFamily="34" charset="0"/>
                <a:ea typeface="Geneva" pitchFamily="1" charset="-128"/>
                <a:cs typeface="Geneva" charset="0"/>
              </a:rPr>
              <a:t>Om en patient motsätter sig att andra uppgifter än dem som anges i andra stycket görs tillgängliga för andra vårdgivare genom sammanhållen journalföring ska uppgifterna genast spärras. Vårdnadshavaren till ett barn kan dock inte spärra uppgifter om barnet. En patient kan när som helst begära att den vårdgivare som har spärrat uppgifterna häver spärren.  </a:t>
            </a:r>
          </a:p>
          <a:p>
            <a:endParaRPr lang="sv-SE" sz="1200" i="0" kern="1200" dirty="0" smtClean="0">
              <a:solidFill>
                <a:schemeClr val="tx1"/>
              </a:solidFill>
              <a:effectLst/>
              <a:latin typeface="Arial" pitchFamily="34" charset="0"/>
              <a:ea typeface="Geneva" pitchFamily="1" charset="-128"/>
              <a:cs typeface="Geneva" charset="0"/>
            </a:endParaRPr>
          </a:p>
          <a:p>
            <a:r>
              <a:rPr lang="sv-SE" sz="1200" i="0" kern="1200" dirty="0" smtClean="0">
                <a:solidFill>
                  <a:schemeClr val="tx1"/>
                </a:solidFill>
                <a:effectLst/>
                <a:latin typeface="Arial" pitchFamily="34" charset="0"/>
                <a:ea typeface="Geneva" pitchFamily="1" charset="-128"/>
                <a:cs typeface="Geneva" charset="0"/>
              </a:rPr>
              <a:t>I frågor och svar hos Socialstyrelsen angående Patientdatalagen står det:</a:t>
            </a:r>
          </a:p>
          <a:p>
            <a:r>
              <a:rPr lang="sv-SE" sz="1200" i="1" kern="1200" dirty="0" smtClean="0">
                <a:solidFill>
                  <a:schemeClr val="tx1"/>
                </a:solidFill>
                <a:effectLst/>
                <a:latin typeface="Arial" pitchFamily="34" charset="0"/>
                <a:ea typeface="Geneva" pitchFamily="1" charset="-128"/>
                <a:cs typeface="Geneva" charset="0"/>
              </a:rPr>
              <a:t>Kan man som förälder spärra sina barns uppgifter? Vårdnadshavare får inte spärra sina barns patientuppgifter. I takt med barnets stigande ålder och mognad får barnet själv spärra uppgifterna </a:t>
            </a:r>
          </a:p>
          <a:p>
            <a:endParaRPr lang="sv-SE" sz="1200" i="1" kern="1200" dirty="0" smtClean="0">
              <a:solidFill>
                <a:schemeClr val="tx1"/>
              </a:solidFill>
              <a:effectLst/>
              <a:latin typeface="Arial" pitchFamily="34" charset="0"/>
              <a:ea typeface="Geneva" pitchFamily="1" charset="-128"/>
            </a:endParaRPr>
          </a:p>
          <a:p>
            <a:r>
              <a:rPr lang="sv-SE" sz="1200" i="0" kern="1200" dirty="0" smtClean="0">
                <a:solidFill>
                  <a:schemeClr val="tx1"/>
                </a:solidFill>
                <a:effectLst/>
                <a:latin typeface="Arial" pitchFamily="34" charset="0"/>
                <a:ea typeface="Geneva" pitchFamily="1" charset="-128"/>
              </a:rPr>
              <a:t>Länk till Patientdatalagen: https://www.riksdagen.se/sv/dokument-lagar/dokument/svensk-forfattningssamling/patientdatalag-2008355_sfs-2008-355 </a:t>
            </a:r>
            <a:endParaRPr lang="sv-SE" i="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20</a:t>
            </a:fld>
            <a:endParaRPr lang="sv-SE"/>
          </a:p>
        </p:txBody>
      </p:sp>
    </p:spTree>
    <p:extLst>
      <p:ext uri="{BB962C8B-B14F-4D97-AF65-F5344CB8AC3E}">
        <p14:creationId xmlns:p14="http://schemas.microsoft.com/office/powerpoint/2010/main" val="2325728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Dialog:</a:t>
            </a:r>
            <a:r>
              <a:rPr lang="sv-SE" sz="1200" kern="120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Bilden är animerad, klicka fram dialogfrågorna</a:t>
            </a:r>
            <a:r>
              <a:rPr lang="sv-SE" sz="1200" kern="1200" baseline="0" dirty="0" smtClean="0">
                <a:solidFill>
                  <a:schemeClr val="tx1"/>
                </a:solidFill>
                <a:effectLst/>
                <a:latin typeface="Arial" pitchFamily="34" charset="0"/>
                <a:ea typeface="Geneva" pitchFamily="1" charset="-128"/>
                <a:cs typeface="Geneva" charset="0"/>
              </a:rPr>
              <a:t> en i taget och läs upp frågan.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i="0" kern="1200" dirty="0" smtClean="0">
              <a:solidFill>
                <a:schemeClr val="tx1"/>
              </a:solidFill>
              <a:effectLst/>
              <a:latin typeface="Arial" pitchFamily="34" charset="0"/>
              <a:ea typeface="Geneva" pitchFamily="1"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i="0" kern="1200" dirty="0" smtClean="0">
                <a:solidFill>
                  <a:schemeClr val="tx1"/>
                </a:solidFill>
                <a:effectLst/>
                <a:latin typeface="Arial" pitchFamily="34" charset="0"/>
                <a:ea typeface="Geneva" pitchFamily="1" charset="-128"/>
              </a:rPr>
              <a:t>Hjälptext för att få igång dialog</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i="0" dirty="0" smtClean="0"/>
              <a:t>Om deltagarna inte</a:t>
            </a:r>
            <a:r>
              <a:rPr lang="sv-SE" sz="1200" b="0" i="0" baseline="0" dirty="0" smtClean="0"/>
              <a:t> kommer in på patientsäkerhet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i="0" dirty="0" smtClean="0"/>
              <a:t>På vilket sätt kan en allmän patientöversikt bli säkrare för patienten?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rPr>
              <a:t>Kan en  avsaknad</a:t>
            </a:r>
            <a:r>
              <a:rPr lang="sv-SE" sz="1200" kern="1200" baseline="0" dirty="0" smtClean="0">
                <a:solidFill>
                  <a:schemeClr val="tx1"/>
                </a:solidFill>
                <a:effectLst/>
                <a:latin typeface="Arial" pitchFamily="34" charset="0"/>
                <a:ea typeface="Geneva" pitchFamily="1" charset="-128"/>
              </a:rPr>
              <a:t> av en </a:t>
            </a:r>
            <a:r>
              <a:rPr lang="sv-SE" sz="1200" kern="1200" dirty="0" smtClean="0">
                <a:solidFill>
                  <a:schemeClr val="tx1"/>
                </a:solidFill>
                <a:effectLst/>
                <a:latin typeface="Arial" pitchFamily="34" charset="0"/>
                <a:ea typeface="Geneva" pitchFamily="1" charset="-128"/>
              </a:rPr>
              <a:t>gemensam standard vara en nackdel?</a:t>
            </a:r>
            <a:endParaRPr lang="sv-SE" sz="1200" i="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i="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i="0" dirty="0" smtClean="0"/>
              <a:t>Förtydligande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i="0" dirty="0" smtClean="0"/>
              <a:t>I</a:t>
            </a:r>
            <a:r>
              <a:rPr lang="sv-SE" sz="1200" i="0" baseline="0" dirty="0" smtClean="0"/>
              <a:t> fråga 2 så menar vi att vårdgivare är organisationer, exempel på organisationer: Södersjukhuset och S:t Eriks ögonsjukhus</a:t>
            </a:r>
            <a:endParaRPr lang="sv-SE" sz="1200" i="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21</a:t>
            </a:fld>
            <a:endParaRPr lang="sv-SE"/>
          </a:p>
        </p:txBody>
      </p:sp>
    </p:spTree>
    <p:extLst>
      <p:ext uri="{BB962C8B-B14F-4D97-AF65-F5344CB8AC3E}">
        <p14:creationId xmlns:p14="http://schemas.microsoft.com/office/powerpoint/2010/main" val="2641720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Dialog</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Bilden är animerad, klicka fram dialogfrågorna</a:t>
            </a:r>
            <a:r>
              <a:rPr lang="sv-SE" sz="1200" kern="1200" baseline="0" dirty="0" smtClean="0">
                <a:solidFill>
                  <a:schemeClr val="tx1"/>
                </a:solidFill>
                <a:effectLst/>
                <a:latin typeface="Arial" pitchFamily="34" charset="0"/>
                <a:ea typeface="Geneva" pitchFamily="1" charset="-128"/>
                <a:cs typeface="Geneva" charset="0"/>
              </a:rPr>
              <a:t> en i taget och läs upp frågan.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baseline="0" dirty="0" smtClean="0">
                <a:solidFill>
                  <a:schemeClr val="tx1"/>
                </a:solidFill>
                <a:effectLst/>
                <a:latin typeface="Arial" pitchFamily="34" charset="0"/>
                <a:ea typeface="Geneva" pitchFamily="1" charset="-128"/>
                <a:cs typeface="Geneva" charset="0"/>
              </a:rPr>
              <a:t>Förtydligande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effectLst/>
                <a:latin typeface="Arial" pitchFamily="34" charset="0"/>
                <a:ea typeface="Geneva" pitchFamily="1" charset="-128"/>
                <a:cs typeface="Geneva" charset="0"/>
              </a:rPr>
              <a:t>Med vårdgivare menar vi här organisation, t ex SLSO och Danderyds sjukhus.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baseline="0" dirty="0" smtClean="0">
                <a:solidFill>
                  <a:schemeClr val="tx1"/>
                </a:solidFill>
                <a:effectLst/>
                <a:latin typeface="Arial" pitchFamily="34" charset="0"/>
                <a:ea typeface="Geneva" pitchFamily="1" charset="-128"/>
                <a:cs typeface="Geneva" charset="0"/>
              </a:rPr>
              <a:t>Hur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effectLst/>
                <a:latin typeface="Arial" pitchFamily="34" charset="0"/>
                <a:ea typeface="Geneva" pitchFamily="1" charset="-128"/>
                <a:cs typeface="Geneva" charset="0"/>
              </a:rPr>
              <a:t>Den som skriver anteckningar kan notera förslag som kommer upp angående basinformation om patienter som är viktig för alla vårdgivare/andra vårdgivare. Alternativt kan alla skriva på gula lappar eller blädderblock.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effectLst/>
                <a:latin typeface="Arial" pitchFamily="34" charset="0"/>
                <a:ea typeface="Geneva" pitchFamily="1" charset="-128"/>
                <a:cs typeface="Geneva" charset="0"/>
              </a:rPr>
              <a:t>Dessa idéer och förslag ska sedan skickas till FVMs projektgrupp för strukturerad vårddokumentation, mejladress finns på sidan om </a:t>
            </a:r>
            <a:r>
              <a:rPr lang="sv-SE" sz="1200" b="1" kern="1200" baseline="0" dirty="0" smtClean="0">
                <a:solidFill>
                  <a:schemeClr val="tx1"/>
                </a:solidFill>
                <a:effectLst/>
                <a:latin typeface="Arial" pitchFamily="34" charset="0"/>
                <a:ea typeface="Geneva" pitchFamily="1" charset="-128"/>
                <a:cs typeface="Geneva" charset="0"/>
              </a:rPr>
              <a:t>Summering och reflektion. </a:t>
            </a:r>
          </a:p>
          <a:p>
            <a:endParaRPr lang="sv-SE" sz="1200" kern="1200" dirty="0" smtClean="0">
              <a:solidFill>
                <a:schemeClr val="tx1"/>
              </a:solidFill>
              <a:effectLst/>
              <a:latin typeface="Arial" pitchFamily="34" charset="0"/>
              <a:ea typeface="Geneva" pitchFamily="1" charset="-128"/>
            </a:endParaRP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22</a:t>
            </a:fld>
            <a:endParaRPr lang="sv-SE"/>
          </a:p>
        </p:txBody>
      </p:sp>
    </p:spTree>
    <p:extLst>
      <p:ext uri="{BB962C8B-B14F-4D97-AF65-F5344CB8AC3E}">
        <p14:creationId xmlns:p14="http://schemas.microsoft.com/office/powerpoint/2010/main" val="4159446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hur</a:t>
            </a:r>
            <a:r>
              <a:rPr lang="sv-SE" baseline="0" dirty="0" smtClean="0"/>
              <a:t> vi kan göra för att öppna översikter automatiskt i </a:t>
            </a:r>
            <a:r>
              <a:rPr lang="sv-SE" baseline="0" dirty="0" err="1" smtClean="0"/>
              <a:t>TakeCare</a:t>
            </a:r>
            <a:r>
              <a:rPr lang="sv-SE" baseline="0" dirty="0" smtClean="0"/>
              <a:t>.</a:t>
            </a:r>
          </a:p>
          <a:p>
            <a:endParaRPr lang="sv-SE" baseline="0" dirty="0" smtClean="0"/>
          </a:p>
          <a:p>
            <a:r>
              <a:rPr lang="sv-SE" b="1" dirty="0" smtClean="0"/>
              <a:t>Hur </a:t>
            </a:r>
          </a:p>
          <a:p>
            <a:r>
              <a:rPr lang="sv-SE" dirty="0" smtClean="0"/>
              <a:t>Läs texten Välj Systemmeny – Personliga inställningar</a:t>
            </a:r>
            <a:r>
              <a:rPr lang="sv-SE" baseline="0" dirty="0" smtClean="0"/>
              <a:t> – Fliken Allmänt.</a:t>
            </a:r>
          </a:p>
          <a:p>
            <a:r>
              <a:rPr lang="sv-SE" baseline="0" dirty="0" smtClean="0"/>
              <a:t>Kryssa i rutan vid ”Visa översikter när jag öppnar en journal”</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23</a:t>
            </a:fld>
            <a:endParaRPr lang="sv-SE"/>
          </a:p>
        </p:txBody>
      </p:sp>
    </p:spTree>
    <p:extLst>
      <p:ext uri="{BB962C8B-B14F-4D97-AF65-F5344CB8AC3E}">
        <p14:creationId xmlns:p14="http://schemas.microsoft.com/office/powerpoint/2010/main" val="2413608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Den</a:t>
            </a:r>
            <a:r>
              <a:rPr lang="sv-SE" baseline="0" dirty="0" smtClean="0"/>
              <a:t> här filmen har vi lagt in för att lätta upp stämningen lite innan pausen. </a:t>
            </a:r>
          </a:p>
          <a:p>
            <a:r>
              <a:rPr lang="sv-SE" baseline="0" dirty="0" smtClean="0"/>
              <a:t>Filmen visar på ett skämtsamt sätt att det kan vara svårt med förändringar och att lära sig något nytt.</a:t>
            </a:r>
          </a:p>
          <a:p>
            <a:endParaRPr lang="sv-SE" b="1" baseline="0" dirty="0" smtClean="0"/>
          </a:p>
          <a:p>
            <a:r>
              <a:rPr lang="sv-SE" b="1" baseline="0" dirty="0" smtClean="0"/>
              <a:t>Hur</a:t>
            </a:r>
          </a:p>
          <a:p>
            <a:r>
              <a:rPr lang="sv-SE" baseline="0" dirty="0" smtClean="0"/>
              <a:t>Tryck igång filmen ifrån visningsläget genom att trycka på playknappen </a:t>
            </a:r>
          </a:p>
          <a:p>
            <a:r>
              <a:rPr lang="sv-SE" baseline="0" dirty="0" smtClean="0"/>
              <a:t>Länk till </a:t>
            </a:r>
            <a:r>
              <a:rPr lang="sv-SE" baseline="0" dirty="0" err="1" smtClean="0"/>
              <a:t>youbtube</a:t>
            </a:r>
            <a:r>
              <a:rPr lang="sv-SE" baseline="0" dirty="0" smtClean="0"/>
              <a:t>:</a:t>
            </a:r>
          </a:p>
          <a:p>
            <a:r>
              <a:rPr lang="sv-SE" sz="1200" u="sng" kern="1200" dirty="0" smtClean="0">
                <a:solidFill>
                  <a:schemeClr val="tx1"/>
                </a:solidFill>
                <a:effectLst/>
                <a:latin typeface="Arial" pitchFamily="34" charset="0"/>
                <a:ea typeface="Geneva" pitchFamily="1" charset="-128"/>
                <a:cs typeface="Geneva" charset="0"/>
              </a:rPr>
              <a:t>https://www.youtube.com/watch?v=elu6TeVEwyY</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24</a:t>
            </a:fld>
            <a:endParaRPr lang="sv-SE"/>
          </a:p>
        </p:txBody>
      </p:sp>
    </p:spTree>
    <p:extLst>
      <p:ext uri="{BB962C8B-B14F-4D97-AF65-F5344CB8AC3E}">
        <p14:creationId xmlns:p14="http://schemas.microsoft.com/office/powerpoint/2010/main" val="1792898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25</a:t>
            </a:fld>
            <a:endParaRPr lang="sv-SE"/>
          </a:p>
        </p:txBody>
      </p:sp>
    </p:spTree>
    <p:extLst>
      <p:ext uri="{BB962C8B-B14F-4D97-AF65-F5344CB8AC3E}">
        <p14:creationId xmlns:p14="http://schemas.microsoft.com/office/powerpoint/2010/main" val="4087577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Syfte</a:t>
            </a:r>
            <a:r>
              <a:rPr lang="sv-SE" b="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0" dirty="0" smtClean="0"/>
              <a:t>Påminna om</a:t>
            </a:r>
            <a:r>
              <a:rPr lang="sv-SE" b="0" baseline="0" dirty="0" smtClean="0"/>
              <a:t> att det finns hjälp att få i det befintliga journalsystemet </a:t>
            </a:r>
            <a:r>
              <a:rPr lang="sv-SE" b="0" baseline="0" dirty="0" err="1" smtClean="0"/>
              <a:t>TakeCare</a:t>
            </a:r>
            <a:r>
              <a:rPr lang="sv-SE" b="0" baseline="0" dirty="0" smtClean="0"/>
              <a:t>, manualer, bruksanvisningar, gemensamma regler </a:t>
            </a:r>
            <a:r>
              <a:rPr lang="sv-SE" b="0" dirty="0" smtClean="0"/>
              <a:t>och tydliga riktlinjer om hur läkemedelsjournalen ska användas </a:t>
            </a:r>
            <a:r>
              <a:rPr lang="sv-SE" b="0" baseline="0" dirty="0" smtClean="0"/>
              <a:t>i </a:t>
            </a:r>
            <a:r>
              <a:rPr lang="sv-SE" b="0" baseline="0" dirty="0" err="1" smtClean="0"/>
              <a:t>TakeCare</a:t>
            </a:r>
            <a:r>
              <a:rPr lang="sv-SE" b="0" baseline="0" dirty="0" smtClean="0"/>
              <a:t> samt visa var dessa finns.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Hur</a:t>
            </a:r>
          </a:p>
          <a:p>
            <a:r>
              <a:rPr lang="sv-SE" dirty="0" smtClean="0"/>
              <a:t>Läs texten i</a:t>
            </a:r>
            <a:r>
              <a:rPr lang="sv-SE" baseline="0" dirty="0" smtClean="0"/>
              <a:t> pratbubblorna och vid behov, klicka på länkarna längst ner till höger för att visa:</a:t>
            </a:r>
          </a:p>
          <a:p>
            <a:pPr marL="228600" indent="-228600">
              <a:buAutoNum type="arabicPeriod"/>
            </a:pPr>
            <a:r>
              <a:rPr lang="sv-SE" baseline="0" dirty="0" smtClean="0"/>
              <a:t>De gemensamma reglerna om läkemedelsjournalen i </a:t>
            </a:r>
            <a:r>
              <a:rPr lang="sv-SE" baseline="0" dirty="0" err="1" smtClean="0"/>
              <a:t>TakeCare</a:t>
            </a:r>
            <a:r>
              <a:rPr lang="sv-SE" baseline="0" dirty="0" smtClean="0"/>
              <a: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sv-SE" baseline="0" dirty="0" smtClean="0"/>
              <a:t>Janusinfo där det finns t ex SLL-gemensamma ordinationsmallar med Kloka listans </a:t>
            </a:r>
            <a:r>
              <a:rPr lang="sv-SE" baseline="0" dirty="0" smtClean="0"/>
              <a:t>basrekommendationer: https://janusinfo.se/ </a:t>
            </a:r>
            <a:endParaRPr lang="sv-SE" baseline="0" dirty="0" smtClean="0"/>
          </a:p>
          <a:p>
            <a:endParaRPr lang="sv-SE"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smtClean="0"/>
              <a:t>Det går</a:t>
            </a:r>
            <a:r>
              <a:rPr lang="sv-SE" sz="1200" baseline="0" dirty="0" smtClean="0"/>
              <a:t> även att få </a:t>
            </a:r>
            <a:r>
              <a:rPr lang="sv-SE" sz="1200" kern="1200" dirty="0" smtClean="0">
                <a:solidFill>
                  <a:schemeClr val="tx1"/>
                </a:solidFill>
                <a:effectLst/>
                <a:latin typeface="Arial" pitchFamily="34" charset="0"/>
                <a:ea typeface="Geneva" pitchFamily="1" charset="-128"/>
                <a:cs typeface="Geneva" charset="0"/>
              </a:rPr>
              <a:t>info kring uppmärksamhetssymbolen via jordgloben-publikationer i </a:t>
            </a:r>
            <a:r>
              <a:rPr lang="sv-SE" sz="1200" kern="1200" dirty="0" err="1" smtClean="0">
                <a:solidFill>
                  <a:schemeClr val="tx1"/>
                </a:solidFill>
                <a:effectLst/>
                <a:latin typeface="Arial" pitchFamily="34" charset="0"/>
                <a:ea typeface="Geneva" pitchFamily="1" charset="-128"/>
                <a:cs typeface="Geneva" charset="0"/>
              </a:rPr>
              <a:t>TakeCare</a:t>
            </a:r>
            <a:r>
              <a:rPr lang="sv-SE" sz="1200" kern="1200" dirty="0" smtClean="0">
                <a:solidFill>
                  <a:schemeClr val="tx1"/>
                </a:solidFill>
                <a:effectLst/>
                <a:latin typeface="Arial" pitchFamily="34" charset="0"/>
                <a:ea typeface="Geneva" pitchFamily="1" charset="-128"/>
                <a:cs typeface="Geneva" charset="0"/>
              </a:rPr>
              <a:t> om vi söker i TC på Funktionsbeskrivningar och  manualer och sedan patientuppgifter.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0" dirty="0" smtClean="0"/>
              <a:t>Länk till regler : http://ehalsasll.se/9-fo/vardprocess/260-fp-stoed-foer-varddokumentation-regler-och-riktlinjer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smtClean="0"/>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sv-S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26</a:t>
            </a:fld>
            <a:endParaRPr lang="sv-SE"/>
          </a:p>
        </p:txBody>
      </p:sp>
    </p:spTree>
    <p:extLst>
      <p:ext uri="{BB962C8B-B14F-4D97-AF65-F5344CB8AC3E}">
        <p14:creationId xmlns:p14="http://schemas.microsoft.com/office/powerpoint/2010/main" val="331779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på det</a:t>
            </a:r>
            <a:r>
              <a:rPr lang="sv-SE" baseline="0" dirty="0" smtClean="0"/>
              <a:t> som är gemensamt och som alla kan se i journalsystemet (</a:t>
            </a:r>
            <a:r>
              <a:rPr lang="sv-SE" baseline="0" dirty="0" err="1" smtClean="0"/>
              <a:t>TakeCare</a:t>
            </a:r>
            <a:r>
              <a:rPr lang="sv-SE" baseline="0" dirty="0" smtClean="0"/>
              <a:t>)</a:t>
            </a:r>
            <a:endParaRPr lang="sv-SE" dirty="0" smtClean="0"/>
          </a:p>
          <a:p>
            <a:endParaRPr lang="sv-SE" dirty="0" smtClean="0"/>
          </a:p>
          <a:p>
            <a:r>
              <a:rPr lang="sv-SE" b="1" dirty="0" smtClean="0"/>
              <a:t>Hur</a:t>
            </a:r>
          </a:p>
          <a:p>
            <a:r>
              <a:rPr lang="sv-SE" dirty="0" smtClean="0"/>
              <a:t>Läs upp texten:</a:t>
            </a:r>
          </a:p>
          <a:p>
            <a:endParaRPr lang="sv-SE" dirty="0" smtClean="0"/>
          </a:p>
          <a:p>
            <a:r>
              <a:rPr lang="sv-SE" sz="1800" b="1" dirty="0" smtClean="0">
                <a:latin typeface="Verdana" panose="020B0604030504040204" pitchFamily="34" charset="0"/>
                <a:ea typeface="Verdana" panose="020B0604030504040204" pitchFamily="34" charset="0"/>
              </a:rPr>
              <a:t>Uppmärksamhetsinformation delas in i: </a:t>
            </a:r>
          </a:p>
          <a:p>
            <a:pPr marL="742950" lvl="1" indent="-285750">
              <a:buFont typeface="Arial" panose="020B0604020202020204" pitchFamily="34" charset="0"/>
              <a:buChar char="•"/>
            </a:pPr>
            <a:r>
              <a:rPr lang="sv-SE" sz="1800" dirty="0" smtClean="0">
                <a:latin typeface="Verdana" panose="020B0604030504040204" pitchFamily="34" charset="0"/>
                <a:ea typeface="Verdana" panose="020B0604030504040204" pitchFamily="34" charset="0"/>
              </a:rPr>
              <a:t>Varningsinformation </a:t>
            </a:r>
          </a:p>
          <a:p>
            <a:pPr marL="742950" lvl="1" indent="-285750">
              <a:buFont typeface="Arial" panose="020B0604020202020204" pitchFamily="34" charset="0"/>
              <a:buChar char="•"/>
            </a:pPr>
            <a:r>
              <a:rPr lang="sv-SE" sz="1800" dirty="0" smtClean="0">
                <a:latin typeface="Verdana" panose="020B0604030504040204" pitchFamily="34" charset="0"/>
                <a:ea typeface="Verdana" panose="020B0604030504040204" pitchFamily="34" charset="0"/>
              </a:rPr>
              <a:t>Observandum </a:t>
            </a:r>
            <a:endParaRPr lang="sv-SE" dirty="0" smtClean="0"/>
          </a:p>
          <a:p>
            <a:endParaRPr lang="sv-SE" sz="1200" b="0" i="0" u="none" strike="noStrike" kern="1200" baseline="0" dirty="0" smtClean="0">
              <a:solidFill>
                <a:schemeClr val="tx1"/>
              </a:solidFill>
              <a:latin typeface="Arial" pitchFamily="34" charset="0"/>
              <a:ea typeface="Geneva" pitchFamily="1" charset="-128"/>
              <a:cs typeface="Geneva" charset="0"/>
            </a:endParaRPr>
          </a:p>
          <a:p>
            <a:r>
              <a:rPr lang="sv-SE" sz="1200" b="1" i="0" u="none" strike="noStrike" kern="1200" baseline="0" dirty="0" smtClean="0">
                <a:solidFill>
                  <a:schemeClr val="tx1"/>
                </a:solidFill>
                <a:latin typeface="Arial" pitchFamily="34" charset="0"/>
                <a:ea typeface="Geneva" pitchFamily="1" charset="-128"/>
                <a:cs typeface="Geneva" charset="0"/>
              </a:rPr>
              <a:t>Varningsinformation </a:t>
            </a:r>
            <a:r>
              <a:rPr lang="sv-SE" sz="1200" b="0" i="0" u="none" strike="noStrike" kern="1200" baseline="0" dirty="0" smtClean="0">
                <a:solidFill>
                  <a:schemeClr val="tx1"/>
                </a:solidFill>
                <a:latin typeface="Arial" pitchFamily="34" charset="0"/>
                <a:ea typeface="Geneva" pitchFamily="1" charset="-128"/>
                <a:cs typeface="Geneva" charset="0"/>
              </a:rPr>
              <a:t>innefattar överkänslighet, tillstånd och behandling som kan medföra allvarliga hot mot patientens liv eller hälsa om de inte är kända för vård- och omsorgspersonal. T.ex. diagnos att beakta, behandling att beakta. </a:t>
            </a:r>
            <a:br>
              <a:rPr lang="sv-SE" sz="1200" b="0" i="0" u="none" strike="noStrike" kern="1200" baseline="0" dirty="0" smtClean="0">
                <a:solidFill>
                  <a:schemeClr val="tx1"/>
                </a:solidFill>
                <a:latin typeface="Arial" pitchFamily="34" charset="0"/>
                <a:ea typeface="Geneva" pitchFamily="1" charset="-128"/>
                <a:cs typeface="Geneva" charset="0"/>
              </a:rPr>
            </a:br>
            <a:endParaRPr lang="sv-SE" sz="1200" b="0" i="0" u="none" strike="noStrike" kern="1200" baseline="0" dirty="0" smtClean="0">
              <a:solidFill>
                <a:schemeClr val="tx1"/>
              </a:solidFill>
              <a:latin typeface="Arial" pitchFamily="34" charset="0"/>
              <a:ea typeface="Geneva" pitchFamily="1" charset="-128"/>
              <a:cs typeface="Geneva" charset="0"/>
            </a:endParaRPr>
          </a:p>
          <a:p>
            <a:r>
              <a:rPr lang="sv-SE" sz="1200" b="1" i="0" u="none" strike="noStrike" kern="1200" baseline="0" dirty="0" smtClean="0">
                <a:solidFill>
                  <a:schemeClr val="tx1"/>
                </a:solidFill>
                <a:latin typeface="Arial" pitchFamily="34" charset="0"/>
                <a:ea typeface="Geneva" pitchFamily="1" charset="-128"/>
                <a:cs typeface="Geneva" charset="0"/>
              </a:rPr>
              <a:t>Observandum </a:t>
            </a:r>
            <a:r>
              <a:rPr lang="sv-SE" sz="1200" b="0" i="0" u="none" strike="noStrike" kern="1200" baseline="0" dirty="0" smtClean="0">
                <a:solidFill>
                  <a:schemeClr val="tx1"/>
                </a:solidFill>
                <a:latin typeface="Arial" pitchFamily="34" charset="0"/>
                <a:ea typeface="Geneva" pitchFamily="1" charset="-128"/>
                <a:cs typeface="Geneva" charset="0"/>
              </a:rPr>
              <a:t>innefattar riskfaktorer som hälso- och sjukvårdspersonal måste uppmärksammas på för att berörda patienter ska få adekvat vård eller omsorg, men som inte är varningsinformation. T.ex. vissa behandlingar och resistenta bakterier </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27</a:t>
            </a:fld>
            <a:endParaRPr lang="sv-SE"/>
          </a:p>
        </p:txBody>
      </p:sp>
    </p:spTree>
    <p:extLst>
      <p:ext uri="{BB962C8B-B14F-4D97-AF65-F5344CB8AC3E}">
        <p14:creationId xmlns:p14="http://schemas.microsoft.com/office/powerpoint/2010/main" val="2865185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r>
              <a:rPr lang="sv-SE" b="0" dirty="0" smtClean="0"/>
              <a:t>:</a:t>
            </a:r>
          </a:p>
          <a:p>
            <a:r>
              <a:rPr lang="sv-SE" b="0" dirty="0" smtClean="0"/>
              <a:t>Påminna</a:t>
            </a:r>
            <a:r>
              <a:rPr lang="sv-SE" b="0" baseline="0" dirty="0" smtClean="0"/>
              <a:t> om vad uppmärksamhetssymbolen visar för varningar samt a</a:t>
            </a:r>
            <a:r>
              <a:rPr lang="sv-SE" b="0" dirty="0" smtClean="0"/>
              <a:t>tt vi reflekterar över modulen Varningsinformation och observandum</a:t>
            </a:r>
          </a:p>
          <a:p>
            <a:endParaRPr lang="sv-SE" b="1" dirty="0" smtClean="0"/>
          </a:p>
          <a:p>
            <a:r>
              <a:rPr lang="sv-SE" b="1" dirty="0" smtClean="0"/>
              <a:t>Hjälptext</a:t>
            </a:r>
            <a:r>
              <a:rPr lang="sv-SE" b="0" dirty="0" smtClean="0"/>
              <a:t>: </a:t>
            </a:r>
          </a:p>
          <a:p>
            <a:r>
              <a:rPr lang="sv-SE" b="0" dirty="0" smtClean="0"/>
              <a:t>Länk till regler : http://ehalsasll.se/9-fo/vardprocess/260-fp-stoed-foer-varddokumentation-regler-och-riktlinjer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smtClean="0"/>
              <a:t>Det går</a:t>
            </a:r>
            <a:r>
              <a:rPr lang="sv-SE" sz="1200" baseline="0" dirty="0" smtClean="0"/>
              <a:t> även att få </a:t>
            </a:r>
            <a:r>
              <a:rPr lang="sv-SE" sz="1200" kern="1200" dirty="0" smtClean="0">
                <a:solidFill>
                  <a:schemeClr val="tx1"/>
                </a:solidFill>
                <a:effectLst/>
                <a:latin typeface="Arial" pitchFamily="34" charset="0"/>
                <a:ea typeface="Geneva" pitchFamily="1" charset="-128"/>
                <a:cs typeface="Geneva" charset="0"/>
              </a:rPr>
              <a:t>info kring uppmärksamhetssymbolen via jordgloben-publikationer i </a:t>
            </a:r>
            <a:r>
              <a:rPr lang="sv-SE" sz="1200" kern="1200" dirty="0" err="1" smtClean="0">
                <a:solidFill>
                  <a:schemeClr val="tx1"/>
                </a:solidFill>
                <a:effectLst/>
                <a:latin typeface="Arial" pitchFamily="34" charset="0"/>
                <a:ea typeface="Geneva" pitchFamily="1" charset="-128"/>
                <a:cs typeface="Geneva" charset="0"/>
              </a:rPr>
              <a:t>TakeCare</a:t>
            </a:r>
            <a:r>
              <a:rPr lang="sv-SE" sz="1200" kern="1200" dirty="0" smtClean="0">
                <a:solidFill>
                  <a:schemeClr val="tx1"/>
                </a:solidFill>
                <a:effectLst/>
                <a:latin typeface="Arial" pitchFamily="34" charset="0"/>
                <a:ea typeface="Geneva" pitchFamily="1" charset="-128"/>
                <a:cs typeface="Geneva" charset="0"/>
              </a:rPr>
              <a:t> om vi söker i TC på Funktionsbeskrivningar och  manualer och sedan patientuppgifter.</a:t>
            </a:r>
            <a:endParaRPr lang="sv-SE" sz="1200" dirty="0" smtClean="0"/>
          </a:p>
          <a:p>
            <a:endParaRPr lang="sv-S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smtClean="0">
                <a:ea typeface="Verdana" panose="020B0604030504040204" pitchFamily="34" charset="0"/>
              </a:rPr>
              <a:t>Vid registrering av varning för överkänslighet mot läkemedel är det </a:t>
            </a:r>
            <a:r>
              <a:rPr lang="sv-SE" sz="1200" u="sng" dirty="0" smtClean="0">
                <a:ea typeface="Verdana" panose="020B0604030504040204" pitchFamily="34" charset="0"/>
              </a:rPr>
              <a:t>obligatoriskt att ange ATC-kod för preparatet. </a:t>
            </a:r>
            <a:r>
              <a:rPr lang="sv-SE" dirty="0" smtClean="0">
                <a:effectLst/>
              </a:rPr>
              <a:t>Vid ordination av läkemedel med liknande ATC-kod visas då varningar vid ordination med liknande ATC-kod.</a:t>
            </a:r>
            <a:endParaRPr lang="sv-SE" dirty="0" smtClean="0"/>
          </a:p>
          <a:p>
            <a:endParaRPr lang="sv-SE" sz="1200" u="sng" dirty="0" smtClean="0">
              <a:ea typeface="Verdana" panose="020B0604030504040204" pitchFamily="34" charset="0"/>
            </a:endParaRPr>
          </a:p>
          <a:p>
            <a:pPr marL="0" indent="0" algn="l">
              <a:buFont typeface="Arial" panose="020B0604020202020204" pitchFamily="34" charset="0"/>
              <a:buNone/>
            </a:pPr>
            <a:r>
              <a:rPr lang="sv-SE" sz="1200" b="0" dirty="0" smtClean="0">
                <a:ea typeface="Verdana" panose="020B0604030504040204" pitchFamily="34" charset="0"/>
              </a:rPr>
              <a:t>Läkares ansvar: Uppdatera vid varje vårdkontakt. </a:t>
            </a:r>
            <a:r>
              <a:rPr lang="sv-SE" sz="1200" dirty="0" smtClean="0">
                <a:ea typeface="Verdana" panose="020B0604030504040204" pitchFamily="34" charset="0"/>
              </a:rPr>
              <a:t>Läkare ska vid varje inledning och avslutning av ett slutenvårdstillfälle, samt vid varje öppenvårdsbesök, ta ställning till att patientens uppmärksamhetsinformation är korrekt. </a:t>
            </a:r>
            <a:endParaRPr lang="sv-SE" sz="1200" u="sng" dirty="0" smtClean="0">
              <a:ea typeface="Verdana" panose="020B0604030504040204" pitchFamily="34" charset="0"/>
            </a:endParaRPr>
          </a:p>
          <a:p>
            <a:endParaRPr lang="sv-SE" dirty="0" smtClean="0"/>
          </a:p>
        </p:txBody>
      </p:sp>
      <p:sp>
        <p:nvSpPr>
          <p:cNvPr id="4" name="Platshållare för bildnummer 3"/>
          <p:cNvSpPr>
            <a:spLocks noGrp="1"/>
          </p:cNvSpPr>
          <p:nvPr>
            <p:ph type="sldNum" sz="quarter" idx="10"/>
          </p:nvPr>
        </p:nvSpPr>
        <p:spPr/>
        <p:txBody>
          <a:bodyPr/>
          <a:lstStyle/>
          <a:p>
            <a:fld id="{4D294184-4D76-4DBB-A7B1-70F117DA4804}" type="slidenum">
              <a:rPr lang="sv-SE" smtClean="0"/>
              <a:t>28</a:t>
            </a:fld>
            <a:endParaRPr lang="sv-SE"/>
          </a:p>
        </p:txBody>
      </p:sp>
    </p:spTree>
    <p:extLst>
      <p:ext uri="{BB962C8B-B14F-4D97-AF65-F5344CB8AC3E}">
        <p14:creationId xmlns:p14="http://schemas.microsoft.com/office/powerpoint/2010/main" val="3585111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endParaRPr lang="sv-SE" b="0" dirty="0" smtClean="0"/>
          </a:p>
          <a:p>
            <a:r>
              <a:rPr lang="sv-SE" b="0" dirty="0" smtClean="0"/>
              <a:t>Att vi reflekterar över modulen Varningar och Överkänslighet. </a:t>
            </a:r>
          </a:p>
          <a:p>
            <a:endParaRPr lang="sv-SE" b="0" dirty="0" smtClean="0"/>
          </a:p>
          <a:p>
            <a:r>
              <a:rPr lang="sv-SE" b="1" dirty="0" smtClean="0"/>
              <a:t>Hur</a:t>
            </a:r>
          </a:p>
          <a:p>
            <a:r>
              <a:rPr lang="sv-SE" b="0" dirty="0" smtClean="0"/>
              <a:t>Bilden är animerad.</a:t>
            </a:r>
            <a:r>
              <a:rPr lang="sv-SE" b="0" baseline="0" dirty="0" smtClean="0"/>
              <a:t> Klicka fram en fråga i taget och läs frågan.</a:t>
            </a:r>
          </a:p>
          <a:p>
            <a:endParaRPr lang="sv-SE" b="1" dirty="0" smtClean="0"/>
          </a:p>
          <a:p>
            <a:r>
              <a:rPr lang="sv-SE" b="1" dirty="0" smtClean="0"/>
              <a:t>Hjälptext</a:t>
            </a:r>
            <a:endParaRPr lang="sv-SE" b="0" dirty="0" smtClean="0"/>
          </a:p>
          <a:p>
            <a:r>
              <a:rPr lang="sv-SE" b="0" dirty="0" smtClean="0"/>
              <a:t>Länk till regler : http://ehalsasll.se/9-fo/vardprocess/260-fp-stoed-foer-varddokumentation-regler-och-riktlinjer</a:t>
            </a:r>
          </a:p>
          <a:p>
            <a:endParaRPr lang="sv-SE" b="0" baseline="0" dirty="0" smtClean="0"/>
          </a:p>
          <a:p>
            <a:pPr algn="l">
              <a:defRPr/>
            </a:pPr>
            <a:endParaRPr lang="sv-SE" sz="1200" dirty="0" smtClean="0">
              <a:latin typeface="Verdana" panose="020B0604030504040204" pitchFamily="34" charset="0"/>
              <a:ea typeface="Verdana" panose="020B0604030504040204" pitchFamily="34" charset="0"/>
              <a:cs typeface="Calibri" panose="020F0502020204030204" pitchFamily="34" charset="0"/>
            </a:endParaRPr>
          </a:p>
        </p:txBody>
      </p:sp>
      <p:sp>
        <p:nvSpPr>
          <p:cNvPr id="4" name="Platshållare för bildnummer 3"/>
          <p:cNvSpPr>
            <a:spLocks noGrp="1"/>
          </p:cNvSpPr>
          <p:nvPr>
            <p:ph type="sldNum" sz="quarter" idx="10"/>
          </p:nvPr>
        </p:nvSpPr>
        <p:spPr/>
        <p:txBody>
          <a:bodyPr/>
          <a:lstStyle/>
          <a:p>
            <a:fld id="{4D294184-4D76-4DBB-A7B1-70F117DA4804}" type="slidenum">
              <a:rPr lang="sv-SE" smtClean="0"/>
              <a:t>29</a:t>
            </a:fld>
            <a:endParaRPr lang="sv-SE"/>
          </a:p>
        </p:txBody>
      </p:sp>
    </p:spTree>
    <p:extLst>
      <p:ext uri="{BB962C8B-B14F-4D97-AF65-F5344CB8AC3E}">
        <p14:creationId xmlns:p14="http://schemas.microsoft.com/office/powerpoint/2010/main" val="20741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OBS! Information till utvecklingsledare att</a:t>
            </a:r>
            <a:r>
              <a:rPr lang="sv-SE" sz="1200" b="1" kern="1200" baseline="0" dirty="0" smtClean="0">
                <a:solidFill>
                  <a:schemeClr val="tx1"/>
                </a:solidFill>
                <a:effectLst/>
                <a:latin typeface="Arial" pitchFamily="34" charset="0"/>
                <a:ea typeface="Geneva" pitchFamily="1" charset="-128"/>
                <a:cs typeface="Geneva" charset="0"/>
              </a:rPr>
              <a:t> göra innan dialogseminariet: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kern="1200" dirty="0" smtClean="0">
                <a:solidFill>
                  <a:schemeClr val="tx1"/>
                </a:solidFill>
                <a:effectLst/>
                <a:latin typeface="Arial" pitchFamily="34" charset="0"/>
                <a:ea typeface="Geneva" pitchFamily="1" charset="-128"/>
                <a:cs typeface="Geneva" charset="0"/>
              </a:rPr>
              <a:t>Skriv ut och ta med några</a:t>
            </a:r>
            <a:r>
              <a:rPr lang="sv-SE" sz="1200" b="0" kern="1200" baseline="0" dirty="0" smtClean="0">
                <a:solidFill>
                  <a:schemeClr val="tx1"/>
                </a:solidFill>
                <a:effectLst/>
                <a:latin typeface="Arial" pitchFamily="34" charset="0"/>
                <a:ea typeface="Geneva" pitchFamily="1" charset="-128"/>
                <a:cs typeface="Geneva" charset="0"/>
              </a:rPr>
              <a:t> exemplar av informationsbladen från ESF och SCB angående GDPR och hantering av personuppgifter och låt dessa ligga framme så att deltagare kan läsa om de vill. Dessa informationsblad ska du ha fått som </a:t>
            </a:r>
            <a:r>
              <a:rPr lang="sv-SE" sz="1200" b="0" kern="1200" baseline="0" dirty="0" err="1" smtClean="0">
                <a:solidFill>
                  <a:schemeClr val="tx1"/>
                </a:solidFill>
                <a:effectLst/>
                <a:latin typeface="Arial" pitchFamily="34" charset="0"/>
                <a:ea typeface="Geneva" pitchFamily="1" charset="-128"/>
                <a:cs typeface="Geneva" charset="0"/>
              </a:rPr>
              <a:t>pdf-filer</a:t>
            </a:r>
            <a:r>
              <a:rPr lang="sv-SE" sz="1200" b="0" kern="1200" baseline="0" dirty="0" smtClean="0">
                <a:solidFill>
                  <a:schemeClr val="tx1"/>
                </a:solidFill>
                <a:effectLst/>
                <a:latin typeface="Arial" pitchFamily="34" charset="0"/>
                <a:ea typeface="Geneva" pitchFamily="1" charset="-128"/>
                <a:cs typeface="Geneva" charset="0"/>
              </a:rPr>
              <a:t> från din processhandledare, om inte kontakta projektledningen eller processhandledaren innan seminariet.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VIKTIG information som</a:t>
            </a:r>
            <a:r>
              <a:rPr lang="sv-SE" sz="1200" b="1" kern="1200" baseline="0" dirty="0" smtClean="0">
                <a:solidFill>
                  <a:schemeClr val="tx1"/>
                </a:solidFill>
                <a:effectLst/>
                <a:latin typeface="Arial" pitchFamily="34" charset="0"/>
                <a:ea typeface="Geneva" pitchFamily="1" charset="-128"/>
                <a:cs typeface="Geneva" charset="0"/>
              </a:rPr>
              <a:t> ska läsas upp</a:t>
            </a:r>
            <a:r>
              <a:rPr lang="sv-SE" sz="1200" b="1" kern="1200" dirty="0" smtClean="0">
                <a:solidFill>
                  <a:schemeClr val="tx1"/>
                </a:solidFill>
                <a:effectLst/>
                <a:latin typeface="Arial" pitchFamily="34" charset="0"/>
                <a:ea typeface="Geneva" pitchFamily="1" charset="-128"/>
                <a:cs typeface="Geneva" charset="0"/>
              </a:rPr>
              <a:t>:</a:t>
            </a:r>
            <a:r>
              <a:rPr lang="sv-SE" sz="1200" b="1" kern="1200" baseline="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baseline="0" dirty="0" smtClean="0">
              <a:solidFill>
                <a:schemeClr val="tx1"/>
              </a:solidFill>
              <a:effectLst/>
              <a:latin typeface="Arial" pitchFamily="34" charset="0"/>
              <a:ea typeface="Geneva" pitchFamily="1" charset="-128"/>
              <a:cs typeface="Geneva" charset="0"/>
            </a:endParaRPr>
          </a:p>
          <a:p>
            <a:r>
              <a:rPr lang="sv-SE" sz="1200" b="1" dirty="0" smtClean="0"/>
              <a:t>Hantering av personuppgifter: </a:t>
            </a:r>
            <a:r>
              <a:rPr lang="sv-SE" sz="1200" dirty="0" smtClean="0"/>
              <a:t>Från och med 25:e maj 2018 gäller dataskyddsförordningen (</a:t>
            </a:r>
            <a:r>
              <a:rPr lang="sv-SE" sz="1200" b="1" dirty="0" smtClean="0"/>
              <a:t>GDPR</a:t>
            </a:r>
            <a:r>
              <a:rPr lang="sv-SE" sz="1200" dirty="0" smtClean="0"/>
              <a:t>) som lag i alla EU:s medlemsstater. Förordningen ersätter personuppgiftslagen (PUL). </a:t>
            </a:r>
          </a:p>
          <a:p>
            <a:endParaRPr lang="sv-SE" sz="1200" i="1" kern="1200" dirty="0" smtClean="0">
              <a:latin typeface="Arial" pitchFamily="34" charset="0"/>
              <a:ea typeface="Geneva" pitchFamily="1" charset="-128"/>
            </a:endParaRPr>
          </a:p>
          <a:p>
            <a:r>
              <a:rPr lang="sv-SE" sz="1200" b="1" kern="1200" dirty="0" smtClean="0">
                <a:solidFill>
                  <a:schemeClr val="tx1"/>
                </a:solidFill>
                <a:latin typeface="Arial" pitchFamily="34" charset="0"/>
                <a:ea typeface="Geneva" pitchFamily="1" charset="-128"/>
                <a:cs typeface="Geneva" charset="0"/>
              </a:rPr>
              <a:t>Statistik: </a:t>
            </a:r>
            <a:r>
              <a:rPr lang="sv-SE" sz="1200" b="0" kern="1200" dirty="0" smtClean="0">
                <a:solidFill>
                  <a:schemeClr val="tx1"/>
                </a:solidFill>
                <a:latin typeface="Arial" pitchFamily="34" charset="0"/>
                <a:ea typeface="Geneva" pitchFamily="1" charset="-128"/>
                <a:cs typeface="Geneva" charset="0"/>
              </a:rPr>
              <a:t>På</a:t>
            </a:r>
            <a:r>
              <a:rPr lang="sv-SE" sz="1200" b="0" kern="1200" baseline="0" dirty="0" smtClean="0">
                <a:solidFill>
                  <a:schemeClr val="tx1"/>
                </a:solidFill>
                <a:latin typeface="Arial" pitchFamily="34" charset="0"/>
                <a:ea typeface="Geneva" pitchFamily="1" charset="-128"/>
                <a:cs typeface="Geneva" charset="0"/>
              </a:rPr>
              <a:t> uppdrag av Svenska ESF-rådet tar </a:t>
            </a:r>
            <a:r>
              <a:rPr lang="sv-SE" sz="1200" kern="1200" dirty="0" err="1" smtClean="0">
                <a:solidFill>
                  <a:schemeClr val="tx1"/>
                </a:solidFill>
                <a:latin typeface="Arial" pitchFamily="34" charset="0"/>
                <a:ea typeface="Geneva" pitchFamily="1" charset="-128"/>
                <a:cs typeface="Geneva" charset="0"/>
              </a:rPr>
              <a:t>eHälsalyftets</a:t>
            </a:r>
            <a:r>
              <a:rPr lang="sv-SE" sz="1200" kern="1200" dirty="0" smtClean="0">
                <a:solidFill>
                  <a:schemeClr val="tx1"/>
                </a:solidFill>
                <a:latin typeface="Arial" pitchFamily="34" charset="0"/>
                <a:ea typeface="Geneva" pitchFamily="1" charset="-128"/>
                <a:cs typeface="Geneva" charset="0"/>
              </a:rPr>
              <a:t> projektledning fram personuppgifter och rapporterar dessa till Statistiska centralbyrån (SCB) månadsvis. SCB tar sedan fram statistik om</a:t>
            </a:r>
            <a:r>
              <a:rPr lang="sv-SE" sz="1200" kern="1200" baseline="0" dirty="0" smtClean="0">
                <a:solidFill>
                  <a:schemeClr val="tx1"/>
                </a:solidFill>
                <a:latin typeface="Arial" pitchFamily="34" charset="0"/>
                <a:ea typeface="Geneva" pitchFamily="1" charset="-128"/>
                <a:cs typeface="Geneva" charset="0"/>
              </a:rPr>
              <a:t> deltagandet i </a:t>
            </a:r>
            <a:r>
              <a:rPr lang="sv-SE" sz="1200" kern="1200" dirty="0" err="1" smtClean="0">
                <a:solidFill>
                  <a:schemeClr val="tx1"/>
                </a:solidFill>
                <a:latin typeface="Arial" pitchFamily="34" charset="0"/>
                <a:ea typeface="Geneva" pitchFamily="1" charset="-128"/>
                <a:cs typeface="Geneva" charset="0"/>
              </a:rPr>
              <a:t>eHälsalyftet</a:t>
            </a:r>
            <a:r>
              <a:rPr lang="sv-SE" sz="1200" kern="1200" dirty="0" smtClean="0">
                <a:solidFill>
                  <a:schemeClr val="tx1"/>
                </a:solidFill>
                <a:latin typeface="Arial" pitchFamily="34" charset="0"/>
                <a:ea typeface="Geneva" pitchFamily="1" charset="-128"/>
                <a:cs typeface="Geneva" charset="0"/>
              </a:rPr>
              <a:t>. </a:t>
            </a:r>
          </a:p>
          <a:p>
            <a:endParaRPr lang="sv-SE" sz="1200" kern="1200" dirty="0" smtClean="0">
              <a:solidFill>
                <a:schemeClr val="tx1"/>
              </a:solidFill>
              <a:latin typeface="Arial" pitchFamily="34" charset="0"/>
              <a:ea typeface="Geneva" pitchFamily="1" charset="-128"/>
              <a:cs typeface="Geneva" charset="0"/>
            </a:endParaRPr>
          </a:p>
          <a:p>
            <a:r>
              <a:rPr lang="sv-SE" sz="1200" b="1" baseline="0" dirty="0" smtClean="0"/>
              <a:t>Lärande utvärdering: </a:t>
            </a:r>
            <a:r>
              <a:rPr lang="sv-SE" sz="1200" b="0" baseline="0" dirty="0" err="1" smtClean="0"/>
              <a:t>eHälsalyftet</a:t>
            </a:r>
            <a:r>
              <a:rPr lang="sv-SE" sz="1200" b="0" baseline="0" dirty="0" smtClean="0"/>
              <a:t> utvärderas av </a:t>
            </a:r>
            <a:r>
              <a:rPr lang="sv-SE" sz="1200" baseline="0" dirty="0" smtClean="0"/>
              <a:t>Ekan AB </a:t>
            </a:r>
            <a:r>
              <a:rPr lang="sv-SE" sz="1200" b="0" baseline="0" dirty="0" smtClean="0"/>
              <a:t>under tiden projektet pågår</a:t>
            </a:r>
            <a:r>
              <a:rPr lang="sv-SE" sz="1200" baseline="0" dirty="0" smtClean="0"/>
              <a:t>. Projektledningen skickar e-postadresser till Ekan och deltagare kan komma att få </a:t>
            </a:r>
            <a:r>
              <a:rPr lang="sv-SE" sz="1200" b="0" baseline="0" dirty="0" smtClean="0"/>
              <a:t>frågeformulär om sitt deltagande via e-post. Ekan har ett </a:t>
            </a:r>
            <a:r>
              <a:rPr lang="sv-SE" sz="1200" b="0" baseline="0" dirty="0" err="1" smtClean="0"/>
              <a:t>PuB</a:t>
            </a:r>
            <a:r>
              <a:rPr lang="sv-SE" sz="1200" b="0" baseline="0" dirty="0" smtClean="0"/>
              <a:t>-avtal (</a:t>
            </a:r>
            <a:r>
              <a:rPr lang="sv-SE" sz="1200" b="0" baseline="0" dirty="0" err="1" smtClean="0"/>
              <a:t>PuB</a:t>
            </a:r>
            <a:r>
              <a:rPr lang="sv-SE" sz="1200" b="0" baseline="0" dirty="0" smtClean="0"/>
              <a:t> = Personuppgiftsbiträde) med SLL. Mer information om hur Ekan behandlar personuppgifter finns i deras integritetspolicy, se: </a:t>
            </a:r>
            <a:r>
              <a:rPr lang="sv-SE" sz="1200" u="sng" kern="1200" dirty="0" smtClean="0">
                <a:solidFill>
                  <a:schemeClr val="tx1"/>
                </a:solidFill>
                <a:effectLst/>
                <a:latin typeface="Arial" pitchFamily="34" charset="0"/>
                <a:ea typeface="Geneva" pitchFamily="1" charset="-128"/>
                <a:cs typeface="Geneva" charset="0"/>
              </a:rPr>
              <a:t>http://www.ekan.com/integritets-och-cookiepolicy/</a:t>
            </a:r>
          </a:p>
          <a:p>
            <a:endParaRPr lang="sv-SE" sz="1200" kern="1200" dirty="0" smtClean="0">
              <a:solidFill>
                <a:schemeClr val="tx1"/>
              </a:solidFill>
              <a:latin typeface="Arial" pitchFamily="34" charset="0"/>
              <a:ea typeface="Geneva" pitchFamily="1" charset="-128"/>
            </a:endParaRPr>
          </a:p>
          <a:p>
            <a:pPr marL="0" indent="0">
              <a:buFont typeface="Arial" panose="020B0604020202020204" pitchFamily="34" charset="0"/>
              <a:buNone/>
            </a:pPr>
            <a:r>
              <a:rPr lang="sv-SE" sz="1200" b="1" kern="1200" dirty="0" smtClean="0">
                <a:solidFill>
                  <a:schemeClr val="tx1"/>
                </a:solidFill>
                <a:latin typeface="Arial" pitchFamily="34" charset="0"/>
                <a:ea typeface="Geneva" pitchFamily="1" charset="-128"/>
              </a:rPr>
              <a:t>Önskas</a:t>
            </a:r>
            <a:r>
              <a:rPr lang="sv-SE" sz="1200" b="1" kern="1200" baseline="0" dirty="0" smtClean="0">
                <a:solidFill>
                  <a:schemeClr val="tx1"/>
                </a:solidFill>
                <a:latin typeface="Arial" pitchFamily="34" charset="0"/>
                <a:ea typeface="Geneva" pitchFamily="1" charset="-128"/>
              </a:rPr>
              <a:t> mer information? </a:t>
            </a:r>
            <a:r>
              <a:rPr lang="sv-SE" sz="1200" b="0" kern="1200" baseline="0" dirty="0" smtClean="0">
                <a:solidFill>
                  <a:schemeClr val="tx1"/>
                </a:solidFill>
                <a:latin typeface="Arial" pitchFamily="34" charset="0"/>
                <a:ea typeface="Geneva" pitchFamily="1" charset="-128"/>
              </a:rPr>
              <a:t>H</a:t>
            </a:r>
            <a:r>
              <a:rPr lang="sv-SE" sz="1200" i="0" kern="1200" dirty="0" smtClean="0">
                <a:solidFill>
                  <a:schemeClr val="tx1"/>
                </a:solidFill>
                <a:latin typeface="Arial" pitchFamily="34" charset="0"/>
                <a:ea typeface="Geneva" pitchFamily="1" charset="-128"/>
                <a:cs typeface="Geneva" charset="0"/>
              </a:rPr>
              <a:t>ör av er till </a:t>
            </a:r>
            <a:r>
              <a:rPr lang="sv-SE" sz="1200" i="0" kern="1200" dirty="0" err="1" smtClean="0">
                <a:solidFill>
                  <a:schemeClr val="tx1"/>
                </a:solidFill>
                <a:latin typeface="Arial" pitchFamily="34" charset="0"/>
                <a:ea typeface="Geneva" pitchFamily="1" charset="-128"/>
                <a:cs typeface="Geneva" charset="0"/>
              </a:rPr>
              <a:t>eHälsalyftets</a:t>
            </a:r>
            <a:r>
              <a:rPr lang="sv-SE" sz="1200" i="0" kern="1200" dirty="0" smtClean="0">
                <a:solidFill>
                  <a:schemeClr val="tx1"/>
                </a:solidFill>
                <a:latin typeface="Arial" pitchFamily="34" charset="0"/>
                <a:ea typeface="Geneva" pitchFamily="1" charset="-128"/>
                <a:cs typeface="Geneva" charset="0"/>
              </a:rPr>
              <a:t> projektledning eller</a:t>
            </a:r>
            <a:r>
              <a:rPr lang="sv-SE" sz="1200" i="0" kern="1200" baseline="0" dirty="0" smtClean="0">
                <a:solidFill>
                  <a:schemeClr val="tx1"/>
                </a:solidFill>
                <a:latin typeface="Arial" pitchFamily="34" charset="0"/>
                <a:ea typeface="Geneva" pitchFamily="1" charset="-128"/>
                <a:cs typeface="Geneva" charset="0"/>
              </a:rPr>
              <a:t> läs mer i de två informationsbladen om deltagarregister som finns hos här (Utvecklingsledaren håller upp informationsbladen). </a:t>
            </a:r>
          </a:p>
          <a:p>
            <a:pPr marL="0" indent="0">
              <a:buFont typeface="Arial" panose="020B0604020202020204" pitchFamily="34" charset="0"/>
              <a:buNone/>
            </a:pPr>
            <a:r>
              <a:rPr lang="sv-SE" sz="1200" i="0" kern="1200" baseline="0" dirty="0" smtClean="0">
                <a:solidFill>
                  <a:schemeClr val="tx1"/>
                </a:solidFill>
                <a:latin typeface="Arial" pitchFamily="34" charset="0"/>
                <a:ea typeface="Geneva" pitchFamily="1" charset="-128"/>
                <a:cs typeface="Geneva" charset="0"/>
              </a:rPr>
              <a:t>Mer information finns även på ESFs webbsida </a:t>
            </a:r>
            <a:r>
              <a:rPr lang="sv-SE" sz="1200" i="0" kern="1200" dirty="0" smtClean="0">
                <a:solidFill>
                  <a:schemeClr val="tx1"/>
                </a:solidFill>
                <a:latin typeface="Arial" pitchFamily="34" charset="0"/>
                <a:ea typeface="Geneva" pitchFamily="1" charset="-128"/>
                <a:cs typeface="Geneva" charset="0"/>
              </a:rPr>
              <a:t>: </a:t>
            </a:r>
            <a:r>
              <a:rPr lang="sv-SE" sz="1200" b="0" i="0" kern="1200" dirty="0" smtClean="0">
                <a:latin typeface="Arial" pitchFamily="34" charset="0"/>
                <a:ea typeface="Geneva" pitchFamily="1" charset="-128"/>
              </a:rPr>
              <a:t>https://www.esf.se/sv/Vara-fonder/Socialfonden1/Genomfora/Hur-ska-mitt-projekt-utvarderas</a:t>
            </a:r>
          </a:p>
          <a:p>
            <a:pPr marL="0" indent="0">
              <a:buFont typeface="Arial" panose="020B0604020202020204" pitchFamily="34" charset="0"/>
              <a:buNone/>
            </a:pPr>
            <a:endParaRPr lang="sv-SE" sz="1200" b="0" i="0" kern="1200" dirty="0" smtClean="0">
              <a:latin typeface="Arial" pitchFamily="34" charset="0"/>
              <a:ea typeface="Geneva" pitchFamily="1" charset="-128"/>
            </a:endParaRPr>
          </a:p>
          <a:p>
            <a:pPr marL="0" indent="0">
              <a:buFont typeface="Arial" panose="020B0604020202020204" pitchFamily="34" charset="0"/>
              <a:buNone/>
            </a:pPr>
            <a:r>
              <a:rPr lang="sv-SE" sz="1200" b="1" i="0" kern="1200" dirty="0" smtClean="0">
                <a:latin typeface="Arial" pitchFamily="34" charset="0"/>
                <a:ea typeface="Geneva" pitchFamily="1" charset="-128"/>
              </a:rPr>
              <a:t>Information som kan läsas</a:t>
            </a:r>
            <a:r>
              <a:rPr lang="sv-SE" sz="1200" b="1" i="0" kern="1200" baseline="0" dirty="0" smtClean="0">
                <a:latin typeface="Arial" pitchFamily="34" charset="0"/>
                <a:ea typeface="Geneva" pitchFamily="1" charset="-128"/>
              </a:rPr>
              <a:t> upp</a:t>
            </a:r>
            <a:r>
              <a:rPr lang="sv-SE" sz="1200" b="1" i="0" kern="1200" dirty="0" smtClean="0">
                <a:latin typeface="Arial" pitchFamily="34" charset="0"/>
                <a:ea typeface="Geneva" pitchFamily="1" charset="-128"/>
              </a:rPr>
              <a:t> vid</a:t>
            </a:r>
            <a:r>
              <a:rPr lang="sv-SE" sz="1200" b="1" i="0" kern="1200" baseline="0" dirty="0" smtClean="0">
                <a:latin typeface="Arial" pitchFamily="34" charset="0"/>
                <a:ea typeface="Geneva" pitchFamily="1" charset="-128"/>
              </a:rPr>
              <a:t> behov:</a:t>
            </a:r>
          </a:p>
          <a:p>
            <a:pPr marL="0" indent="0">
              <a:buFont typeface="Arial" panose="020B0604020202020204" pitchFamily="34" charset="0"/>
              <a:buNone/>
            </a:pPr>
            <a:r>
              <a:rPr lang="sv-SE" sz="1200" b="0" i="0" kern="1200" baseline="0" dirty="0" smtClean="0">
                <a:latin typeface="Arial" pitchFamily="34" charset="0"/>
                <a:ea typeface="Geneva" pitchFamily="1" charset="-128"/>
              </a:rPr>
              <a:t>Om någon inte vill att projektet ska rapportera hans/hennes personuppgifter till SCB så kan de inte skriva på närvarolistan. De får ändå stanna kvar på seminariet men deras närvaro ger ingen medfinansiering. Rapporteringen av personuppgifter är en förutsättning för att delta i projekt som finansieras av Europeiska socialfonden.</a:t>
            </a:r>
            <a:endParaRPr lang="sv-SE" sz="1200" b="0" i="0" dirty="0" smtClean="0"/>
          </a:p>
          <a:p>
            <a:pPr marL="0" lvl="0" indent="0" eaLnBrk="0" hangingPunct="0">
              <a:lnSpc>
                <a:spcPct val="100000"/>
              </a:lnSpc>
              <a:spcBef>
                <a:spcPct val="30000"/>
              </a:spcBef>
              <a:spcAft>
                <a:spcPct val="0"/>
              </a:spcAft>
              <a:buNone/>
              <a:defRPr/>
            </a:pPr>
            <a:endParaRPr lang="sv-SE" sz="1200" i="0" kern="1200" dirty="0" smtClean="0">
              <a:latin typeface="Arial" pitchFamily="34" charset="0"/>
              <a:ea typeface="Geneva" pitchFamily="1"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effectLst/>
                <a:latin typeface="Arial" pitchFamily="34" charset="0"/>
                <a:ea typeface="Geneva" pitchFamily="1" charset="-128"/>
                <a:cs typeface="Geneva" charset="0"/>
              </a:rPr>
              <a:t> </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a:t>
            </a:fld>
            <a:endParaRPr lang="sv-SE"/>
          </a:p>
        </p:txBody>
      </p:sp>
    </p:spTree>
    <p:extLst>
      <p:ext uri="{BB962C8B-B14F-4D97-AF65-F5344CB8AC3E}">
        <p14:creationId xmlns:p14="http://schemas.microsoft.com/office/powerpoint/2010/main" val="2578964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b="1" dirty="0" smtClean="0"/>
              <a:t>Syfte</a:t>
            </a:r>
            <a:r>
              <a:rPr lang="sv-SE" b="0" dirty="0" smtClean="0"/>
              <a:t> </a:t>
            </a:r>
            <a:endParaRPr lang="sv-SE" b="0" baseline="0" dirty="0" smtClean="0"/>
          </a:p>
          <a:p>
            <a:r>
              <a:rPr lang="sv-SE" b="0" dirty="0" smtClean="0"/>
              <a:t>Läkemedelsjournalen är också gemensam</a:t>
            </a:r>
            <a:r>
              <a:rPr lang="sv-SE" b="0" baseline="0" dirty="0" smtClean="0"/>
              <a:t> för alla. </a:t>
            </a:r>
            <a:r>
              <a:rPr lang="sv-SE" b="0" dirty="0" smtClean="0"/>
              <a:t>Reflektera över kvalitén i läkemedelsjournalen och att det är viktigt att alla följer riktlinjerna och.</a:t>
            </a:r>
            <a:r>
              <a:rPr lang="sv-SE" b="0" baseline="0" dirty="0" smtClean="0"/>
              <a:t> Kan vi lita på att läkemedelsjournalen är uppdaterad och säker? Detta är särskilt viktigt vid vårdövergångar.</a:t>
            </a:r>
          </a:p>
          <a:p>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Dialog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latin typeface="Calibri" panose="020F0502020204030204" pitchFamily="34" charset="0"/>
                <a:cs typeface="Calibri" panose="020F0502020204030204" pitchFamily="34" charset="0"/>
              </a:rPr>
              <a:t>Läs dialogfrågorna (2 </a:t>
            </a:r>
            <a:r>
              <a:rPr lang="sv-SE" sz="1200" dirty="0" err="1" smtClean="0">
                <a:latin typeface="Calibri" panose="020F0502020204030204" pitchFamily="34" charset="0"/>
                <a:cs typeface="Calibri" panose="020F0502020204030204" pitchFamily="34" charset="0"/>
              </a:rPr>
              <a:t>st</a:t>
            </a:r>
            <a:r>
              <a:rPr lang="sv-SE" sz="1200" dirty="0" smtClean="0">
                <a:latin typeface="Calibri" panose="020F0502020204030204" pitchFamily="34" charset="0"/>
                <a:cs typeface="Calibri" panose="020F0502020204030204" pitchFamily="34" charset="0"/>
              </a:rPr>
              <a:t>). Bilden är animerad, klicka</a:t>
            </a:r>
            <a:r>
              <a:rPr lang="sv-SE" sz="1200" baseline="0" dirty="0" smtClean="0">
                <a:latin typeface="Calibri" panose="020F0502020204030204" pitchFamily="34" charset="0"/>
                <a:cs typeface="Calibri" panose="020F0502020204030204" pitchFamily="34" charset="0"/>
              </a:rPr>
              <a:t> fram dem en i taget</a:t>
            </a:r>
            <a:endParaRPr lang="sv-SE" sz="1200"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solidFill>
                <a:srgbClr val="000000"/>
              </a:solidFill>
              <a:latin typeface="Calibri" panose="020F0502020204030204" pitchFamily="34" charset="0"/>
              <a:cs typeface="Calibri" panose="020F0502020204030204" pitchFamily="34" charset="0"/>
            </a:endParaRPr>
          </a:p>
          <a:p>
            <a:endParaRPr lang="sv-SE" b="0" baseline="0" dirty="0" smtClean="0"/>
          </a:p>
          <a:p>
            <a:endParaRPr lang="sv-SE" dirty="0"/>
          </a:p>
        </p:txBody>
      </p:sp>
      <p:sp>
        <p:nvSpPr>
          <p:cNvPr id="4" name="Platshållare för bildnummer 3"/>
          <p:cNvSpPr>
            <a:spLocks noGrp="1"/>
          </p:cNvSpPr>
          <p:nvPr>
            <p:ph type="sldNum" sz="quarter" idx="10"/>
          </p:nvPr>
        </p:nvSpPr>
        <p:spPr/>
        <p:txBody>
          <a:bodyPr/>
          <a:lstStyle/>
          <a:p>
            <a:fld id="{4D294184-4D76-4DBB-A7B1-70F117DA4804}" type="slidenum">
              <a:rPr lang="sv-SE" smtClean="0"/>
              <a:t>30</a:t>
            </a:fld>
            <a:endParaRPr lang="sv-SE"/>
          </a:p>
        </p:txBody>
      </p:sp>
    </p:spTree>
    <p:extLst>
      <p:ext uri="{BB962C8B-B14F-4D97-AF65-F5344CB8AC3E}">
        <p14:creationId xmlns:p14="http://schemas.microsoft.com/office/powerpoint/2010/main" val="3833230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att vi kommer</a:t>
            </a:r>
            <a:r>
              <a:rPr lang="sv-SE" baseline="0" dirty="0" smtClean="0"/>
              <a:t> in på ett nytt avsnitt där vi får ta del av exempel på vad vi kan göra här och nu för att underlätta för patienter/medarbetare genom att erbjuda nya tjänster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ea typeface="Geneva"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sv-SE" sz="1200" b="0" i="0" u="none" strike="noStrike" kern="1200" cap="none" spc="0" normalizeH="0" baseline="0" noProof="0">
              <a:ln>
                <a:noFill/>
              </a:ln>
              <a:solidFill>
                <a:srgbClr val="000000"/>
              </a:solidFill>
              <a:effectLst/>
              <a:uLnTx/>
              <a:uFillTx/>
              <a:latin typeface="Arial" pitchFamily="34" charset="0"/>
              <a:ea typeface="Geneva" charset="0"/>
            </a:endParaRPr>
          </a:p>
        </p:txBody>
      </p:sp>
    </p:spTree>
    <p:extLst>
      <p:ext uri="{BB962C8B-B14F-4D97-AF65-F5344CB8AC3E}">
        <p14:creationId xmlns:p14="http://schemas.microsoft.com/office/powerpoint/2010/main" val="3553067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smtClean="0"/>
              <a:t>Hjälptext</a:t>
            </a:r>
          </a:p>
          <a:p>
            <a:r>
              <a:rPr lang="sv-SE" sz="1200" b="0" dirty="0" smtClean="0"/>
              <a:t>Nu ska vi se filmen Digitalt återbesök</a:t>
            </a:r>
            <a:r>
              <a:rPr lang="sv-SE" sz="1200" b="0" baseline="0" dirty="0" smtClean="0"/>
              <a:t> vilket är</a:t>
            </a:r>
            <a:r>
              <a:rPr lang="sv-SE" sz="1200" b="0" dirty="0" smtClean="0"/>
              <a:t> ett</a:t>
            </a:r>
            <a:r>
              <a:rPr lang="sv-SE" sz="1200" b="0" baseline="0" dirty="0" smtClean="0"/>
              <a:t> exempel på </a:t>
            </a:r>
            <a:r>
              <a:rPr lang="sv-SE" sz="1200" b="0" dirty="0" smtClean="0"/>
              <a:t>vad vi kan göra här och nu med de verktyg vi redan har. </a:t>
            </a:r>
          </a:p>
          <a:p>
            <a:endParaRPr lang="sv-SE" sz="1200" b="1" dirty="0" smtClean="0"/>
          </a:p>
          <a:p>
            <a:r>
              <a:rPr lang="sv-SE" sz="1200" b="1" dirty="0" smtClean="0"/>
              <a:t>Hur</a:t>
            </a:r>
          </a:p>
          <a:p>
            <a:r>
              <a:rPr lang="sv-SE" sz="1200" b="0" dirty="0" smtClean="0"/>
              <a:t>Sätt</a:t>
            </a:r>
            <a:r>
              <a:rPr lang="sv-SE" sz="1200" b="0" baseline="0" dirty="0" smtClean="0"/>
              <a:t> igång filmen från presentationsläget. Tryck på playknappen.</a:t>
            </a:r>
          </a:p>
          <a:p>
            <a:r>
              <a:rPr lang="sv-SE" sz="1200" b="0" baseline="0" dirty="0" smtClean="0"/>
              <a:t>Länk till Youtube</a:t>
            </a:r>
            <a:r>
              <a:rPr lang="sv-SE" sz="1200" b="0" baseline="0" smtClean="0"/>
              <a:t>: https://www.youtube.com/watch?v=biRnpBDXjwA</a:t>
            </a:r>
            <a:br>
              <a:rPr lang="sv-SE" sz="1200" b="0" baseline="0" smtClean="0"/>
            </a:br>
            <a:endParaRPr lang="sv-SE" sz="1200" b="0" baseline="0" dirty="0" smtClean="0"/>
          </a:p>
          <a:p>
            <a:r>
              <a:rPr lang="sv-SE" sz="1200" b="0" baseline="0" dirty="0" smtClean="0"/>
              <a:t>OBS! Rekommenderas att ni använder Youtube-länken vid uppspelning för bättre kvalité på filmen. </a:t>
            </a:r>
          </a:p>
          <a:p>
            <a:endParaRPr lang="sv-SE" sz="1200" b="0" baseline="0" dirty="0" smtClean="0"/>
          </a:p>
          <a:p>
            <a:r>
              <a:rPr lang="sv-SE" sz="1200" b="0" baseline="0" dirty="0" smtClean="0"/>
              <a:t>Filmen är textad. Du kan välja om du vill visa texten eller inte. </a:t>
            </a:r>
          </a:p>
          <a:p>
            <a:endParaRPr lang="sv-SE" sz="1200" b="0" baseline="0" dirty="0" smtClean="0"/>
          </a:p>
          <a:p>
            <a:r>
              <a:rPr lang="sv-SE" sz="1200" b="0" baseline="0" dirty="0" smtClean="0"/>
              <a:t>Gör så här: sätt igång filmen. Längst ned i högra hörnet finns det några symboler. Klicka på symbolen för undertexter som är den av symbolerna som ligger längst till vänster för att visa undertexterna. </a:t>
            </a:r>
            <a:endParaRPr lang="sv-SE" sz="1200" b="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32</a:t>
            </a:fld>
            <a:endParaRPr lang="sv-SE"/>
          </a:p>
        </p:txBody>
      </p:sp>
    </p:spTree>
    <p:extLst>
      <p:ext uri="{BB962C8B-B14F-4D97-AF65-F5344CB8AC3E}">
        <p14:creationId xmlns:p14="http://schemas.microsoft.com/office/powerpoint/2010/main" val="3977592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smtClean="0"/>
              <a:t>Syfte</a:t>
            </a:r>
          </a:p>
          <a:p>
            <a:r>
              <a:rPr lang="sv-SE" sz="1200" b="0" i="0" dirty="0" smtClean="0"/>
              <a:t>Visa hur frågeformuläret</a:t>
            </a:r>
            <a:r>
              <a:rPr lang="sv-SE" sz="1200" b="0" i="0" baseline="0" dirty="0" smtClean="0"/>
              <a:t> i 1177 (som det pratas om i filmen) ser ut</a:t>
            </a:r>
            <a:endParaRPr lang="sv-SE" sz="1200" b="0" i="0" dirty="0" smtClean="0"/>
          </a:p>
          <a:p>
            <a:endParaRPr lang="sv-SE" sz="1200" b="1" dirty="0" smtClean="0"/>
          </a:p>
          <a:p>
            <a:r>
              <a:rPr lang="sv-SE" sz="1200" b="1" dirty="0" smtClean="0"/>
              <a:t>Hur</a:t>
            </a:r>
          </a:p>
          <a:p>
            <a:r>
              <a:rPr lang="sv-SE" sz="1200" b="0" dirty="0" smtClean="0"/>
              <a:t>Sätt</a:t>
            </a:r>
            <a:r>
              <a:rPr lang="sv-SE" sz="1200" b="0" baseline="0" dirty="0" smtClean="0"/>
              <a:t> på filmen ifrån visningsläget, klicka på </a:t>
            </a:r>
            <a:r>
              <a:rPr lang="sv-SE" sz="1200" b="0" baseline="0" smtClean="0"/>
              <a:t>pilen för att starta.</a:t>
            </a:r>
            <a:endParaRPr lang="sv-SE" sz="1200" b="0" baseline="0" dirty="0" smtClean="0"/>
          </a:p>
          <a:p>
            <a:endParaRPr lang="sv-SE" sz="1200" b="0" baseline="0" dirty="0" smtClean="0"/>
          </a:p>
          <a:p>
            <a:r>
              <a:rPr lang="sv-SE" sz="1200" b="0" baseline="0" dirty="0" smtClean="0"/>
              <a:t>Länk till Youtube: https://www.youtube.com/watch?v=hyy-d-48KgM</a:t>
            </a:r>
          </a:p>
          <a:p>
            <a:endParaRPr lang="sv-SE" sz="1200" b="0" baseline="0" dirty="0" smtClean="0"/>
          </a:p>
          <a:p>
            <a:r>
              <a:rPr lang="sv-SE" sz="1200" b="1" baseline="0" dirty="0" smtClean="0"/>
              <a:t>OBS! </a:t>
            </a:r>
            <a:r>
              <a:rPr lang="sv-SE" sz="1200" b="0" baseline="0" dirty="0" smtClean="0"/>
              <a:t>Rekommenderas att ni använder Youtube-länken vid uppspelning för bättre kvalité på filmen. </a:t>
            </a:r>
            <a:endParaRPr lang="sv-SE" sz="1200" b="0" dirty="0" smtClean="0"/>
          </a:p>
          <a:p>
            <a:endParaRPr lang="sv-SE" sz="1200" b="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33</a:t>
            </a:fld>
            <a:endParaRPr lang="sv-SE"/>
          </a:p>
        </p:txBody>
      </p:sp>
    </p:spTree>
    <p:extLst>
      <p:ext uri="{BB962C8B-B14F-4D97-AF65-F5344CB8AC3E}">
        <p14:creationId xmlns:p14="http://schemas.microsoft.com/office/powerpoint/2010/main" val="2764935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pPr marL="171450" indent="-171450">
              <a:buFont typeface="Arial" panose="020B0604020202020204" pitchFamily="34" charset="0"/>
              <a:buChar char="•"/>
            </a:pPr>
            <a:r>
              <a:rPr lang="sv-SE" dirty="0" smtClean="0"/>
              <a:t>Visa processen</a:t>
            </a:r>
            <a:r>
              <a:rPr lang="sv-SE" baseline="0" dirty="0" smtClean="0"/>
              <a:t> för det digitala återbesöket i filmen. </a:t>
            </a:r>
            <a:endParaRPr lang="sv-SE" dirty="0" smtClean="0"/>
          </a:p>
          <a:p>
            <a:pPr marL="171450" indent="-171450">
              <a:buFont typeface="Arial" panose="020B0604020202020204" pitchFamily="34" charset="0"/>
              <a:buChar char="•"/>
            </a:pPr>
            <a:r>
              <a:rPr lang="sv-SE" dirty="0" smtClean="0"/>
              <a:t>Väcka</a:t>
            </a:r>
            <a:r>
              <a:rPr lang="sv-SE" baseline="0" dirty="0" smtClean="0"/>
              <a:t> tankar kring vad patienten kan göra själva.</a:t>
            </a:r>
            <a:endParaRPr lang="sv-SE" dirty="0" smtClean="0"/>
          </a:p>
          <a:p>
            <a:endParaRPr lang="sv-SE" dirty="0" smtClean="0"/>
          </a:p>
          <a:p>
            <a:r>
              <a:rPr lang="sv-SE" b="1" dirty="0" smtClean="0"/>
              <a:t>Hjälptext</a:t>
            </a:r>
          </a:p>
          <a:p>
            <a:r>
              <a:rPr lang="sv-SE" dirty="0" smtClean="0"/>
              <a:t>Bilden är animerad.</a:t>
            </a:r>
            <a:r>
              <a:rPr lang="sv-SE" baseline="0" dirty="0" smtClean="0"/>
              <a:t> </a:t>
            </a:r>
            <a:r>
              <a:rPr lang="sv-SE" dirty="0" smtClean="0"/>
              <a:t>Klicka fram en bild i</a:t>
            </a:r>
            <a:r>
              <a:rPr lang="sv-SE" baseline="0" dirty="0" smtClean="0"/>
              <a:t> taget och läs texten. Nedan är kompletterande information kring de olika delarna.</a:t>
            </a:r>
          </a:p>
          <a:p>
            <a:endParaRPr lang="sv-SE" baseline="0" dirty="0" smtClean="0"/>
          </a:p>
          <a:p>
            <a:r>
              <a:rPr lang="sv-SE" baseline="0" dirty="0" smtClean="0"/>
              <a:t>Bild 1. Patienten loggar in via 1177 och gör självskattning i kvalitetsregistret. </a:t>
            </a:r>
          </a:p>
          <a:p>
            <a:r>
              <a:rPr lang="sv-SE" baseline="0" dirty="0" smtClean="0"/>
              <a:t>Bild 2. Patienten tar </a:t>
            </a:r>
            <a:r>
              <a:rPr lang="sv-SE" baseline="0" dirty="0" err="1" smtClean="0"/>
              <a:t>rutinprover</a:t>
            </a:r>
            <a:r>
              <a:rPr lang="sv-SE" baseline="0" dirty="0" smtClean="0"/>
              <a:t> innan besöket. Remissen finns skapad redan. Vissa patienter har själva möjlighet att lägga in sin remiss (PEP – Patientens Egen Provhantering)</a:t>
            </a:r>
          </a:p>
          <a:p>
            <a:r>
              <a:rPr lang="sv-SE" baseline="0" dirty="0" smtClean="0"/>
              <a:t>Bild 3. Patienten svarar på frågor i frågeformuläret på 1177 som en förberedelse inför mötet. OBS! Frågeformulär är inte samma sak som ett webformulär, svaren går inte in i </a:t>
            </a:r>
            <a:r>
              <a:rPr lang="sv-SE" baseline="0" dirty="0" err="1" smtClean="0"/>
              <a:t>TakeCare</a:t>
            </a:r>
            <a:r>
              <a:rPr lang="sv-SE" baseline="0" dirty="0" smtClean="0"/>
              <a:t> automatiskt.</a:t>
            </a:r>
          </a:p>
          <a:p>
            <a:r>
              <a:rPr lang="sv-SE" baseline="0" dirty="0" smtClean="0"/>
              <a:t>Bild 4. Patienten väljer själv vilken typ av kontakt/besök hen önskar</a:t>
            </a:r>
          </a:p>
          <a:p>
            <a:r>
              <a:rPr lang="sv-SE" baseline="0" dirty="0" smtClean="0"/>
              <a:t>Bild 5. Åtgärder utförs efter besöket på samma sätt som vanligt</a:t>
            </a:r>
          </a:p>
          <a:p>
            <a:r>
              <a:rPr lang="sv-SE" baseline="0" dirty="0" smtClean="0"/>
              <a:t>Bild 6. Dokumentation. En hälsoplan har utarbetats tillsammans med patienten och den ligger till grund för fortsatt planering framöver. Vårdgivaren fyller på information i kvalitetsregistret.</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34</a:t>
            </a:fld>
            <a:endParaRPr lang="sv-SE"/>
          </a:p>
        </p:txBody>
      </p:sp>
    </p:spTree>
    <p:extLst>
      <p:ext uri="{BB962C8B-B14F-4D97-AF65-F5344CB8AC3E}">
        <p14:creationId xmlns:p14="http://schemas.microsoft.com/office/powerpoint/2010/main" val="2265922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Dialog</a:t>
            </a:r>
          </a:p>
          <a:p>
            <a:endParaRPr lang="sv-SE" b="1" baseline="0" dirty="0" smtClean="0"/>
          </a:p>
          <a:p>
            <a:r>
              <a:rPr lang="sv-SE" b="1" baseline="0" dirty="0" smtClean="0"/>
              <a:t>Hur</a:t>
            </a:r>
          </a:p>
          <a:p>
            <a:r>
              <a:rPr lang="sv-SE" baseline="0" dirty="0" smtClean="0"/>
              <a:t>Bilden är animerad, klicka fram en fråga i taget.</a:t>
            </a:r>
            <a:endParaRPr lang="sv-SE" dirty="0" smtClean="0"/>
          </a:p>
          <a:p>
            <a:endParaRPr lang="sv-SE" b="0" dirty="0" smtClean="0"/>
          </a:p>
          <a:p>
            <a:r>
              <a:rPr lang="sv-SE" b="1" dirty="0" smtClean="0"/>
              <a:t>Hjälptext:</a:t>
            </a:r>
          </a:p>
          <a:p>
            <a:r>
              <a:rPr lang="sv-SE" dirty="0" smtClean="0"/>
              <a:t>De</a:t>
            </a:r>
            <a:r>
              <a:rPr lang="sv-SE" baseline="0" dirty="0" smtClean="0"/>
              <a:t> olika delarna i digitalt återbesök är video, frågeformulär i 1177 och journalanteckningar (vanlig journalanteckning och hälsoplan) som kan läsas i 1177. </a:t>
            </a:r>
          </a:p>
          <a:p>
            <a:endParaRPr lang="sv-SE" baseline="0" dirty="0" smtClean="0"/>
          </a:p>
          <a:p>
            <a:r>
              <a:rPr lang="sv-SE" baseline="0" dirty="0" smtClean="0"/>
              <a:t>Den tredje frågan kopplar tillbaka till FVMs mål att öka möjligheten för patienter att vara delaktiga.</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35</a:t>
            </a:fld>
            <a:endParaRPr lang="sv-SE"/>
          </a:p>
        </p:txBody>
      </p:sp>
    </p:spTree>
    <p:extLst>
      <p:ext uri="{BB962C8B-B14F-4D97-AF65-F5344CB8AC3E}">
        <p14:creationId xmlns:p14="http://schemas.microsoft.com/office/powerpoint/2010/main" val="1628070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Visa en process som kan möjliggöra för patienten att självdialysera sig och dokumentera sin behandling i lokal utan personal.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Hur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Läs upp texten i cirklarna, börja uppifrån och följ pilarna. Läs sedan texten längst ner på sidan.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36</a:t>
            </a:fld>
            <a:endParaRPr lang="sv-SE"/>
          </a:p>
        </p:txBody>
      </p:sp>
    </p:spTree>
    <p:extLst>
      <p:ext uri="{BB962C8B-B14F-4D97-AF65-F5344CB8AC3E}">
        <p14:creationId xmlns:p14="http://schemas.microsoft.com/office/powerpoint/2010/main" val="2562664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Syfte</a:t>
            </a:r>
            <a:endParaRPr lang="sv-SE"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Tydliggöra vilka förutsättningar som krävs idag. </a:t>
            </a:r>
          </a:p>
          <a:p>
            <a:endParaRPr lang="sv-SE" dirty="0" smtClean="0"/>
          </a:p>
          <a:p>
            <a:r>
              <a:rPr lang="sv-SE" b="1" dirty="0" smtClean="0"/>
              <a:t>Hur </a:t>
            </a:r>
          </a:p>
          <a:p>
            <a:r>
              <a:rPr lang="sv-SE" dirty="0" smtClean="0"/>
              <a:t>Läs texten</a:t>
            </a:r>
          </a:p>
          <a:p>
            <a:endParaRPr lang="sv-SE" dirty="0" smtClean="0"/>
          </a:p>
          <a:p>
            <a:pPr eaLnBrk="1" hangingPunct="1"/>
            <a:r>
              <a:rPr lang="sv-SE" altLang="sv-SE" sz="1200" b="1" kern="1200" dirty="0" smtClean="0">
                <a:solidFill>
                  <a:schemeClr val="tx1"/>
                </a:solidFill>
                <a:latin typeface="Arial" pitchFamily="34" charset="0"/>
                <a:ea typeface="Geneva" pitchFamily="1" charset="-128"/>
                <a:cs typeface="Arial" panose="020B0604020202020204" pitchFamily="34" charset="0"/>
              </a:rPr>
              <a:t>Förutsättningar</a:t>
            </a:r>
          </a:p>
          <a:p>
            <a:pPr eaLnBrk="1" hangingPunct="1"/>
            <a:r>
              <a:rPr lang="sv-SE" altLang="sv-SE" sz="1200" b="0" kern="1200" dirty="0" smtClean="0">
                <a:solidFill>
                  <a:schemeClr val="tx1"/>
                </a:solidFill>
                <a:latin typeface="Arial" pitchFamily="34" charset="0"/>
                <a:ea typeface="Geneva" pitchFamily="1" charset="-128"/>
                <a:cs typeface="Arial" panose="020B0604020202020204" pitchFamily="34" charset="0"/>
              </a:rPr>
              <a:t>Patienten</a:t>
            </a:r>
          </a:p>
          <a:p>
            <a:pPr marL="171450" indent="-171450" eaLnBrk="1" hangingPunct="1">
              <a:buFont typeface="Arial" panose="020B0604020202020204" pitchFamily="34" charset="0"/>
              <a:buChar char="•"/>
            </a:pPr>
            <a:r>
              <a:rPr lang="sv-SE" altLang="sv-SE" sz="1200" kern="1200" dirty="0" smtClean="0">
                <a:solidFill>
                  <a:schemeClr val="tx1"/>
                </a:solidFill>
                <a:latin typeface="Arial" pitchFamily="34" charset="0"/>
                <a:ea typeface="Geneva" pitchFamily="1" charset="-128"/>
                <a:cs typeface="Arial" panose="020B0604020202020204" pitchFamily="34" charset="0"/>
              </a:rPr>
              <a:t>Patienten har redan uppnått frikort</a:t>
            </a:r>
          </a:p>
          <a:p>
            <a:pPr marL="171450" indent="-171450" eaLnBrk="1" hangingPunct="1">
              <a:buFont typeface="Arial" panose="020B0604020202020204" pitchFamily="34" charset="0"/>
              <a:buChar char="•"/>
            </a:pPr>
            <a:r>
              <a:rPr lang="sv-SE" altLang="sv-SE" sz="1200" kern="1200" dirty="0" smtClean="0">
                <a:solidFill>
                  <a:schemeClr val="tx1"/>
                </a:solidFill>
                <a:latin typeface="Arial" pitchFamily="34" charset="0"/>
                <a:ea typeface="Geneva" pitchFamily="1" charset="-128"/>
                <a:cs typeface="Arial" panose="020B0604020202020204" pitchFamily="34" charset="0"/>
              </a:rPr>
              <a:t>Patienten kan logga in på 1177 Vårdguiden</a:t>
            </a:r>
          </a:p>
          <a:p>
            <a:pPr marL="171450" indent="-171450" eaLnBrk="1" hangingPunct="1">
              <a:buFont typeface="Arial" panose="020B0604020202020204" pitchFamily="34" charset="0"/>
              <a:buChar char="•"/>
            </a:pPr>
            <a:r>
              <a:rPr lang="sv-SE" altLang="sv-SE" sz="1200" kern="1200" dirty="0" smtClean="0">
                <a:solidFill>
                  <a:schemeClr val="tx1"/>
                </a:solidFill>
                <a:latin typeface="Arial" pitchFamily="34" charset="0"/>
                <a:ea typeface="Geneva" pitchFamily="1" charset="-128"/>
                <a:cs typeface="Arial" panose="020B0604020202020204" pitchFamily="34" charset="0"/>
              </a:rPr>
              <a:t>Patienten har med sig en egen dator/telefon </a:t>
            </a:r>
          </a:p>
          <a:p>
            <a:pPr eaLnBrk="1" hangingPunct="1"/>
            <a:r>
              <a:rPr lang="sv-SE" altLang="sv-SE" sz="1200" b="0" kern="1200" dirty="0" smtClean="0">
                <a:solidFill>
                  <a:schemeClr val="tx1"/>
                </a:solidFill>
                <a:latin typeface="Arial" pitchFamily="34" charset="0"/>
                <a:ea typeface="Geneva" pitchFamily="1" charset="-128"/>
                <a:cs typeface="Arial" panose="020B0604020202020204" pitchFamily="34" charset="0"/>
              </a:rPr>
              <a:t>Danderyds Sjukhus</a:t>
            </a:r>
          </a:p>
          <a:p>
            <a:pPr marL="171450" indent="-171450" eaLnBrk="1" hangingPunct="1">
              <a:buFont typeface="Arial" panose="020B0604020202020204" pitchFamily="34" charset="0"/>
              <a:buChar char="•"/>
            </a:pPr>
            <a:r>
              <a:rPr lang="sv-SE" altLang="sv-SE" sz="1200" kern="1200" dirty="0" err="1" smtClean="0">
                <a:solidFill>
                  <a:schemeClr val="tx1"/>
                </a:solidFill>
                <a:latin typeface="Arial" pitchFamily="34" charset="0"/>
                <a:ea typeface="Geneva" pitchFamily="1" charset="-128"/>
                <a:cs typeface="Arial" panose="020B0604020202020204" pitchFamily="34" charset="0"/>
              </a:rPr>
              <a:t>WiFi</a:t>
            </a:r>
            <a:r>
              <a:rPr lang="sv-SE" altLang="sv-SE" sz="1200" kern="1200" dirty="0" smtClean="0">
                <a:solidFill>
                  <a:schemeClr val="tx1"/>
                </a:solidFill>
                <a:latin typeface="Arial" pitchFamily="34" charset="0"/>
                <a:ea typeface="Geneva" pitchFamily="1" charset="-128"/>
                <a:cs typeface="Arial" panose="020B0604020202020204" pitchFamily="34" charset="0"/>
              </a:rPr>
              <a:t> finns tillgängligt för patienter i lokalen</a:t>
            </a:r>
          </a:p>
          <a:p>
            <a:pPr marL="171450" indent="-171450" eaLnBrk="1" hangingPunct="1">
              <a:buFont typeface="Arial" panose="020B0604020202020204" pitchFamily="34" charset="0"/>
              <a:buChar char="•"/>
            </a:pPr>
            <a:r>
              <a:rPr lang="sv-SE" altLang="sv-SE" sz="1200" kern="1200" dirty="0" smtClean="0">
                <a:solidFill>
                  <a:schemeClr val="tx1"/>
                </a:solidFill>
                <a:latin typeface="Arial" pitchFamily="34" charset="0"/>
                <a:ea typeface="Geneva" pitchFamily="1" charset="-128"/>
                <a:cs typeface="Arial" panose="020B0604020202020204" pitchFamily="34" charset="0"/>
              </a:rPr>
              <a:t>Dörrar öppna/åtkomliga för patienter</a:t>
            </a:r>
          </a:p>
          <a:p>
            <a:pPr marL="171450" indent="-171450" eaLnBrk="1" hangingPunct="1">
              <a:buFont typeface="Arial" panose="020B0604020202020204" pitchFamily="34" charset="0"/>
              <a:buChar char="•"/>
            </a:pPr>
            <a:r>
              <a:rPr lang="sv-SE" altLang="sv-SE" sz="1200" kern="1200" dirty="0" smtClean="0">
                <a:solidFill>
                  <a:schemeClr val="tx1"/>
                </a:solidFill>
                <a:latin typeface="Arial" pitchFamily="34" charset="0"/>
                <a:ea typeface="Geneva" pitchFamily="1" charset="-128"/>
                <a:cs typeface="Arial" panose="020B0604020202020204" pitchFamily="34" charset="0"/>
              </a:rPr>
              <a:t>Andra lokal/utrustningsmässiga ”problem” är lösta</a:t>
            </a:r>
          </a:p>
          <a:p>
            <a:pPr marL="171450" indent="-171450" eaLnBrk="1" hangingPunct="1">
              <a:buFont typeface="Arial" panose="020B0604020202020204" pitchFamily="34" charset="0"/>
              <a:buChar char="•"/>
            </a:pPr>
            <a:r>
              <a:rPr lang="sv-SE" altLang="sv-SE" sz="1200" kern="1200" dirty="0" smtClean="0">
                <a:solidFill>
                  <a:schemeClr val="tx1"/>
                </a:solidFill>
                <a:latin typeface="Arial" pitchFamily="34" charset="0"/>
                <a:ea typeface="Geneva" pitchFamily="1" charset="-128"/>
                <a:cs typeface="Arial" panose="020B0604020202020204" pitchFamily="34" charset="0"/>
              </a:rPr>
              <a:t>DS har installerat en självincheckningsterminal i lokalen</a:t>
            </a:r>
            <a:endParaRPr lang="sv-SE" dirty="0" smtClean="0"/>
          </a:p>
          <a:p>
            <a:endParaRPr lang="sv-S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En annan tänkbar lösning är att kliniken tillhandahåller en låst dator till 1177 i lokalen och där patienten själv loggar in med mobilt bank-ID för att dokumentera</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37</a:t>
            </a:fld>
            <a:endParaRPr lang="sv-SE"/>
          </a:p>
        </p:txBody>
      </p:sp>
    </p:spTree>
    <p:extLst>
      <p:ext uri="{BB962C8B-B14F-4D97-AF65-F5344CB8AC3E}">
        <p14:creationId xmlns:p14="http://schemas.microsoft.com/office/powerpoint/2010/main" val="1322180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Syfte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Visa processen för </a:t>
            </a:r>
            <a:r>
              <a:rPr lang="sv-SE" dirty="0" err="1" smtClean="0"/>
              <a:t>självidialys</a:t>
            </a:r>
            <a:r>
              <a:rPr lang="sv-SE" dirty="0" smtClean="0"/>
              <a:t> steg för steg, det här är steg</a:t>
            </a:r>
            <a:r>
              <a:rPr lang="sv-SE" baseline="0" dirty="0" smtClean="0"/>
              <a:t> 1. </a:t>
            </a:r>
            <a:r>
              <a:rPr lang="sv-SE" baseline="0" dirty="0" err="1" smtClean="0"/>
              <a:t>Webbtidbokning</a:t>
            </a:r>
            <a:r>
              <a:rPr lang="sv-SE"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Hur</a:t>
            </a:r>
            <a:endParaRPr lang="sv-SE"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Läs texten.</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38</a:t>
            </a:fld>
            <a:endParaRPr lang="sv-SE"/>
          </a:p>
        </p:txBody>
      </p:sp>
    </p:spTree>
    <p:extLst>
      <p:ext uri="{BB962C8B-B14F-4D97-AF65-F5344CB8AC3E}">
        <p14:creationId xmlns:p14="http://schemas.microsoft.com/office/powerpoint/2010/main" val="3454295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Syfte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Visa processen för </a:t>
            </a:r>
            <a:r>
              <a:rPr lang="sv-SE" dirty="0" err="1" smtClean="0"/>
              <a:t>självidialys</a:t>
            </a:r>
            <a:r>
              <a:rPr lang="sv-SE" dirty="0" smtClean="0"/>
              <a:t> steg för steg, det här är steg</a:t>
            </a:r>
            <a:r>
              <a:rPr lang="sv-SE" baseline="0" dirty="0" smtClean="0"/>
              <a:t> 2. Självincheckning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Hur</a:t>
            </a:r>
            <a:endParaRPr lang="sv-SE"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Läs texten.</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39</a:t>
            </a:fld>
            <a:endParaRPr lang="sv-SE"/>
          </a:p>
        </p:txBody>
      </p:sp>
    </p:spTree>
    <p:extLst>
      <p:ext uri="{BB962C8B-B14F-4D97-AF65-F5344CB8AC3E}">
        <p14:creationId xmlns:p14="http://schemas.microsoft.com/office/powerpoint/2010/main" val="282590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dirty="0" smtClean="0">
                <a:latin typeface="Verdana" panose="020B0604030504040204" pitchFamily="34" charset="0"/>
                <a:ea typeface="Verdana" panose="020B0604030504040204" pitchFamily="34" charset="0"/>
                <a:cs typeface="Verdana" panose="020B0604030504040204" pitchFamily="34" charset="0"/>
              </a:rPr>
              <a:t>Syfte:</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dirty="0" smtClean="0">
                <a:latin typeface="Verdana" panose="020B0604030504040204" pitchFamily="34" charset="0"/>
                <a:ea typeface="Verdana" panose="020B0604030504040204" pitchFamily="34" charset="0"/>
                <a:cs typeface="Verdana" panose="020B0604030504040204" pitchFamily="34" charset="0"/>
              </a:rPr>
              <a:t>Förklara varför vi använder</a:t>
            </a:r>
            <a:r>
              <a:rPr lang="sv-SE" sz="1200" b="0" baseline="0" dirty="0" smtClean="0">
                <a:latin typeface="Verdana" panose="020B0604030504040204" pitchFamily="34" charset="0"/>
                <a:ea typeface="Verdana" panose="020B0604030504040204" pitchFamily="34" charset="0"/>
                <a:cs typeface="Verdana" panose="020B0604030504040204" pitchFamily="34" charset="0"/>
              </a:rPr>
              <a:t> metoden dialogseminarium</a:t>
            </a:r>
            <a:endParaRPr lang="sv-SE" sz="1200" b="0" dirty="0" smtClean="0">
              <a:latin typeface="Verdana" panose="020B0604030504040204" pitchFamily="34" charset="0"/>
              <a:ea typeface="Verdana" panose="020B0604030504040204" pitchFamily="34" charset="0"/>
              <a:cs typeface="Verdana" panose="020B0604030504040204" pitchFamily="34" charset="0"/>
            </a:endParaRP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a:t>
            </a:fld>
            <a:endParaRPr lang="sv-SE"/>
          </a:p>
        </p:txBody>
      </p:sp>
    </p:spTree>
    <p:extLst>
      <p:ext uri="{BB962C8B-B14F-4D97-AF65-F5344CB8AC3E}">
        <p14:creationId xmlns:p14="http://schemas.microsoft.com/office/powerpoint/2010/main" val="261497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Syfte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Visa processen för </a:t>
            </a:r>
            <a:r>
              <a:rPr lang="sv-SE" dirty="0" err="1" smtClean="0"/>
              <a:t>självidialys</a:t>
            </a:r>
            <a:r>
              <a:rPr lang="sv-SE" dirty="0" smtClean="0"/>
              <a:t> steg för steg, det här är steg</a:t>
            </a:r>
            <a:r>
              <a:rPr lang="sv-SE" baseline="0" dirty="0" smtClean="0"/>
              <a:t> 3. Formulär 1177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Hur</a:t>
            </a:r>
            <a:endParaRPr lang="sv-SE"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Läs texten.</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40</a:t>
            </a:fld>
            <a:endParaRPr lang="sv-SE"/>
          </a:p>
        </p:txBody>
      </p:sp>
    </p:spTree>
    <p:extLst>
      <p:ext uri="{BB962C8B-B14F-4D97-AF65-F5344CB8AC3E}">
        <p14:creationId xmlns:p14="http://schemas.microsoft.com/office/powerpoint/2010/main" val="1829596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Syfte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Visa processen för </a:t>
            </a:r>
            <a:r>
              <a:rPr lang="sv-SE" dirty="0" err="1" smtClean="0"/>
              <a:t>självidialys</a:t>
            </a:r>
            <a:r>
              <a:rPr lang="sv-SE" dirty="0" smtClean="0"/>
              <a:t> steg för steg, det här är steg</a:t>
            </a:r>
            <a:r>
              <a:rPr lang="sv-SE" baseline="0" dirty="0" smtClean="0"/>
              <a:t> 4. Dokumentera resultaten.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Hur</a:t>
            </a:r>
            <a:endParaRPr lang="sv-SE"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Läs texten.</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41</a:t>
            </a:fld>
            <a:endParaRPr lang="sv-SE"/>
          </a:p>
        </p:txBody>
      </p:sp>
    </p:spTree>
    <p:extLst>
      <p:ext uri="{BB962C8B-B14F-4D97-AF65-F5344CB8AC3E}">
        <p14:creationId xmlns:p14="http://schemas.microsoft.com/office/powerpoint/2010/main" val="1235113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smtClean="0"/>
              <a:t>Hur</a:t>
            </a:r>
          </a:p>
          <a:p>
            <a:r>
              <a:rPr lang="sv-SE" baseline="0" dirty="0" smtClean="0"/>
              <a:t>Bilden är animerad, klicka fram en dialogfråga i taget.</a:t>
            </a:r>
          </a:p>
          <a:p>
            <a:endParaRPr lang="sv-SE" baseline="0" dirty="0" smtClean="0"/>
          </a:p>
          <a:p>
            <a:r>
              <a:rPr lang="sv-SE" baseline="0" dirty="0" smtClean="0"/>
              <a:t>Den första frågan går tillbaka till FVMs målbild om att öka patientens möjligheter till delaktighet.</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42</a:t>
            </a:fld>
            <a:endParaRPr lang="sv-SE"/>
          </a:p>
        </p:txBody>
      </p:sp>
    </p:spTree>
    <p:extLst>
      <p:ext uri="{BB962C8B-B14F-4D97-AF65-F5344CB8AC3E}">
        <p14:creationId xmlns:p14="http://schemas.microsoft.com/office/powerpoint/2010/main" val="975769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0" dirty="0" smtClean="0"/>
              <a:t>Visa ett exempel på vad vi kan göra här och nu.</a:t>
            </a:r>
          </a:p>
          <a:p>
            <a:endParaRPr lang="sv-SE" b="0" dirty="0" smtClean="0"/>
          </a:p>
          <a:p>
            <a:r>
              <a:rPr lang="sv-SE" b="1" smtClean="0"/>
              <a:t>Hjälptext</a:t>
            </a:r>
            <a:endParaRPr lang="sv-SE" b="1" dirty="0" smtClean="0"/>
          </a:p>
          <a:p>
            <a:r>
              <a:rPr lang="sv-SE" dirty="0" err="1" smtClean="0"/>
              <a:t>eRehab</a:t>
            </a:r>
            <a:r>
              <a:rPr lang="sv-SE" dirty="0" smtClean="0"/>
              <a:t> </a:t>
            </a:r>
            <a:r>
              <a:rPr lang="sv-SE" dirty="0"/>
              <a:t>är en internetbaserad behandling som vänder sig till patienter med kognitiv nedsättning. Behandlingen är framtagen av </a:t>
            </a:r>
            <a:r>
              <a:rPr lang="sv-SE" dirty="0" err="1"/>
              <a:t>rehabmedicin</a:t>
            </a:r>
            <a:r>
              <a:rPr lang="sv-SE" dirty="0"/>
              <a:t> på Danderyds sjukhus. </a:t>
            </a:r>
            <a:endParaRPr lang="sv-SE" dirty="0" smtClean="0"/>
          </a:p>
          <a:p>
            <a:r>
              <a:rPr lang="sv-SE" dirty="0" smtClean="0"/>
              <a:t>Behandlingen </a:t>
            </a:r>
            <a:r>
              <a:rPr lang="sv-SE" dirty="0"/>
              <a:t>sker på distans via internet.</a:t>
            </a:r>
          </a:p>
          <a:p>
            <a:r>
              <a:rPr lang="sv-SE" dirty="0"/>
              <a:t>Behandlingen är 10 veckor. Behandlingen är uppdelad i 10 moduler. Varje modul har ett tema som är kopplat till de svårigheter som kan uppstå vid kognitiv nedsättning.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eRehab</a:t>
            </a:r>
            <a:r>
              <a:rPr lang="sv-SE" dirty="0"/>
              <a:t> nås med e-legitimation </a:t>
            </a:r>
            <a:r>
              <a:rPr lang="sv-SE" dirty="0" smtClean="0"/>
              <a:t>via </a:t>
            </a:r>
            <a:r>
              <a:rPr lang="sv-SE" dirty="0"/>
              <a:t>1177 e-tjänster, Stöd och behandling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Patienten arbetar med </a:t>
            </a:r>
            <a:r>
              <a:rPr lang="sv-SE" dirty="0" err="1"/>
              <a:t>eRehab</a:t>
            </a:r>
            <a:r>
              <a:rPr lang="sv-SE" dirty="0"/>
              <a:t> hemifrån och när det passar hen </a:t>
            </a:r>
            <a:r>
              <a:rPr lang="sv-SE" dirty="0" smtClean="0"/>
              <a:t>bäst</a:t>
            </a:r>
            <a:r>
              <a:rPr lang="sv-SE" sz="1800" i="1"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Patienten får återkoppling på hemuppgifter 1 ggr/v av sin terapeut via plattformen.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Pilotstudie visar att både patienter och terapeuter är mycket nöjda.</a:t>
            </a:r>
          </a:p>
        </p:txBody>
      </p:sp>
      <p:sp>
        <p:nvSpPr>
          <p:cNvPr id="4" name="Platshållare för bildnummer 3"/>
          <p:cNvSpPr>
            <a:spLocks noGrp="1"/>
          </p:cNvSpPr>
          <p:nvPr>
            <p:ph type="sldNum" sz="quarter" idx="10"/>
          </p:nvPr>
        </p:nvSpPr>
        <p:spPr/>
        <p:txBody>
          <a:bodyPr/>
          <a:lstStyle/>
          <a:p>
            <a:fld id="{555FAB6E-AFE0-4BAF-A84E-B48292EADC43}" type="slidenum">
              <a:rPr lang="sv-SE" smtClean="0"/>
              <a:t>43</a:t>
            </a:fld>
            <a:endParaRPr lang="sv-SE"/>
          </a:p>
        </p:txBody>
      </p:sp>
    </p:spTree>
    <p:extLst>
      <p:ext uri="{BB962C8B-B14F-4D97-AF65-F5344CB8AC3E}">
        <p14:creationId xmlns:p14="http://schemas.microsoft.com/office/powerpoint/2010/main" val="3630166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t>Hjälptext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Hälsa </a:t>
            </a:r>
            <a:r>
              <a:rPr lang="sv-SE" sz="1200" dirty="0"/>
              <a:t>på </a:t>
            </a:r>
            <a:r>
              <a:rPr lang="sv-SE" sz="1200" dirty="0" smtClean="0"/>
              <a:t>plats (HÄPP) </a:t>
            </a:r>
            <a:r>
              <a:rPr lang="sv-SE" sz="1200" dirty="0"/>
              <a:t>är Stockholms läns sjukvårdsområdes mobila lösning för att läsa och skriva in dokumentation i journalsystemet via Ipad och Iphone.  </a:t>
            </a: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Inloggning sker med </a:t>
            </a:r>
            <a:r>
              <a:rPr lang="sv-SE" sz="1200" dirty="0"/>
              <a:t>SITHS-kort.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Det pågår </a:t>
            </a:r>
            <a:r>
              <a:rPr lang="sv-SE" sz="1200" dirty="0"/>
              <a:t>pilotprojekt på flera kliniker på DS.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Piloten pågår  mars/april 2019 och kommer att resultera i kravställning. </a:t>
            </a: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smtClean="0"/>
              <a:t>Häpp</a:t>
            </a:r>
            <a:r>
              <a:rPr lang="sv-SE" sz="1200" dirty="0" smtClean="0"/>
              <a:t> </a:t>
            </a:r>
            <a:r>
              <a:rPr lang="sv-SE" sz="1200" dirty="0"/>
              <a:t>kommer att föras över till SLL-IT. </a:t>
            </a:r>
          </a:p>
          <a:p>
            <a:endParaRPr lang="sv-SE" dirty="0"/>
          </a:p>
        </p:txBody>
      </p:sp>
      <p:sp>
        <p:nvSpPr>
          <p:cNvPr id="4" name="Platshållare för bildnummer 3"/>
          <p:cNvSpPr>
            <a:spLocks noGrp="1"/>
          </p:cNvSpPr>
          <p:nvPr>
            <p:ph type="sldNum" sz="quarter" idx="10"/>
          </p:nvPr>
        </p:nvSpPr>
        <p:spPr/>
        <p:txBody>
          <a:bodyPr/>
          <a:lstStyle/>
          <a:p>
            <a:fld id="{555FAB6E-AFE0-4BAF-A84E-B48292EADC43}" type="slidenum">
              <a:rPr lang="sv-SE" smtClean="0"/>
              <a:t>44</a:t>
            </a:fld>
            <a:endParaRPr lang="sv-SE"/>
          </a:p>
        </p:txBody>
      </p:sp>
    </p:spTree>
    <p:extLst>
      <p:ext uri="{BB962C8B-B14F-4D97-AF65-F5344CB8AC3E}">
        <p14:creationId xmlns:p14="http://schemas.microsoft.com/office/powerpoint/2010/main" val="971794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smtClean="0"/>
              <a:t>Hjälptext</a:t>
            </a:r>
          </a:p>
          <a:p>
            <a:pPr marL="171450" indent="-171450">
              <a:buFont typeface="Arial" panose="020B0604020202020204" pitchFamily="34" charset="0"/>
              <a:buChar char="•"/>
            </a:pPr>
            <a:r>
              <a:rPr lang="sv-SE" sz="1200" dirty="0" smtClean="0"/>
              <a:t>Översikter</a:t>
            </a:r>
          </a:p>
          <a:p>
            <a:pPr marL="171450" indent="-171450">
              <a:buFont typeface="Arial" panose="020B0604020202020204" pitchFamily="34" charset="0"/>
              <a:buChar char="•"/>
            </a:pPr>
            <a:r>
              <a:rPr lang="sv-SE" sz="1200" dirty="0" smtClean="0"/>
              <a:t>Allmän patientöversikt</a:t>
            </a:r>
          </a:p>
          <a:p>
            <a:pPr marL="171450" indent="-171450">
              <a:buFont typeface="Arial" panose="020B0604020202020204" pitchFamily="34" charset="0"/>
              <a:buChar char="•"/>
            </a:pPr>
            <a:r>
              <a:rPr lang="sv-SE" sz="1200" dirty="0" smtClean="0"/>
              <a:t>Uppmärksamhetssymbolen</a:t>
            </a:r>
          </a:p>
          <a:p>
            <a:pPr marL="171450" indent="-171450">
              <a:buFont typeface="Arial" panose="020B0604020202020204" pitchFamily="34" charset="0"/>
              <a:buChar char="•"/>
            </a:pPr>
            <a:r>
              <a:rPr lang="sv-SE" sz="1200" dirty="0" smtClean="0"/>
              <a:t>Läkemedelsjournalen</a:t>
            </a:r>
          </a:p>
          <a:p>
            <a:pPr marL="171450" indent="-171450">
              <a:buFont typeface="Arial" panose="020B0604020202020204" pitchFamily="34" charset="0"/>
              <a:buChar char="•"/>
            </a:pPr>
            <a:r>
              <a:rPr lang="sv-SE" sz="1200" dirty="0" smtClean="0"/>
              <a:t>Hjälp i </a:t>
            </a:r>
            <a:r>
              <a:rPr lang="sv-SE" sz="1200" dirty="0" err="1" smtClean="0"/>
              <a:t>TakeCare</a:t>
            </a:r>
            <a:endParaRPr lang="sv-SE" sz="1200" dirty="0" smtClean="0"/>
          </a:p>
          <a:p>
            <a:pPr marL="171450" indent="-171450">
              <a:buFont typeface="Arial" panose="020B0604020202020204" pitchFamily="34" charset="0"/>
              <a:buChar char="•"/>
            </a:pPr>
            <a:r>
              <a:rPr lang="sv-SE" sz="1200" dirty="0" smtClean="0"/>
              <a:t>Fått</a:t>
            </a:r>
            <a:r>
              <a:rPr lang="sv-SE" sz="1200" baseline="0" dirty="0" smtClean="0"/>
              <a:t> inspiration till vad vi kan göra redan idag</a:t>
            </a:r>
            <a:endParaRPr lang="sv-SE" sz="1200" dirty="0" smtClean="0"/>
          </a:p>
          <a:p>
            <a:pPr marL="0" indent="0">
              <a:buFontTx/>
              <a:buNone/>
            </a:pPr>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45</a:t>
            </a:fld>
            <a:endParaRPr lang="sv-SE"/>
          </a:p>
        </p:txBody>
      </p:sp>
    </p:spTree>
    <p:extLst>
      <p:ext uri="{BB962C8B-B14F-4D97-AF65-F5344CB8AC3E}">
        <p14:creationId xmlns:p14="http://schemas.microsoft.com/office/powerpoint/2010/main" val="694833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p>
          <a:p>
            <a:r>
              <a:rPr lang="sv-SE" dirty="0" smtClean="0"/>
              <a:t>Reflektionsrunda. Låt</a:t>
            </a:r>
            <a:r>
              <a:rPr lang="sv-SE" baseline="0" dirty="0" smtClean="0"/>
              <a:t> deltagarna fundera kring om det finns behov av reviderade rutiner eller utbildning/mer information med anledning av dagens tema. </a:t>
            </a:r>
          </a:p>
          <a:p>
            <a:endParaRPr lang="sv-SE" baseline="0" dirty="0" smtClean="0"/>
          </a:p>
          <a:p>
            <a:r>
              <a:rPr lang="sv-SE" baseline="0" dirty="0" smtClean="0"/>
              <a:t>Ta hjälp av gruppen att sortera i vad som ska till ledningen och vad som bör tas vidare till APT.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Frågor som är till ledning och projektspecifika tar du som utvecklingsledare vidare till utvecklingsledarnätverket. </a:t>
            </a:r>
          </a:p>
          <a:p>
            <a:endParaRPr lang="sv-SE" baseline="0" dirty="0" smtClean="0"/>
          </a:p>
          <a:p>
            <a:r>
              <a:rPr lang="sv-SE" baseline="0" dirty="0" smtClean="0"/>
              <a:t>Ska något tas vidare till FVMs: projektgrupp om Strukturerad Vårddokumentation?  </a:t>
            </a:r>
          </a:p>
          <a:p>
            <a:endParaRPr lang="sv-SE" baseline="0" dirty="0" smtClean="0"/>
          </a:p>
          <a:p>
            <a:r>
              <a:rPr lang="sv-SE" b="1" baseline="0" dirty="0" smtClean="0"/>
              <a:t>Information till utvecklingsledarna (som </a:t>
            </a:r>
            <a:r>
              <a:rPr lang="sv-SE" b="1" i="1" baseline="0" dirty="0" smtClean="0"/>
              <a:t>inte</a:t>
            </a:r>
            <a:r>
              <a:rPr lang="sv-SE" b="1" baseline="0" dirty="0" smtClean="0"/>
              <a:t> ska läsas upp för deltagarna):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Du som utvecklingsledare samlar ihop förslag på innehåll/rubriker eller andra synpunkter från deltagarna angående den SLL-gemensamma patientöversikten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kern="1200" baseline="0" dirty="0" smtClean="0">
                <a:solidFill>
                  <a:schemeClr val="tx1"/>
                </a:solidFill>
                <a:effectLst/>
                <a:latin typeface="Arial" pitchFamily="34" charset="0"/>
                <a:ea typeface="Geneva" pitchFamily="1" charset="-128"/>
                <a:cs typeface="Geneva" charset="0"/>
              </a:rPr>
              <a:t>Mejla förslagen om innehåll och synpunkter angående den </a:t>
            </a:r>
            <a:r>
              <a:rPr lang="sv-SE" sz="1200" b="1" kern="1200" baseline="0" dirty="0" smtClean="0">
                <a:solidFill>
                  <a:schemeClr val="tx1"/>
                </a:solidFill>
                <a:effectLst/>
                <a:latin typeface="Arial" pitchFamily="34" charset="0"/>
                <a:ea typeface="Geneva" pitchFamily="1" charset="-128"/>
                <a:cs typeface="Geneva" charset="0"/>
              </a:rPr>
              <a:t>SLL-gemensamma patientöversikten </a:t>
            </a:r>
            <a:r>
              <a:rPr lang="sv-SE" baseline="0" dirty="0" smtClean="0"/>
              <a:t>till din processhandledare som sedan sammanställer och mejlar vidare till projektledaren för FVMs projektgrupp om Strukturerad vårddokumentation: ewy.hammarstedt@sll.se</a:t>
            </a:r>
            <a:endParaRPr lang="sv-SE" sz="1200" b="0" kern="1200" baseline="0" dirty="0" smtClean="0">
              <a:solidFill>
                <a:schemeClr val="tx1"/>
              </a:solidFill>
              <a:effectLst/>
              <a:latin typeface="Arial" pitchFamily="34" charset="0"/>
              <a:ea typeface="Geneva" pitchFamily="1" charset="-128"/>
              <a:cs typeface="Geneva" charset="0"/>
            </a:endParaRP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46</a:t>
            </a:fld>
            <a:endParaRPr lang="sv-SE"/>
          </a:p>
        </p:txBody>
      </p:sp>
    </p:spTree>
    <p:extLst>
      <p:ext uri="{BB962C8B-B14F-4D97-AF65-F5344CB8AC3E}">
        <p14:creationId xmlns:p14="http://schemas.microsoft.com/office/powerpoint/2010/main" val="699755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47</a:t>
            </a:fld>
            <a:endParaRPr lang="sv-SE"/>
          </a:p>
        </p:txBody>
      </p:sp>
    </p:spTree>
    <p:extLst>
      <p:ext uri="{BB962C8B-B14F-4D97-AF65-F5344CB8AC3E}">
        <p14:creationId xmlns:p14="http://schemas.microsoft.com/office/powerpoint/2010/main" val="23491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Gör så här: </a:t>
            </a:r>
            <a:r>
              <a:rPr lang="sv-SE" b="0" dirty="0" smtClean="0"/>
              <a:t>läs upp punkterna</a:t>
            </a:r>
            <a:r>
              <a:rPr lang="sv-SE" b="0" baseline="0" dirty="0" smtClean="0"/>
              <a:t> i agendan</a:t>
            </a:r>
            <a:endParaRPr lang="sv-SE" b="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5</a:t>
            </a:fld>
            <a:endParaRPr lang="sv-SE"/>
          </a:p>
        </p:txBody>
      </p:sp>
    </p:spTree>
    <p:extLst>
      <p:ext uri="{BB962C8B-B14F-4D97-AF65-F5344CB8AC3E}">
        <p14:creationId xmlns:p14="http://schemas.microsoft.com/office/powerpoint/2010/main" val="3160783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0" dirty="0" smtClean="0"/>
              <a:t>Fånga upp tankar efter</a:t>
            </a:r>
            <a:r>
              <a:rPr lang="sv-SE" b="0" baseline="0" dirty="0" smtClean="0"/>
              <a:t> förra temat för de deltagare som var med på tema 3</a:t>
            </a:r>
            <a:endParaRPr lang="sv-SE" b="0" dirty="0" smtClean="0"/>
          </a:p>
          <a:p>
            <a:endParaRPr lang="sv-SE" b="1" dirty="0" smtClean="0"/>
          </a:p>
          <a:p>
            <a:r>
              <a:rPr lang="sv-SE" b="1" dirty="0" smtClean="0"/>
              <a:t>Hjälptext:</a:t>
            </a:r>
          </a:p>
          <a:p>
            <a:r>
              <a:rPr lang="sv-SE" b="0" baseline="0" dirty="0" smtClean="0"/>
              <a:t>Under tema 3 talade vi om bakgrunden till fortsatt digitalisering i vården och informerade om vad Framtidens vårdinformationsmiljö handlar om.</a:t>
            </a:r>
          </a:p>
          <a:p>
            <a:r>
              <a:rPr lang="sv-SE" b="0" baseline="0" dirty="0" smtClean="0"/>
              <a:t>Det var en förberedelse för framtidens vårdinformationsmiljö (FVM).</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6</a:t>
            </a:fld>
            <a:endParaRPr lang="sv-SE"/>
          </a:p>
        </p:txBody>
      </p:sp>
    </p:spTree>
    <p:extLst>
      <p:ext uri="{BB962C8B-B14F-4D97-AF65-F5344CB8AC3E}">
        <p14:creationId xmlns:p14="http://schemas.microsoft.com/office/powerpoint/2010/main" val="420616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aseline="0" dirty="0" smtClean="0"/>
              <a:t>Repetition från tema 3 med FVMs målbild ifrån olika perspektiv</a:t>
            </a:r>
          </a:p>
          <a:p>
            <a:endParaRPr lang="sv-SE" baseline="0" dirty="0" smtClean="0"/>
          </a:p>
          <a:p>
            <a:r>
              <a:rPr lang="sv-SE" b="1" baseline="0" dirty="0" smtClean="0"/>
              <a:t>Gör så här</a:t>
            </a:r>
          </a:p>
          <a:p>
            <a:r>
              <a:rPr lang="sv-SE" baseline="0" dirty="0" smtClean="0"/>
              <a:t>Bilden är animerad, läs först den text som står i cirkeln innan du klickar vidare till nästa molnbild och läser upp det som står : </a:t>
            </a:r>
          </a:p>
          <a:p>
            <a:endParaRPr lang="sv-SE" baseline="0" dirty="0" smtClean="0"/>
          </a:p>
          <a:p>
            <a:r>
              <a:rPr lang="sv-SE" b="1" baseline="0" dirty="0" smtClean="0"/>
              <a:t>Text i cirkel</a:t>
            </a:r>
          </a:p>
          <a:p>
            <a:pPr marL="171450" indent="-171450">
              <a:buFont typeface="Arial" panose="020B0604020202020204" pitchFamily="34" charset="0"/>
              <a:buChar char="•"/>
            </a:pPr>
            <a:r>
              <a:rPr lang="sv-SE" sz="1200" b="0" dirty="0" smtClean="0">
                <a:solidFill>
                  <a:srgbClr val="FFFFFF"/>
                </a:solidFill>
                <a:ea typeface="Verdana" panose="020B0604030504040204" pitchFamily="34" charset="0"/>
                <a:cs typeface="Verdana" panose="020B0604030504040204" pitchFamily="34" charset="0"/>
              </a:rPr>
              <a:t>Patientinformation samlad på ett ställe</a:t>
            </a:r>
          </a:p>
          <a:p>
            <a:pPr marL="171450" indent="-171450">
              <a:buFont typeface="Arial" panose="020B0604020202020204" pitchFamily="34" charset="0"/>
              <a:buChar char="•"/>
            </a:pPr>
            <a:r>
              <a:rPr lang="sv-SE" sz="1200" b="0" dirty="0" smtClean="0">
                <a:solidFill>
                  <a:srgbClr val="FFFFFF"/>
                </a:solidFill>
                <a:ea typeface="Verdana" panose="020B0604030504040204" pitchFamily="34" charset="0"/>
                <a:cs typeface="Verdana" panose="020B0604030504040204" pitchFamily="34" charset="0"/>
              </a:rPr>
              <a:t>Kunskaps-, process- och beslutsstöd</a:t>
            </a:r>
          </a:p>
          <a:p>
            <a:pPr marL="171450" indent="-171450">
              <a:buFont typeface="Arial" panose="020B0604020202020204" pitchFamily="34" charset="0"/>
              <a:buChar char="•"/>
            </a:pPr>
            <a:r>
              <a:rPr lang="sv-SE" sz="1200" b="0" dirty="0" smtClean="0">
                <a:solidFill>
                  <a:srgbClr val="FFFFFF"/>
                </a:solidFill>
                <a:ea typeface="Verdana" panose="020B0604030504040204" pitchFamily="34" charset="0"/>
                <a:cs typeface="Verdana" panose="020B0604030504040204" pitchFamily="34" charset="0"/>
              </a:rPr>
              <a:t>Mobila stöd</a:t>
            </a:r>
          </a:p>
          <a:p>
            <a:endParaRPr lang="sv-SE" baseline="0" dirty="0" smtClean="0"/>
          </a:p>
          <a:p>
            <a:pPr algn="l" defTabSz="342900" fontAlgn="auto">
              <a:spcBef>
                <a:spcPts val="0"/>
              </a:spcBef>
              <a:spcAft>
                <a:spcPts val="0"/>
              </a:spcAft>
            </a:pPr>
            <a:r>
              <a:rPr lang="sv-SE" sz="1300" b="1" dirty="0" smtClean="0">
                <a:solidFill>
                  <a:schemeClr val="bg1"/>
                </a:solidFill>
                <a:ea typeface="Verdana" panose="020B0604030504040204" pitchFamily="34" charset="0"/>
                <a:cs typeface="Verdana" panose="020B0604030504040204" pitchFamily="34" charset="0"/>
                <a:sym typeface="Calibri"/>
              </a:rPr>
              <a:t>Patienterna</a:t>
            </a:r>
          </a:p>
          <a:p>
            <a:pPr algn="l" defTabSz="342900" fontAlgn="auto">
              <a:spcBef>
                <a:spcPts val="0"/>
              </a:spcBef>
              <a:spcAft>
                <a:spcPts val="0"/>
              </a:spcAft>
            </a:pPr>
            <a:r>
              <a:rPr lang="sv-SE" sz="1200" dirty="0" smtClean="0">
                <a:solidFill>
                  <a:schemeClr val="bg1"/>
                </a:solidFill>
                <a:ea typeface="Verdana" panose="020B0604030504040204" pitchFamily="34" charset="0"/>
                <a:cs typeface="Verdana" panose="020B0604030504040204" pitchFamily="34" charset="0"/>
                <a:sym typeface="Calibri"/>
              </a:rPr>
              <a:t>…öka möjligheten för patienter att vara delaktiga i sin vård</a:t>
            </a:r>
            <a:endParaRPr lang="sv-S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300" b="1" kern="0" dirty="0" smtClean="0">
                <a:solidFill>
                  <a:schemeClr val="bg1"/>
                </a:solidFill>
                <a:ea typeface="Verdana" panose="020B0604030504040204" pitchFamily="34" charset="0"/>
                <a:cs typeface="Verdana" panose="020B0604030504040204" pitchFamily="34" charset="0"/>
              </a:rPr>
              <a:t>Medarbetarna </a:t>
            </a:r>
            <a:r>
              <a:rPr lang="sv-SE" sz="1200" dirty="0" smtClean="0">
                <a:solidFill>
                  <a:schemeClr val="bg1"/>
                </a:solidFill>
                <a:ea typeface="Verdana" panose="020B0604030504040204" pitchFamily="34" charset="0"/>
                <a:cs typeface="Verdana" panose="020B0604030504040204" pitchFamily="34" charset="0"/>
                <a:sym typeface="Calibri"/>
              </a:rPr>
              <a:t>…förbättra arbetsmiljön; moderniserat IT-stöd, samt minskad administrativ börda.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algn="l" defTabSz="342900" fontAlgn="auto">
              <a:spcBef>
                <a:spcPts val="0"/>
              </a:spcBef>
              <a:spcAft>
                <a:spcPts val="0"/>
              </a:spcAft>
            </a:pPr>
            <a:r>
              <a:rPr lang="sv-SE" sz="1300" b="1" kern="0" dirty="0" smtClean="0">
                <a:solidFill>
                  <a:schemeClr val="bg1"/>
                </a:solidFill>
                <a:ea typeface="Verdana" panose="020B0604030504040204" pitchFamily="34" charset="0"/>
                <a:cs typeface="Verdana" panose="020B0604030504040204" pitchFamily="34" charset="0"/>
              </a:rPr>
              <a:t>Forskning &amp; utveckling</a:t>
            </a:r>
          </a:p>
          <a:p>
            <a:pPr algn="l" defTabSz="342900" fontAlgn="auto">
              <a:spcBef>
                <a:spcPts val="0"/>
              </a:spcBef>
              <a:spcAft>
                <a:spcPts val="0"/>
              </a:spcAft>
            </a:pPr>
            <a:r>
              <a:rPr lang="sv-SE" sz="1050" dirty="0" smtClean="0">
                <a:solidFill>
                  <a:schemeClr val="bg1"/>
                </a:solidFill>
                <a:ea typeface="Verdana" panose="020B0604030504040204" pitchFamily="34" charset="0"/>
                <a:cs typeface="Verdana" panose="020B0604030504040204" pitchFamily="34" charset="0"/>
                <a:sym typeface="Calibri"/>
              </a:rPr>
              <a:t>…</a:t>
            </a:r>
            <a:r>
              <a:rPr lang="sv-SE" sz="1200" dirty="0" smtClean="0">
                <a:solidFill>
                  <a:schemeClr val="bg1"/>
                </a:solidFill>
                <a:ea typeface="Verdana" panose="020B0604030504040204" pitchFamily="34" charset="0"/>
                <a:cs typeface="Verdana" panose="020B0604030504040204" pitchFamily="34" charset="0"/>
                <a:sym typeface="Calibri"/>
              </a:rPr>
              <a:t>förbättra möjligheten </a:t>
            </a:r>
          </a:p>
          <a:p>
            <a:pPr algn="l" defTabSz="342900" fontAlgn="auto">
              <a:spcBef>
                <a:spcPts val="0"/>
              </a:spcBef>
              <a:spcAft>
                <a:spcPts val="0"/>
              </a:spcAft>
            </a:pPr>
            <a:r>
              <a:rPr lang="sv-SE" sz="1200" dirty="0" smtClean="0">
                <a:solidFill>
                  <a:schemeClr val="bg1"/>
                </a:solidFill>
                <a:ea typeface="Verdana" panose="020B0604030504040204" pitchFamily="34" charset="0"/>
                <a:cs typeface="Verdana" panose="020B0604030504040204" pitchFamily="34" charset="0"/>
                <a:sym typeface="Calibri"/>
              </a:rPr>
              <a:t>att analysera, lagra och </a:t>
            </a:r>
            <a:br>
              <a:rPr lang="sv-SE" sz="1200" dirty="0" smtClean="0">
                <a:solidFill>
                  <a:schemeClr val="bg1"/>
                </a:solidFill>
                <a:ea typeface="Verdana" panose="020B0604030504040204" pitchFamily="34" charset="0"/>
                <a:cs typeface="Verdana" panose="020B0604030504040204" pitchFamily="34" charset="0"/>
                <a:sym typeface="Calibri"/>
              </a:rPr>
            </a:br>
            <a:r>
              <a:rPr lang="sv-SE" sz="1200" dirty="0" smtClean="0">
                <a:solidFill>
                  <a:schemeClr val="bg1"/>
                </a:solidFill>
                <a:ea typeface="Verdana" panose="020B0604030504040204" pitchFamily="34" charset="0"/>
                <a:cs typeface="Verdana" panose="020B0604030504040204" pitchFamily="34" charset="0"/>
                <a:sym typeface="Calibri"/>
              </a:rPr>
              <a:t>dra nytta av data som sjukvården tar fram.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algn="l" defTabSz="342900" fontAlgn="auto">
              <a:spcBef>
                <a:spcPts val="0"/>
              </a:spcBef>
              <a:spcAft>
                <a:spcPts val="0"/>
              </a:spcAft>
            </a:pPr>
            <a:r>
              <a:rPr lang="sv-SE" sz="1300" b="1" kern="0" dirty="0" smtClean="0">
                <a:solidFill>
                  <a:schemeClr val="bg1"/>
                </a:solidFill>
                <a:ea typeface="Verdana" panose="020B0604030504040204" pitchFamily="34" charset="0"/>
                <a:cs typeface="Verdana" panose="020B0604030504040204" pitchFamily="34" charset="0"/>
              </a:rPr>
              <a:t>Ledning och styrning</a:t>
            </a:r>
          </a:p>
          <a:p>
            <a:pPr algn="l" defTabSz="342900" fontAlgn="auto">
              <a:spcBef>
                <a:spcPts val="0"/>
              </a:spcBef>
              <a:spcAft>
                <a:spcPts val="0"/>
              </a:spcAft>
            </a:pPr>
            <a:r>
              <a:rPr lang="sv-SE" sz="1200" dirty="0" smtClean="0">
                <a:solidFill>
                  <a:schemeClr val="bg1"/>
                </a:solidFill>
                <a:ea typeface="Verdana" panose="020B0604030504040204" pitchFamily="34" charset="0"/>
                <a:cs typeface="Verdana" panose="020B0604030504040204" pitchFamily="34" charset="0"/>
                <a:sym typeface="Calibri"/>
              </a:rPr>
              <a:t>…förbättra möjligheten att följa upp, koordinera och planera vårdverksamhet.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endParaRPr lang="sv-SE" dirty="0" smtClean="0"/>
          </a:p>
        </p:txBody>
      </p:sp>
      <p:sp>
        <p:nvSpPr>
          <p:cNvPr id="4" name="Platshållare för bildnummer 3"/>
          <p:cNvSpPr>
            <a:spLocks noGrp="1"/>
          </p:cNvSpPr>
          <p:nvPr>
            <p:ph type="sldNum" sz="quarter" idx="10"/>
          </p:nvPr>
        </p:nvSpPr>
        <p:spPr/>
        <p:txBody>
          <a:bodyPr/>
          <a:lstStyle/>
          <a:p>
            <a:fld id="{459D1601-877F-4959-98B8-43F11BA93FFA}" type="slidenum">
              <a:rPr lang="sv-SE" smtClean="0"/>
              <a:t>7</a:t>
            </a:fld>
            <a:endParaRPr lang="sv-SE"/>
          </a:p>
        </p:txBody>
      </p:sp>
    </p:spTree>
    <p:extLst>
      <p:ext uri="{BB962C8B-B14F-4D97-AF65-F5344CB8AC3E}">
        <p14:creationId xmlns:p14="http://schemas.microsoft.com/office/powerpoint/2010/main" val="140066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Syfte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0" dirty="0" smtClean="0"/>
              <a:t>Visa att medarbetarnas</a:t>
            </a:r>
            <a:r>
              <a:rPr lang="sv-SE" b="0" baseline="0" dirty="0" smtClean="0"/>
              <a:t> idéer och förslag har tagits tillvara och förts vidare till </a:t>
            </a:r>
            <a:r>
              <a:rPr lang="sv-SE" dirty="0" smtClean="0"/>
              <a:t>ansvariga inom projektgruppen ”verksamhet krav och design” inom FVM som arbetar med att fånga verksamhetens behov och beskriva krav på framtidens vårdinformationsmiljö.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Hur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0" dirty="0" smtClean="0"/>
              <a:t>Bilden</a:t>
            </a:r>
            <a:r>
              <a:rPr lang="sv-SE" b="0" baseline="0" dirty="0" smtClean="0"/>
              <a:t> är animerad. Klicka fram en punkt i taget och läs upp. </a:t>
            </a:r>
            <a:endParaRPr lang="sv-SE" b="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8</a:t>
            </a:fld>
            <a:endParaRPr lang="sv-SE"/>
          </a:p>
        </p:txBody>
      </p:sp>
    </p:spTree>
    <p:extLst>
      <p:ext uri="{BB962C8B-B14F-4D97-AF65-F5344CB8AC3E}">
        <p14:creationId xmlns:p14="http://schemas.microsoft.com/office/powerpoint/2010/main" val="226156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b="1" kern="0" dirty="0" smtClean="0"/>
              <a:t>Syfte</a:t>
            </a:r>
          </a:p>
          <a:p>
            <a:r>
              <a:rPr lang="sv-SE" sz="1400" b="0" kern="0" dirty="0" smtClean="0"/>
              <a:t>Påminna om vilka frågor som diskuterades under miniworkshops</a:t>
            </a:r>
            <a:r>
              <a:rPr lang="sv-SE" sz="1400" b="0" kern="0" baseline="0" dirty="0" smtClean="0"/>
              <a:t> på dialogseminarierna i </a:t>
            </a:r>
            <a:r>
              <a:rPr lang="sv-SE" sz="1400" b="0" kern="0" dirty="0" smtClean="0"/>
              <a:t>tema 3 </a:t>
            </a:r>
          </a:p>
          <a:p>
            <a:endParaRPr lang="sv-SE" sz="1400" b="0" kern="0" dirty="0" smtClean="0"/>
          </a:p>
          <a:p>
            <a:r>
              <a:rPr lang="sv-SE" sz="1400" b="1" kern="0" dirty="0" smtClean="0"/>
              <a:t>Hur</a:t>
            </a:r>
            <a:endParaRPr lang="sv-SE" sz="1400" b="1" kern="0" baseline="0" dirty="0" smtClean="0"/>
          </a:p>
          <a:p>
            <a:r>
              <a:rPr lang="sv-SE" sz="1400" b="0" kern="0" baseline="0" dirty="0" smtClean="0"/>
              <a:t>Läs upp texten</a:t>
            </a:r>
            <a:endParaRPr lang="sv-SE" sz="1400" b="0" kern="0" dirty="0" smtClean="0"/>
          </a:p>
        </p:txBody>
      </p:sp>
      <p:sp>
        <p:nvSpPr>
          <p:cNvPr id="4" name="Platshållare för bildnummer 3"/>
          <p:cNvSpPr>
            <a:spLocks noGrp="1"/>
          </p:cNvSpPr>
          <p:nvPr>
            <p:ph type="sldNum" sz="quarter" idx="10"/>
          </p:nvPr>
        </p:nvSpPr>
        <p:spPr/>
        <p:txBody>
          <a:bodyPr/>
          <a:lstStyle/>
          <a:p>
            <a:fld id="{459D1601-877F-4959-98B8-43F11BA93FFA}" type="slidenum">
              <a:rPr lang="sv-SE" smtClean="0"/>
              <a:t>9</a:t>
            </a:fld>
            <a:endParaRPr lang="sv-SE"/>
          </a:p>
        </p:txBody>
      </p:sp>
    </p:spTree>
    <p:extLst>
      <p:ext uri="{BB962C8B-B14F-4D97-AF65-F5344CB8AC3E}">
        <p14:creationId xmlns:p14="http://schemas.microsoft.com/office/powerpoint/2010/main" val="348434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3316397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ubrik, lista">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41363" y="1375875"/>
            <a:ext cx="7632000" cy="4921200"/>
          </a:xfr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741363" y="164651"/>
            <a:ext cx="7667625" cy="1057394"/>
          </a:xfrm>
        </p:spPr>
        <p:txBody>
          <a:bodyPr/>
          <a:lstStyle/>
          <a:p>
            <a:r>
              <a:rPr lang="sv-SE"/>
              <a:t>Klicka här för att ändra mall för rubrikformat</a:t>
            </a:r>
            <a:endParaRPr lang="sv-SE" dirty="0"/>
          </a:p>
        </p:txBody>
      </p:sp>
      <p:sp>
        <p:nvSpPr>
          <p:cNvPr id="4" name="Platshållare för bildnummer 1">
            <a:extLst>
              <a:ext uri="{FF2B5EF4-FFF2-40B4-BE49-F238E27FC236}">
                <a16:creationId xmlns:a16="http://schemas.microsoft.com/office/drawing/2014/main" id="{4F3712FE-7744-4EAF-8A6B-D6E7F98EDC2E}"/>
              </a:ext>
            </a:extLst>
          </p:cNvPr>
          <p:cNvSpPr>
            <a:spLocks noGrp="1"/>
          </p:cNvSpPr>
          <p:nvPr>
            <p:ph type="sldNum" sz="quarter" idx="10"/>
          </p:nvPr>
        </p:nvSpPr>
        <p:spPr/>
        <p:txBody>
          <a:bodyPr/>
          <a:lstStyle>
            <a:lvl1pPr>
              <a:defRPr/>
            </a:lvl1pPr>
          </a:lstStyle>
          <a:p>
            <a:pPr>
              <a:defRPr/>
            </a:pPr>
            <a:fld id="{A71D3602-9DAE-419F-A412-2216BA8890E2}" type="slidenum">
              <a:rPr lang="sv-SE"/>
              <a:pPr>
                <a:defRPr/>
              </a:pPr>
              <a:t>‹#›</a:t>
            </a:fld>
            <a:endParaRPr lang="sv-SE"/>
          </a:p>
        </p:txBody>
      </p:sp>
    </p:spTree>
    <p:extLst>
      <p:ext uri="{BB962C8B-B14F-4D97-AF65-F5344CB8AC3E}">
        <p14:creationId xmlns:p14="http://schemas.microsoft.com/office/powerpoint/2010/main" val="187411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nehållsförteckning">
    <p:spTree>
      <p:nvGrpSpPr>
        <p:cNvPr id="1" name=""/>
        <p:cNvGrpSpPr/>
        <p:nvPr/>
      </p:nvGrpSpPr>
      <p:grpSpPr>
        <a:xfrm>
          <a:off x="0" y="0"/>
          <a:ext cx="0" cy="0"/>
          <a:chOff x="0" y="0"/>
          <a:chExt cx="0" cy="0"/>
        </a:xfrm>
      </p:grpSpPr>
      <p:sp>
        <p:nvSpPr>
          <p:cNvPr id="9" name="Platshållare för innehåll 2"/>
          <p:cNvSpPr>
            <a:spLocks noGrp="1"/>
          </p:cNvSpPr>
          <p:nvPr>
            <p:ph idx="1"/>
          </p:nvPr>
        </p:nvSpPr>
        <p:spPr>
          <a:xfrm>
            <a:off x="2303536" y="1392964"/>
            <a:ext cx="6084000" cy="4839916"/>
          </a:xfrm>
        </p:spPr>
        <p:txBody>
          <a:bodyPr/>
          <a:lstStyle>
            <a:lvl1pPr marL="0" indent="0">
              <a:lnSpc>
                <a:spcPct val="100000"/>
              </a:lnSpc>
              <a:spcBef>
                <a:spcPts val="0"/>
              </a:spcBef>
              <a:spcAft>
                <a:spcPts val="1000"/>
              </a:spcAft>
              <a:buFont typeface="+mj-lt"/>
              <a:buNone/>
              <a:defRPr sz="1400" kern="800" cap="none" spc="0">
                <a:solidFill>
                  <a:schemeClr val="tx1"/>
                </a:solidFill>
                <a:latin typeface="Arial"/>
                <a:cs typeface="Arial"/>
              </a:defRPr>
            </a:lvl1pPr>
            <a:lvl2pPr marL="414000" indent="0">
              <a:buFont typeface="+mj-lt"/>
              <a:buNone/>
              <a:defRPr kern="1200" cap="small" spc="100">
                <a:solidFill>
                  <a:schemeClr val="accent2"/>
                </a:solidFill>
                <a:latin typeface="Trade Gothic LT Std Bold No. 2"/>
              </a:defRPr>
            </a:lvl2pPr>
            <a:lvl3pPr marL="792000" indent="0">
              <a:buFont typeface="+mj-lt"/>
              <a:buNone/>
              <a:defRPr kern="1200" cap="small" spc="100">
                <a:solidFill>
                  <a:schemeClr val="accent2"/>
                </a:solidFill>
                <a:latin typeface="Trade Gothic LT Std Bold No. 2"/>
              </a:defRPr>
            </a:lvl3pPr>
            <a:lvl4pPr marL="1116000" indent="0">
              <a:buFont typeface="+mj-lt"/>
              <a:buNone/>
              <a:defRPr kern="1200" cap="small" spc="100">
                <a:solidFill>
                  <a:schemeClr val="accent2"/>
                </a:solidFill>
                <a:latin typeface="Trade Gothic LT Std Bold No. 2"/>
              </a:defRPr>
            </a:lvl4pPr>
            <a:lvl5pPr marL="1404000" indent="0">
              <a:buFont typeface="+mj-lt"/>
              <a:buNone/>
              <a:defRPr kern="1200" cap="small" spc="100">
                <a:solidFill>
                  <a:schemeClr val="accent2"/>
                </a:solidFill>
                <a:latin typeface="Trade Gothic LT Std Bold No. 2"/>
              </a:defRPr>
            </a:lvl5pPr>
          </a:lstStyle>
          <a:p>
            <a:pPr lvl="0"/>
            <a:r>
              <a:rPr lang="sv-SE"/>
              <a:t>Redigera format för bakgrundstext</a:t>
            </a:r>
          </a:p>
        </p:txBody>
      </p:sp>
      <p:sp>
        <p:nvSpPr>
          <p:cNvPr id="3" name="Platshållare för text 2"/>
          <p:cNvSpPr>
            <a:spLocks noGrp="1"/>
          </p:cNvSpPr>
          <p:nvPr>
            <p:ph type="body" sz="quarter" idx="10"/>
          </p:nvPr>
        </p:nvSpPr>
        <p:spPr>
          <a:xfrm>
            <a:off x="741363" y="1392964"/>
            <a:ext cx="1260000" cy="4839916"/>
          </a:xfrm>
        </p:spPr>
        <p:txBody>
          <a:bodyPr/>
          <a:lstStyle>
            <a:lvl1pPr marL="0" indent="0">
              <a:lnSpc>
                <a:spcPct val="100000"/>
              </a:lnSpc>
              <a:spcBef>
                <a:spcPts val="0"/>
              </a:spcBef>
              <a:spcAft>
                <a:spcPts val="1000"/>
              </a:spcAft>
              <a:buNone/>
              <a:defRPr sz="1400" kern="500" cap="none" spc="0" baseline="0">
                <a:solidFill>
                  <a:srgbClr val="003D58"/>
                </a:solidFill>
                <a:latin typeface="Arial"/>
                <a:cs typeface="Arial"/>
              </a:defRPr>
            </a:lvl1pPr>
            <a:lvl2pPr marL="648000" indent="0">
              <a:buNone/>
              <a:defRPr sz="1000" kern="600" cap="small" baseline="0">
                <a:solidFill>
                  <a:schemeClr val="accent2"/>
                </a:solidFill>
                <a:latin typeface="Trade Gothic LT Std Bold No. 2"/>
              </a:defRPr>
            </a:lvl2pPr>
            <a:lvl3pPr marL="1224000" indent="0">
              <a:buNone/>
              <a:defRPr sz="1000" kern="600" cap="small" baseline="0">
                <a:solidFill>
                  <a:schemeClr val="accent2"/>
                </a:solidFill>
                <a:latin typeface="Trade Gothic LT Std Bold No. 2"/>
              </a:defRPr>
            </a:lvl3pPr>
            <a:lvl4pPr marL="1728000" indent="0">
              <a:buNone/>
              <a:defRPr sz="1000" kern="600" cap="small" baseline="0">
                <a:solidFill>
                  <a:schemeClr val="accent2"/>
                </a:solidFill>
                <a:latin typeface="Trade Gothic LT Std Bold No. 2"/>
              </a:defRPr>
            </a:lvl4pPr>
            <a:lvl5pPr marL="2124000" indent="0">
              <a:buNone/>
              <a:defRPr sz="1000" kern="600" cap="small" baseline="0">
                <a:solidFill>
                  <a:schemeClr val="accent2"/>
                </a:solidFill>
                <a:latin typeface="Trade Gothic LT Std Bold No. 2"/>
              </a:defRPr>
            </a:lvl5pPr>
          </a:lstStyle>
          <a:p>
            <a:pPr lvl="0"/>
            <a:r>
              <a:rPr lang="sv-SE"/>
              <a:t>Redigera format för bakgrundstext</a:t>
            </a:r>
          </a:p>
        </p:txBody>
      </p:sp>
      <p:sp>
        <p:nvSpPr>
          <p:cNvPr id="2" name="Rubrik 1"/>
          <p:cNvSpPr>
            <a:spLocks noGrp="1"/>
          </p:cNvSpPr>
          <p:nvPr>
            <p:ph type="title"/>
          </p:nvPr>
        </p:nvSpPr>
        <p:spPr>
          <a:xfrm>
            <a:off x="741363" y="164651"/>
            <a:ext cx="7667625" cy="1057394"/>
          </a:xfrm>
        </p:spPr>
        <p:txBody>
          <a:bodyPr/>
          <a:lstStyle/>
          <a:p>
            <a:r>
              <a:rPr lang="sv-SE"/>
              <a:t>Klicka här för att ändra mall för rubrikformat</a:t>
            </a:r>
            <a:endParaRPr lang="sv-SE" dirty="0"/>
          </a:p>
        </p:txBody>
      </p:sp>
      <p:sp>
        <p:nvSpPr>
          <p:cNvPr id="5" name="Platshållare för bildnummer 1">
            <a:extLst>
              <a:ext uri="{FF2B5EF4-FFF2-40B4-BE49-F238E27FC236}">
                <a16:creationId xmlns:a16="http://schemas.microsoft.com/office/drawing/2014/main" id="{C4F293E0-4BE0-43B6-A305-6E527A0E9FB9}"/>
              </a:ext>
            </a:extLst>
          </p:cNvPr>
          <p:cNvSpPr>
            <a:spLocks noGrp="1"/>
          </p:cNvSpPr>
          <p:nvPr>
            <p:ph type="sldNum" sz="quarter" idx="11"/>
          </p:nvPr>
        </p:nvSpPr>
        <p:spPr/>
        <p:txBody>
          <a:bodyPr/>
          <a:lstStyle>
            <a:lvl1pPr>
              <a:defRPr/>
            </a:lvl1pPr>
          </a:lstStyle>
          <a:p>
            <a:pPr>
              <a:defRPr/>
            </a:pPr>
            <a:fld id="{15EB9B22-3B68-4C48-B312-B76BF1B6B5EC}" type="slidenum">
              <a:rPr lang="sv-SE"/>
              <a:pPr>
                <a:defRPr/>
              </a:pPr>
              <a:t>‹#›</a:t>
            </a:fld>
            <a:endParaRPr lang="sv-SE"/>
          </a:p>
        </p:txBody>
      </p:sp>
    </p:spTree>
    <p:extLst>
      <p:ext uri="{BB962C8B-B14F-4D97-AF65-F5344CB8AC3E}">
        <p14:creationId xmlns:p14="http://schemas.microsoft.com/office/powerpoint/2010/main" val="281496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AAF8219-D00C-4E44-8BDA-13D3D7A03FE9}" type="datetimeFigureOut">
              <a:rPr lang="sv-SE" smtClean="0"/>
              <a:t>2018-11-30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1A10B24-D125-4078-A164-6AC4D96FF1D7}" type="slidenum">
              <a:rPr lang="sv-SE" smtClean="0"/>
              <a:t>‹#›</a:t>
            </a:fld>
            <a:endParaRPr lang="sv-SE"/>
          </a:p>
        </p:txBody>
      </p:sp>
    </p:spTree>
    <p:extLst>
      <p:ext uri="{BB962C8B-B14F-4D97-AF65-F5344CB8AC3E}">
        <p14:creationId xmlns:p14="http://schemas.microsoft.com/office/powerpoint/2010/main" val="113252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719138" y="936625"/>
            <a:ext cx="77009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smtClean="0"/>
              <a:t>Klicka här för att ändra format</a:t>
            </a:r>
            <a:endParaRPr lang="sv-SE" altLang="sv-SE" dirty="0" smtClean="0"/>
          </a:p>
        </p:txBody>
      </p:sp>
      <p:sp>
        <p:nvSpPr>
          <p:cNvPr id="23" name="Rectangle 3"/>
          <p:cNvSpPr>
            <a:spLocks noGrp="1" noChangeArrowheads="1"/>
          </p:cNvSpPr>
          <p:nvPr>
            <p:ph idx="1"/>
          </p:nvPr>
        </p:nvSpPr>
        <p:spPr bwMode="auto">
          <a:xfrm>
            <a:off x="719138" y="2063750"/>
            <a:ext cx="77009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smtClean="0"/>
              <a:t>Klicka här för att ändra format på bakgrundstexten</a:t>
            </a:r>
          </a:p>
          <a:p>
            <a:pPr lvl="1"/>
            <a:r>
              <a:rPr lang="sv-SE" altLang="sv-SE" noProof="0" smtClean="0"/>
              <a:t>Nivå två</a:t>
            </a:r>
          </a:p>
          <a:p>
            <a:pPr lvl="2"/>
            <a:r>
              <a:rPr lang="sv-SE" altLang="sv-SE" noProof="0" smtClean="0"/>
              <a:t>Nivå tre</a:t>
            </a:r>
          </a:p>
          <a:p>
            <a:pPr lvl="3"/>
            <a:r>
              <a:rPr lang="sv-SE" altLang="sv-SE" noProof="0" smtClean="0"/>
              <a:t>Nivå fyra</a:t>
            </a:r>
          </a:p>
          <a:p>
            <a:pPr lvl="4"/>
            <a:r>
              <a:rPr lang="sv-SE" altLang="sv-SE" noProof="0" smtClean="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26" name="Bildobjekt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517616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590177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50888"/>
            <a:ext cx="8229600" cy="11430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1"/>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innehåll 3"/>
          <p:cNvSpPr>
            <a:spLocks noGrp="1"/>
          </p:cNvSpPr>
          <p:nvPr>
            <p:ph sz="half" idx="10"/>
          </p:nvPr>
        </p:nvSpPr>
        <p:spPr>
          <a:xfrm>
            <a:off x="4662371" y="3932366"/>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559729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1535113"/>
            <a:ext cx="4040188" cy="639762"/>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4" name="Platshållare för innehåll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hasCustomPrompt="1"/>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6" name="Platshållare för innehåll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4683648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873125"/>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873125"/>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203517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88990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41272896"/>
      </p:ext>
    </p:extLst>
  </p:cSld>
  <p:clrMapOvr>
    <a:masterClrMapping/>
  </p:clrMapOvr>
  <p:transition spd="slow" advClick="0"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 textrut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772"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0" y="2159000"/>
            <a:ext cx="8229600"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38113">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2022416171"/>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bildnummer 1">
            <a:extLst>
              <a:ext uri="{FF2B5EF4-FFF2-40B4-BE49-F238E27FC236}">
                <a16:creationId xmlns:a16="http://schemas.microsoft.com/office/drawing/2014/main" id="{DC0780BB-2ED7-4315-90D3-11523DE011D9}"/>
              </a:ext>
            </a:extLst>
          </p:cNvPr>
          <p:cNvSpPr>
            <a:spLocks noGrp="1"/>
          </p:cNvSpPr>
          <p:nvPr>
            <p:ph type="sldNum" sz="quarter" idx="10"/>
          </p:nvPr>
        </p:nvSpPr>
        <p:spPr/>
        <p:txBody>
          <a:bodyPr/>
          <a:lstStyle>
            <a:lvl1pPr>
              <a:defRPr/>
            </a:lvl1pPr>
          </a:lstStyle>
          <a:p>
            <a:pPr>
              <a:defRPr/>
            </a:pPr>
            <a:fld id="{ED35282D-92B3-4F30-ACC1-168275C7A695}" type="slidenum">
              <a:rPr lang="sv-SE"/>
              <a:pPr>
                <a:defRPr/>
              </a:pPr>
              <a:t>‹#›</a:t>
            </a:fld>
            <a:endParaRPr lang="sv-SE"/>
          </a:p>
        </p:txBody>
      </p:sp>
    </p:spTree>
    <p:extLst>
      <p:ext uri="{BB962C8B-B14F-4D97-AF65-F5344CB8AC3E}">
        <p14:creationId xmlns:p14="http://schemas.microsoft.com/office/powerpoint/2010/main" val="281660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29" name="Picture 543" descr="eHalsa-linje-ro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1026" name="Picture 2" descr="G:\Information-Kommunikation\Grafiskt_material\SLL_logotyper\png\sll_rgb_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56" r:id="rId2"/>
    <p:sldLayoutId id="2147483962" r:id="rId3"/>
    <p:sldLayoutId id="2147483967" r:id="rId4"/>
    <p:sldLayoutId id="2147483963" r:id="rId5"/>
    <p:sldLayoutId id="2147483966" r:id="rId6"/>
    <p:sldLayoutId id="2147483968" r:id="rId7"/>
    <p:sldLayoutId id="2147483971" r:id="rId8"/>
    <p:sldLayoutId id="2147483972" r:id="rId9"/>
    <p:sldLayoutId id="2147483973" r:id="rId10"/>
    <p:sldLayoutId id="2147483974" r:id="rId11"/>
    <p:sldLayoutId id="2147483975" r:id="rId12"/>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cid:f11b4e2c-7fb4-4487-84f3-bbe7abc78c4d"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ehalsasll.se/images/video/PatientoversiktTakeCare.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video" Target="https://www.youtube.com/embed/elu6TeVEwyY" TargetMode="Externa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hyperlink" Target="http://ehalsasll.se/forvaltningsdelar/25-verksamhetskomponenter/303-gemensamma-regler" TargetMode="External"/><Relationship Id="rId4" Type="http://schemas.openxmlformats.org/officeDocument/2006/relationships/hyperlink" Target="http://klokalistan2.janusinfo.se/Hogerlankar/Test/Stod-i-journalsystemen/Stod-i-journalsystem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halsasll.se/9-fo/vardprocess/260-fp-stoed-foer-varddokumentation-regler-och-riktlinjer"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www.esf.se/Documents/V%C3%A5ra%20program/Socialfonden%202014-2020/Programinformation/Information%20om%20deltagarregister%202018091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ekan.com/integritets-och-cookiepolic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ideo" Target="https://www.youtube.com/embed/biRnpBDXjwA" TargetMode="Externa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hyy-d-48KgM" TargetMode="Externa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32"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877155" y="3203085"/>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a:xfrm>
            <a:off x="699369" y="2999355"/>
            <a:ext cx="7772400" cy="1470025"/>
          </a:xfrm>
        </p:spPr>
        <p:txBody>
          <a:bodyPr>
            <a:normAutofit fontScale="90000"/>
          </a:bodyPr>
          <a:lstStyle/>
          <a:p>
            <a:r>
              <a:rPr lang="sv-SE" dirty="0"/>
              <a:t>Välkomna till </a:t>
            </a:r>
            <a:r>
              <a:rPr lang="sv-SE" dirty="0" err="1" smtClean="0"/>
              <a:t>eHälsalyftet</a:t>
            </a:r>
            <a:r>
              <a:rPr lang="sv-SE" dirty="0" smtClean="0"/>
              <a:t> tema 4!</a:t>
            </a:r>
            <a:r>
              <a:rPr lang="sv-SE" dirty="0"/>
              <a:t/>
            </a:r>
            <a:br>
              <a:rPr lang="sv-SE" dirty="0"/>
            </a:br>
            <a:r>
              <a:rPr lang="sv-SE" sz="2000" dirty="0"/>
              <a:t/>
            </a:r>
            <a:br>
              <a:rPr lang="sv-SE" sz="2000" dirty="0"/>
            </a:br>
            <a:r>
              <a:rPr lang="sv-SE" sz="2200" b="1" dirty="0"/>
              <a:t>Förbereda och skapa förutsättningar för </a:t>
            </a:r>
            <a:r>
              <a:rPr lang="sv-SE" sz="2200" b="1" dirty="0" smtClean="0"/>
              <a:t>införandet </a:t>
            </a:r>
            <a:r>
              <a:rPr lang="sv-SE" sz="2200" b="1" dirty="0"/>
              <a:t>av Framtidens </a:t>
            </a:r>
            <a:r>
              <a:rPr lang="sv-SE" sz="2200" b="1" dirty="0" smtClean="0"/>
              <a:t>vårdinformationsmiljö </a:t>
            </a:r>
            <a:r>
              <a:rPr lang="sv-SE" sz="2200" dirty="0"/>
              <a:t/>
            </a:r>
            <a:br>
              <a:rPr lang="sv-SE" sz="2200" dirty="0"/>
            </a:br>
            <a:r>
              <a:rPr lang="sv-SE" sz="2200" i="1" dirty="0" smtClean="0"/>
              <a:t>- Vad </a:t>
            </a:r>
            <a:r>
              <a:rPr lang="sv-SE" sz="2200" i="1" dirty="0"/>
              <a:t>kan vi göra här och nu?</a:t>
            </a:r>
            <a:r>
              <a:rPr lang="sv-SE" sz="3100" dirty="0"/>
              <a:t/>
            </a:r>
            <a:br>
              <a:rPr lang="sv-SE" sz="3100" dirty="0"/>
            </a:br>
            <a:r>
              <a:rPr lang="sv-SE" dirty="0" smtClean="0"/>
              <a:t/>
            </a:r>
            <a:br>
              <a:rPr lang="sv-SE" dirty="0" smtClean="0"/>
            </a:br>
            <a:r>
              <a:rPr lang="sv-SE" dirty="0"/>
              <a:t/>
            </a:r>
            <a:br>
              <a:rPr lang="sv-SE" dirty="0"/>
            </a:br>
            <a:endParaRPr lang="sv-SE" dirty="0"/>
          </a:p>
        </p:txBody>
      </p:sp>
      <p:pic>
        <p:nvPicPr>
          <p:cNvPr id="3" name="Bildobjekt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7040" y="4093116"/>
            <a:ext cx="3153601" cy="2365200"/>
          </a:xfrm>
          <a:prstGeom prst="rect">
            <a:avLst/>
          </a:prstGeom>
        </p:spPr>
      </p:pic>
    </p:spTree>
    <p:extLst>
      <p:ext uri="{BB962C8B-B14F-4D97-AF65-F5344CB8AC3E}">
        <p14:creationId xmlns:p14="http://schemas.microsoft.com/office/powerpoint/2010/main" val="888602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1131" y="844864"/>
            <a:ext cx="7700962" cy="836613"/>
          </a:xfrm>
        </p:spPr>
        <p:txBody>
          <a:bodyPr>
            <a:normAutofit/>
          </a:bodyPr>
          <a:lstStyle/>
          <a:p>
            <a:pPr algn="ctr"/>
            <a:r>
              <a:rPr lang="sv-SE" sz="2000" b="1" dirty="0"/>
              <a:t>Hur kan digitalisering underlätta för </a:t>
            </a:r>
            <a:r>
              <a:rPr lang="sv-SE" sz="2000" b="1" dirty="0" smtClean="0"/>
              <a:t>patienter?</a:t>
            </a:r>
            <a:br>
              <a:rPr lang="sv-SE" sz="2000" b="1" dirty="0" smtClean="0"/>
            </a:br>
            <a:r>
              <a:rPr lang="sv-SE" sz="2000" b="1" dirty="0" smtClean="0"/>
              <a:t>Exempel från mini-workshops</a:t>
            </a:r>
            <a:endParaRPr lang="sv-SE" sz="2000" b="1" dirty="0"/>
          </a:p>
        </p:txBody>
      </p:sp>
      <p:sp>
        <p:nvSpPr>
          <p:cNvPr id="4" name="Rektangel 3"/>
          <p:cNvSpPr/>
          <p:nvPr/>
        </p:nvSpPr>
        <p:spPr>
          <a:xfrm>
            <a:off x="513182" y="1829221"/>
            <a:ext cx="3426345" cy="1261884"/>
          </a:xfrm>
          <a:prstGeom prst="rect">
            <a:avLst/>
          </a:prstGeom>
        </p:spPr>
        <p:txBody>
          <a:bodyPr wrap="square">
            <a:spAutoFit/>
          </a:bodyPr>
          <a:lstStyle/>
          <a:p>
            <a:pPr algn="l"/>
            <a:r>
              <a:rPr lang="sv-SE" sz="1900" b="1" i="1" kern="0" dirty="0">
                <a:solidFill>
                  <a:srgbClr val="FF0000"/>
                </a:solidFill>
                <a:ea typeface="Verdana" panose="020B0604030504040204" pitchFamily="34" charset="0"/>
                <a:cs typeface="Verdana" panose="020B0604030504040204" pitchFamily="34" charset="0"/>
              </a:rPr>
              <a:t>Individanpassning </a:t>
            </a:r>
            <a:r>
              <a:rPr lang="sv-SE" sz="1900" i="1" kern="0" dirty="0">
                <a:solidFill>
                  <a:srgbClr val="FF0000"/>
                </a:solidFill>
                <a:ea typeface="Verdana" panose="020B0604030504040204" pitchFamily="34" charset="0"/>
                <a:cs typeface="Verdana" panose="020B0604030504040204" pitchFamily="34" charset="0"/>
              </a:rPr>
              <a:t>– välja språk, välja ”lättare språk”, kommunicera och informera med bilder etc.</a:t>
            </a:r>
            <a:endParaRPr lang="sv-SE" sz="1900" i="1" dirty="0">
              <a:solidFill>
                <a:srgbClr val="FF0000"/>
              </a:solidFill>
            </a:endParaRPr>
          </a:p>
        </p:txBody>
      </p:sp>
      <p:sp>
        <p:nvSpPr>
          <p:cNvPr id="5" name="Rektangel 4"/>
          <p:cNvSpPr/>
          <p:nvPr/>
        </p:nvSpPr>
        <p:spPr>
          <a:xfrm>
            <a:off x="482834" y="4423875"/>
            <a:ext cx="3479753" cy="1261884"/>
          </a:xfrm>
          <a:prstGeom prst="rect">
            <a:avLst/>
          </a:prstGeom>
        </p:spPr>
        <p:txBody>
          <a:bodyPr wrap="square">
            <a:spAutoFit/>
          </a:bodyPr>
          <a:lstStyle/>
          <a:p>
            <a:pPr algn="l"/>
            <a:r>
              <a:rPr lang="sv-SE" sz="1900" b="1" i="1" dirty="0">
                <a:solidFill>
                  <a:srgbClr val="7030A0"/>
                </a:solidFill>
              </a:rPr>
              <a:t>Valbarhet</a:t>
            </a:r>
            <a:r>
              <a:rPr lang="sv-SE" sz="1900" i="1" dirty="0">
                <a:solidFill>
                  <a:srgbClr val="7030A0"/>
                </a:solidFill>
              </a:rPr>
              <a:t> - videomöte eller fysiskt besök, det som passar vårdtagaren bäst</a:t>
            </a:r>
            <a:r>
              <a:rPr lang="sv-SE" sz="1900" i="1" dirty="0">
                <a:solidFill>
                  <a:srgbClr val="000000"/>
                </a:solidFill>
              </a:rPr>
              <a:t>.</a:t>
            </a:r>
          </a:p>
        </p:txBody>
      </p:sp>
      <p:sp>
        <p:nvSpPr>
          <p:cNvPr id="7" name="Rektangel 6"/>
          <p:cNvSpPr/>
          <p:nvPr/>
        </p:nvSpPr>
        <p:spPr>
          <a:xfrm>
            <a:off x="4810647" y="4386407"/>
            <a:ext cx="3289607" cy="1554272"/>
          </a:xfrm>
          <a:prstGeom prst="rect">
            <a:avLst/>
          </a:prstGeom>
        </p:spPr>
        <p:txBody>
          <a:bodyPr wrap="square">
            <a:spAutoFit/>
          </a:bodyPr>
          <a:lstStyle/>
          <a:p>
            <a:pPr algn="l"/>
            <a:r>
              <a:rPr lang="sv-SE" sz="1900" b="1" i="1" dirty="0">
                <a:solidFill>
                  <a:srgbClr val="CC0498"/>
                </a:solidFill>
              </a:rPr>
              <a:t>Direktöverföring</a:t>
            </a:r>
            <a:r>
              <a:rPr lang="sv-SE" sz="1900" i="1" dirty="0">
                <a:solidFill>
                  <a:srgbClr val="CC0498"/>
                </a:solidFill>
              </a:rPr>
              <a:t> - statistik till register mm. Enkäter och </a:t>
            </a:r>
            <a:r>
              <a:rPr lang="sv-SE" sz="1900" i="1" dirty="0" smtClean="0">
                <a:solidFill>
                  <a:srgbClr val="CC0498"/>
                </a:solidFill>
              </a:rPr>
              <a:t>hälso-deklaration </a:t>
            </a:r>
            <a:r>
              <a:rPr lang="sv-SE" sz="1900" i="1" dirty="0">
                <a:solidFill>
                  <a:srgbClr val="CC0498"/>
                </a:solidFill>
              </a:rPr>
              <a:t>direkt till journalen. </a:t>
            </a:r>
          </a:p>
        </p:txBody>
      </p:sp>
      <p:sp>
        <p:nvSpPr>
          <p:cNvPr id="8" name="Rektangel 7"/>
          <p:cNvSpPr/>
          <p:nvPr/>
        </p:nvSpPr>
        <p:spPr>
          <a:xfrm>
            <a:off x="2776577" y="3481589"/>
            <a:ext cx="4117417" cy="677108"/>
          </a:xfrm>
          <a:prstGeom prst="rect">
            <a:avLst/>
          </a:prstGeom>
        </p:spPr>
        <p:txBody>
          <a:bodyPr wrap="square">
            <a:spAutoFit/>
          </a:bodyPr>
          <a:lstStyle/>
          <a:p>
            <a:pPr algn="l"/>
            <a:r>
              <a:rPr lang="sv-SE" sz="1900" b="1" i="1" dirty="0">
                <a:solidFill>
                  <a:srgbClr val="00B050"/>
                </a:solidFill>
                <a:ea typeface="Verdana" panose="020B0604030504040204" pitchFamily="34" charset="0"/>
                <a:cs typeface="Verdana" panose="020B0604030504040204" pitchFamily="34" charset="0"/>
              </a:rPr>
              <a:t>Kallelser</a:t>
            </a:r>
            <a:r>
              <a:rPr lang="sv-SE" sz="1900" i="1" dirty="0">
                <a:solidFill>
                  <a:srgbClr val="00B050"/>
                </a:solidFill>
                <a:ea typeface="Verdana" panose="020B0604030504040204" pitchFamily="34" charset="0"/>
                <a:cs typeface="Verdana" panose="020B0604030504040204" pitchFamily="34" charset="0"/>
              </a:rPr>
              <a:t> - påminnelser om </a:t>
            </a:r>
            <a:r>
              <a:rPr lang="sv-SE" sz="1900" i="1" dirty="0" smtClean="0">
                <a:solidFill>
                  <a:srgbClr val="00B050"/>
                </a:solidFill>
                <a:ea typeface="Verdana" panose="020B0604030504040204" pitchFamily="34" charset="0"/>
                <a:cs typeface="Verdana" panose="020B0604030504040204" pitchFamily="34" charset="0"/>
              </a:rPr>
              <a:t/>
            </a:r>
            <a:br>
              <a:rPr lang="sv-SE" sz="1900" i="1" dirty="0" smtClean="0">
                <a:solidFill>
                  <a:srgbClr val="00B050"/>
                </a:solidFill>
                <a:ea typeface="Verdana" panose="020B0604030504040204" pitchFamily="34" charset="0"/>
                <a:cs typeface="Verdana" panose="020B0604030504040204" pitchFamily="34" charset="0"/>
              </a:rPr>
            </a:br>
            <a:r>
              <a:rPr lang="sv-SE" sz="1900" i="1" dirty="0" smtClean="0">
                <a:solidFill>
                  <a:srgbClr val="00B050"/>
                </a:solidFill>
                <a:ea typeface="Verdana" panose="020B0604030504040204" pitchFamily="34" charset="0"/>
                <a:cs typeface="Verdana" panose="020B0604030504040204" pitchFamily="34" charset="0"/>
              </a:rPr>
              <a:t>dags-att-boka</a:t>
            </a:r>
            <a:r>
              <a:rPr lang="sv-SE" sz="1900" i="1" dirty="0">
                <a:solidFill>
                  <a:srgbClr val="00B050"/>
                </a:solidFill>
                <a:ea typeface="Verdana" panose="020B0604030504040204" pitchFamily="34" charset="0"/>
                <a:cs typeface="Verdana" panose="020B0604030504040204" pitchFamily="34" charset="0"/>
              </a:rPr>
              <a:t>.</a:t>
            </a:r>
          </a:p>
        </p:txBody>
      </p:sp>
      <p:sp>
        <p:nvSpPr>
          <p:cNvPr id="10" name="Rektangel 9"/>
          <p:cNvSpPr/>
          <p:nvPr/>
        </p:nvSpPr>
        <p:spPr>
          <a:xfrm>
            <a:off x="4826128" y="1817505"/>
            <a:ext cx="3718816" cy="1554272"/>
          </a:xfrm>
          <a:prstGeom prst="rect">
            <a:avLst/>
          </a:prstGeom>
        </p:spPr>
        <p:txBody>
          <a:bodyPr wrap="square">
            <a:spAutoFit/>
          </a:bodyPr>
          <a:lstStyle/>
          <a:p>
            <a:pPr algn="l"/>
            <a:r>
              <a:rPr lang="sv-SE" sz="1900" b="1" i="1" dirty="0">
                <a:solidFill>
                  <a:schemeClr val="accent1">
                    <a:lumMod val="60000"/>
                    <a:lumOff val="40000"/>
                  </a:schemeClr>
                </a:solidFill>
                <a:latin typeface="+mj-lt"/>
              </a:rPr>
              <a:t>Vårdtagare </a:t>
            </a:r>
            <a:r>
              <a:rPr lang="sv-SE" sz="1900" i="1" dirty="0">
                <a:solidFill>
                  <a:schemeClr val="accent1">
                    <a:lumMod val="60000"/>
                    <a:lumOff val="40000"/>
                  </a:schemeClr>
                </a:solidFill>
                <a:latin typeface="+mj-lt"/>
              </a:rPr>
              <a:t>–</a:t>
            </a:r>
            <a:r>
              <a:rPr lang="sv-SE" sz="1900" b="1" i="1" dirty="0">
                <a:solidFill>
                  <a:schemeClr val="accent1">
                    <a:lumMod val="60000"/>
                    <a:lumOff val="40000"/>
                  </a:schemeClr>
                </a:solidFill>
                <a:latin typeface="+mj-lt"/>
              </a:rPr>
              <a:t> </a:t>
            </a:r>
            <a:r>
              <a:rPr lang="sv-SE" sz="1900" i="1" dirty="0">
                <a:solidFill>
                  <a:schemeClr val="accent1">
                    <a:lumMod val="60000"/>
                    <a:lumOff val="40000"/>
                  </a:schemeClr>
                </a:solidFill>
                <a:latin typeface="+mj-lt"/>
              </a:rPr>
              <a:t>läsa sin journal, fylla i uppgifter </a:t>
            </a:r>
            <a:r>
              <a:rPr lang="sv-SE" sz="1900" i="1" dirty="0" smtClean="0">
                <a:solidFill>
                  <a:schemeClr val="accent1">
                    <a:lumMod val="60000"/>
                    <a:lumOff val="40000"/>
                  </a:schemeClr>
                </a:solidFill>
                <a:latin typeface="+mj-lt"/>
              </a:rPr>
              <a:t>(t ex </a:t>
            </a:r>
            <a:r>
              <a:rPr lang="sv-SE" sz="1900" i="1" dirty="0">
                <a:solidFill>
                  <a:schemeClr val="accent1">
                    <a:lumMod val="60000"/>
                    <a:lumOff val="40000"/>
                  </a:schemeClr>
                </a:solidFill>
                <a:latin typeface="+mj-lt"/>
              </a:rPr>
              <a:t>fylla i </a:t>
            </a:r>
            <a:r>
              <a:rPr lang="sv-SE" sz="1900" i="1" dirty="0" smtClean="0">
                <a:solidFill>
                  <a:schemeClr val="accent1">
                    <a:lumMod val="60000"/>
                    <a:lumOff val="40000"/>
                  </a:schemeClr>
                </a:solidFill>
                <a:latin typeface="+mj-lt"/>
              </a:rPr>
              <a:t>skattningsskalor/</a:t>
            </a:r>
            <a:br>
              <a:rPr lang="sv-SE" sz="1900" i="1" dirty="0" smtClean="0">
                <a:solidFill>
                  <a:schemeClr val="accent1">
                    <a:lumMod val="60000"/>
                    <a:lumOff val="40000"/>
                  </a:schemeClr>
                </a:solidFill>
                <a:latin typeface="+mj-lt"/>
              </a:rPr>
            </a:br>
            <a:r>
              <a:rPr lang="sv-SE" sz="1900" i="1" dirty="0" smtClean="0">
                <a:solidFill>
                  <a:schemeClr val="accent1">
                    <a:lumMod val="60000"/>
                    <a:lumOff val="40000"/>
                  </a:schemeClr>
                </a:solidFill>
                <a:latin typeface="+mj-lt"/>
              </a:rPr>
              <a:t>hälsodeklaration</a:t>
            </a:r>
            <a:r>
              <a:rPr lang="sv-SE" sz="1900" i="1" dirty="0">
                <a:solidFill>
                  <a:schemeClr val="accent1">
                    <a:lumMod val="60000"/>
                    <a:lumOff val="40000"/>
                  </a:schemeClr>
                </a:solidFill>
                <a:latin typeface="+mj-lt"/>
              </a:rPr>
              <a:t>), svara på enkäter. </a:t>
            </a:r>
          </a:p>
        </p:txBody>
      </p:sp>
    </p:spTree>
    <p:extLst>
      <p:ext uri="{BB962C8B-B14F-4D97-AF65-F5344CB8AC3E}">
        <p14:creationId xmlns:p14="http://schemas.microsoft.com/office/powerpoint/2010/main" val="5673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marL="7144" indent="0" algn="ctr"/>
            <a:r>
              <a:rPr lang="sv-SE" sz="2000" b="1" dirty="0"/>
              <a:t>Hur kan digitalisering underlätta för dig </a:t>
            </a:r>
            <a:r>
              <a:rPr lang="sv-SE" sz="2000" b="1" dirty="0" smtClean="0"/>
              <a:t/>
            </a:r>
            <a:br>
              <a:rPr lang="sv-SE" sz="2000" b="1" dirty="0" smtClean="0"/>
            </a:br>
            <a:r>
              <a:rPr lang="sv-SE" sz="2000" b="1" dirty="0" smtClean="0"/>
              <a:t>som </a:t>
            </a:r>
            <a:r>
              <a:rPr lang="sv-SE" sz="2000" b="1" dirty="0"/>
              <a:t>jobbar i vården? </a:t>
            </a:r>
            <a:r>
              <a:rPr lang="sv-SE" sz="2000" b="1" dirty="0" smtClean="0"/>
              <a:t>Exempel </a:t>
            </a:r>
            <a:r>
              <a:rPr lang="sv-SE" sz="2000" b="1" dirty="0"/>
              <a:t>från mini-workshops</a:t>
            </a:r>
          </a:p>
        </p:txBody>
      </p:sp>
      <p:sp>
        <p:nvSpPr>
          <p:cNvPr id="4" name="Rektangel 3"/>
          <p:cNvSpPr/>
          <p:nvPr/>
        </p:nvSpPr>
        <p:spPr>
          <a:xfrm>
            <a:off x="499189" y="1910041"/>
            <a:ext cx="3270381" cy="1261884"/>
          </a:xfrm>
          <a:prstGeom prst="rect">
            <a:avLst/>
          </a:prstGeom>
        </p:spPr>
        <p:txBody>
          <a:bodyPr wrap="square">
            <a:spAutoFit/>
          </a:bodyPr>
          <a:lstStyle/>
          <a:p>
            <a:pPr algn="l"/>
            <a:r>
              <a:rPr lang="sv-SE" sz="1900" b="1" dirty="0">
                <a:solidFill>
                  <a:srgbClr val="FF0000"/>
                </a:solidFill>
              </a:rPr>
              <a:t>Automatisering </a:t>
            </a:r>
            <a:r>
              <a:rPr lang="sv-SE" sz="1900" dirty="0">
                <a:solidFill>
                  <a:srgbClr val="FF0000"/>
                </a:solidFill>
              </a:rPr>
              <a:t>– journaluppgifter som ska stå på flera ställen fylls i automatiskt.</a:t>
            </a:r>
          </a:p>
        </p:txBody>
      </p:sp>
      <p:sp>
        <p:nvSpPr>
          <p:cNvPr id="5" name="Rektangel 4"/>
          <p:cNvSpPr/>
          <p:nvPr/>
        </p:nvSpPr>
        <p:spPr>
          <a:xfrm>
            <a:off x="4588280" y="1912132"/>
            <a:ext cx="3966440" cy="1554272"/>
          </a:xfrm>
          <a:prstGeom prst="rect">
            <a:avLst/>
          </a:prstGeom>
        </p:spPr>
        <p:txBody>
          <a:bodyPr wrap="square">
            <a:spAutoFit/>
          </a:bodyPr>
          <a:lstStyle/>
          <a:p>
            <a:pPr algn="l"/>
            <a:r>
              <a:rPr lang="sv-SE" sz="1900" b="1" dirty="0">
                <a:solidFill>
                  <a:schemeClr val="accent6"/>
                </a:solidFill>
              </a:rPr>
              <a:t>Färre inloggningar</a:t>
            </a:r>
            <a:r>
              <a:rPr lang="sv-SE" sz="1900" dirty="0">
                <a:solidFill>
                  <a:schemeClr val="accent6"/>
                </a:solidFill>
              </a:rPr>
              <a:t> - slippa olika system, mindre risk för fel, mindre risk att glömma, mindre dubbelarbete, mindre stress, mer tid för patienterna</a:t>
            </a:r>
            <a:r>
              <a:rPr lang="sv-SE" sz="1800" dirty="0">
                <a:solidFill>
                  <a:schemeClr val="accent6"/>
                </a:solidFill>
              </a:rPr>
              <a:t>.</a:t>
            </a:r>
          </a:p>
        </p:txBody>
      </p:sp>
      <p:sp>
        <p:nvSpPr>
          <p:cNvPr id="6" name="Rektangel 5"/>
          <p:cNvSpPr/>
          <p:nvPr/>
        </p:nvSpPr>
        <p:spPr>
          <a:xfrm>
            <a:off x="4588280" y="4990493"/>
            <a:ext cx="3610948" cy="969496"/>
          </a:xfrm>
          <a:prstGeom prst="rect">
            <a:avLst/>
          </a:prstGeom>
        </p:spPr>
        <p:txBody>
          <a:bodyPr wrap="square">
            <a:spAutoFit/>
          </a:bodyPr>
          <a:lstStyle/>
          <a:p>
            <a:pPr algn="l"/>
            <a:r>
              <a:rPr lang="sv-SE" sz="1900" b="1" dirty="0">
                <a:solidFill>
                  <a:srgbClr val="CC0498"/>
                </a:solidFill>
              </a:rPr>
              <a:t>Åtkomst </a:t>
            </a:r>
            <a:r>
              <a:rPr lang="sv-SE" sz="1900" dirty="0">
                <a:solidFill>
                  <a:srgbClr val="CC0498"/>
                </a:solidFill>
              </a:rPr>
              <a:t>– enklare åtkomst till andra vårdgivares journalanteckningar.</a:t>
            </a:r>
          </a:p>
        </p:txBody>
      </p:sp>
      <p:sp>
        <p:nvSpPr>
          <p:cNvPr id="7" name="Rektangel 6"/>
          <p:cNvSpPr/>
          <p:nvPr/>
        </p:nvSpPr>
        <p:spPr>
          <a:xfrm>
            <a:off x="4588280" y="3741628"/>
            <a:ext cx="3409562" cy="969496"/>
          </a:xfrm>
          <a:prstGeom prst="rect">
            <a:avLst/>
          </a:prstGeom>
        </p:spPr>
        <p:txBody>
          <a:bodyPr wrap="square">
            <a:spAutoFit/>
          </a:bodyPr>
          <a:lstStyle/>
          <a:p>
            <a:pPr algn="l"/>
            <a:r>
              <a:rPr lang="sv-SE" sz="1900" b="1" dirty="0">
                <a:solidFill>
                  <a:srgbClr val="7030A0"/>
                </a:solidFill>
              </a:rPr>
              <a:t>In- och utskrivning, registrering vid besök </a:t>
            </a:r>
            <a:r>
              <a:rPr lang="sv-SE" sz="1900" dirty="0">
                <a:solidFill>
                  <a:srgbClr val="7030A0"/>
                </a:solidFill>
              </a:rPr>
              <a:t>- smidig och digital. </a:t>
            </a:r>
          </a:p>
        </p:txBody>
      </p:sp>
      <p:sp>
        <p:nvSpPr>
          <p:cNvPr id="8" name="Rektangel 7"/>
          <p:cNvSpPr/>
          <p:nvPr/>
        </p:nvSpPr>
        <p:spPr>
          <a:xfrm>
            <a:off x="499186" y="3438875"/>
            <a:ext cx="3848879" cy="1261884"/>
          </a:xfrm>
          <a:prstGeom prst="rect">
            <a:avLst/>
          </a:prstGeom>
        </p:spPr>
        <p:txBody>
          <a:bodyPr wrap="square">
            <a:spAutoFit/>
          </a:bodyPr>
          <a:lstStyle/>
          <a:p>
            <a:pPr algn="l"/>
            <a:r>
              <a:rPr lang="sv-SE" sz="1900" b="1" dirty="0">
                <a:solidFill>
                  <a:srgbClr val="00B050"/>
                </a:solidFill>
              </a:rPr>
              <a:t>Standardisering </a:t>
            </a:r>
            <a:r>
              <a:rPr lang="sv-SE" sz="1900" dirty="0">
                <a:solidFill>
                  <a:srgbClr val="00B050"/>
                </a:solidFill>
              </a:rPr>
              <a:t>– </a:t>
            </a:r>
            <a:r>
              <a:rPr lang="sv-SE" sz="1900" dirty="0" smtClean="0">
                <a:solidFill>
                  <a:srgbClr val="00B050"/>
                </a:solidFill>
              </a:rPr>
              <a:t/>
            </a:r>
            <a:br>
              <a:rPr lang="sv-SE" sz="1900" dirty="0" smtClean="0">
                <a:solidFill>
                  <a:srgbClr val="00B050"/>
                </a:solidFill>
              </a:rPr>
            </a:br>
            <a:r>
              <a:rPr lang="sv-SE" sz="1900" dirty="0" smtClean="0">
                <a:solidFill>
                  <a:srgbClr val="00B050"/>
                </a:solidFill>
              </a:rPr>
              <a:t>standardisera </a:t>
            </a:r>
            <a:r>
              <a:rPr lang="sv-SE" sz="1900" dirty="0">
                <a:solidFill>
                  <a:srgbClr val="00B050"/>
                </a:solidFill>
              </a:rPr>
              <a:t>journaltext</a:t>
            </a:r>
            <a:r>
              <a:rPr lang="sv-SE" sz="1900" dirty="0" smtClean="0">
                <a:solidFill>
                  <a:srgbClr val="00B050"/>
                </a:solidFill>
              </a:rPr>
              <a:t>/ fraser</a:t>
            </a:r>
            <a:r>
              <a:rPr lang="sv-SE" sz="1900" dirty="0">
                <a:solidFill>
                  <a:srgbClr val="00B050"/>
                </a:solidFill>
              </a:rPr>
              <a:t>, samma </a:t>
            </a:r>
            <a:r>
              <a:rPr lang="sv-SE" sz="1900" dirty="0" smtClean="0">
                <a:solidFill>
                  <a:srgbClr val="00B050"/>
                </a:solidFill>
              </a:rPr>
              <a:t>referensvärden </a:t>
            </a:r>
            <a:r>
              <a:rPr lang="sv-SE" sz="1900" dirty="0">
                <a:solidFill>
                  <a:srgbClr val="00B050"/>
                </a:solidFill>
              </a:rPr>
              <a:t>oavsett vårdinstans.</a:t>
            </a:r>
          </a:p>
        </p:txBody>
      </p:sp>
      <p:sp>
        <p:nvSpPr>
          <p:cNvPr id="10" name="Rektangel 9"/>
          <p:cNvSpPr/>
          <p:nvPr/>
        </p:nvSpPr>
        <p:spPr>
          <a:xfrm>
            <a:off x="499193" y="4967709"/>
            <a:ext cx="3587615" cy="969496"/>
          </a:xfrm>
          <a:prstGeom prst="rect">
            <a:avLst/>
          </a:prstGeom>
        </p:spPr>
        <p:txBody>
          <a:bodyPr wrap="square">
            <a:spAutoFit/>
          </a:bodyPr>
          <a:lstStyle/>
          <a:p>
            <a:pPr algn="l"/>
            <a:r>
              <a:rPr lang="sv-SE" sz="1900" b="1" dirty="0">
                <a:solidFill>
                  <a:schemeClr val="accent1"/>
                </a:solidFill>
              </a:rPr>
              <a:t>Kontakter</a:t>
            </a:r>
            <a:r>
              <a:rPr lang="sv-SE" sz="1900" dirty="0">
                <a:solidFill>
                  <a:schemeClr val="accent1"/>
                </a:solidFill>
              </a:rPr>
              <a:t> - översikter över olika kontakter vårdtagaren har. </a:t>
            </a:r>
          </a:p>
        </p:txBody>
      </p:sp>
    </p:spTree>
    <p:extLst>
      <p:ext uri="{BB962C8B-B14F-4D97-AF65-F5344CB8AC3E}">
        <p14:creationId xmlns:p14="http://schemas.microsoft.com/office/powerpoint/2010/main" val="11360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719138" y="879076"/>
            <a:ext cx="7700962" cy="624425"/>
          </a:xfrm>
          <a:noFill/>
          <a:ln>
            <a:noFill/>
          </a:ln>
        </p:spPr>
        <p:txBody>
          <a:bodyPr>
            <a:normAutofit/>
          </a:bodyPr>
          <a:lstStyle/>
          <a:p>
            <a:pPr algn="ctr"/>
            <a:r>
              <a:rPr lang="sv-SE" sz="2000" b="1" dirty="0"/>
              <a:t>FVM-programmets organisation (förenklad)</a:t>
            </a:r>
          </a:p>
        </p:txBody>
      </p:sp>
      <p:pic>
        <p:nvPicPr>
          <p:cNvPr id="5" name="Platshållare för innehåll 27"/>
          <p:cNvPicPr>
            <a:picLocks noGrp="1" noChangeAspect="1"/>
          </p:cNvPicPr>
          <p:nvPr>
            <p:ph idx="1"/>
          </p:nvPr>
        </p:nvPicPr>
        <p:blipFill>
          <a:blip r:embed="rId3"/>
          <a:stretch>
            <a:fillRect/>
          </a:stretch>
        </p:blipFill>
        <p:spPr>
          <a:xfrm>
            <a:off x="720988" y="1958576"/>
            <a:ext cx="7697261" cy="3937000"/>
          </a:xfrm>
          <a:prstGeom prst="rect">
            <a:avLst/>
          </a:prstGeom>
        </p:spPr>
      </p:pic>
      <p:grpSp>
        <p:nvGrpSpPr>
          <p:cNvPr id="6" name="Grupp 5"/>
          <p:cNvGrpSpPr/>
          <p:nvPr/>
        </p:nvGrpSpPr>
        <p:grpSpPr>
          <a:xfrm>
            <a:off x="831923" y="1921577"/>
            <a:ext cx="7480155" cy="3847175"/>
            <a:chOff x="2788522" y="2083725"/>
            <a:chExt cx="7480155" cy="3847175"/>
          </a:xfrm>
        </p:grpSpPr>
        <p:sp>
          <p:nvSpPr>
            <p:cNvPr id="7" name="Rectangle 50">
              <a:extLst>
                <a:ext uri="{FF2B5EF4-FFF2-40B4-BE49-F238E27FC236}">
                  <a16:creationId xmlns:a16="http://schemas.microsoft.com/office/drawing/2014/main" id="{3809FE14-FA07-4D1C-919D-8AEB1EF157DE}"/>
                </a:ext>
              </a:extLst>
            </p:cNvPr>
            <p:cNvSpPr/>
            <p:nvPr/>
          </p:nvSpPr>
          <p:spPr bwMode="auto">
            <a:xfrm>
              <a:off x="7336142" y="3031920"/>
              <a:ext cx="1793139" cy="255796"/>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Kompetens</a:t>
              </a:r>
            </a:p>
          </p:txBody>
        </p:sp>
        <p:sp>
          <p:nvSpPr>
            <p:cNvPr id="8" name="Rectangle 81">
              <a:extLst>
                <a:ext uri="{FF2B5EF4-FFF2-40B4-BE49-F238E27FC236}">
                  <a16:creationId xmlns:a16="http://schemas.microsoft.com/office/drawing/2014/main" id="{0F60B499-3778-4277-840B-809381B05F21}"/>
                </a:ext>
              </a:extLst>
            </p:cNvPr>
            <p:cNvSpPr/>
            <p:nvPr/>
          </p:nvSpPr>
          <p:spPr bwMode="auto">
            <a:xfrm>
              <a:off x="8925877" y="4665626"/>
              <a:ext cx="1342800" cy="1265274"/>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72000" rIns="0" bIns="0" numCol="1" rtlCol="0"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Transformation</a:t>
              </a:r>
            </a:p>
          </p:txBody>
        </p:sp>
        <p:sp>
          <p:nvSpPr>
            <p:cNvPr id="9" name="Rectangle 105">
              <a:extLst>
                <a:ext uri="{FF2B5EF4-FFF2-40B4-BE49-F238E27FC236}">
                  <a16:creationId xmlns:a16="http://schemas.microsoft.com/office/drawing/2014/main" id="{1E6BB75E-1F47-444B-8733-C81DA62B185B}"/>
                </a:ext>
              </a:extLst>
            </p:cNvPr>
            <p:cNvSpPr/>
            <p:nvPr/>
          </p:nvSpPr>
          <p:spPr bwMode="auto">
            <a:xfrm>
              <a:off x="4360267" y="4665626"/>
              <a:ext cx="1342800" cy="1265274"/>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72000" rIns="0" bIns="0" numCol="1" rtlCol="0"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Arkitektur </a:t>
              </a:r>
              <a:b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b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&amp;</a:t>
              </a:r>
              <a:b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b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Teknik</a:t>
              </a:r>
              <a:b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b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
              </a:r>
              <a:b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br>
              <a:endPar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0" name="Rectangle 106">
              <a:extLst>
                <a:ext uri="{FF2B5EF4-FFF2-40B4-BE49-F238E27FC236}">
                  <a16:creationId xmlns:a16="http://schemas.microsoft.com/office/drawing/2014/main" id="{8C6CF0D2-2E29-4272-ADD8-C42B56141D40}"/>
                </a:ext>
              </a:extLst>
            </p:cNvPr>
            <p:cNvSpPr/>
            <p:nvPr/>
          </p:nvSpPr>
          <p:spPr bwMode="auto">
            <a:xfrm>
              <a:off x="5889700" y="4665626"/>
              <a:ext cx="1342800" cy="1265274"/>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72000" rIns="0" bIns="0" numCol="1" rtlCol="0"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sv-SE"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Upphandling</a:t>
              </a:r>
              <a:endParaRPr lang="sv-SE"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7">
              <a:extLst>
                <a:ext uri="{FF2B5EF4-FFF2-40B4-BE49-F238E27FC236}">
                  <a16:creationId xmlns:a16="http://schemas.microsoft.com/office/drawing/2014/main" id="{764C0394-686A-46D5-93C6-4833BB22462B}"/>
                </a:ext>
              </a:extLst>
            </p:cNvPr>
            <p:cNvSpPr/>
            <p:nvPr/>
          </p:nvSpPr>
          <p:spPr bwMode="auto">
            <a:xfrm>
              <a:off x="7419132" y="4665626"/>
              <a:ext cx="1342800" cy="1265274"/>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72000" rIns="0" bIns="0" numCol="1" rtlCol="0"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Implementation</a:t>
              </a:r>
            </a:p>
          </p:txBody>
        </p:sp>
        <p:sp>
          <p:nvSpPr>
            <p:cNvPr id="12" name="Rectangle 118">
              <a:extLst>
                <a:ext uri="{FF2B5EF4-FFF2-40B4-BE49-F238E27FC236}">
                  <a16:creationId xmlns:a16="http://schemas.microsoft.com/office/drawing/2014/main" id="{8B5084AC-0B5B-46AE-B413-E2510AAFAA47}"/>
                </a:ext>
              </a:extLst>
            </p:cNvPr>
            <p:cNvSpPr/>
            <p:nvPr/>
          </p:nvSpPr>
          <p:spPr bwMode="auto">
            <a:xfrm>
              <a:off x="2788522" y="4665626"/>
              <a:ext cx="1342800" cy="1265274"/>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72000" rIns="0" bIns="0" numCol="1" rtlCol="0"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sv-SE" sz="1200" dirty="0">
                  <a:solidFill>
                    <a:schemeClr val="bg1"/>
                  </a:solidFill>
                  <a:latin typeface="Verdana" panose="020B0604030504040204" pitchFamily="34" charset="0"/>
                  <a:ea typeface="Verdana" panose="020B0604030504040204" pitchFamily="34" charset="0"/>
                  <a:cs typeface="Verdana" panose="020B0604030504040204" pitchFamily="34" charset="0"/>
                </a:rPr>
                <a:t>Verksamhets-Krav &amp; Design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cxnSp>
          <p:nvCxnSpPr>
            <p:cNvPr id="13" name="Connector: Elbow 78">
              <a:extLst>
                <a:ext uri="{FF2B5EF4-FFF2-40B4-BE49-F238E27FC236}">
                  <a16:creationId xmlns:a16="http://schemas.microsoft.com/office/drawing/2014/main" id="{19BCD28F-D707-4C3D-99C9-18117F1ACB89}"/>
                </a:ext>
              </a:extLst>
            </p:cNvPr>
            <p:cNvCxnSpPr>
              <a:cxnSpLocks/>
              <a:stCxn id="12" idx="0"/>
              <a:endCxn id="9" idx="0"/>
            </p:cNvCxnSpPr>
            <p:nvPr/>
          </p:nvCxnSpPr>
          <p:spPr>
            <a:xfrm rot="5400000" flipH="1" flipV="1">
              <a:off x="4245794" y="3879754"/>
              <a:ext cx="12700" cy="1571745"/>
            </a:xfrm>
            <a:prstGeom prst="bentConnector3">
              <a:avLst>
                <a:gd name="adj1" fmla="val 1800000"/>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14" name="Connector: Elbow 87">
              <a:extLst>
                <a:ext uri="{FF2B5EF4-FFF2-40B4-BE49-F238E27FC236}">
                  <a16:creationId xmlns:a16="http://schemas.microsoft.com/office/drawing/2014/main" id="{6CBF03FB-8BFD-4EDA-A3CE-4F3FCE50AB3B}"/>
                </a:ext>
              </a:extLst>
            </p:cNvPr>
            <p:cNvCxnSpPr>
              <a:cxnSpLocks/>
              <a:stCxn id="11" idx="0"/>
              <a:endCxn id="8" idx="0"/>
            </p:cNvCxnSpPr>
            <p:nvPr/>
          </p:nvCxnSpPr>
          <p:spPr>
            <a:xfrm rot="5400000" flipH="1" flipV="1">
              <a:off x="8843904" y="3912254"/>
              <a:ext cx="12700" cy="1506745"/>
            </a:xfrm>
            <a:prstGeom prst="bentConnector3">
              <a:avLst>
                <a:gd name="adj1" fmla="val 1800000"/>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sp>
          <p:nvSpPr>
            <p:cNvPr id="15" name="Rectangle 127">
              <a:extLst>
                <a:ext uri="{FF2B5EF4-FFF2-40B4-BE49-F238E27FC236}">
                  <a16:creationId xmlns:a16="http://schemas.microsoft.com/office/drawing/2014/main" id="{C61DBF6F-D5D6-4EAE-BD9D-09CEAB6CE9C5}"/>
                </a:ext>
              </a:extLst>
            </p:cNvPr>
            <p:cNvSpPr/>
            <p:nvPr/>
          </p:nvSpPr>
          <p:spPr bwMode="auto">
            <a:xfrm>
              <a:off x="4026758" y="2970818"/>
              <a:ext cx="1793139" cy="760532"/>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lvl="0" algn="ctr" defTabSz="914400" fontAlgn="base" hangingPunct="1">
                <a:spcBef>
                  <a:spcPct val="50000"/>
                </a:spcBef>
                <a:spcAft>
                  <a:spcPct val="0"/>
                </a:spcAft>
                <a:defRPr/>
              </a:pPr>
              <a:r>
                <a:rPr lang="sv-SE" sz="115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Lösningsarkitekt, informationsarkitekt, </a:t>
              </a:r>
              <a:r>
                <a:rPr lang="sv-SE" sz="115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informationssäkerhets-controller</a:t>
              </a:r>
              <a:endParaRPr kumimoji="0" lang="sv-SE" sz="115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6" name="Rectangle 92">
              <a:extLst>
                <a:ext uri="{FF2B5EF4-FFF2-40B4-BE49-F238E27FC236}">
                  <a16:creationId xmlns:a16="http://schemas.microsoft.com/office/drawing/2014/main" id="{262B1588-2014-44CA-9A0F-A3527681B966}"/>
                </a:ext>
              </a:extLst>
            </p:cNvPr>
            <p:cNvSpPr/>
            <p:nvPr/>
          </p:nvSpPr>
          <p:spPr bwMode="auto">
            <a:xfrm>
              <a:off x="5851601" y="2083725"/>
              <a:ext cx="1452838" cy="453158"/>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Programledning</a:t>
              </a:r>
              <a:endParaRPr kumimoji="0" lang="sv-SE" sz="1200" i="1"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0" name="Rectangle 120">
              <a:extLst>
                <a:ext uri="{FF2B5EF4-FFF2-40B4-BE49-F238E27FC236}">
                  <a16:creationId xmlns:a16="http://schemas.microsoft.com/office/drawing/2014/main" id="{CEFEDA76-F8F3-49C2-BC39-3E462AD08385}"/>
                </a:ext>
              </a:extLst>
            </p:cNvPr>
            <p:cNvSpPr/>
            <p:nvPr/>
          </p:nvSpPr>
          <p:spPr bwMode="auto">
            <a:xfrm>
              <a:off x="7336142" y="3862443"/>
              <a:ext cx="1793139" cy="255796"/>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Programkontor</a:t>
              </a:r>
              <a:endPar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1" name="Rectangle 54">
              <a:extLst>
                <a:ext uri="{FF2B5EF4-FFF2-40B4-BE49-F238E27FC236}">
                  <a16:creationId xmlns:a16="http://schemas.microsoft.com/office/drawing/2014/main" id="{CB409CA7-B881-4536-8332-B308C5CC92F9}"/>
                </a:ext>
              </a:extLst>
            </p:cNvPr>
            <p:cNvSpPr/>
            <p:nvPr/>
          </p:nvSpPr>
          <p:spPr bwMode="auto">
            <a:xfrm>
              <a:off x="7336142" y="3494604"/>
              <a:ext cx="1793139" cy="255796"/>
            </a:xfrm>
            <a:prstGeom prst="rect">
              <a:avLst/>
            </a:prstGeom>
            <a:solidFill>
              <a:schemeClr val="accent1"/>
            </a:solidFill>
            <a:ln w="317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Kommunikation</a:t>
              </a:r>
            </a:p>
          </p:txBody>
        </p:sp>
        <p:cxnSp>
          <p:nvCxnSpPr>
            <p:cNvPr id="22" name="Connector: Elbow 144">
              <a:extLst>
                <a:ext uri="{FF2B5EF4-FFF2-40B4-BE49-F238E27FC236}">
                  <a16:creationId xmlns:a16="http://schemas.microsoft.com/office/drawing/2014/main" id="{F16EBDFA-8359-4B08-87AD-D091563083E9}"/>
                </a:ext>
              </a:extLst>
            </p:cNvPr>
            <p:cNvCxnSpPr>
              <a:cxnSpLocks/>
              <a:stCxn id="9" idx="0"/>
              <a:endCxn id="10" idx="0"/>
            </p:cNvCxnSpPr>
            <p:nvPr/>
          </p:nvCxnSpPr>
          <p:spPr>
            <a:xfrm rot="5400000" flipH="1" flipV="1">
              <a:off x="5796383" y="3900910"/>
              <a:ext cx="12700" cy="1529433"/>
            </a:xfrm>
            <a:prstGeom prst="bentConnector3">
              <a:avLst>
                <a:gd name="adj1" fmla="val 1800000"/>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3" name="Straight Arrow Connector 7">
              <a:extLst>
                <a:ext uri="{FF2B5EF4-FFF2-40B4-BE49-F238E27FC236}">
                  <a16:creationId xmlns:a16="http://schemas.microsoft.com/office/drawing/2014/main" id="{C2C99482-5871-41FD-B46A-4AA1A97330A0}"/>
                </a:ext>
              </a:extLst>
            </p:cNvPr>
            <p:cNvCxnSpPr>
              <a:stCxn id="15" idx="3"/>
              <a:endCxn id="7" idx="1"/>
            </p:cNvCxnSpPr>
            <p:nvPr/>
          </p:nvCxnSpPr>
          <p:spPr>
            <a:xfrm>
              <a:off x="5819897" y="3159818"/>
              <a:ext cx="1516245" cy="0"/>
            </a:xfrm>
            <a:prstGeom prst="straightConnector1">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4" name="Connector: Elbow 51">
              <a:extLst>
                <a:ext uri="{FF2B5EF4-FFF2-40B4-BE49-F238E27FC236}">
                  <a16:creationId xmlns:a16="http://schemas.microsoft.com/office/drawing/2014/main" id="{FF86DF21-F99F-406D-8355-87C0D3C2412E}"/>
                </a:ext>
              </a:extLst>
            </p:cNvPr>
            <p:cNvCxnSpPr>
              <a:cxnSpLocks/>
              <a:stCxn id="11" idx="0"/>
              <a:endCxn id="10" idx="0"/>
            </p:cNvCxnSpPr>
            <p:nvPr/>
          </p:nvCxnSpPr>
          <p:spPr>
            <a:xfrm rot="16200000" flipV="1">
              <a:off x="7325816" y="3900910"/>
              <a:ext cx="12700" cy="1529432"/>
            </a:xfrm>
            <a:prstGeom prst="bentConnector3">
              <a:avLst>
                <a:gd name="adj1" fmla="val 1800000"/>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5" name="Straight Connector 22">
              <a:extLst>
                <a:ext uri="{FF2B5EF4-FFF2-40B4-BE49-F238E27FC236}">
                  <a16:creationId xmlns:a16="http://schemas.microsoft.com/office/drawing/2014/main" id="{6C8CB15E-BA4A-4653-8BE6-781B54DD612B}"/>
                </a:ext>
              </a:extLst>
            </p:cNvPr>
            <p:cNvCxnSpPr>
              <a:stCxn id="16" idx="2"/>
            </p:cNvCxnSpPr>
            <p:nvPr/>
          </p:nvCxnSpPr>
          <p:spPr>
            <a:xfrm flipH="1">
              <a:off x="6577546" y="2536883"/>
              <a:ext cx="474" cy="1912287"/>
            </a:xfrm>
            <a:prstGeom prst="line">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6" name="Straight Arrow Connector 7">
              <a:extLst>
                <a:ext uri="{FF2B5EF4-FFF2-40B4-BE49-F238E27FC236}">
                  <a16:creationId xmlns:a16="http://schemas.microsoft.com/office/drawing/2014/main" id="{C2C99482-5871-41FD-B46A-4AA1A97330A0}"/>
                </a:ext>
              </a:extLst>
            </p:cNvPr>
            <p:cNvCxnSpPr/>
            <p:nvPr/>
          </p:nvCxnSpPr>
          <p:spPr>
            <a:xfrm>
              <a:off x="6577546" y="3629025"/>
              <a:ext cx="758584" cy="2286"/>
            </a:xfrm>
            <a:prstGeom prst="straightConnector1">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cxnSp>
          <p:nvCxnSpPr>
            <p:cNvPr id="27" name="Straight Arrow Connector 7">
              <a:extLst>
                <a:ext uri="{FF2B5EF4-FFF2-40B4-BE49-F238E27FC236}">
                  <a16:creationId xmlns:a16="http://schemas.microsoft.com/office/drawing/2014/main" id="{C2C99482-5871-41FD-B46A-4AA1A97330A0}"/>
                </a:ext>
              </a:extLst>
            </p:cNvPr>
            <p:cNvCxnSpPr/>
            <p:nvPr/>
          </p:nvCxnSpPr>
          <p:spPr>
            <a:xfrm>
              <a:off x="6572781" y="3986222"/>
              <a:ext cx="758584" cy="2286"/>
            </a:xfrm>
            <a:prstGeom prst="straightConnector1">
              <a:avLst/>
            </a:prstGeom>
            <a:noFill/>
            <a:ln w="19050" cap="flat">
              <a:solidFill>
                <a:schemeClr val="accent1"/>
              </a:solidFill>
              <a:prstDash val="solid"/>
              <a:round/>
              <a:tailEnd type="none"/>
            </a:ln>
            <a:effectLst>
              <a:outerShdw sx="0" sy="0" rotWithShape="0">
                <a:srgbClr val="000000">
                  <a:alpha val="38000"/>
                </a:srgbClr>
              </a:outerShdw>
            </a:effectLst>
            <a:scene3d>
              <a:camera prst="orthographicFront"/>
              <a:lightRig rig="threePt" dir="t"/>
            </a:scene3d>
            <a:sp3d>
              <a:bevelT w="0" h="0"/>
              <a:bevelB w="0" h="0"/>
            </a:sp3d>
          </p:spPr>
          <p:style>
            <a:lnRef idx="0">
              <a:scrgbClr r="0" g="0" b="0"/>
            </a:lnRef>
            <a:fillRef idx="0">
              <a:scrgbClr r="0" g="0" b="0"/>
            </a:fillRef>
            <a:effectRef idx="0">
              <a:scrgbClr r="0" g="0" b="0"/>
            </a:effectRef>
            <a:fontRef idx="none"/>
          </p:style>
        </p:cxnSp>
      </p:grpSp>
      <p:sp>
        <p:nvSpPr>
          <p:cNvPr id="28" name="textruta 27"/>
          <p:cNvSpPr txBox="1"/>
          <p:nvPr/>
        </p:nvSpPr>
        <p:spPr>
          <a:xfrm>
            <a:off x="324613" y="3534952"/>
            <a:ext cx="1680970" cy="646331"/>
          </a:xfrm>
          <a:prstGeom prst="rect">
            <a:avLst/>
          </a:prstGeom>
          <a:noFill/>
        </p:spPr>
        <p:txBody>
          <a:bodyPr wrap="square" rtlCol="0">
            <a:spAutoFit/>
          </a:bodyPr>
          <a:lstStyle/>
          <a:p>
            <a:pPr algn="l">
              <a:spcBef>
                <a:spcPts val="0"/>
              </a:spcBef>
            </a:pPr>
            <a:r>
              <a:rPr lang="sv-SE" sz="1200" b="1" dirty="0" smtClean="0">
                <a:latin typeface="+mj-lt"/>
              </a:rPr>
              <a:t>Förslag och idéer från </a:t>
            </a:r>
            <a:r>
              <a:rPr lang="sv-SE" sz="1200" b="1" dirty="0" err="1" smtClean="0">
                <a:latin typeface="+mj-lt"/>
              </a:rPr>
              <a:t>eHälsalyftet</a:t>
            </a:r>
            <a:r>
              <a:rPr lang="sv-SE" sz="1200" b="1" dirty="0" smtClean="0">
                <a:latin typeface="+mj-lt"/>
              </a:rPr>
              <a:t> tema 3</a:t>
            </a:r>
          </a:p>
        </p:txBody>
      </p:sp>
      <p:cxnSp>
        <p:nvCxnSpPr>
          <p:cNvPr id="29" name="Rak pilkoppling 28"/>
          <p:cNvCxnSpPr/>
          <p:nvPr/>
        </p:nvCxnSpPr>
        <p:spPr bwMode="auto">
          <a:xfrm>
            <a:off x="770021" y="4161392"/>
            <a:ext cx="143926" cy="255916"/>
          </a:xfrm>
          <a:prstGeom prst="straightConnector1">
            <a:avLst/>
          </a:prstGeom>
          <a:noFill/>
          <a:ln w="9525" cap="flat" cmpd="sng" algn="ctr">
            <a:solidFill>
              <a:schemeClr val="tx1"/>
            </a:solidFill>
            <a:prstDash val="solid"/>
            <a:round/>
            <a:headEnd type="none" w="med" len="med"/>
            <a:tailEnd type="triangle"/>
          </a:ln>
          <a:effectLst/>
        </p:spPr>
      </p:cxnSp>
      <p:sp>
        <p:nvSpPr>
          <p:cNvPr id="30" name="textruta 29"/>
          <p:cNvSpPr txBox="1"/>
          <p:nvPr/>
        </p:nvSpPr>
        <p:spPr>
          <a:xfrm>
            <a:off x="5723797" y="6016607"/>
            <a:ext cx="2490962" cy="461665"/>
          </a:xfrm>
          <a:prstGeom prst="rect">
            <a:avLst/>
          </a:prstGeom>
          <a:noFill/>
        </p:spPr>
        <p:txBody>
          <a:bodyPr wrap="square" rtlCol="0">
            <a:spAutoFit/>
          </a:bodyPr>
          <a:lstStyle/>
          <a:p>
            <a:pPr algn="l">
              <a:spcBef>
                <a:spcPts val="0"/>
              </a:spcBef>
            </a:pPr>
            <a:r>
              <a:rPr lang="sv-SE" sz="1200" b="1" dirty="0" smtClean="0"/>
              <a:t>Förslag och idéer från </a:t>
            </a:r>
            <a:br>
              <a:rPr lang="sv-SE" sz="1200" b="1" dirty="0" smtClean="0"/>
            </a:br>
            <a:r>
              <a:rPr lang="sv-SE" sz="1200" b="1" dirty="0" err="1" smtClean="0"/>
              <a:t>eHälsalyftet</a:t>
            </a:r>
            <a:r>
              <a:rPr lang="sv-SE" sz="1200" b="1" dirty="0" smtClean="0"/>
              <a:t> tema 4</a:t>
            </a:r>
          </a:p>
        </p:txBody>
      </p:sp>
      <p:sp>
        <p:nvSpPr>
          <p:cNvPr id="31" name="textruta 30"/>
          <p:cNvSpPr txBox="1"/>
          <p:nvPr/>
        </p:nvSpPr>
        <p:spPr>
          <a:xfrm>
            <a:off x="6991965" y="5099141"/>
            <a:ext cx="1320113" cy="538609"/>
          </a:xfrm>
          <a:prstGeom prst="rect">
            <a:avLst/>
          </a:prstGeom>
          <a:solidFill>
            <a:schemeClr val="bg1"/>
          </a:solidFill>
        </p:spPr>
        <p:txBody>
          <a:bodyPr wrap="square" rtlCol="0">
            <a:spAutoFit/>
          </a:bodyPr>
          <a:lstStyle/>
          <a:p>
            <a:pPr algn="l">
              <a:spcBef>
                <a:spcPts val="0"/>
              </a:spcBef>
            </a:pPr>
            <a:r>
              <a:rPr lang="sv-SE" sz="1100" dirty="0" smtClean="0"/>
              <a:t>Projekt för SVD </a:t>
            </a:r>
            <a:r>
              <a:rPr lang="sv-SE" sz="900" dirty="0" smtClean="0"/>
              <a:t>Strukturerad vårddokumentation</a:t>
            </a:r>
          </a:p>
        </p:txBody>
      </p:sp>
      <p:cxnSp>
        <p:nvCxnSpPr>
          <p:cNvPr id="32" name="Rak pilkoppling 31"/>
          <p:cNvCxnSpPr/>
          <p:nvPr/>
        </p:nvCxnSpPr>
        <p:spPr bwMode="auto">
          <a:xfrm flipV="1">
            <a:off x="7286017" y="5579382"/>
            <a:ext cx="366005" cy="429088"/>
          </a:xfrm>
          <a:prstGeom prst="straightConnector1">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465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Mål för dagens dialogseminarium</a:t>
            </a:r>
            <a:endParaRPr lang="sv-SE" sz="2000" dirty="0">
              <a:solidFill>
                <a:srgbClr val="FF0000"/>
              </a:solidFill>
            </a:endParaRPr>
          </a:p>
        </p:txBody>
      </p:sp>
      <p:sp>
        <p:nvSpPr>
          <p:cNvPr id="3" name="Platshållare för innehåll 2"/>
          <p:cNvSpPr>
            <a:spLocks noGrp="1"/>
          </p:cNvSpPr>
          <p:nvPr>
            <p:ph idx="1"/>
          </p:nvPr>
        </p:nvSpPr>
        <p:spPr>
          <a:xfrm>
            <a:off x="719138" y="1988274"/>
            <a:ext cx="7700962" cy="3937000"/>
          </a:xfrm>
        </p:spPr>
        <p:txBody>
          <a:bodyPr>
            <a:normAutofit/>
          </a:bodyPr>
          <a:lstStyle/>
          <a:p>
            <a:r>
              <a:rPr lang="sv-SE" sz="1800" dirty="0" smtClean="0"/>
              <a:t>Förbereda </a:t>
            </a:r>
            <a:r>
              <a:rPr lang="sv-SE" sz="1800" dirty="0"/>
              <a:t>och skapa förutsättningar för införandet av Framtidens vårdinformationsmiljö (FVM</a:t>
            </a:r>
            <a:r>
              <a:rPr lang="sv-SE" sz="1800" dirty="0" smtClean="0"/>
              <a:t>)</a:t>
            </a:r>
          </a:p>
          <a:p>
            <a:pPr lvl="1"/>
            <a:r>
              <a:rPr lang="sv-SE" sz="1600" dirty="0" smtClean="0"/>
              <a:t>Ge verktyg till hur vi kan förbereda oss med gemensamma arbetssätt och strukturerad vårddokumentation  </a:t>
            </a:r>
            <a:endParaRPr lang="sv-SE" sz="1600" dirty="0"/>
          </a:p>
          <a:p>
            <a:pPr lvl="1"/>
            <a:r>
              <a:rPr lang="sv-SE" sz="1600" dirty="0" smtClean="0"/>
              <a:t>Visa vad vi </a:t>
            </a:r>
            <a:r>
              <a:rPr lang="sv-SE" sz="1600" dirty="0"/>
              <a:t>kan göra redan idag </a:t>
            </a:r>
            <a:r>
              <a:rPr lang="sv-SE" sz="1600" dirty="0" smtClean="0"/>
              <a:t>i befintliga journalsystem för att öka patientsäkerheten samt patientens möjlighet till delaktighet</a:t>
            </a:r>
          </a:p>
          <a:p>
            <a:pPr lvl="1"/>
            <a:r>
              <a:rPr lang="sv-SE" sz="1600" dirty="0"/>
              <a:t>G</a:t>
            </a:r>
            <a:r>
              <a:rPr lang="sv-SE" sz="1600" dirty="0" smtClean="0"/>
              <a:t>e </a:t>
            </a:r>
            <a:r>
              <a:rPr lang="sv-SE" sz="1600" dirty="0"/>
              <a:t>inspiration </a:t>
            </a:r>
            <a:r>
              <a:rPr lang="sv-SE" sz="1600" dirty="0" smtClean="0"/>
              <a:t>till hur vi kan använda </a:t>
            </a:r>
            <a:r>
              <a:rPr lang="sv-SE" sz="1600" dirty="0" err="1" smtClean="0"/>
              <a:t>eHälsotjänster</a:t>
            </a:r>
            <a:r>
              <a:rPr lang="sv-SE" sz="1600" dirty="0" smtClean="0"/>
              <a:t> via 1177 kopplat till journalen</a:t>
            </a: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820" y="4598899"/>
            <a:ext cx="1988568" cy="1326375"/>
          </a:xfrm>
          <a:prstGeom prst="rect">
            <a:avLst/>
          </a:prstGeom>
        </p:spPr>
      </p:pic>
    </p:spTree>
    <p:extLst>
      <p:ext uri="{BB962C8B-B14F-4D97-AF65-F5344CB8AC3E}">
        <p14:creationId xmlns:p14="http://schemas.microsoft.com/office/powerpoint/2010/main" val="1299222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8" y="1373505"/>
            <a:ext cx="7700962" cy="836613"/>
          </a:xfrm>
        </p:spPr>
        <p:txBody>
          <a:bodyPr>
            <a:normAutofit/>
          </a:bodyPr>
          <a:lstStyle/>
          <a:p>
            <a:pPr algn="ctr"/>
            <a:r>
              <a:rPr lang="sv-SE" sz="2000" b="1" dirty="0" smtClean="0"/>
              <a:t>Vi behöver inte vänta på FVM!</a:t>
            </a:r>
            <a:br>
              <a:rPr lang="sv-SE" sz="2000" b="1" dirty="0" smtClean="0"/>
            </a:br>
            <a:endParaRPr lang="sv-SE" sz="2000" b="1" dirty="0"/>
          </a:p>
        </p:txBody>
      </p:sp>
      <p:sp>
        <p:nvSpPr>
          <p:cNvPr id="5" name="Tankebubbla: moln 3">
            <a:extLst>
              <a:ext uri="{FF2B5EF4-FFF2-40B4-BE49-F238E27FC236}">
                <a16:creationId xmlns:a16="http://schemas.microsoft.com/office/drawing/2014/main" id="{8E21A058-A7FE-47A9-955C-C970CB6E2B90}"/>
              </a:ext>
            </a:extLst>
          </p:cNvPr>
          <p:cNvSpPr/>
          <p:nvPr/>
        </p:nvSpPr>
        <p:spPr bwMode="auto">
          <a:xfrm>
            <a:off x="3612388" y="2140307"/>
            <a:ext cx="4185920" cy="1671686"/>
          </a:xfrm>
          <a:prstGeom prst="cloudCallout">
            <a:avLst>
              <a:gd name="adj1" fmla="val -29858"/>
              <a:gd name="adj2" fmla="val 89562"/>
            </a:avLst>
          </a:prstGeom>
          <a:solidFill>
            <a:schemeClr val="bg1"/>
          </a:solidFill>
          <a:ln w="9525" cap="flat" cmpd="sng" algn="ctr">
            <a:solidFill>
              <a:srgbClr val="00346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i="1" dirty="0" smtClean="0"/>
              <a:t>Vilka förbättringar gällande  </a:t>
            </a:r>
            <a:r>
              <a:rPr lang="sv-SE" sz="1400" i="1" dirty="0"/>
              <a:t>dokumentation </a:t>
            </a:r>
            <a:r>
              <a:rPr lang="sv-SE" sz="1400" i="1" dirty="0" smtClean="0"/>
              <a:t>och arbetssätt kan vi göra redan idag?</a:t>
            </a:r>
            <a:endParaRPr lang="sv-SE" sz="1400" i="1" dirty="0">
              <a:ea typeface="Geneva" pitchFamily="1" charset="-128"/>
            </a:endParaRPr>
          </a:p>
        </p:txBody>
      </p:sp>
      <p:grpSp>
        <p:nvGrpSpPr>
          <p:cNvPr id="7" name="Grupp 6"/>
          <p:cNvGrpSpPr/>
          <p:nvPr/>
        </p:nvGrpSpPr>
        <p:grpSpPr>
          <a:xfrm>
            <a:off x="2071624" y="4064001"/>
            <a:ext cx="2372285" cy="2204320"/>
            <a:chOff x="3082652" y="3789040"/>
            <a:chExt cx="2857500" cy="2592288"/>
          </a:xfrm>
        </p:grpSpPr>
        <p:pic>
          <p:nvPicPr>
            <p:cNvPr id="8"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Högerpil 3"/>
          <p:cNvSpPr/>
          <p:nvPr/>
        </p:nvSpPr>
        <p:spPr bwMode="auto">
          <a:xfrm>
            <a:off x="5671237" y="4166664"/>
            <a:ext cx="3293623" cy="1391056"/>
          </a:xfrm>
          <a:prstGeom prst="rightArrow">
            <a:avLst/>
          </a:prstGeom>
          <a:solidFill>
            <a:srgbClr val="FFFF00"/>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6" name="textruta 5"/>
          <p:cNvSpPr txBox="1"/>
          <p:nvPr/>
        </p:nvSpPr>
        <p:spPr>
          <a:xfrm>
            <a:off x="5617805" y="4539026"/>
            <a:ext cx="2725645" cy="646331"/>
          </a:xfrm>
          <a:prstGeom prst="rect">
            <a:avLst/>
          </a:prstGeom>
          <a:noFill/>
        </p:spPr>
        <p:txBody>
          <a:bodyPr wrap="square" rtlCol="0">
            <a:spAutoFit/>
          </a:bodyPr>
          <a:lstStyle/>
          <a:p>
            <a:pPr>
              <a:spcBef>
                <a:spcPts val="0"/>
              </a:spcBef>
            </a:pPr>
            <a:r>
              <a:rPr lang="sv-SE" sz="1200" dirty="0" smtClean="0"/>
              <a:t>Nu ska vi titta på vad vi kan göra idag i ett av våra befintliga journalsystem: </a:t>
            </a:r>
            <a:r>
              <a:rPr lang="sv-SE" sz="1200" dirty="0" err="1" smtClean="0"/>
              <a:t>TakeCare</a:t>
            </a:r>
            <a:endParaRPr lang="sv-SE" sz="1200" dirty="0" smtClean="0"/>
          </a:p>
        </p:txBody>
      </p:sp>
    </p:spTree>
    <p:extLst>
      <p:ext uri="{BB962C8B-B14F-4D97-AF65-F5344CB8AC3E}">
        <p14:creationId xmlns:p14="http://schemas.microsoft.com/office/powerpoint/2010/main" val="32641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a:t>Gemensamma delar i </a:t>
            </a:r>
            <a:r>
              <a:rPr lang="sv-SE" sz="2000" b="1" dirty="0" err="1"/>
              <a:t>TakeCare</a:t>
            </a:r>
            <a:r>
              <a:rPr lang="sv-SE" sz="2000" b="1" dirty="0"/>
              <a:t> </a:t>
            </a:r>
            <a:r>
              <a:rPr lang="sv-SE" sz="2000" b="1" dirty="0" smtClean="0"/>
              <a:t>idag</a:t>
            </a:r>
            <a:endParaRPr lang="sv-SE" sz="2000" b="1" dirty="0"/>
          </a:p>
        </p:txBody>
      </p:sp>
      <p:sp>
        <p:nvSpPr>
          <p:cNvPr id="3" name="Platshållare för innehåll 2"/>
          <p:cNvSpPr>
            <a:spLocks noGrp="1"/>
          </p:cNvSpPr>
          <p:nvPr>
            <p:ph sz="half" idx="1"/>
          </p:nvPr>
        </p:nvSpPr>
        <p:spPr>
          <a:xfrm>
            <a:off x="758977" y="1999666"/>
            <a:ext cx="2764154" cy="4525963"/>
          </a:xfrm>
        </p:spPr>
        <p:txBody>
          <a:bodyPr>
            <a:normAutofit/>
          </a:bodyPr>
          <a:lstStyle/>
          <a:p>
            <a:pPr marL="0" indent="0">
              <a:buNone/>
            </a:pPr>
            <a:r>
              <a:rPr lang="sv-SE" sz="1400" dirty="0" smtClean="0">
                <a:ea typeface="Verdana" panose="020B0604030504040204" pitchFamily="34" charset="0"/>
              </a:rPr>
              <a:t>1. Patientuppgifter</a:t>
            </a:r>
          </a:p>
          <a:p>
            <a:pPr marL="0" indent="0">
              <a:buNone/>
            </a:pPr>
            <a:r>
              <a:rPr lang="sv-SE" sz="1200" dirty="0" smtClean="0">
                <a:ea typeface="Verdana" panose="020B0604030504040204" pitchFamily="34" charset="0"/>
              </a:rPr>
              <a:t> </a:t>
            </a:r>
            <a:endParaRPr lang="sv-SE" sz="1800" dirty="0"/>
          </a:p>
        </p:txBody>
      </p:sp>
      <p:sp>
        <p:nvSpPr>
          <p:cNvPr id="6" name="Rektangel 5"/>
          <p:cNvSpPr/>
          <p:nvPr/>
        </p:nvSpPr>
        <p:spPr>
          <a:xfrm>
            <a:off x="3811482" y="4047511"/>
            <a:ext cx="2702214" cy="307777"/>
          </a:xfrm>
          <a:prstGeom prst="rect">
            <a:avLst/>
          </a:prstGeom>
        </p:spPr>
        <p:txBody>
          <a:bodyPr wrap="none">
            <a:spAutoFit/>
          </a:bodyPr>
          <a:lstStyle/>
          <a:p>
            <a:r>
              <a:rPr lang="sv-SE" sz="1400" dirty="0" smtClean="0">
                <a:ea typeface="Verdana" panose="020B0604030504040204" pitchFamily="34" charset="0"/>
              </a:rPr>
              <a:t>3. </a:t>
            </a:r>
            <a:r>
              <a:rPr lang="sv-SE" sz="1400" dirty="0">
                <a:ea typeface="Verdana" panose="020B0604030504040204" pitchFamily="34" charset="0"/>
              </a:rPr>
              <a:t>Varningar/överkänslighet</a:t>
            </a:r>
          </a:p>
        </p:txBody>
      </p:sp>
      <p:sp>
        <p:nvSpPr>
          <p:cNvPr id="13" name="Rektangel 12"/>
          <p:cNvSpPr/>
          <p:nvPr/>
        </p:nvSpPr>
        <p:spPr>
          <a:xfrm>
            <a:off x="3755044" y="1999666"/>
            <a:ext cx="2122569" cy="307777"/>
          </a:xfrm>
          <a:prstGeom prst="rect">
            <a:avLst/>
          </a:prstGeom>
        </p:spPr>
        <p:txBody>
          <a:bodyPr wrap="none">
            <a:spAutoFit/>
          </a:bodyPr>
          <a:lstStyle/>
          <a:p>
            <a:r>
              <a:rPr lang="sv-SE" sz="1400" dirty="0" smtClean="0">
                <a:ea typeface="Verdana" panose="020B0604030504040204" pitchFamily="34" charset="0"/>
              </a:rPr>
              <a:t>2. Läkemedelsjournal</a:t>
            </a:r>
            <a:endParaRPr lang="sv-SE" sz="1400" dirty="0">
              <a:ea typeface="Verdana" panose="020B0604030504040204" pitchFamily="34" charset="0"/>
            </a:endParaRPr>
          </a:p>
        </p:txBody>
      </p:sp>
      <p:pic>
        <p:nvPicPr>
          <p:cNvPr id="10" name="Bildobjekt 9"/>
          <p:cNvPicPr>
            <a:picLocks noChangeAspect="1"/>
          </p:cNvPicPr>
          <p:nvPr/>
        </p:nvPicPr>
        <p:blipFill>
          <a:blip r:embed="rId3"/>
          <a:stretch>
            <a:fillRect/>
          </a:stretch>
        </p:blipFill>
        <p:spPr>
          <a:xfrm>
            <a:off x="758977" y="2418403"/>
            <a:ext cx="2805581" cy="2951265"/>
          </a:xfrm>
          <a:prstGeom prst="rect">
            <a:avLst/>
          </a:prstGeom>
        </p:spPr>
      </p:pic>
      <p:pic>
        <p:nvPicPr>
          <p:cNvPr id="3074" name="img26054" descr="0d27efbc-df49-4288-bdf7-600d9b2c1a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146" y="4355288"/>
            <a:ext cx="2563452" cy="20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descr="cid:f11b4e2c-7fb4-4487-84f3-bbe7abc78c4d"/>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957524" y="2323858"/>
            <a:ext cx="4181308" cy="1654755"/>
          </a:xfrm>
          <a:prstGeom prst="rect">
            <a:avLst/>
          </a:prstGeom>
          <a:noFill/>
          <a:ln>
            <a:noFill/>
          </a:ln>
        </p:spPr>
      </p:pic>
    </p:spTree>
    <p:extLst>
      <p:ext uri="{BB962C8B-B14F-4D97-AF65-F5344CB8AC3E}">
        <p14:creationId xmlns:p14="http://schemas.microsoft.com/office/powerpoint/2010/main" val="3047595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Översikter i </a:t>
            </a:r>
            <a:r>
              <a:rPr lang="sv-SE" sz="2000" b="1" dirty="0" err="1" smtClean="0"/>
              <a:t>TakeCare</a:t>
            </a:r>
            <a:endParaRPr lang="sv-SE" sz="2000" b="1" dirty="0"/>
          </a:p>
        </p:txBody>
      </p:sp>
      <p:sp>
        <p:nvSpPr>
          <p:cNvPr id="3" name="Platshållare för innehåll 2"/>
          <p:cNvSpPr>
            <a:spLocks noGrp="1"/>
          </p:cNvSpPr>
          <p:nvPr>
            <p:ph sz="half" idx="1"/>
          </p:nvPr>
        </p:nvSpPr>
        <p:spPr>
          <a:xfrm>
            <a:off x="579120" y="2186940"/>
            <a:ext cx="3934514" cy="4525963"/>
          </a:xfrm>
        </p:spPr>
        <p:txBody>
          <a:bodyPr>
            <a:normAutofit fontScale="77500" lnSpcReduction="20000"/>
          </a:bodyPr>
          <a:lstStyle/>
          <a:p>
            <a:pPr marL="171450" indent="-171450">
              <a:buFont typeface="Arial" panose="020B0604020202020204" pitchFamily="34" charset="0"/>
              <a:buChar char="•"/>
            </a:pPr>
            <a:r>
              <a:rPr lang="sv-SE" sz="2300" dirty="0" smtClean="0">
                <a:ea typeface="Verdana" panose="020B0604030504040204" pitchFamily="34" charset="0"/>
              </a:rPr>
              <a:t>Används </a:t>
            </a:r>
            <a:r>
              <a:rPr lang="sv-SE" sz="2300" dirty="0">
                <a:ea typeface="Verdana" panose="020B0604030504040204" pitchFamily="34" charset="0"/>
              </a:rPr>
              <a:t>för att presentera </a:t>
            </a:r>
            <a:r>
              <a:rPr lang="sv-SE" sz="2300" dirty="0" smtClean="0">
                <a:ea typeface="Verdana" panose="020B0604030504040204" pitchFamily="34" charset="0"/>
              </a:rPr>
              <a:t>ett utdrag </a:t>
            </a:r>
            <a:r>
              <a:rPr lang="sv-SE" sz="2300" dirty="0">
                <a:ea typeface="Verdana" panose="020B0604030504040204" pitchFamily="34" charset="0"/>
              </a:rPr>
              <a:t>från </a:t>
            </a:r>
            <a:r>
              <a:rPr lang="sv-SE" sz="2300" dirty="0" smtClean="0">
                <a:ea typeface="Verdana" panose="020B0604030504040204" pitchFamily="34" charset="0"/>
              </a:rPr>
              <a:t>en patientjournal </a:t>
            </a:r>
            <a:r>
              <a:rPr lang="sv-SE" sz="2300" dirty="0">
                <a:ea typeface="Verdana" panose="020B0604030504040204" pitchFamily="34" charset="0"/>
              </a:rPr>
              <a:t>på ett överskådligt sätt. </a:t>
            </a:r>
          </a:p>
          <a:p>
            <a:pPr marL="171450" indent="-171450">
              <a:buFont typeface="Arial" panose="020B0604020202020204" pitchFamily="34" charset="0"/>
              <a:buChar char="•"/>
            </a:pPr>
            <a:r>
              <a:rPr lang="sv-SE" sz="2300" dirty="0">
                <a:ea typeface="Verdana" panose="020B0604030504040204" pitchFamily="34" charset="0"/>
              </a:rPr>
              <a:t>V</a:t>
            </a:r>
            <a:r>
              <a:rPr lang="sv-SE" sz="2300" dirty="0" smtClean="0">
                <a:ea typeface="Verdana" panose="020B0604030504040204" pitchFamily="34" charset="0"/>
              </a:rPr>
              <a:t>isar </a:t>
            </a:r>
            <a:r>
              <a:rPr lang="sv-SE" sz="2300" dirty="0">
                <a:ea typeface="Verdana" panose="020B0604030504040204" pitchFamily="34" charset="0"/>
              </a:rPr>
              <a:t>information från olika delar av journalen på en och samma bild. </a:t>
            </a:r>
            <a:endParaRPr lang="sv-SE" sz="2300" dirty="0" smtClean="0">
              <a:ea typeface="Verdana" panose="020B0604030504040204" pitchFamily="34" charset="0"/>
            </a:endParaRPr>
          </a:p>
          <a:p>
            <a:pPr marL="171450" indent="-171450">
              <a:buFont typeface="Arial" panose="020B0604020202020204" pitchFamily="34" charset="0"/>
              <a:buChar char="•"/>
            </a:pPr>
            <a:r>
              <a:rPr lang="sv-SE" sz="2300" dirty="0">
                <a:ea typeface="Verdana" panose="020B0604030504040204" pitchFamily="34" charset="0"/>
              </a:rPr>
              <a:t>Kan designas i systemet på </a:t>
            </a:r>
            <a:r>
              <a:rPr lang="sv-SE" sz="2300" dirty="0" smtClean="0">
                <a:ea typeface="Verdana" panose="020B0604030504040204" pitchFamily="34" charset="0"/>
              </a:rPr>
              <a:t/>
            </a:r>
            <a:br>
              <a:rPr lang="sv-SE" sz="2300" dirty="0" smtClean="0">
                <a:ea typeface="Verdana" panose="020B0604030504040204" pitchFamily="34" charset="0"/>
              </a:rPr>
            </a:br>
            <a:r>
              <a:rPr lang="sv-SE" sz="2300" dirty="0" smtClean="0">
                <a:ea typeface="Verdana" panose="020B0604030504040204" pitchFamily="34" charset="0"/>
              </a:rPr>
              <a:t>tre </a:t>
            </a:r>
            <a:r>
              <a:rPr lang="sv-SE" sz="2300" dirty="0">
                <a:ea typeface="Verdana" panose="020B0604030504040204" pitchFamily="34" charset="0"/>
              </a:rPr>
              <a:t>nivåer:</a:t>
            </a:r>
          </a:p>
          <a:p>
            <a:pPr marL="628650" lvl="1" indent="-171450">
              <a:buFont typeface="Arial" panose="020B0604020202020204" pitchFamily="34" charset="0"/>
              <a:buChar char="•"/>
            </a:pPr>
            <a:r>
              <a:rPr lang="sv-SE" sz="2100" dirty="0">
                <a:ea typeface="Verdana" panose="020B0604030504040204" pitchFamily="34" charset="0"/>
              </a:rPr>
              <a:t>Systemgemensamma </a:t>
            </a:r>
            <a:r>
              <a:rPr lang="sv-SE" sz="2100" dirty="0" smtClean="0">
                <a:ea typeface="Verdana" panose="020B0604030504040204" pitchFamily="34" charset="0"/>
              </a:rPr>
              <a:t>översikter, t ex SLL eller </a:t>
            </a:r>
            <a:r>
              <a:rPr lang="sv-SE" sz="2100" dirty="0" err="1" smtClean="0">
                <a:ea typeface="Verdana" panose="020B0604030504040204" pitchFamily="34" charset="0"/>
              </a:rPr>
              <a:t>SöS</a:t>
            </a:r>
            <a:endParaRPr lang="sv-SE" sz="2100" dirty="0">
              <a:ea typeface="Verdana" panose="020B0604030504040204" pitchFamily="34" charset="0"/>
            </a:endParaRPr>
          </a:p>
          <a:p>
            <a:pPr marL="628650" lvl="1" indent="-171450">
              <a:buFont typeface="Arial" panose="020B0604020202020204" pitchFamily="34" charset="0"/>
              <a:buChar char="•"/>
            </a:pPr>
            <a:r>
              <a:rPr lang="sv-SE" sz="2100" dirty="0">
                <a:ea typeface="Verdana" panose="020B0604030504040204" pitchFamily="34" charset="0"/>
              </a:rPr>
              <a:t>Vårdenhetens </a:t>
            </a:r>
            <a:r>
              <a:rPr lang="sv-SE" sz="2100" dirty="0" smtClean="0">
                <a:ea typeface="Verdana" panose="020B0604030504040204" pitchFamily="34" charset="0"/>
              </a:rPr>
              <a:t>översikter</a:t>
            </a:r>
            <a:endParaRPr lang="sv-SE" sz="2100" dirty="0">
              <a:ea typeface="Verdana" panose="020B0604030504040204" pitchFamily="34" charset="0"/>
            </a:endParaRPr>
          </a:p>
          <a:p>
            <a:pPr marL="628650" lvl="1" indent="-171450">
              <a:buFont typeface="Arial" panose="020B0604020202020204" pitchFamily="34" charset="0"/>
              <a:buChar char="•"/>
            </a:pPr>
            <a:r>
              <a:rPr lang="sv-SE" sz="2100" dirty="0">
                <a:ea typeface="Verdana" panose="020B0604030504040204" pitchFamily="34" charset="0"/>
              </a:rPr>
              <a:t>Personliga översikter </a:t>
            </a:r>
          </a:p>
          <a:p>
            <a:pPr marL="171450" indent="-171450">
              <a:buFont typeface="Arial" panose="020B0604020202020204" pitchFamily="34" charset="0"/>
              <a:buChar char="•"/>
            </a:pPr>
            <a:endParaRPr lang="sv-SE" sz="2300" dirty="0" smtClean="0">
              <a:ea typeface="Verdana" panose="020B0604030504040204" pitchFamily="34" charset="0"/>
            </a:endParaRPr>
          </a:p>
          <a:p>
            <a:pPr marL="0" indent="0">
              <a:buNone/>
            </a:pPr>
            <a:r>
              <a:rPr lang="sv-SE" sz="1400" dirty="0" smtClean="0">
                <a:ea typeface="Verdana" panose="020B0604030504040204" pitchFamily="34" charset="0"/>
              </a:rPr>
              <a:t> </a:t>
            </a:r>
            <a:endParaRPr lang="sv-SE" dirty="0"/>
          </a:p>
        </p:txBody>
      </p:sp>
      <p:sp>
        <p:nvSpPr>
          <p:cNvPr id="6" name="Tankebubbla: moln 3">
            <a:extLst>
              <a:ext uri="{FF2B5EF4-FFF2-40B4-BE49-F238E27FC236}">
                <a16:creationId xmlns:a16="http://schemas.microsoft.com/office/drawing/2014/main" id="{8E21A058-A7FE-47A9-955C-C970CB6E2B90}"/>
              </a:ext>
            </a:extLst>
          </p:cNvPr>
          <p:cNvSpPr/>
          <p:nvPr/>
        </p:nvSpPr>
        <p:spPr bwMode="auto">
          <a:xfrm>
            <a:off x="5108303" y="4610693"/>
            <a:ext cx="3114115" cy="1303757"/>
          </a:xfrm>
          <a:prstGeom prst="cloudCallout">
            <a:avLst>
              <a:gd name="adj1" fmla="val -58308"/>
              <a:gd name="adj2" fmla="val 76780"/>
            </a:avLst>
          </a:prstGeom>
          <a:solidFill>
            <a:schemeClr val="bg1"/>
          </a:solidFill>
          <a:ln w="9525" cap="flat" cmpd="sng" algn="ctr">
            <a:solidFill>
              <a:srgbClr val="00346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sv-SE" sz="1400" i="1" dirty="0" smtClean="0">
                <a:ea typeface="Geneva" pitchFamily="1" charset="-128"/>
              </a:rPr>
              <a:t>Använder vi översikter idag?</a:t>
            </a:r>
          </a:p>
          <a:p>
            <a:r>
              <a:rPr lang="sv-SE" sz="1400" i="1" dirty="0" smtClean="0">
                <a:ea typeface="Geneva" pitchFamily="1" charset="-128"/>
              </a:rPr>
              <a:t>På vilket sätt?</a:t>
            </a:r>
            <a:endParaRPr lang="sv-SE" sz="1400" i="1" dirty="0">
              <a:ea typeface="Geneva" pitchFamily="1" charset="-128"/>
            </a:endParaRPr>
          </a:p>
        </p:txBody>
      </p:sp>
      <p:pic>
        <p:nvPicPr>
          <p:cNvPr id="3074" name="img443818" descr="bcc4e4ab-7673-4f3d-9568-0b3756a5fa3d"/>
          <p:cNvPicPr>
            <a:picLocks noChangeAspect="1" noChangeArrowheads="1"/>
          </p:cNvPicPr>
          <p:nvPr/>
        </p:nvPicPr>
        <p:blipFill rotWithShape="1">
          <a:blip r:embed="rId3">
            <a:extLst>
              <a:ext uri="{28A0092B-C50C-407E-A947-70E740481C1C}">
                <a14:useLocalDpi xmlns:a14="http://schemas.microsoft.com/office/drawing/2010/main" val="0"/>
              </a:ext>
            </a:extLst>
          </a:blip>
          <a:srcRect l="290" t="2998" r="29593" b="37260"/>
          <a:stretch/>
        </p:blipFill>
        <p:spPr bwMode="auto">
          <a:xfrm>
            <a:off x="4484451" y="2317016"/>
            <a:ext cx="4332637" cy="200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3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a:spLocks noGrp="1"/>
          </p:cNvSpPr>
          <p:nvPr>
            <p:ph type="title"/>
          </p:nvPr>
        </p:nvSpPr>
        <p:spPr>
          <a:xfrm>
            <a:off x="405829" y="957634"/>
            <a:ext cx="8001000" cy="836613"/>
          </a:xfrm>
        </p:spPr>
        <p:txBody>
          <a:bodyPr>
            <a:normAutofit fontScale="90000"/>
          </a:bodyPr>
          <a:lstStyle/>
          <a:p>
            <a:pPr algn="ctr"/>
            <a:r>
              <a:rPr lang="sv-SE" sz="2000" b="1" dirty="0" smtClean="0">
                <a:hlinkClick r:id="rId3"/>
              </a:rPr>
              <a:t/>
            </a:r>
            <a:br>
              <a:rPr lang="sv-SE" sz="2000" b="1" dirty="0" smtClean="0">
                <a:hlinkClick r:id="rId3"/>
              </a:rPr>
            </a:br>
            <a:r>
              <a:rPr lang="sv-SE" sz="2000" b="1" dirty="0" smtClean="0">
                <a:solidFill>
                  <a:schemeClr val="tx1"/>
                </a:solidFill>
              </a:rPr>
              <a:t>Länk till skärminspelning: </a:t>
            </a:r>
            <a:r>
              <a:rPr lang="sv-SE" sz="2000" b="1" dirty="0" smtClean="0">
                <a:hlinkClick r:id="rId3"/>
              </a:rPr>
              <a:t>Gemensam patientöversikt</a:t>
            </a:r>
            <a:r>
              <a:rPr lang="sv-SE" sz="2000" b="1" dirty="0" smtClean="0"/>
              <a:t/>
            </a:r>
            <a:br>
              <a:rPr lang="sv-SE" sz="2000" b="1" dirty="0" smtClean="0"/>
            </a:br>
            <a:endParaRPr lang="sv-SE" sz="2000" b="1" dirty="0"/>
          </a:p>
        </p:txBody>
      </p:sp>
      <p:pic>
        <p:nvPicPr>
          <p:cNvPr id="5" name="img443818" descr="bcc4e4ab-7673-4f3d-9568-0b3756a5fa3d"/>
          <p:cNvPicPr>
            <a:picLocks noChangeAspect="1" noChangeArrowheads="1"/>
          </p:cNvPicPr>
          <p:nvPr/>
        </p:nvPicPr>
        <p:blipFill rotWithShape="1">
          <a:blip r:embed="rId4">
            <a:extLst>
              <a:ext uri="{28A0092B-C50C-407E-A947-70E740481C1C}">
                <a14:useLocalDpi xmlns:a14="http://schemas.microsoft.com/office/drawing/2010/main" val="0"/>
              </a:ext>
            </a:extLst>
          </a:blip>
          <a:srcRect l="290" t="44" r="216" b="-97"/>
          <a:stretch/>
        </p:blipFill>
        <p:spPr bwMode="auto">
          <a:xfrm>
            <a:off x="875489" y="1794247"/>
            <a:ext cx="7395152" cy="403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059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8" y="573894"/>
            <a:ext cx="7700962" cy="836613"/>
          </a:xfrm>
        </p:spPr>
        <p:txBody>
          <a:bodyPr>
            <a:normAutofit/>
          </a:bodyPr>
          <a:lstStyle/>
          <a:p>
            <a:pPr algn="ctr"/>
            <a:r>
              <a:rPr lang="sv-SE" sz="1600" b="1" dirty="0" smtClean="0"/>
              <a:t>Allmän patientöversikt</a:t>
            </a:r>
            <a:endParaRPr lang="sv-SE" sz="1600" b="1" dirty="0"/>
          </a:p>
        </p:txBody>
      </p:sp>
      <p:sp>
        <p:nvSpPr>
          <p:cNvPr id="3" name="Platshållare för innehåll 2"/>
          <p:cNvSpPr>
            <a:spLocks noGrp="1"/>
          </p:cNvSpPr>
          <p:nvPr>
            <p:ph idx="1"/>
          </p:nvPr>
        </p:nvSpPr>
        <p:spPr/>
        <p:txBody>
          <a:bodyPr>
            <a:normAutofit/>
          </a:bodyPr>
          <a:lstStyle/>
          <a:p>
            <a:pPr marL="0" indent="0">
              <a:buNone/>
            </a:pPr>
            <a:r>
              <a:rPr lang="sv-SE" sz="1800" dirty="0" smtClean="0"/>
              <a:t> </a:t>
            </a:r>
            <a:endParaRPr lang="sv-SE" sz="1800" dirty="0"/>
          </a:p>
          <a:p>
            <a:endParaRPr lang="sv-SE" dirty="0"/>
          </a:p>
        </p:txBody>
      </p:sp>
      <p:pic>
        <p:nvPicPr>
          <p:cNvPr id="5" name="img443818" descr="bcc4e4ab-7673-4f3d-9568-0b3756a5fa3d"/>
          <p:cNvPicPr>
            <a:picLocks noChangeAspect="1" noChangeArrowheads="1"/>
          </p:cNvPicPr>
          <p:nvPr/>
        </p:nvPicPr>
        <p:blipFill rotWithShape="1">
          <a:blip r:embed="rId3">
            <a:extLst>
              <a:ext uri="{28A0092B-C50C-407E-A947-70E740481C1C}">
                <a14:useLocalDpi xmlns:a14="http://schemas.microsoft.com/office/drawing/2010/main" val="0"/>
              </a:ext>
            </a:extLst>
          </a:blip>
          <a:srcRect l="290" t="44" r="216" b="-97"/>
          <a:stretch/>
        </p:blipFill>
        <p:spPr bwMode="auto">
          <a:xfrm>
            <a:off x="269993" y="1196498"/>
            <a:ext cx="8599251" cy="46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855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err="1" smtClean="0"/>
              <a:t>Journalfilter</a:t>
            </a:r>
            <a:r>
              <a:rPr lang="sv-SE" sz="2000" b="1" dirty="0" smtClean="0"/>
              <a:t> (På)</a:t>
            </a:r>
            <a:endParaRPr lang="sv-SE" sz="2000" b="1" dirty="0"/>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1175672" y="4401502"/>
            <a:ext cx="2643328" cy="730568"/>
          </a:xfrm>
          <a:prstGeom prst="rect">
            <a:avLst/>
          </a:prstGeom>
          <a:noFill/>
          <a:ln>
            <a:noFill/>
          </a:ln>
        </p:spPr>
      </p:pic>
      <p:cxnSp>
        <p:nvCxnSpPr>
          <p:cNvPr id="6" name="Rak pilkoppling 5"/>
          <p:cNvCxnSpPr/>
          <p:nvPr/>
        </p:nvCxnSpPr>
        <p:spPr bwMode="auto">
          <a:xfrm>
            <a:off x="2476978" y="5202936"/>
            <a:ext cx="1709928" cy="347472"/>
          </a:xfrm>
          <a:prstGeom prst="straightConnector1">
            <a:avLst/>
          </a:prstGeom>
          <a:noFill/>
          <a:ln w="9525" cap="flat" cmpd="sng" algn="ctr">
            <a:solidFill>
              <a:srgbClr val="FF0000"/>
            </a:solidFill>
            <a:prstDash val="solid"/>
            <a:round/>
            <a:headEnd type="none" w="med" len="med"/>
            <a:tailEnd type="triangle"/>
          </a:ln>
          <a:effectLst/>
        </p:spPr>
      </p:cxnSp>
      <p:sp>
        <p:nvSpPr>
          <p:cNvPr id="11" name="Platshållare för innehåll 2"/>
          <p:cNvSpPr>
            <a:spLocks noGrp="1"/>
          </p:cNvSpPr>
          <p:nvPr>
            <p:ph idx="1"/>
          </p:nvPr>
        </p:nvSpPr>
        <p:spPr>
          <a:xfrm>
            <a:off x="797957" y="1844104"/>
            <a:ext cx="3250404" cy="2486532"/>
          </a:xfrm>
        </p:spPr>
        <p:txBody>
          <a:bodyPr>
            <a:normAutofit fontScale="40000" lnSpcReduction="20000"/>
          </a:bodyPr>
          <a:lstStyle/>
          <a:p>
            <a:pPr marL="0" indent="0">
              <a:buNone/>
            </a:pPr>
            <a:r>
              <a:rPr lang="sv-SE" sz="4000" dirty="0" smtClean="0"/>
              <a:t>För att få tillgång till all befintlig information om patienten i </a:t>
            </a:r>
            <a:r>
              <a:rPr lang="sv-SE" sz="4000" dirty="0" err="1" smtClean="0"/>
              <a:t>TakeCare</a:t>
            </a:r>
            <a:r>
              <a:rPr lang="sv-SE" sz="4000" dirty="0" smtClean="0"/>
              <a:t> i översiktens länkar respektive termer/sökord/mätvärden behöver </a:t>
            </a:r>
            <a:r>
              <a:rPr lang="sv-SE" sz="4000" b="1" dirty="0" err="1" smtClean="0"/>
              <a:t>Journalfilter</a:t>
            </a:r>
            <a:r>
              <a:rPr lang="sv-SE" sz="4000" dirty="0" smtClean="0"/>
              <a:t> öppnas efter patientens godkännande</a:t>
            </a:r>
            <a:r>
              <a:rPr lang="sv-SE" sz="3500" dirty="0" smtClean="0"/>
              <a:t>. </a:t>
            </a:r>
            <a:endParaRPr lang="sv-SE" sz="3500" dirty="0"/>
          </a:p>
          <a:p>
            <a:pPr marL="0" indent="0">
              <a:buNone/>
            </a:pPr>
            <a:endParaRPr lang="sv-SE" dirty="0"/>
          </a:p>
        </p:txBody>
      </p:sp>
      <p:pic>
        <p:nvPicPr>
          <p:cNvPr id="13" name="Bildobjekt 12" descr="image001"/>
          <p:cNvPicPr/>
          <p:nvPr/>
        </p:nvPicPr>
        <p:blipFill rotWithShape="1">
          <a:blip r:embed="rId4">
            <a:extLst>
              <a:ext uri="{28A0092B-C50C-407E-A947-70E740481C1C}">
                <a14:useLocalDpi xmlns:a14="http://schemas.microsoft.com/office/drawing/2010/main" val="0"/>
              </a:ext>
            </a:extLst>
          </a:blip>
          <a:srcRect r="48623"/>
          <a:stretch/>
        </p:blipFill>
        <p:spPr bwMode="auto">
          <a:xfrm>
            <a:off x="4252481" y="1773238"/>
            <a:ext cx="4242295" cy="39866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182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1519" y="936625"/>
            <a:ext cx="7700962" cy="836613"/>
          </a:xfrm>
        </p:spPr>
        <p:txBody>
          <a:bodyPr>
            <a:normAutofit/>
          </a:bodyPr>
          <a:lstStyle/>
          <a:p>
            <a:pPr algn="ctr"/>
            <a:r>
              <a:rPr lang="sv-SE" sz="2000" b="1" dirty="0" err="1" smtClean="0"/>
              <a:t>eHälsalyftet</a:t>
            </a:r>
            <a:r>
              <a:rPr lang="sv-SE" sz="2000" b="1" dirty="0"/>
              <a:t> </a:t>
            </a:r>
            <a:r>
              <a:rPr lang="sv-SE" sz="2000" b="1" dirty="0" smtClean="0"/>
              <a:t>2016-2019</a:t>
            </a:r>
            <a:endParaRPr lang="sv-SE" sz="2000" b="1" dirty="0"/>
          </a:p>
        </p:txBody>
      </p:sp>
      <p:sp>
        <p:nvSpPr>
          <p:cNvPr id="3" name="Platshållare för innehåll 2"/>
          <p:cNvSpPr>
            <a:spLocks noGrp="1"/>
          </p:cNvSpPr>
          <p:nvPr>
            <p:ph idx="1"/>
          </p:nvPr>
        </p:nvSpPr>
        <p:spPr>
          <a:xfrm>
            <a:off x="719138" y="2175716"/>
            <a:ext cx="7700962" cy="3937000"/>
          </a:xfrm>
        </p:spPr>
        <p:txBody>
          <a:bodyPr>
            <a:normAutofit fontScale="77500" lnSpcReduction="20000"/>
          </a:bodyPr>
          <a:lstStyle/>
          <a:p>
            <a:pPr marL="0" indent="0">
              <a:buNone/>
            </a:pPr>
            <a:endParaRPr lang="sv-SE" sz="2400" dirty="0"/>
          </a:p>
          <a:p>
            <a:endParaRPr lang="sv-SE" sz="2400" dirty="0" smtClean="0"/>
          </a:p>
          <a:p>
            <a:pPr marL="0" indent="0">
              <a:buNone/>
            </a:pPr>
            <a:r>
              <a:rPr lang="sv-SE" sz="2400" dirty="0" smtClean="0"/>
              <a:t/>
            </a:r>
            <a:br>
              <a:rPr lang="sv-SE" sz="2400" dirty="0" smtClean="0"/>
            </a:br>
            <a:r>
              <a:rPr lang="sv-SE" sz="2400" dirty="0" smtClean="0"/>
              <a:t/>
            </a:r>
            <a:br>
              <a:rPr lang="sv-SE" sz="2400" dirty="0" smtClean="0"/>
            </a:br>
            <a:endParaRPr lang="sv-SE" sz="2400" dirty="0"/>
          </a:p>
          <a:p>
            <a:r>
              <a:rPr lang="sv-SE" sz="2000" dirty="0" smtClean="0">
                <a:latin typeface="+mj-lt"/>
              </a:rPr>
              <a:t>Syfte</a:t>
            </a:r>
            <a:r>
              <a:rPr lang="sv-SE" sz="2000" dirty="0">
                <a:latin typeface="+mj-lt"/>
              </a:rPr>
              <a:t>: V</a:t>
            </a:r>
            <a:r>
              <a:rPr lang="sv-SE" sz="2000" dirty="0" smtClean="0">
                <a:latin typeface="+mj-lt"/>
              </a:rPr>
              <a:t>idareutveckla vår kompetens inom </a:t>
            </a:r>
            <a:r>
              <a:rPr lang="sv-SE" sz="2000" dirty="0" err="1" smtClean="0">
                <a:latin typeface="+mj-lt"/>
              </a:rPr>
              <a:t>eHälsa</a:t>
            </a:r>
            <a:endParaRPr lang="sv-SE" sz="2000" dirty="0" smtClean="0">
              <a:latin typeface="+mj-lt"/>
            </a:endParaRPr>
          </a:p>
          <a:p>
            <a:r>
              <a:rPr lang="sv-SE" sz="2000" dirty="0">
                <a:latin typeface="+mj-lt"/>
              </a:rPr>
              <a:t>N</a:t>
            </a:r>
            <a:r>
              <a:rPr lang="sv-SE" sz="2000" dirty="0" smtClean="0">
                <a:latin typeface="+mj-lt"/>
              </a:rPr>
              <a:t>ätverksmodell med lokala dialogseminarium</a:t>
            </a:r>
          </a:p>
          <a:p>
            <a:pPr>
              <a:lnSpc>
                <a:spcPct val="170000"/>
              </a:lnSpc>
            </a:pPr>
            <a:r>
              <a:rPr lang="sv-SE" sz="2000" dirty="0">
                <a:latin typeface="+mj-lt"/>
              </a:rPr>
              <a:t>Projektmedel beviljade av </a:t>
            </a:r>
            <a:r>
              <a:rPr lang="sv-SE" sz="2000" b="1" dirty="0">
                <a:latin typeface="+mj-lt"/>
              </a:rPr>
              <a:t>Europeiska </a:t>
            </a:r>
            <a:r>
              <a:rPr lang="sv-SE" sz="2000" b="1" dirty="0" smtClean="0">
                <a:latin typeface="+mj-lt"/>
              </a:rPr>
              <a:t>Socialfonden (ESF)</a:t>
            </a:r>
            <a:endParaRPr lang="sv-SE" sz="2000" b="1" dirty="0">
              <a:latin typeface="+mj-lt"/>
            </a:endParaRPr>
          </a:p>
          <a:p>
            <a:pPr>
              <a:lnSpc>
                <a:spcPct val="170000"/>
              </a:lnSpc>
            </a:pPr>
            <a:r>
              <a:rPr lang="sv-SE" altLang="sv-SE" sz="2000" b="1" dirty="0">
                <a:solidFill>
                  <a:srgbClr val="000000"/>
                </a:solidFill>
                <a:latin typeface="+mj-lt"/>
              </a:rPr>
              <a:t>Medfinansiering</a:t>
            </a:r>
            <a:r>
              <a:rPr lang="sv-SE" altLang="sv-SE" sz="2000" dirty="0">
                <a:solidFill>
                  <a:srgbClr val="000000"/>
                </a:solidFill>
                <a:latin typeface="+mj-lt"/>
              </a:rPr>
              <a:t> av deltagande </a:t>
            </a:r>
            <a:r>
              <a:rPr lang="sv-SE" altLang="sv-SE" sz="2000" dirty="0" smtClean="0">
                <a:solidFill>
                  <a:srgbClr val="000000"/>
                </a:solidFill>
                <a:latin typeface="+mj-lt"/>
              </a:rPr>
              <a:t>organisationer i form av deltagare </a:t>
            </a:r>
            <a:br>
              <a:rPr lang="sv-SE" altLang="sv-SE" sz="2000" dirty="0" smtClean="0">
                <a:solidFill>
                  <a:srgbClr val="000000"/>
                </a:solidFill>
                <a:latin typeface="+mj-lt"/>
              </a:rPr>
            </a:br>
            <a:r>
              <a:rPr lang="sv-SE" altLang="sv-SE" sz="2000" dirty="0" smtClean="0">
                <a:solidFill>
                  <a:srgbClr val="000000"/>
                </a:solidFill>
                <a:latin typeface="+mj-lt"/>
              </a:rPr>
              <a:t>på dialogseminarier</a:t>
            </a:r>
          </a:p>
          <a:p>
            <a:pPr>
              <a:lnSpc>
                <a:spcPct val="170000"/>
              </a:lnSpc>
            </a:pPr>
            <a:endParaRPr lang="sv-SE" altLang="sv-SE" sz="1700" dirty="0">
              <a:solidFill>
                <a:srgbClr val="000000"/>
              </a:solidFill>
              <a:latin typeface="+mj-lt"/>
            </a:endParaRPr>
          </a:p>
          <a:p>
            <a:endParaRPr lang="sv-SE"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211" y="2069101"/>
            <a:ext cx="1673943"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0973" y="3000634"/>
            <a:ext cx="907982" cy="84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253" y="2077389"/>
            <a:ext cx="23812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332" y="2221484"/>
            <a:ext cx="18764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7560" y="3150189"/>
            <a:ext cx="26289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800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Åtkomst annan vårdgivare</a:t>
            </a:r>
            <a:endParaRPr lang="sv-SE" sz="2000" b="1" dirty="0"/>
          </a:p>
        </p:txBody>
      </p:sp>
      <p:sp>
        <p:nvSpPr>
          <p:cNvPr id="3" name="Platshållare för innehåll 2"/>
          <p:cNvSpPr>
            <a:spLocks noGrp="1"/>
          </p:cNvSpPr>
          <p:nvPr>
            <p:ph idx="1"/>
          </p:nvPr>
        </p:nvSpPr>
        <p:spPr>
          <a:xfrm>
            <a:off x="1057466" y="2063750"/>
            <a:ext cx="7700962" cy="1217930"/>
          </a:xfrm>
        </p:spPr>
        <p:txBody>
          <a:bodyPr>
            <a:normAutofit fontScale="85000" lnSpcReduction="10000"/>
          </a:bodyPr>
          <a:lstStyle/>
          <a:p>
            <a:pPr marL="0" indent="0">
              <a:buNone/>
            </a:pPr>
            <a:r>
              <a:rPr lang="sv-SE" sz="1800" dirty="0" smtClean="0"/>
              <a:t>Då vi klickar i rutan </a:t>
            </a:r>
            <a:r>
              <a:rPr lang="sv-SE" sz="1800" b="1" dirty="0" smtClean="0"/>
              <a:t>Andra vårdgivare</a:t>
            </a:r>
            <a:r>
              <a:rPr lang="sv-SE" sz="1800" dirty="0" smtClean="0"/>
              <a:t> </a:t>
            </a:r>
            <a:r>
              <a:rPr lang="sv-SE" sz="1800" dirty="0"/>
              <a:t>behöver samtycke registreras, d.v.s. att patienten </a:t>
            </a:r>
            <a:r>
              <a:rPr lang="sv-SE" sz="1800" dirty="0" smtClean="0"/>
              <a:t>tillfrågas och samtycker. </a:t>
            </a:r>
            <a:br>
              <a:rPr lang="sv-SE" sz="1800" dirty="0" smtClean="0"/>
            </a:br>
            <a:r>
              <a:rPr lang="sv-SE" sz="1800" dirty="0" smtClean="0"/>
              <a:t>Notera </a:t>
            </a:r>
            <a:r>
              <a:rPr lang="sv-SE" sz="1800" dirty="0"/>
              <a:t>giltighetstid för samtycket </a:t>
            </a:r>
            <a:r>
              <a:rPr lang="sv-SE" sz="1800" dirty="0" smtClean="0"/>
              <a:t/>
            </a:r>
            <a:br>
              <a:rPr lang="sv-SE" sz="1800" dirty="0" smtClean="0"/>
            </a:br>
            <a:r>
              <a:rPr lang="sv-SE" sz="1800" dirty="0" smtClean="0"/>
              <a:t>(</a:t>
            </a:r>
            <a:r>
              <a:rPr lang="sv-SE" sz="1800" dirty="0"/>
              <a:t>förinställt 2 </a:t>
            </a:r>
            <a:r>
              <a:rPr lang="sv-SE" sz="1800" dirty="0" smtClean="0"/>
              <a:t>veckor, ändra till en dag vid test).</a:t>
            </a:r>
            <a:endParaRPr lang="sv-SE" sz="1800" dirty="0"/>
          </a:p>
          <a:p>
            <a:pPr marL="0" indent="0">
              <a:buNone/>
            </a:pPr>
            <a:endParaRPr lang="sv-SE" dirty="0"/>
          </a:p>
        </p:txBody>
      </p:sp>
      <p:pic>
        <p:nvPicPr>
          <p:cNvPr id="4" name="Bildobjekt 3"/>
          <p:cNvPicPr/>
          <p:nvPr/>
        </p:nvPicPr>
        <p:blipFill>
          <a:blip r:embed="rId3">
            <a:extLst>
              <a:ext uri="{28A0092B-C50C-407E-A947-70E740481C1C}">
                <a14:useLocalDpi xmlns:a14="http://schemas.microsoft.com/office/drawing/2010/main" val="0"/>
              </a:ext>
            </a:extLst>
          </a:blip>
          <a:srcRect/>
          <a:stretch>
            <a:fillRect/>
          </a:stretch>
        </p:blipFill>
        <p:spPr bwMode="auto">
          <a:xfrm>
            <a:off x="5724207" y="2458783"/>
            <a:ext cx="2257425" cy="733425"/>
          </a:xfrm>
          <a:prstGeom prst="rect">
            <a:avLst/>
          </a:prstGeom>
          <a:noFill/>
          <a:ln>
            <a:noFill/>
          </a:ln>
        </p:spPr>
      </p:pic>
      <p:pic>
        <p:nvPicPr>
          <p:cNvPr id="5" name="Bildobjekt 4"/>
          <p:cNvPicPr/>
          <p:nvPr/>
        </p:nvPicPr>
        <p:blipFill>
          <a:blip r:embed="rId4">
            <a:extLst>
              <a:ext uri="{28A0092B-C50C-407E-A947-70E740481C1C}">
                <a14:useLocalDpi xmlns:a14="http://schemas.microsoft.com/office/drawing/2010/main" val="0"/>
              </a:ext>
            </a:extLst>
          </a:blip>
          <a:srcRect/>
          <a:stretch>
            <a:fillRect/>
          </a:stretch>
        </p:blipFill>
        <p:spPr bwMode="auto">
          <a:xfrm>
            <a:off x="1211261" y="3572192"/>
            <a:ext cx="3924300" cy="2743200"/>
          </a:xfrm>
          <a:prstGeom prst="rect">
            <a:avLst/>
          </a:prstGeom>
          <a:noFill/>
          <a:ln>
            <a:noFill/>
          </a:ln>
        </p:spPr>
      </p:pic>
    </p:spTree>
    <p:extLst>
      <p:ext uri="{BB962C8B-B14F-4D97-AF65-F5344CB8AC3E}">
        <p14:creationId xmlns:p14="http://schemas.microsoft.com/office/powerpoint/2010/main" val="225908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Dialogfrågor</a:t>
            </a:r>
            <a:endParaRPr lang="sv-SE" sz="2000" b="1" dirty="0"/>
          </a:p>
        </p:txBody>
      </p:sp>
      <p:grpSp>
        <p:nvGrpSpPr>
          <p:cNvPr id="4" name="Grupp 3"/>
          <p:cNvGrpSpPr/>
          <p:nvPr/>
        </p:nvGrpSpPr>
        <p:grpSpPr>
          <a:xfrm>
            <a:off x="5454824" y="3511444"/>
            <a:ext cx="2193734" cy="2180918"/>
            <a:chOff x="3082652" y="3789040"/>
            <a:chExt cx="2857500" cy="2592288"/>
          </a:xfrm>
        </p:grpSpPr>
        <p:pic>
          <p:nvPicPr>
            <p:cNvPr id="5"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ankebubbla: moln 19"/>
          <p:cNvSpPr/>
          <p:nvPr/>
        </p:nvSpPr>
        <p:spPr bwMode="auto">
          <a:xfrm flipH="1">
            <a:off x="1455574" y="1778301"/>
            <a:ext cx="3033485" cy="1950117"/>
          </a:xfrm>
          <a:prstGeom prst="cloudCallout">
            <a:avLst>
              <a:gd name="adj1" fmla="val -87321"/>
              <a:gd name="adj2" fmla="val 3282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r>
              <a:rPr lang="sv-SE" sz="1400" i="1" dirty="0" smtClean="0"/>
              <a:t>Vilka fördelar får vi som vårdpersonal med en gemensam patientöversikt?</a:t>
            </a:r>
            <a:endParaRPr lang="sv-SE" sz="1400" i="1" dirty="0"/>
          </a:p>
        </p:txBody>
      </p:sp>
      <p:sp>
        <p:nvSpPr>
          <p:cNvPr id="8" name="Tankebubbla: moln 19"/>
          <p:cNvSpPr/>
          <p:nvPr/>
        </p:nvSpPr>
        <p:spPr bwMode="auto">
          <a:xfrm flipH="1">
            <a:off x="5894058" y="1083466"/>
            <a:ext cx="2938628" cy="1816735"/>
          </a:xfrm>
          <a:prstGeom prst="cloudCallout">
            <a:avLst>
              <a:gd name="adj1" fmla="val 20766"/>
              <a:gd name="adj2" fmla="val 78211"/>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lvl="0">
              <a:spcBef>
                <a:spcPct val="30000"/>
              </a:spcBef>
              <a:defRPr/>
            </a:pPr>
            <a:r>
              <a:rPr lang="sv-SE" sz="1400" i="1" dirty="0"/>
              <a:t>Vad har patienten för nytta av att fler </a:t>
            </a:r>
            <a:r>
              <a:rPr lang="sv-SE" sz="1400" i="1" dirty="0" smtClean="0"/>
              <a:t>vårdgivare </a:t>
            </a:r>
            <a:r>
              <a:rPr lang="sv-SE" sz="1400" i="1" dirty="0"/>
              <a:t>kan se </a:t>
            </a:r>
            <a:r>
              <a:rPr lang="sv-SE" sz="1400" i="1" dirty="0" smtClean="0"/>
              <a:t>samma information?</a:t>
            </a:r>
            <a:endParaRPr lang="sv-SE" sz="1400" i="1" dirty="0"/>
          </a:p>
        </p:txBody>
      </p:sp>
      <p:sp>
        <p:nvSpPr>
          <p:cNvPr id="10" name="Tankebubbla: moln 19"/>
          <p:cNvSpPr/>
          <p:nvPr/>
        </p:nvSpPr>
        <p:spPr bwMode="auto">
          <a:xfrm flipH="1">
            <a:off x="1047188" y="4176564"/>
            <a:ext cx="3033485" cy="1450514"/>
          </a:xfrm>
          <a:prstGeom prst="cloudCallout">
            <a:avLst>
              <a:gd name="adj1" fmla="val -89167"/>
              <a:gd name="adj2" fmla="val -18849"/>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r>
              <a:rPr lang="sv-SE" sz="1400" i="1" dirty="0" smtClean="0"/>
              <a:t>Vilka nackdelar/</a:t>
            </a:r>
            <a:br>
              <a:rPr lang="sv-SE" sz="1400" i="1" dirty="0" smtClean="0"/>
            </a:br>
            <a:r>
              <a:rPr lang="sv-SE" sz="1400" i="1" dirty="0" smtClean="0"/>
              <a:t>svårigheter finns?</a:t>
            </a:r>
            <a:endParaRPr lang="sv-SE" sz="1400" i="1" dirty="0"/>
          </a:p>
        </p:txBody>
      </p:sp>
    </p:spTree>
    <p:extLst>
      <p:ext uri="{BB962C8B-B14F-4D97-AF65-F5344CB8AC3E}">
        <p14:creationId xmlns:p14="http://schemas.microsoft.com/office/powerpoint/2010/main" val="407781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Dialogfrågor</a:t>
            </a:r>
            <a:endParaRPr lang="sv-SE" sz="2000" b="1" dirty="0"/>
          </a:p>
        </p:txBody>
      </p:sp>
      <p:grpSp>
        <p:nvGrpSpPr>
          <p:cNvPr id="4" name="Grupp 3"/>
          <p:cNvGrpSpPr/>
          <p:nvPr/>
        </p:nvGrpSpPr>
        <p:grpSpPr>
          <a:xfrm>
            <a:off x="5795509" y="3989725"/>
            <a:ext cx="2193734" cy="2180918"/>
            <a:chOff x="3082652" y="3789040"/>
            <a:chExt cx="2857500" cy="2592288"/>
          </a:xfrm>
        </p:grpSpPr>
        <p:pic>
          <p:nvPicPr>
            <p:cNvPr id="5"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ankebubbla: moln 19"/>
          <p:cNvSpPr/>
          <p:nvPr/>
        </p:nvSpPr>
        <p:spPr bwMode="auto">
          <a:xfrm flipH="1">
            <a:off x="1126670" y="1740580"/>
            <a:ext cx="3350569" cy="1986822"/>
          </a:xfrm>
          <a:prstGeom prst="cloudCallout">
            <a:avLst>
              <a:gd name="adj1" fmla="val -87321"/>
              <a:gd name="adj2" fmla="val 3282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r>
              <a:rPr lang="sv-SE" sz="1400" i="1" dirty="0" smtClean="0"/>
              <a:t>Vilken basinformation om en patient är viktig för alla vårdgivare?</a:t>
            </a:r>
            <a:endParaRPr lang="sv-SE" sz="1400" i="1" dirty="0"/>
          </a:p>
        </p:txBody>
      </p:sp>
      <p:sp>
        <p:nvSpPr>
          <p:cNvPr id="8" name="Tankebubbla: moln 19"/>
          <p:cNvSpPr/>
          <p:nvPr/>
        </p:nvSpPr>
        <p:spPr bwMode="auto">
          <a:xfrm flipH="1">
            <a:off x="719137" y="3844003"/>
            <a:ext cx="3619182" cy="2326640"/>
          </a:xfrm>
          <a:prstGeom prst="cloudCallout">
            <a:avLst>
              <a:gd name="adj1" fmla="val -87321"/>
              <a:gd name="adj2" fmla="val 3282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r>
              <a:rPr lang="sv-SE" sz="1400" i="1" dirty="0" smtClean="0"/>
              <a:t>Vilken information om patienterna hos oss kan andra vårdgivare behöva ta del av för att öka patientsäkerheten?</a:t>
            </a:r>
            <a:endParaRPr lang="sv-SE" sz="1400" i="1" dirty="0"/>
          </a:p>
        </p:txBody>
      </p:sp>
      <p:sp>
        <p:nvSpPr>
          <p:cNvPr id="10" name="Tankebubbla: moln 19"/>
          <p:cNvSpPr/>
          <p:nvPr/>
        </p:nvSpPr>
        <p:spPr bwMode="auto">
          <a:xfrm flipH="1">
            <a:off x="5477063" y="1145622"/>
            <a:ext cx="3350569" cy="1986822"/>
          </a:xfrm>
          <a:prstGeom prst="cloudCallout">
            <a:avLst>
              <a:gd name="adj1" fmla="val 3962"/>
              <a:gd name="adj2" fmla="val 87577"/>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r>
              <a:rPr lang="sv-SE" sz="1400" i="1" dirty="0" smtClean="0"/>
              <a:t>Vad händer med översikten om vi inte dokumenterar med samma begrepp och sökord?</a:t>
            </a:r>
            <a:endParaRPr lang="sv-SE" sz="1400" i="1" dirty="0"/>
          </a:p>
        </p:txBody>
      </p:sp>
    </p:spTree>
    <p:extLst>
      <p:ext uri="{BB962C8B-B14F-4D97-AF65-F5344CB8AC3E}">
        <p14:creationId xmlns:p14="http://schemas.microsoft.com/office/powerpoint/2010/main" val="409948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Visa översikter automatiskt när </a:t>
            </a:r>
            <a:br>
              <a:rPr lang="sv-SE" sz="2000" b="1" dirty="0" smtClean="0"/>
            </a:br>
            <a:r>
              <a:rPr lang="sv-SE" sz="2000" b="1" dirty="0" smtClean="0"/>
              <a:t>jag öppnar en journal</a:t>
            </a:r>
            <a:endParaRPr lang="sv-SE" sz="2000" b="1" dirty="0"/>
          </a:p>
        </p:txBody>
      </p:sp>
      <p:pic>
        <p:nvPicPr>
          <p:cNvPr id="4" name="Bildobjekt 3"/>
          <p:cNvPicPr/>
          <p:nvPr/>
        </p:nvPicPr>
        <p:blipFill>
          <a:blip r:embed="rId3">
            <a:extLst>
              <a:ext uri="{28A0092B-C50C-407E-A947-70E740481C1C}">
                <a14:useLocalDpi xmlns:a14="http://schemas.microsoft.com/office/drawing/2010/main" val="0"/>
              </a:ext>
            </a:extLst>
          </a:blip>
          <a:srcRect/>
          <a:stretch>
            <a:fillRect/>
          </a:stretch>
        </p:blipFill>
        <p:spPr bwMode="auto">
          <a:xfrm>
            <a:off x="1693069" y="2065972"/>
            <a:ext cx="5753100" cy="4371975"/>
          </a:xfrm>
          <a:prstGeom prst="rect">
            <a:avLst/>
          </a:prstGeom>
          <a:noFill/>
          <a:ln>
            <a:noFill/>
          </a:ln>
        </p:spPr>
      </p:pic>
      <p:cxnSp>
        <p:nvCxnSpPr>
          <p:cNvPr id="5" name="Rak pilkoppling 4"/>
          <p:cNvCxnSpPr/>
          <p:nvPr/>
        </p:nvCxnSpPr>
        <p:spPr bwMode="auto">
          <a:xfrm flipV="1">
            <a:off x="719138" y="4626864"/>
            <a:ext cx="1155382" cy="667512"/>
          </a:xfrm>
          <a:prstGeom prst="straightConnector1">
            <a:avLst/>
          </a:prstGeom>
          <a:no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860155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1950" y="655638"/>
            <a:ext cx="8229600" cy="1143000"/>
          </a:xfrm>
        </p:spPr>
        <p:txBody>
          <a:bodyPr>
            <a:normAutofit/>
          </a:bodyPr>
          <a:lstStyle/>
          <a:p>
            <a:pPr algn="ctr"/>
            <a:r>
              <a:rPr lang="sv-SE" sz="2000" b="1" dirty="0" smtClean="0"/>
              <a:t>”Norsk helpdesk”</a:t>
            </a:r>
            <a:endParaRPr lang="sv-SE" sz="2000" b="1" dirty="0"/>
          </a:p>
        </p:txBody>
      </p:sp>
      <p:pic>
        <p:nvPicPr>
          <p:cNvPr id="3" name="elu6TeVEwyY"/>
          <p:cNvPicPr>
            <a:picLocks noRot="1" noChangeAspect="1"/>
          </p:cNvPicPr>
          <p:nvPr>
            <a:videoFile r:link="rId1"/>
          </p:nvPr>
        </p:nvPicPr>
        <p:blipFill>
          <a:blip r:embed="rId4"/>
          <a:stretch>
            <a:fillRect/>
          </a:stretch>
        </p:blipFill>
        <p:spPr>
          <a:xfrm>
            <a:off x="781050" y="1457325"/>
            <a:ext cx="7810500" cy="4393406"/>
          </a:xfrm>
          <a:prstGeom prst="rect">
            <a:avLst/>
          </a:prstGeom>
        </p:spPr>
      </p:pic>
    </p:spTree>
    <p:extLst>
      <p:ext uri="{BB962C8B-B14F-4D97-AF65-F5344CB8AC3E}">
        <p14:creationId xmlns:p14="http://schemas.microsoft.com/office/powerpoint/2010/main" val="2652529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jälp 2">
            <a:hlinkClick r:id="" action="ppaction://noaction" highlightClick="1"/>
          </p:cNvPr>
          <p:cNvSpPr/>
          <p:nvPr/>
        </p:nvSpPr>
        <p:spPr>
          <a:xfrm>
            <a:off x="467592" y="1430828"/>
            <a:ext cx="729442" cy="860367"/>
          </a:xfrm>
          <a:prstGeom prst="actionButtonHel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50"/>
          </a:p>
        </p:txBody>
      </p:sp>
      <p:sp>
        <p:nvSpPr>
          <p:cNvPr id="12" name="Rubrik 1"/>
          <p:cNvSpPr>
            <a:spLocks noGrp="1"/>
          </p:cNvSpPr>
          <p:nvPr>
            <p:ph type="title"/>
          </p:nvPr>
        </p:nvSpPr>
        <p:spPr>
          <a:xfrm>
            <a:off x="1756648" y="1013897"/>
            <a:ext cx="5565386" cy="1143220"/>
          </a:xfrm>
        </p:spPr>
        <p:txBody>
          <a:bodyPr>
            <a:normAutofit/>
          </a:bodyPr>
          <a:lstStyle/>
          <a:p>
            <a:pPr algn="ctr"/>
            <a:r>
              <a:rPr lang="sv-SE" sz="2000" b="1" dirty="0" smtClean="0"/>
              <a:t>Paus</a:t>
            </a:r>
            <a:br>
              <a:rPr lang="sv-SE" sz="2000" b="1" dirty="0" smtClean="0"/>
            </a:br>
            <a:endParaRPr lang="sv-SE" sz="2000" b="1" dirty="0"/>
          </a:p>
        </p:txBody>
      </p:sp>
      <p:pic>
        <p:nvPicPr>
          <p:cNvPr id="13"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6648" y="2165481"/>
            <a:ext cx="5565386" cy="3831913"/>
          </a:xfrm>
        </p:spPr>
      </p:pic>
    </p:spTree>
    <p:extLst>
      <p:ext uri="{BB962C8B-B14F-4D97-AF65-F5344CB8AC3E}">
        <p14:creationId xmlns:p14="http://schemas.microsoft.com/office/powerpoint/2010/main" val="693035038"/>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a:blip r:embed="rId3"/>
          <a:stretch>
            <a:fillRect/>
          </a:stretch>
        </p:blipFill>
        <p:spPr>
          <a:xfrm>
            <a:off x="856115" y="4302813"/>
            <a:ext cx="4105314" cy="1463580"/>
          </a:xfrm>
          <a:prstGeom prst="rect">
            <a:avLst/>
          </a:prstGeom>
        </p:spPr>
      </p:pic>
      <p:sp>
        <p:nvSpPr>
          <p:cNvPr id="2" name="Rubrik 1"/>
          <p:cNvSpPr>
            <a:spLocks noGrp="1"/>
          </p:cNvSpPr>
          <p:nvPr>
            <p:ph type="title"/>
          </p:nvPr>
        </p:nvSpPr>
        <p:spPr/>
        <p:txBody>
          <a:bodyPr>
            <a:normAutofit/>
          </a:bodyPr>
          <a:lstStyle/>
          <a:p>
            <a:pPr algn="ctr"/>
            <a:r>
              <a:rPr lang="sv-SE" sz="2000" b="1" dirty="0" smtClean="0"/>
              <a:t>Hjälp i </a:t>
            </a:r>
            <a:r>
              <a:rPr lang="sv-SE" sz="2000" b="1" dirty="0" err="1" smtClean="0"/>
              <a:t>TakeCare</a:t>
            </a:r>
            <a:endParaRPr lang="sv-SE" sz="2000" b="1" dirty="0"/>
          </a:p>
        </p:txBody>
      </p:sp>
      <p:sp>
        <p:nvSpPr>
          <p:cNvPr id="8" name="Rektangulär bildtext 7"/>
          <p:cNvSpPr/>
          <p:nvPr/>
        </p:nvSpPr>
        <p:spPr bwMode="auto">
          <a:xfrm>
            <a:off x="2411760" y="3614762"/>
            <a:ext cx="1584176" cy="553998"/>
          </a:xfrm>
          <a:prstGeom prst="wedgeRectCallout">
            <a:avLst>
              <a:gd name="adj1" fmla="val -24990"/>
              <a:gd name="adj2" fmla="val 129323"/>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000" b="0" i="0" u="none" strike="noStrike" cap="none" normalizeH="0" baseline="0" dirty="0" err="1" smtClean="0">
                <a:ln>
                  <a:noFill/>
                </a:ln>
                <a:solidFill>
                  <a:schemeClr val="tx1"/>
                </a:solidFill>
                <a:effectLst/>
                <a:latin typeface="Verdana" pitchFamily="34" charset="0"/>
                <a:ea typeface="Geneva" pitchFamily="1" charset="-128"/>
              </a:rPr>
              <a:t>TakeCare</a:t>
            </a:r>
            <a:r>
              <a:rPr kumimoji="0" lang="sv-SE" sz="1000" b="0" i="0" u="none" strike="noStrike" cap="none" normalizeH="0" baseline="0" dirty="0" smtClean="0">
                <a:ln>
                  <a:noFill/>
                </a:ln>
                <a:solidFill>
                  <a:schemeClr val="tx1"/>
                </a:solidFill>
                <a:effectLst/>
                <a:latin typeface="Verdana" pitchFamily="34" charset="0"/>
                <a:ea typeface="Geneva" pitchFamily="1" charset="-128"/>
              </a:rPr>
              <a:t> Bruksanvisningar och manualer</a:t>
            </a:r>
          </a:p>
        </p:txBody>
      </p:sp>
      <p:sp>
        <p:nvSpPr>
          <p:cNvPr id="10" name="textruta 9"/>
          <p:cNvSpPr txBox="1"/>
          <p:nvPr/>
        </p:nvSpPr>
        <p:spPr>
          <a:xfrm>
            <a:off x="5267932" y="6197280"/>
            <a:ext cx="2794008" cy="261610"/>
          </a:xfrm>
          <a:prstGeom prst="rect">
            <a:avLst/>
          </a:prstGeom>
          <a:noFill/>
        </p:spPr>
        <p:txBody>
          <a:bodyPr wrap="square" rtlCol="0">
            <a:spAutoFit/>
          </a:bodyPr>
          <a:lstStyle/>
          <a:p>
            <a:pPr algn="l">
              <a:spcBef>
                <a:spcPts val="0"/>
              </a:spcBef>
            </a:pPr>
            <a:r>
              <a:rPr lang="sv-SE" sz="1050" dirty="0" smtClean="0">
                <a:hlinkClick r:id="rId4"/>
              </a:rPr>
              <a:t>SLL-gemensamma ordinationsmallar</a:t>
            </a:r>
            <a:endParaRPr lang="sv-SE" sz="1050" dirty="0" smtClean="0"/>
          </a:p>
        </p:txBody>
      </p:sp>
      <p:sp>
        <p:nvSpPr>
          <p:cNvPr id="11" name="Rektangel 10"/>
          <p:cNvSpPr/>
          <p:nvPr/>
        </p:nvSpPr>
        <p:spPr>
          <a:xfrm>
            <a:off x="5267932" y="5766393"/>
            <a:ext cx="2804507" cy="430887"/>
          </a:xfrm>
          <a:prstGeom prst="rect">
            <a:avLst/>
          </a:prstGeom>
        </p:spPr>
        <p:txBody>
          <a:bodyPr wrap="square">
            <a:spAutoFit/>
          </a:bodyPr>
          <a:lstStyle/>
          <a:p>
            <a:pPr algn="l"/>
            <a:r>
              <a:rPr lang="sv-SE" sz="1050" dirty="0">
                <a:hlinkClick r:id="rId5"/>
              </a:rPr>
              <a:t>Gemensamma regler om läkemedelsjournalen i </a:t>
            </a:r>
            <a:r>
              <a:rPr lang="sv-SE" sz="1050" dirty="0" err="1">
                <a:hlinkClick r:id="rId5"/>
              </a:rPr>
              <a:t>TakeCare</a:t>
            </a:r>
            <a:endParaRPr lang="sv-SE" sz="1050" dirty="0"/>
          </a:p>
        </p:txBody>
      </p:sp>
      <p:pic>
        <p:nvPicPr>
          <p:cNvPr id="12" name="Bildobjekt 11"/>
          <p:cNvPicPr>
            <a:picLocks noChangeAspect="1"/>
          </p:cNvPicPr>
          <p:nvPr/>
        </p:nvPicPr>
        <p:blipFill>
          <a:blip r:embed="rId6"/>
          <a:stretch>
            <a:fillRect/>
          </a:stretch>
        </p:blipFill>
        <p:spPr>
          <a:xfrm>
            <a:off x="856115" y="2584172"/>
            <a:ext cx="3668608" cy="609846"/>
          </a:xfrm>
          <a:prstGeom prst="rect">
            <a:avLst/>
          </a:prstGeom>
        </p:spPr>
      </p:pic>
      <p:sp>
        <p:nvSpPr>
          <p:cNvPr id="7" name="Rektangulär bildtext 6"/>
          <p:cNvSpPr/>
          <p:nvPr/>
        </p:nvSpPr>
        <p:spPr bwMode="auto">
          <a:xfrm>
            <a:off x="3264853" y="1999304"/>
            <a:ext cx="1152128" cy="400110"/>
          </a:xfrm>
          <a:prstGeom prst="wedgeRectCallout">
            <a:avLst>
              <a:gd name="adj1" fmla="val -24990"/>
              <a:gd name="adj2" fmla="val 129323"/>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000" b="0" i="0" u="none" strike="noStrike" cap="none" normalizeH="0" baseline="0" dirty="0" smtClean="0">
                <a:ln>
                  <a:noFill/>
                </a:ln>
                <a:solidFill>
                  <a:schemeClr val="tx1"/>
                </a:solidFill>
                <a:effectLst/>
                <a:latin typeface="Verdana" pitchFamily="34" charset="0"/>
                <a:ea typeface="Geneva" pitchFamily="1" charset="-128"/>
              </a:rPr>
              <a:t>Jordgloben med länkar</a:t>
            </a:r>
          </a:p>
        </p:txBody>
      </p:sp>
      <p:pic>
        <p:nvPicPr>
          <p:cNvPr id="14" name="Bildobjekt 13"/>
          <p:cNvPicPr>
            <a:picLocks noChangeAspect="1"/>
          </p:cNvPicPr>
          <p:nvPr/>
        </p:nvPicPr>
        <p:blipFill>
          <a:blip r:embed="rId7"/>
          <a:stretch>
            <a:fillRect/>
          </a:stretch>
        </p:blipFill>
        <p:spPr>
          <a:xfrm>
            <a:off x="5305728" y="2199359"/>
            <a:ext cx="3448700" cy="3453749"/>
          </a:xfrm>
          <a:prstGeom prst="rect">
            <a:avLst/>
          </a:prstGeom>
        </p:spPr>
      </p:pic>
      <p:sp>
        <p:nvSpPr>
          <p:cNvPr id="9" name="Rektangulär bildtext 8"/>
          <p:cNvSpPr/>
          <p:nvPr/>
        </p:nvSpPr>
        <p:spPr bwMode="auto">
          <a:xfrm>
            <a:off x="6460652" y="1278949"/>
            <a:ext cx="1681998" cy="707886"/>
          </a:xfrm>
          <a:prstGeom prst="wedgeRectCallout">
            <a:avLst>
              <a:gd name="adj1" fmla="val -48662"/>
              <a:gd name="adj2" fmla="val 126329"/>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sv-SE" sz="1000" dirty="0" smtClean="0">
                <a:latin typeface="Verdana" pitchFamily="34" charset="0"/>
                <a:ea typeface="Geneva" pitchFamily="1" charset="-128"/>
              </a:rPr>
              <a:t>Läkemedelslänkar. </a:t>
            </a:r>
            <a:br>
              <a:rPr lang="sv-SE" sz="1000" dirty="0" smtClean="0">
                <a:latin typeface="Verdana" pitchFamily="34" charset="0"/>
                <a:ea typeface="Geneva" pitchFamily="1" charset="-128"/>
              </a:rPr>
            </a:br>
            <a:r>
              <a:rPr lang="sv-SE" sz="1000" dirty="0" smtClean="0">
                <a:latin typeface="Verdana" pitchFamily="34" charset="0"/>
                <a:ea typeface="Geneva" pitchFamily="1" charset="-128"/>
              </a:rPr>
              <a:t>T ex Kloka listan, </a:t>
            </a:r>
            <a:r>
              <a:rPr lang="sv-SE" sz="1000" dirty="0" err="1" smtClean="0">
                <a:latin typeface="Verdana" pitchFamily="34" charset="0"/>
                <a:ea typeface="Geneva" pitchFamily="1" charset="-128"/>
              </a:rPr>
              <a:t>Fass</a:t>
            </a:r>
            <a:r>
              <a:rPr lang="sv-SE" sz="1000" dirty="0" smtClean="0">
                <a:latin typeface="Verdana" pitchFamily="34" charset="0"/>
                <a:ea typeface="Geneva" pitchFamily="1" charset="-128"/>
              </a:rPr>
              <a:t>, Regler och riktlinjer. Läkemedelsverket</a:t>
            </a:r>
            <a:endParaRPr kumimoji="0" lang="sv-SE" sz="1000" b="0" i="0" u="none" strike="noStrike" cap="none" normalizeH="0" baseline="0" dirty="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3139159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360" y="936625"/>
            <a:ext cx="7946136" cy="836613"/>
          </a:xfrm>
        </p:spPr>
        <p:txBody>
          <a:bodyPr>
            <a:normAutofit fontScale="90000"/>
          </a:bodyPr>
          <a:lstStyle/>
          <a:p>
            <a:pPr algn="ctr"/>
            <a:r>
              <a:rPr lang="sv-SE" sz="2000" b="1" dirty="0" smtClean="0"/>
              <a:t>Gemensam information i journalsystemet:</a:t>
            </a:r>
            <a:br>
              <a:rPr lang="sv-SE" sz="2000" b="1" dirty="0" smtClean="0"/>
            </a:br>
            <a:r>
              <a:rPr lang="sv-SE" sz="2000" b="1" dirty="0" smtClean="0"/>
              <a:t>Uppmärksamhetssymbolen </a:t>
            </a:r>
            <a:br>
              <a:rPr lang="sv-SE" sz="2000" b="1" dirty="0" smtClean="0"/>
            </a:br>
            <a:endParaRPr lang="sv-SE" sz="2000" b="1" dirty="0"/>
          </a:p>
        </p:txBody>
      </p:sp>
      <p:sp>
        <p:nvSpPr>
          <p:cNvPr id="3" name="Platshållare för innehåll 2"/>
          <p:cNvSpPr>
            <a:spLocks noGrp="1"/>
          </p:cNvSpPr>
          <p:nvPr>
            <p:ph idx="1"/>
          </p:nvPr>
        </p:nvSpPr>
        <p:spPr/>
        <p:txBody>
          <a:bodyPr>
            <a:normAutofit/>
          </a:bodyPr>
          <a:lstStyle/>
          <a:p>
            <a:r>
              <a:rPr lang="sv-SE" sz="1800" b="1" dirty="0">
                <a:latin typeface="Verdana" panose="020B0604030504040204" pitchFamily="34" charset="0"/>
                <a:ea typeface="Verdana" panose="020B0604030504040204" pitchFamily="34" charset="0"/>
              </a:rPr>
              <a:t>Uppmärksamhetsinformation delas in </a:t>
            </a:r>
            <a:r>
              <a:rPr lang="sv-SE" sz="1800" b="1" dirty="0" smtClean="0">
                <a:latin typeface="Verdana" panose="020B0604030504040204" pitchFamily="34" charset="0"/>
                <a:ea typeface="Verdana" panose="020B0604030504040204" pitchFamily="34" charset="0"/>
              </a:rPr>
              <a:t>i: </a:t>
            </a:r>
          </a:p>
          <a:p>
            <a:pPr lvl="1"/>
            <a:r>
              <a:rPr lang="sv-SE" sz="1800" dirty="0" smtClean="0">
                <a:latin typeface="Verdana" panose="020B0604030504040204" pitchFamily="34" charset="0"/>
                <a:ea typeface="Verdana" panose="020B0604030504040204" pitchFamily="34" charset="0"/>
              </a:rPr>
              <a:t>Varningsinformation </a:t>
            </a:r>
          </a:p>
          <a:p>
            <a:pPr lvl="1"/>
            <a:r>
              <a:rPr lang="sv-SE" sz="1800" dirty="0" smtClean="0">
                <a:latin typeface="Verdana" panose="020B0604030504040204" pitchFamily="34" charset="0"/>
                <a:ea typeface="Verdana" panose="020B0604030504040204" pitchFamily="34" charset="0"/>
              </a:rPr>
              <a:t>Observandum </a:t>
            </a:r>
            <a:endParaRPr lang="sv-SE" sz="1800" dirty="0" smtClean="0"/>
          </a:p>
        </p:txBody>
      </p:sp>
      <p:pic>
        <p:nvPicPr>
          <p:cNvPr id="4" name="Picture 3" descr="Uppmarksamhetssymbol_med_v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0" y="3517710"/>
            <a:ext cx="4505404" cy="138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60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50331" y="6019114"/>
            <a:ext cx="4572000" cy="253916"/>
          </a:xfrm>
          <a:prstGeom prst="rect">
            <a:avLst/>
          </a:prstGeom>
        </p:spPr>
        <p:txBody>
          <a:bodyPr>
            <a:spAutoFit/>
          </a:bodyPr>
          <a:lstStyle/>
          <a:p>
            <a:r>
              <a:rPr lang="sv-SE" sz="1050" dirty="0">
                <a:hlinkClick r:id="rId3"/>
              </a:rPr>
              <a:t>Regler som styr dokumentering av uppmärksamhetsinformation</a:t>
            </a:r>
            <a:endParaRPr lang="sv-SE" sz="1050" dirty="0"/>
          </a:p>
        </p:txBody>
      </p:sp>
      <p:sp>
        <p:nvSpPr>
          <p:cNvPr id="8" name="Rektangel 7"/>
          <p:cNvSpPr/>
          <p:nvPr/>
        </p:nvSpPr>
        <p:spPr>
          <a:xfrm>
            <a:off x="818493" y="1893911"/>
            <a:ext cx="4483677" cy="2885405"/>
          </a:xfrm>
          <a:prstGeom prst="rect">
            <a:avLst/>
          </a:prstGeom>
        </p:spPr>
        <p:txBody>
          <a:bodyPr wrap="square">
            <a:spAutoFit/>
          </a:bodyPr>
          <a:lstStyle/>
          <a:p>
            <a:pPr marL="214313" indent="-214313">
              <a:buFont typeface="Wingdings" panose="05000000000000000000" pitchFamily="2" charset="2"/>
              <a:buChar char="ü"/>
            </a:pPr>
            <a:endParaRPr lang="sv-SE" sz="1050" dirty="0">
              <a:ea typeface="Verdana" panose="020B0604030504040204" pitchFamily="34" charset="0"/>
            </a:endParaRPr>
          </a:p>
          <a:p>
            <a:pPr marL="171450" indent="-171450" algn="l">
              <a:buFont typeface="Arial" panose="020B0604020202020204" pitchFamily="34" charset="0"/>
              <a:buChar char="•"/>
            </a:pPr>
            <a:r>
              <a:rPr lang="sv-SE" sz="1800" dirty="0">
                <a:ea typeface="Verdana" panose="020B0604030504040204" pitchFamily="34" charset="0"/>
              </a:rPr>
              <a:t>Behandling/terapi att beakta  </a:t>
            </a:r>
          </a:p>
          <a:p>
            <a:pPr marL="171450" indent="-171450" algn="l">
              <a:buFont typeface="Arial" panose="020B0604020202020204" pitchFamily="34" charset="0"/>
              <a:buChar char="•"/>
            </a:pPr>
            <a:r>
              <a:rPr lang="sv-SE" sz="1800" dirty="0" smtClean="0">
                <a:ea typeface="Verdana" panose="020B0604030504040204" pitchFamily="34" charset="0"/>
              </a:rPr>
              <a:t>Diagnos </a:t>
            </a:r>
            <a:r>
              <a:rPr lang="sv-SE" sz="1800" dirty="0">
                <a:ea typeface="Verdana" panose="020B0604030504040204" pitchFamily="34" charset="0"/>
              </a:rPr>
              <a:t>att beakta  </a:t>
            </a:r>
          </a:p>
          <a:p>
            <a:pPr marL="171450" indent="-171450" algn="l">
              <a:buFont typeface="Arial" panose="020B0604020202020204" pitchFamily="34" charset="0"/>
              <a:buChar char="•"/>
            </a:pPr>
            <a:r>
              <a:rPr lang="sv-SE" sz="1800" dirty="0">
                <a:ea typeface="Verdana" panose="020B0604030504040204" pitchFamily="34" charset="0"/>
              </a:rPr>
              <a:t>Resistenta bakterier  </a:t>
            </a:r>
          </a:p>
          <a:p>
            <a:pPr marL="171450" indent="-171450" algn="l">
              <a:buFont typeface="Arial" panose="020B0604020202020204" pitchFamily="34" charset="0"/>
              <a:buChar char="•"/>
            </a:pPr>
            <a:r>
              <a:rPr lang="sv-SE" sz="1800" dirty="0">
                <a:ea typeface="Verdana" panose="020B0604030504040204" pitchFamily="34" charset="0"/>
              </a:rPr>
              <a:t>Vårdbegränsningar att beakta </a:t>
            </a:r>
          </a:p>
          <a:p>
            <a:pPr marL="171450" indent="-171450" algn="l">
              <a:buFont typeface="Arial" panose="020B0604020202020204" pitchFamily="34" charset="0"/>
              <a:buChar char="•"/>
            </a:pPr>
            <a:r>
              <a:rPr lang="sv-SE" sz="1800" dirty="0">
                <a:ea typeface="Verdana" panose="020B0604030504040204" pitchFamily="34" charset="0"/>
              </a:rPr>
              <a:t>Överkänslighet och intolerans (livshotande, skadlig eller besvärande) </a:t>
            </a:r>
          </a:p>
        </p:txBody>
      </p:sp>
      <p:pic>
        <p:nvPicPr>
          <p:cNvPr id="1027" name="Picture 3" descr="Uppmarksamhetssymbol_med_v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9780" y="2136966"/>
            <a:ext cx="2235994" cy="685801"/>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objekt 13"/>
          <p:cNvPicPr>
            <a:picLocks noChangeAspect="1"/>
          </p:cNvPicPr>
          <p:nvPr/>
        </p:nvPicPr>
        <p:blipFill rotWithShape="1">
          <a:blip r:embed="rId5" cstate="print">
            <a:extLst>
              <a:ext uri="{28A0092B-C50C-407E-A947-70E740481C1C}">
                <a14:useLocalDpi xmlns:a14="http://schemas.microsoft.com/office/drawing/2010/main" val="0"/>
              </a:ext>
            </a:extLst>
          </a:blip>
          <a:srcRect r="3488" b="19464"/>
          <a:stretch/>
        </p:blipFill>
        <p:spPr>
          <a:xfrm>
            <a:off x="5509780" y="2981545"/>
            <a:ext cx="2380468" cy="2162039"/>
          </a:xfrm>
          <a:prstGeom prst="rect">
            <a:avLst/>
          </a:prstGeom>
        </p:spPr>
      </p:pic>
      <p:sp>
        <p:nvSpPr>
          <p:cNvPr id="3" name="Rubrik 2"/>
          <p:cNvSpPr>
            <a:spLocks noGrp="1"/>
          </p:cNvSpPr>
          <p:nvPr>
            <p:ph type="title"/>
          </p:nvPr>
        </p:nvSpPr>
        <p:spPr/>
        <p:txBody>
          <a:bodyPr>
            <a:noAutofit/>
          </a:bodyPr>
          <a:lstStyle/>
          <a:p>
            <a:pPr algn="ctr"/>
            <a:r>
              <a:rPr lang="sv-SE" sz="2000" b="1" dirty="0">
                <a:ea typeface="Verdana" panose="020B0604030504040204" pitchFamily="34" charset="0"/>
              </a:rPr>
              <a:t>Uppmärksamhetssymbolen visar grafiskt </a:t>
            </a:r>
            <a:r>
              <a:rPr lang="sv-SE" sz="2000" b="1" dirty="0" smtClean="0">
                <a:ea typeface="Verdana" panose="020B0604030504040204" pitchFamily="34" charset="0"/>
              </a:rPr>
              <a:t/>
            </a:r>
            <a:br>
              <a:rPr lang="sv-SE" sz="2000" b="1" dirty="0" smtClean="0">
                <a:ea typeface="Verdana" panose="020B0604030504040204" pitchFamily="34" charset="0"/>
              </a:rPr>
            </a:br>
            <a:r>
              <a:rPr lang="sv-SE" sz="2000" b="1" dirty="0" smtClean="0">
                <a:ea typeface="Verdana" panose="020B0604030504040204" pitchFamily="34" charset="0"/>
              </a:rPr>
              <a:t>varningar </a:t>
            </a:r>
            <a:r>
              <a:rPr lang="sv-SE" sz="2000" b="1" dirty="0">
                <a:ea typeface="Verdana" panose="020B0604030504040204" pitchFamily="34" charset="0"/>
              </a:rPr>
              <a:t>av </a:t>
            </a:r>
            <a:r>
              <a:rPr lang="sv-SE" sz="2000" b="1" dirty="0" smtClean="0">
                <a:ea typeface="Verdana" panose="020B0604030504040204" pitchFamily="34" charset="0"/>
              </a:rPr>
              <a:t>typerna</a:t>
            </a:r>
            <a:r>
              <a:rPr lang="sv-SE" sz="2000" b="1" dirty="0">
                <a:ea typeface="Verdana" panose="020B0604030504040204" pitchFamily="34" charset="0"/>
              </a:rPr>
              <a:t>:</a:t>
            </a:r>
            <a:endParaRPr lang="sv-SE" sz="1800" dirty="0"/>
          </a:p>
        </p:txBody>
      </p:sp>
    </p:spTree>
    <p:extLst>
      <p:ext uri="{BB962C8B-B14F-4D97-AF65-F5344CB8AC3E}">
        <p14:creationId xmlns:p14="http://schemas.microsoft.com/office/powerpoint/2010/main" val="613849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p:cNvGrpSpPr/>
          <p:nvPr/>
        </p:nvGrpSpPr>
        <p:grpSpPr>
          <a:xfrm>
            <a:off x="1524965" y="4409879"/>
            <a:ext cx="1956455" cy="1726120"/>
            <a:chOff x="3082652" y="3789040"/>
            <a:chExt cx="2857500" cy="2592288"/>
          </a:xfrm>
        </p:grpSpPr>
        <p:pic>
          <p:nvPicPr>
            <p:cNvPr id="4"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ankebubbla: moln 19"/>
          <p:cNvSpPr/>
          <p:nvPr/>
        </p:nvSpPr>
        <p:spPr bwMode="auto">
          <a:xfrm>
            <a:off x="430002" y="1934308"/>
            <a:ext cx="3971622" cy="1360064"/>
          </a:xfrm>
          <a:prstGeom prst="cloudCallout">
            <a:avLst>
              <a:gd name="adj1" fmla="val -1088"/>
              <a:gd name="adj2" fmla="val 12139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noAutofit/>
          </a:bodyPr>
          <a:lstStyle/>
          <a:p>
            <a:pPr algn="ctr">
              <a:defRPr/>
            </a:pPr>
            <a:r>
              <a:rPr lang="sv-SE" sz="1400" i="1" dirty="0" smtClean="0">
                <a:ea typeface="Verdana" panose="020B0604030504040204" pitchFamily="34" charset="0"/>
                <a:cs typeface="Calibri" panose="020F0502020204030204" pitchFamily="34" charset="0"/>
              </a:rPr>
              <a:t>Hur används </a:t>
            </a:r>
            <a:r>
              <a:rPr lang="sv-SE" sz="1400" i="1" dirty="0" smtClean="0">
                <a:ea typeface="Verdana" panose="020B0604030504040204" pitchFamily="34" charset="0"/>
              </a:rPr>
              <a:t>varningsinformation </a:t>
            </a:r>
            <a:r>
              <a:rPr lang="sv-SE" sz="1400" i="1" dirty="0">
                <a:ea typeface="Verdana" panose="020B0604030504040204" pitchFamily="34" charset="0"/>
              </a:rPr>
              <a:t>och observandum </a:t>
            </a:r>
            <a:r>
              <a:rPr lang="sv-SE" sz="1400" i="1" dirty="0">
                <a:ea typeface="Verdana" panose="020B0604030504040204" pitchFamily="34" charset="0"/>
                <a:cs typeface="Calibri" panose="020F0502020204030204" pitchFamily="34" charset="0"/>
              </a:rPr>
              <a:t>idag i det dagliga arbetet ?</a:t>
            </a:r>
          </a:p>
        </p:txBody>
      </p:sp>
      <p:sp>
        <p:nvSpPr>
          <p:cNvPr id="7" name="Tankebubbla: moln 19"/>
          <p:cNvSpPr/>
          <p:nvPr/>
        </p:nvSpPr>
        <p:spPr bwMode="auto">
          <a:xfrm>
            <a:off x="4414896" y="2180175"/>
            <a:ext cx="4010081" cy="1688123"/>
          </a:xfrm>
          <a:prstGeom prst="cloudCallout">
            <a:avLst>
              <a:gd name="adj1" fmla="val -60989"/>
              <a:gd name="adj2" fmla="val 75444"/>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noAutofit/>
          </a:bodyPr>
          <a:lstStyle/>
          <a:p>
            <a:pPr algn="ctr"/>
            <a:r>
              <a:rPr lang="sv-SE" sz="1400" i="1" dirty="0" smtClean="0">
                <a:ea typeface="Verdana" panose="020B0604030504040204" pitchFamily="34" charset="0"/>
                <a:cs typeface="Calibri" panose="020F0502020204030204" pitchFamily="34" charset="0"/>
              </a:rPr>
              <a:t>Vad ser ni för vinster med att alla använder uppmärksamhetssymbolen?</a:t>
            </a:r>
          </a:p>
        </p:txBody>
      </p:sp>
      <p:sp>
        <p:nvSpPr>
          <p:cNvPr id="8" name="Rubrik 4"/>
          <p:cNvSpPr>
            <a:spLocks noGrp="1"/>
          </p:cNvSpPr>
          <p:nvPr>
            <p:ph type="title"/>
          </p:nvPr>
        </p:nvSpPr>
        <p:spPr>
          <a:xfrm>
            <a:off x="669290" y="930497"/>
            <a:ext cx="7886700" cy="708098"/>
          </a:xfrm>
        </p:spPr>
        <p:txBody>
          <a:bodyPr>
            <a:normAutofit/>
          </a:bodyPr>
          <a:lstStyle/>
          <a:p>
            <a:pPr algn="ctr"/>
            <a:r>
              <a:rPr lang="sv-SE" sz="2000" b="1" dirty="0">
                <a:latin typeface="Verdana" panose="020B0604030504040204" pitchFamily="34" charset="0"/>
                <a:ea typeface="Verdana" panose="020B0604030504040204" pitchFamily="34" charset="0"/>
              </a:rPr>
              <a:t>Varningsinformation och </a:t>
            </a:r>
            <a:r>
              <a:rPr lang="sv-SE" sz="2000" b="1" dirty="0" smtClean="0">
                <a:latin typeface="Verdana" panose="020B0604030504040204" pitchFamily="34" charset="0"/>
                <a:ea typeface="Verdana" panose="020B0604030504040204" pitchFamily="34" charset="0"/>
              </a:rPr>
              <a:t>observandum</a:t>
            </a:r>
            <a:endParaRPr lang="sv-SE" sz="2000" dirty="0">
              <a:latin typeface="Verdana" panose="020B0604030504040204" pitchFamily="34" charset="0"/>
              <a:ea typeface="Verdana" panose="020B0604030504040204" pitchFamily="34" charset="0"/>
            </a:endParaRPr>
          </a:p>
        </p:txBody>
      </p:sp>
      <p:sp>
        <p:nvSpPr>
          <p:cNvPr id="9" name="Tankebubbla: moln 19"/>
          <p:cNvSpPr/>
          <p:nvPr/>
        </p:nvSpPr>
        <p:spPr bwMode="auto">
          <a:xfrm>
            <a:off x="4401624" y="4409879"/>
            <a:ext cx="4023353" cy="1840172"/>
          </a:xfrm>
          <a:prstGeom prst="cloudCallout">
            <a:avLst>
              <a:gd name="adj1" fmla="val -66115"/>
              <a:gd name="adj2" fmla="val 6043"/>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noAutofit/>
          </a:bodyPr>
          <a:lstStyle/>
          <a:p>
            <a:pPr algn="ctr"/>
            <a:r>
              <a:rPr lang="sv-SE" sz="1400" i="1" dirty="0" smtClean="0">
                <a:ea typeface="Verdana" panose="020B0604030504040204" pitchFamily="34" charset="0"/>
              </a:rPr>
              <a:t>Vad ser ni för faror med att inte dokumentera i uppmärksamhetssymbolen?</a:t>
            </a:r>
            <a:endParaRPr lang="sv-SE" sz="1400" i="1" dirty="0">
              <a:ea typeface="Verdana" panose="020B0604030504040204" pitchFamily="34" charset="0"/>
            </a:endParaRPr>
          </a:p>
        </p:txBody>
      </p:sp>
    </p:spTree>
    <p:extLst>
      <p:ext uri="{BB962C8B-B14F-4D97-AF65-F5344CB8AC3E}">
        <p14:creationId xmlns:p14="http://schemas.microsoft.com/office/powerpoint/2010/main" val="38173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GDPR, statistik och utvärdering</a:t>
            </a:r>
            <a:endParaRPr lang="sv-SE" sz="2000" dirty="0">
              <a:solidFill>
                <a:srgbClr val="FF0000"/>
              </a:solidFill>
            </a:endParaRPr>
          </a:p>
        </p:txBody>
      </p:sp>
      <p:sp>
        <p:nvSpPr>
          <p:cNvPr id="3" name="Platshållare för innehåll 2"/>
          <p:cNvSpPr>
            <a:spLocks noGrp="1"/>
          </p:cNvSpPr>
          <p:nvPr>
            <p:ph idx="1"/>
          </p:nvPr>
        </p:nvSpPr>
        <p:spPr>
          <a:xfrm>
            <a:off x="719138" y="1888494"/>
            <a:ext cx="7700962" cy="3937000"/>
          </a:xfrm>
        </p:spPr>
        <p:txBody>
          <a:bodyPr>
            <a:noAutofit/>
          </a:bodyPr>
          <a:lstStyle/>
          <a:p>
            <a:r>
              <a:rPr lang="sv-SE" sz="1550" b="1" dirty="0" smtClean="0">
                <a:latin typeface="+mj-lt"/>
              </a:rPr>
              <a:t>Hantering av personuppgifter: </a:t>
            </a:r>
            <a:r>
              <a:rPr lang="sv-SE" sz="1550" dirty="0" smtClean="0">
                <a:latin typeface="+mj-lt"/>
              </a:rPr>
              <a:t>Från och med 2018-05-25 gäller dataskyddsförordningen (EU) 2016/679 (</a:t>
            </a:r>
            <a:r>
              <a:rPr lang="sv-SE" sz="1550" b="1" dirty="0" smtClean="0">
                <a:latin typeface="+mj-lt"/>
              </a:rPr>
              <a:t>GDPR</a:t>
            </a:r>
            <a:r>
              <a:rPr lang="sv-SE" sz="1550" dirty="0" smtClean="0">
                <a:latin typeface="+mj-lt"/>
              </a:rPr>
              <a:t>) som lag i alla EU:s medlemsstater. Förordningen ersätter personuppgiftslagen (PUL). </a:t>
            </a:r>
            <a:endParaRPr lang="sv-SE" sz="1550" i="1" kern="1200" dirty="0" smtClean="0">
              <a:latin typeface="+mj-lt"/>
              <a:ea typeface="Geneva" pitchFamily="1" charset="-128"/>
            </a:endParaRPr>
          </a:p>
          <a:p>
            <a:r>
              <a:rPr lang="sv-SE" sz="1550" b="1" dirty="0" smtClean="0">
                <a:latin typeface="+mj-lt"/>
              </a:rPr>
              <a:t>Statistik: </a:t>
            </a:r>
            <a:r>
              <a:rPr lang="sv-SE" sz="1550" dirty="0">
                <a:latin typeface="+mj-lt"/>
              </a:rPr>
              <a:t>På uppdrag av Svenska ESF-rådet tar </a:t>
            </a:r>
            <a:r>
              <a:rPr lang="sv-SE" sz="1550" dirty="0" err="1">
                <a:latin typeface="+mj-lt"/>
              </a:rPr>
              <a:t>eHälsalyftets</a:t>
            </a:r>
            <a:r>
              <a:rPr lang="sv-SE" sz="1550" dirty="0">
                <a:latin typeface="+mj-lt"/>
              </a:rPr>
              <a:t> projektledning fram personuppgifter och </a:t>
            </a:r>
            <a:r>
              <a:rPr lang="sv-SE" sz="1550" dirty="0" smtClean="0">
                <a:latin typeface="+mj-lt"/>
              </a:rPr>
              <a:t>rapporterar till </a:t>
            </a:r>
            <a:r>
              <a:rPr lang="sv-SE" sz="1550" dirty="0">
                <a:latin typeface="+mj-lt"/>
              </a:rPr>
              <a:t>Statistiska centralbyrån (SCB</a:t>
            </a:r>
            <a:r>
              <a:rPr lang="sv-SE" sz="1550" dirty="0" smtClean="0">
                <a:latin typeface="+mj-lt"/>
              </a:rPr>
              <a:t>). SCB </a:t>
            </a:r>
            <a:r>
              <a:rPr lang="sv-SE" sz="1550" dirty="0">
                <a:latin typeface="+mj-lt"/>
              </a:rPr>
              <a:t>tar sedan fram statistik </a:t>
            </a:r>
            <a:r>
              <a:rPr lang="sv-SE" sz="1550" dirty="0" smtClean="0">
                <a:latin typeface="+mj-lt"/>
              </a:rPr>
              <a:t>om deltagandet.</a:t>
            </a:r>
            <a:endParaRPr lang="sv-SE" sz="1550" dirty="0">
              <a:latin typeface="+mj-lt"/>
            </a:endParaRPr>
          </a:p>
          <a:p>
            <a:r>
              <a:rPr lang="sv-SE" sz="1550" b="1" dirty="0" smtClean="0">
                <a:latin typeface="+mj-lt"/>
              </a:rPr>
              <a:t>Sekretess: </a:t>
            </a:r>
            <a:r>
              <a:rPr lang="sv-SE" sz="1550" dirty="0" smtClean="0">
                <a:latin typeface="+mj-lt"/>
              </a:rPr>
              <a:t>Uppgifterna skyddas av sekretess enligt 24 kap. 8 § offentlighets- och sekretesslagen (2009:400).</a:t>
            </a:r>
          </a:p>
          <a:p>
            <a:r>
              <a:rPr lang="sv-SE" sz="1550" b="1" dirty="0" smtClean="0">
                <a:latin typeface="+mj-lt"/>
              </a:rPr>
              <a:t>Lärande utvärdering:</a:t>
            </a:r>
            <a:r>
              <a:rPr lang="sv-SE" sz="1550" kern="1200" dirty="0">
                <a:latin typeface="+mj-lt"/>
                <a:ea typeface="Geneva" pitchFamily="1" charset="-128"/>
              </a:rPr>
              <a:t> </a:t>
            </a:r>
            <a:r>
              <a:rPr lang="sv-SE" sz="1550" dirty="0" err="1">
                <a:latin typeface="+mj-lt"/>
              </a:rPr>
              <a:t>eHälsalyftet</a:t>
            </a:r>
            <a:r>
              <a:rPr lang="sv-SE" sz="1550" dirty="0">
                <a:latin typeface="+mj-lt"/>
              </a:rPr>
              <a:t> utvärderas av Ekan AB </a:t>
            </a:r>
            <a:r>
              <a:rPr lang="sv-SE" sz="1550" dirty="0" smtClean="0">
                <a:latin typeface="+mj-lt"/>
              </a:rPr>
              <a:t>under </a:t>
            </a:r>
            <a:r>
              <a:rPr lang="sv-SE" sz="1550" dirty="0">
                <a:latin typeface="+mj-lt"/>
              </a:rPr>
              <a:t>tiden projektet </a:t>
            </a:r>
            <a:r>
              <a:rPr lang="sv-SE" sz="1550" dirty="0" smtClean="0">
                <a:latin typeface="+mj-lt"/>
              </a:rPr>
              <a:t>pågår. </a:t>
            </a:r>
            <a:r>
              <a:rPr lang="sv-SE" sz="1550" dirty="0">
                <a:latin typeface="+mj-lt"/>
              </a:rPr>
              <a:t>Projektledningen skickar e-postadresser till Ekan och deltagare kan komma att få frågeformulär om sitt </a:t>
            </a:r>
            <a:r>
              <a:rPr lang="sv-SE" sz="1550" dirty="0" smtClean="0">
                <a:latin typeface="+mj-lt"/>
              </a:rPr>
              <a:t>deltagande via </a:t>
            </a:r>
            <a:br>
              <a:rPr lang="sv-SE" sz="1550" dirty="0" smtClean="0">
                <a:latin typeface="+mj-lt"/>
              </a:rPr>
            </a:br>
            <a:r>
              <a:rPr lang="sv-SE" sz="1550" dirty="0" smtClean="0">
                <a:latin typeface="+mj-lt"/>
              </a:rPr>
              <a:t>e-post.</a:t>
            </a:r>
          </a:p>
          <a:p>
            <a:pPr marL="0" indent="0" algn="ctr">
              <a:buNone/>
            </a:pPr>
            <a:r>
              <a:rPr lang="sv-SE" sz="1200" dirty="0" smtClean="0"/>
              <a:t>Mer information finns i informationsblad från ESF och SCB samt på </a:t>
            </a:r>
            <a:r>
              <a:rPr lang="sv-SE" sz="1200" dirty="0" smtClean="0">
                <a:hlinkClick r:id="rId3"/>
              </a:rPr>
              <a:t>www.esf.se </a:t>
            </a:r>
            <a:r>
              <a:rPr lang="sv-SE" sz="1200" dirty="0" smtClean="0"/>
              <a:t/>
            </a:r>
            <a:br>
              <a:rPr lang="sv-SE" sz="1200" dirty="0" smtClean="0"/>
            </a:br>
            <a:r>
              <a:rPr lang="sv-SE" sz="1200" dirty="0" smtClean="0"/>
              <a:t>och </a:t>
            </a:r>
            <a:r>
              <a:rPr lang="sv-SE" sz="1200" dirty="0" smtClean="0">
                <a:hlinkClick r:id="rId4"/>
              </a:rPr>
              <a:t>www.ekan.com</a:t>
            </a:r>
            <a:endParaRPr lang="sv-SE" sz="1200" dirty="0"/>
          </a:p>
        </p:txBody>
      </p:sp>
    </p:spTree>
    <p:extLst>
      <p:ext uri="{BB962C8B-B14F-4D97-AF65-F5344CB8AC3E}">
        <p14:creationId xmlns:p14="http://schemas.microsoft.com/office/powerpoint/2010/main" val="3657622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 13"/>
          <p:cNvGrpSpPr/>
          <p:nvPr/>
        </p:nvGrpSpPr>
        <p:grpSpPr>
          <a:xfrm>
            <a:off x="3335336" y="3996287"/>
            <a:ext cx="1925999" cy="1881516"/>
            <a:chOff x="3082652" y="3789040"/>
            <a:chExt cx="2857500" cy="2592288"/>
          </a:xfrm>
        </p:grpSpPr>
        <p:pic>
          <p:nvPicPr>
            <p:cNvPr id="15"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ubrik 2"/>
          <p:cNvSpPr>
            <a:spLocks noGrp="1"/>
          </p:cNvSpPr>
          <p:nvPr>
            <p:ph type="title"/>
          </p:nvPr>
        </p:nvSpPr>
        <p:spPr>
          <a:xfrm>
            <a:off x="710832" y="967622"/>
            <a:ext cx="7886700" cy="555443"/>
          </a:xfrm>
        </p:spPr>
        <p:txBody>
          <a:bodyPr>
            <a:normAutofit/>
          </a:bodyPr>
          <a:lstStyle/>
          <a:p>
            <a:pPr algn="ctr"/>
            <a:r>
              <a:rPr lang="sv-SE" sz="2000" b="1" dirty="0" smtClean="0">
                <a:solidFill>
                  <a:srgbClr val="000000"/>
                </a:solidFill>
                <a:latin typeface="Verdana" panose="020B0604030504040204" pitchFamily="34" charset="0"/>
                <a:ea typeface="Verdana" panose="020B0604030504040204" pitchFamily="34" charset="0"/>
              </a:rPr>
              <a:t>Gemensam läkemedelsjournal</a:t>
            </a:r>
            <a:endParaRPr lang="sv-SE" sz="2000" b="1" dirty="0">
              <a:latin typeface="Verdana" panose="020B0604030504040204" pitchFamily="34" charset="0"/>
              <a:ea typeface="Verdana" panose="020B0604030504040204" pitchFamily="34" charset="0"/>
            </a:endParaRPr>
          </a:p>
        </p:txBody>
      </p:sp>
      <p:sp>
        <p:nvSpPr>
          <p:cNvPr id="22" name="Tankebubbla: moln 19"/>
          <p:cNvSpPr/>
          <p:nvPr/>
        </p:nvSpPr>
        <p:spPr bwMode="auto">
          <a:xfrm>
            <a:off x="2861059" y="1862887"/>
            <a:ext cx="2593352" cy="1461456"/>
          </a:xfrm>
          <a:prstGeom prst="cloudCallout">
            <a:avLst>
              <a:gd name="adj1" fmla="val -4060"/>
              <a:gd name="adj2" fmla="val 87941"/>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noAutofit/>
          </a:bodyPr>
          <a:lstStyle/>
          <a:p>
            <a:r>
              <a:rPr lang="sv-SE" sz="1100" i="1" dirty="0" smtClean="0"/>
              <a:t>Vilka blir konsekvenserna om vi inte följer riktlinjerna? För patienter och andra vårdgivare? </a:t>
            </a:r>
            <a:endParaRPr lang="sv-SE" sz="1200" dirty="0">
              <a:latin typeface="Calibri" panose="020F0502020204030204" pitchFamily="34" charset="0"/>
            </a:endParaRPr>
          </a:p>
        </p:txBody>
      </p:sp>
      <p:sp>
        <p:nvSpPr>
          <p:cNvPr id="24" name="Tankebubbla: moln 19"/>
          <p:cNvSpPr/>
          <p:nvPr/>
        </p:nvSpPr>
        <p:spPr bwMode="auto">
          <a:xfrm>
            <a:off x="5200785" y="2915748"/>
            <a:ext cx="2494489" cy="1389553"/>
          </a:xfrm>
          <a:prstGeom prst="cloudCallout">
            <a:avLst>
              <a:gd name="adj1" fmla="val -40866"/>
              <a:gd name="adj2" fmla="val 80744"/>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51435" tIns="25718" rIns="51435" bIns="25718" numCol="1" rtlCol="0" anchor="ctr" anchorCtr="0" compatLnSpc="1">
            <a:prstTxWarp prst="textNoShape">
              <a:avLst/>
            </a:prstTxWarp>
            <a:noAutofit/>
          </a:bodyPr>
          <a:lstStyle/>
          <a:p>
            <a:r>
              <a:rPr lang="sv-SE" sz="1100" i="1" dirty="0" smtClean="0"/>
              <a:t>Hur kan SLL-gemensamma ordinationsmallar underlätta arbetet för förskrivare?</a:t>
            </a:r>
            <a:endParaRPr lang="sv-SE" sz="1100" dirty="0">
              <a:latin typeface="Calibri" panose="020F0502020204030204" pitchFamily="34" charset="0"/>
            </a:endParaRPr>
          </a:p>
        </p:txBody>
      </p:sp>
    </p:spTree>
    <p:extLst>
      <p:ext uri="{BB962C8B-B14F-4D97-AF65-F5344CB8AC3E}">
        <p14:creationId xmlns:p14="http://schemas.microsoft.com/office/powerpoint/2010/main" val="364693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0441"/>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Verdana" pitchFamily="34" charset="0"/>
                <a:ea typeface="Geneva" charset="0"/>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2" name="Rubrik 1"/>
          <p:cNvSpPr>
            <a:spLocks noGrp="1"/>
          </p:cNvSpPr>
          <p:nvPr>
            <p:ph type="ctrTitle"/>
          </p:nvPr>
        </p:nvSpPr>
        <p:spPr>
          <a:xfrm>
            <a:off x="685800" y="2363897"/>
            <a:ext cx="7772400" cy="1470025"/>
          </a:xfrm>
        </p:spPr>
        <p:txBody>
          <a:bodyPr>
            <a:normAutofit/>
          </a:bodyPr>
          <a:lstStyle/>
          <a:p>
            <a:pPr algn="ctr"/>
            <a:r>
              <a:rPr lang="sv-SE" sz="2700" b="1" dirty="0"/>
              <a:t>Inspiration</a:t>
            </a:r>
            <a:r>
              <a:rPr lang="sv-SE" sz="2700" b="1" dirty="0" smtClean="0"/>
              <a:t/>
            </a:r>
            <a:br>
              <a:rPr lang="sv-SE" sz="2700" b="1" dirty="0" smtClean="0"/>
            </a:br>
            <a:r>
              <a:rPr lang="sv-SE" sz="2700" dirty="0" smtClean="0"/>
              <a:t>Exempel på vad vi kan göra här och nu</a:t>
            </a:r>
            <a:r>
              <a:rPr lang="sv-SE" sz="2700" b="1" dirty="0" smtClean="0"/>
              <a:t/>
            </a:r>
            <a:br>
              <a:rPr lang="sv-SE" sz="2700" b="1" dirty="0" smtClean="0"/>
            </a:br>
            <a:endParaRPr lang="sv-SE" sz="2700" b="1" dirty="0"/>
          </a:p>
        </p:txBody>
      </p:sp>
    </p:spTree>
    <p:extLst>
      <p:ext uri="{BB962C8B-B14F-4D97-AF65-F5344CB8AC3E}">
        <p14:creationId xmlns:p14="http://schemas.microsoft.com/office/powerpoint/2010/main" val="3142374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8513" y="669752"/>
            <a:ext cx="8204309" cy="836613"/>
          </a:xfrm>
        </p:spPr>
        <p:txBody>
          <a:bodyPr>
            <a:normAutofit/>
          </a:bodyPr>
          <a:lstStyle/>
          <a:p>
            <a:pPr algn="ctr"/>
            <a:r>
              <a:rPr lang="sv-SE" sz="2000" b="1" dirty="0" smtClean="0"/>
              <a:t>Film: Digitalt återbesök </a:t>
            </a:r>
            <a:endParaRPr lang="sv-SE" sz="2000" b="1" dirty="0"/>
          </a:p>
        </p:txBody>
      </p:sp>
      <p:pic>
        <p:nvPicPr>
          <p:cNvPr id="3" name="biRnpBDXjwA"/>
          <p:cNvPicPr>
            <a:picLocks noRot="1" noChangeAspect="1"/>
          </p:cNvPicPr>
          <p:nvPr>
            <a:videoFile r:link="rId1"/>
          </p:nvPr>
        </p:nvPicPr>
        <p:blipFill>
          <a:blip r:embed="rId4"/>
          <a:stretch>
            <a:fillRect/>
          </a:stretch>
        </p:blipFill>
        <p:spPr>
          <a:xfrm>
            <a:off x="397228" y="1248180"/>
            <a:ext cx="8326877" cy="4683868"/>
          </a:xfrm>
          <a:prstGeom prst="rect">
            <a:avLst/>
          </a:prstGeom>
        </p:spPr>
      </p:pic>
    </p:spTree>
    <p:extLst>
      <p:ext uri="{BB962C8B-B14F-4D97-AF65-F5344CB8AC3E}">
        <p14:creationId xmlns:p14="http://schemas.microsoft.com/office/powerpoint/2010/main" val="3707787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0262" y="634221"/>
            <a:ext cx="8143617" cy="836613"/>
          </a:xfrm>
        </p:spPr>
        <p:txBody>
          <a:bodyPr>
            <a:normAutofit/>
          </a:bodyPr>
          <a:lstStyle/>
          <a:p>
            <a:pPr algn="ctr"/>
            <a:r>
              <a:rPr lang="sv-SE" sz="2000" b="1" dirty="0" smtClean="0"/>
              <a:t>Frågeformuläret på 1177</a:t>
            </a:r>
            <a:endParaRPr lang="sv-SE" sz="2000" b="1" dirty="0"/>
          </a:p>
        </p:txBody>
      </p:sp>
      <p:pic>
        <p:nvPicPr>
          <p:cNvPr id="4" name="hyy-d-48KgM"/>
          <p:cNvPicPr>
            <a:picLocks noRot="1" noChangeAspect="1"/>
          </p:cNvPicPr>
          <p:nvPr>
            <a:videoFile r:link="rId1"/>
          </p:nvPr>
        </p:nvPicPr>
        <p:blipFill>
          <a:blip r:embed="rId4"/>
          <a:stretch>
            <a:fillRect/>
          </a:stretch>
        </p:blipFill>
        <p:spPr>
          <a:xfrm>
            <a:off x="520262" y="1323975"/>
            <a:ext cx="8143617" cy="4580784"/>
          </a:xfrm>
          <a:prstGeom prst="rect">
            <a:avLst/>
          </a:prstGeom>
        </p:spPr>
      </p:pic>
    </p:spTree>
    <p:extLst>
      <p:ext uri="{BB962C8B-B14F-4D97-AF65-F5344CB8AC3E}">
        <p14:creationId xmlns:p14="http://schemas.microsoft.com/office/powerpoint/2010/main" val="330348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Ellips 37"/>
          <p:cNvSpPr/>
          <p:nvPr/>
        </p:nvSpPr>
        <p:spPr bwMode="auto">
          <a:xfrm>
            <a:off x="3506433" y="2819911"/>
            <a:ext cx="1890886" cy="1750376"/>
          </a:xfrm>
          <a:prstGeom prst="ellipse">
            <a:avLst/>
          </a:prstGeom>
          <a:solidFill>
            <a:schemeClr val="accent2">
              <a:lumMod val="40000"/>
              <a:lumOff val="60000"/>
            </a:schemeClr>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4" name="Flödesschema: Process 302"/>
          <p:cNvSpPr>
            <a:spLocks noChangeArrowheads="1"/>
          </p:cNvSpPr>
          <p:nvPr/>
        </p:nvSpPr>
        <p:spPr bwMode="auto">
          <a:xfrm>
            <a:off x="890204" y="1944407"/>
            <a:ext cx="1691983" cy="745331"/>
          </a:xfrm>
          <a:prstGeom prst="flowChartProcess">
            <a:avLst/>
          </a:prstGeom>
          <a:noFill/>
          <a:ln w="12700">
            <a:noFill/>
            <a:miter lim="800000"/>
            <a:headEnd/>
            <a:tailEnd/>
          </a:ln>
        </p:spPr>
        <p:txBody>
          <a:bodyPr vert="horz" wrap="square" lIns="68580" tIns="34290" rIns="68580" bIns="34290" numCol="1" anchor="ctr" anchorCtr="0" compatLnSpc="1">
            <a:prstTxWarp prst="textNoShape">
              <a:avLst/>
            </a:prstTxWarp>
          </a:bodyPr>
          <a:lstStyle/>
          <a:p>
            <a:pPr lvl="0" algn="ctr" eaLnBrk="0" fontAlgn="base" hangingPunct="0">
              <a:spcBef>
                <a:spcPct val="0"/>
              </a:spcBef>
              <a:spcAft>
                <a:spcPct val="0"/>
              </a:spcAft>
            </a:pPr>
            <a:r>
              <a:rPr lang="sv-SE" altLang="sv-SE" sz="1150" b="1" dirty="0">
                <a:latin typeface="+mj-lt"/>
                <a:ea typeface="Calibri" panose="020F0502020204030204" pitchFamily="34" charset="0"/>
                <a:cs typeface="Times New Roman" panose="02020603050405020304" pitchFamily="18" charset="0"/>
              </a:rPr>
              <a:t>Patienten </a:t>
            </a:r>
            <a:r>
              <a:rPr lang="sv-SE" altLang="sv-SE" sz="1150" b="1" dirty="0" smtClean="0">
                <a:latin typeface="+mj-lt"/>
                <a:ea typeface="Calibri" panose="020F0502020204030204" pitchFamily="34" charset="0"/>
                <a:cs typeface="Times New Roman" panose="02020603050405020304" pitchFamily="18" charset="0"/>
              </a:rPr>
              <a:t>gör självskattning </a:t>
            </a:r>
            <a:r>
              <a:rPr lang="sv-SE" altLang="sv-SE" sz="1150" b="1" dirty="0">
                <a:latin typeface="+mj-lt"/>
                <a:ea typeface="Calibri" panose="020F0502020204030204" pitchFamily="34" charset="0"/>
                <a:cs typeface="Times New Roman" panose="02020603050405020304" pitchFamily="18" charset="0"/>
              </a:rPr>
              <a:t>i </a:t>
            </a:r>
            <a:r>
              <a:rPr lang="sv-SE" altLang="sv-SE" sz="1150" b="1" dirty="0" smtClean="0">
                <a:latin typeface="+mj-lt"/>
                <a:ea typeface="Calibri" panose="020F0502020204030204" pitchFamily="34" charset="0"/>
                <a:cs typeface="Times New Roman" panose="02020603050405020304" pitchFamily="18" charset="0"/>
              </a:rPr>
              <a:t>kvalitetsregistret via 1177</a:t>
            </a:r>
            <a:endParaRPr lang="sv-SE" altLang="sv-SE" sz="1150" b="1" dirty="0">
              <a:latin typeface="+mj-lt"/>
            </a:endParaRPr>
          </a:p>
        </p:txBody>
      </p:sp>
      <p:sp>
        <p:nvSpPr>
          <p:cNvPr id="5" name="Flödesschema: Process 293"/>
          <p:cNvSpPr>
            <a:spLocks noChangeArrowheads="1"/>
          </p:cNvSpPr>
          <p:nvPr/>
        </p:nvSpPr>
        <p:spPr bwMode="auto">
          <a:xfrm>
            <a:off x="3627186" y="3205487"/>
            <a:ext cx="1666529" cy="1014821"/>
          </a:xfrm>
          <a:prstGeom prst="flowChartProcess">
            <a:avLst/>
          </a:prstGeom>
          <a:noFill/>
          <a:ln>
            <a:noFill/>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numCol="1" anchor="ctr" anchorCtr="0" compatLnSpc="1">
            <a:prstTxWarp prst="textNoShape">
              <a:avLst/>
            </a:prstTxWarp>
          </a:bodyPr>
          <a:lstStyle/>
          <a:p>
            <a:pPr lvl="0" algn="ctr" eaLnBrk="0" fontAlgn="base" hangingPunct="0">
              <a:spcBef>
                <a:spcPct val="0"/>
              </a:spcBef>
              <a:spcAft>
                <a:spcPct val="0"/>
              </a:spcAft>
            </a:pPr>
            <a:r>
              <a:rPr lang="sv-SE" altLang="sv-SE" sz="1400" b="1" dirty="0" smtClean="0">
                <a:latin typeface="+mj-lt"/>
                <a:ea typeface="Calibri" panose="020F0502020204030204" pitchFamily="34" charset="0"/>
                <a:cs typeface="Times New Roman" panose="02020603050405020304" pitchFamily="18" charset="0"/>
              </a:rPr>
              <a:t>Patienten väljer mellan:</a:t>
            </a:r>
          </a:p>
          <a:p>
            <a:pPr lvl="0" algn="ctr" eaLnBrk="0" fontAlgn="base" hangingPunct="0">
              <a:spcBef>
                <a:spcPct val="0"/>
              </a:spcBef>
              <a:spcAft>
                <a:spcPct val="0"/>
              </a:spcAft>
            </a:pPr>
            <a:r>
              <a:rPr lang="sv-SE" altLang="sv-SE" sz="1400" dirty="0" smtClean="0">
                <a:latin typeface="+mj-lt"/>
                <a:ea typeface="Calibri" panose="020F0502020204030204" pitchFamily="34" charset="0"/>
                <a:cs typeface="Times New Roman" panose="02020603050405020304" pitchFamily="18" charset="0"/>
              </a:rPr>
              <a:t>Videomöte</a:t>
            </a:r>
            <a:endParaRPr lang="sv-SE" altLang="sv-SE" sz="1400" dirty="0">
              <a:latin typeface="+mj-lt"/>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sv-SE" altLang="sv-SE" sz="1400" dirty="0">
                <a:latin typeface="+mj-lt"/>
                <a:ea typeface="Calibri" panose="020F0502020204030204" pitchFamily="34" charset="0"/>
                <a:cs typeface="Times New Roman" panose="02020603050405020304" pitchFamily="18" charset="0"/>
              </a:rPr>
              <a:t>Telefonkontakt</a:t>
            </a:r>
          </a:p>
          <a:p>
            <a:pPr lvl="0" algn="ctr" eaLnBrk="0" fontAlgn="base" hangingPunct="0">
              <a:spcBef>
                <a:spcPct val="0"/>
              </a:spcBef>
              <a:spcAft>
                <a:spcPct val="0"/>
              </a:spcAft>
            </a:pPr>
            <a:r>
              <a:rPr lang="sv-SE" altLang="sv-SE" sz="1400" dirty="0">
                <a:latin typeface="+mj-lt"/>
                <a:cs typeface="Times New Roman" panose="02020603050405020304" pitchFamily="18" charset="0"/>
              </a:rPr>
              <a:t>Fysiskt möte</a:t>
            </a:r>
            <a:endParaRPr lang="sv-SE" altLang="sv-SE" sz="1400" dirty="0">
              <a:latin typeface="+mj-lt"/>
            </a:endParaRPr>
          </a:p>
        </p:txBody>
      </p:sp>
      <p:sp>
        <p:nvSpPr>
          <p:cNvPr id="6" name="Flödesschema: Process 288"/>
          <p:cNvSpPr>
            <a:spLocks noChangeArrowheads="1"/>
          </p:cNvSpPr>
          <p:nvPr/>
        </p:nvSpPr>
        <p:spPr bwMode="auto">
          <a:xfrm>
            <a:off x="6315041" y="2593728"/>
            <a:ext cx="1974056" cy="860638"/>
          </a:xfrm>
          <a:prstGeom prst="flowChartProcess">
            <a:avLst/>
          </a:prstGeom>
          <a:noFill/>
          <a:ln w="12700">
            <a:noFill/>
            <a:miter lim="800000"/>
            <a:headEnd/>
            <a:tailEnd/>
          </a:ln>
        </p:spPr>
        <p:txBody>
          <a:bodyPr vert="horz" wrap="square" lIns="68580" tIns="34290" rIns="68580" bIns="34290" numCol="1" anchor="ctr" anchorCtr="0" compatLnSpc="1">
            <a:prstTxWarp prst="textNoShape">
              <a:avLst/>
            </a:prstTxWarp>
          </a:bodyPr>
          <a:lstStyle/>
          <a:p>
            <a:pPr eaLnBrk="0" fontAlgn="base" hangingPunct="0">
              <a:spcBef>
                <a:spcPct val="0"/>
              </a:spcBef>
              <a:spcAft>
                <a:spcPct val="0"/>
              </a:spcAft>
            </a:pPr>
            <a:r>
              <a:rPr lang="sv-SE" altLang="sv-SE" sz="1150" b="1" dirty="0">
                <a:latin typeface="+mj-lt"/>
                <a:ea typeface="Calibri" panose="020F0502020204030204" pitchFamily="34" charset="0"/>
                <a:cs typeface="Times New Roman" panose="02020603050405020304" pitchFamily="18" charset="0"/>
              </a:rPr>
              <a:t>Åtgärder utförs:</a:t>
            </a:r>
          </a:p>
          <a:p>
            <a:pPr marL="171450" indent="-171450" algn="l" eaLnBrk="0" fontAlgn="base" hangingPunct="0">
              <a:spcBef>
                <a:spcPct val="0"/>
              </a:spcBef>
              <a:spcAft>
                <a:spcPct val="0"/>
              </a:spcAft>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Remisser skrivs</a:t>
            </a:r>
          </a:p>
          <a:p>
            <a:pPr marL="171450" indent="-171450" algn="l" eaLnBrk="0" fontAlgn="base" hangingPunct="0">
              <a:spcBef>
                <a:spcPct val="0"/>
              </a:spcBef>
              <a:spcAft>
                <a:spcPct val="0"/>
              </a:spcAft>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E-recept skickas</a:t>
            </a:r>
          </a:p>
          <a:p>
            <a:pPr marL="171450" indent="-171450" algn="l" eaLnBrk="0" fontAlgn="base" hangingPunct="0">
              <a:spcBef>
                <a:spcPct val="0"/>
              </a:spcBef>
              <a:spcAft>
                <a:spcPct val="0"/>
              </a:spcAft>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Intyg skrivs</a:t>
            </a:r>
          </a:p>
        </p:txBody>
      </p:sp>
      <p:sp>
        <p:nvSpPr>
          <p:cNvPr id="11" name="Flödesschema: Process 9"/>
          <p:cNvSpPr>
            <a:spLocks noChangeArrowheads="1"/>
          </p:cNvSpPr>
          <p:nvPr/>
        </p:nvSpPr>
        <p:spPr bwMode="auto">
          <a:xfrm>
            <a:off x="904300" y="2949768"/>
            <a:ext cx="1683544" cy="745331"/>
          </a:xfrm>
          <a:prstGeom prst="flowChartProcess">
            <a:avLst/>
          </a:prstGeom>
          <a:noFill/>
          <a:ln w="12700">
            <a:noFill/>
            <a:miter lim="800000"/>
            <a:headEnd/>
            <a:tailEnd/>
          </a:ln>
        </p:spPr>
        <p:txBody>
          <a:bodyPr vert="horz" wrap="square" lIns="68580" tIns="34290" rIns="68580" bIns="34290" numCol="1" anchor="ctr" anchorCtr="0" compatLnSpc="1">
            <a:prstTxWarp prst="textNoShape">
              <a:avLst/>
            </a:prstTxWarp>
          </a:bodyPr>
          <a:lstStyle/>
          <a:p>
            <a:pPr lvl="0" algn="ctr" eaLnBrk="0" fontAlgn="base" hangingPunct="0">
              <a:spcBef>
                <a:spcPct val="0"/>
              </a:spcBef>
              <a:spcAft>
                <a:spcPct val="0"/>
              </a:spcAft>
            </a:pPr>
            <a:r>
              <a:rPr lang="sv-SE" altLang="sv-SE" sz="1150" b="1" dirty="0">
                <a:latin typeface="+mj-lt"/>
                <a:ea typeface="Calibri" panose="020F0502020204030204" pitchFamily="34" charset="0"/>
                <a:cs typeface="Times New Roman" panose="02020603050405020304" pitchFamily="18" charset="0"/>
              </a:rPr>
              <a:t>Patienten tar </a:t>
            </a:r>
            <a:r>
              <a:rPr lang="sv-SE" altLang="sv-SE" sz="1150" b="1" dirty="0" smtClean="0">
                <a:latin typeface="+mj-lt"/>
                <a:ea typeface="Calibri" panose="020F0502020204030204" pitchFamily="34" charset="0"/>
                <a:cs typeface="Times New Roman" panose="02020603050405020304" pitchFamily="18" charset="0"/>
              </a:rPr>
              <a:t>prover innan besöket</a:t>
            </a:r>
            <a:endParaRPr lang="sv-SE" altLang="sv-SE" sz="1150" b="1" dirty="0">
              <a:latin typeface="+mj-lt"/>
            </a:endParaRPr>
          </a:p>
        </p:txBody>
      </p:sp>
      <p:sp>
        <p:nvSpPr>
          <p:cNvPr id="13" name="Flödesschema: Process 12"/>
          <p:cNvSpPr>
            <a:spLocks noChangeArrowheads="1"/>
          </p:cNvSpPr>
          <p:nvPr/>
        </p:nvSpPr>
        <p:spPr bwMode="auto">
          <a:xfrm>
            <a:off x="912503" y="3917929"/>
            <a:ext cx="2162368" cy="2464937"/>
          </a:xfrm>
          <a:prstGeom prst="flowChartProcess">
            <a:avLst/>
          </a:prstGeom>
          <a:noFill/>
          <a:ln w="12700">
            <a:noFill/>
            <a:miter lim="800000"/>
            <a:headEnd/>
            <a:tailEnd/>
          </a:ln>
        </p:spPr>
        <p:txBody>
          <a:bodyPr vert="horz" wrap="square" lIns="68580" tIns="34290" rIns="68580" bIns="34290" numCol="1" anchor="ctr" anchorCtr="0" compatLnSpc="1">
            <a:prstTxWarp prst="textNoShape">
              <a:avLst/>
            </a:prstTxWarp>
          </a:bodyPr>
          <a:lstStyle/>
          <a:p>
            <a:pPr lvl="0" eaLnBrk="0" fontAlgn="base" hangingPunct="0">
              <a:spcBef>
                <a:spcPct val="0"/>
              </a:spcBef>
              <a:spcAft>
                <a:spcPct val="0"/>
              </a:spcAft>
            </a:pPr>
            <a:r>
              <a:rPr lang="sv-SE" altLang="sv-SE" sz="1150" b="1" dirty="0">
                <a:latin typeface="+mj-lt"/>
                <a:ea typeface="Calibri" panose="020F0502020204030204" pitchFamily="34" charset="0"/>
                <a:cs typeface="Times New Roman" panose="02020603050405020304" pitchFamily="18" charset="0"/>
              </a:rPr>
              <a:t>Patienten svarar på frågor </a:t>
            </a:r>
            <a:r>
              <a:rPr lang="sv-SE" altLang="sv-SE" sz="1150" b="1" dirty="0" smtClean="0">
                <a:latin typeface="+mj-lt"/>
                <a:ea typeface="Calibri" panose="020F0502020204030204" pitchFamily="34" charset="0"/>
                <a:cs typeface="Times New Roman" panose="02020603050405020304" pitchFamily="18" charset="0"/>
              </a:rPr>
              <a:t>i ett formulär i 1177:</a:t>
            </a:r>
            <a:endParaRPr lang="sv-SE" altLang="sv-SE" sz="1150" b="1" dirty="0">
              <a:latin typeface="+mj-lt"/>
            </a:endParaRP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Vad patienten vill ta upp och vilka förväntningar som finns </a:t>
            </a: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vilka recept som behöver förnyas</a:t>
            </a:r>
            <a:endParaRPr lang="sv-SE" altLang="sv-SE" sz="1100" dirty="0">
              <a:latin typeface="+mj-lt"/>
            </a:endParaRP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vilka </a:t>
            </a:r>
            <a:r>
              <a:rPr lang="sv-SE" altLang="sv-SE" sz="1100" dirty="0" smtClean="0">
                <a:latin typeface="+mj-lt"/>
                <a:ea typeface="Calibri" panose="020F0502020204030204" pitchFamily="34" charset="0"/>
                <a:cs typeface="Times New Roman" panose="02020603050405020304" pitchFamily="18" charset="0"/>
              </a:rPr>
              <a:t>ev. </a:t>
            </a:r>
            <a:r>
              <a:rPr lang="sv-SE" altLang="sv-SE" sz="1100" dirty="0">
                <a:latin typeface="+mj-lt"/>
                <a:ea typeface="Calibri" panose="020F0502020204030204" pitchFamily="34" charset="0"/>
                <a:cs typeface="Times New Roman" panose="02020603050405020304" pitchFamily="18" charset="0"/>
              </a:rPr>
              <a:t>intyg som behöver förnyas/skrivas</a:t>
            </a:r>
            <a:endParaRPr lang="sv-SE" altLang="sv-SE" sz="1100" dirty="0">
              <a:latin typeface="+mj-lt"/>
            </a:endParaRP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om patienten önskar någon åtgärd </a:t>
            </a:r>
            <a:endParaRPr lang="sv-SE" altLang="sv-SE" sz="1100" dirty="0">
              <a:latin typeface="+mj-lt"/>
            </a:endParaRPr>
          </a:p>
        </p:txBody>
      </p:sp>
      <p:sp>
        <p:nvSpPr>
          <p:cNvPr id="14" name="Flödesschema: Process 13"/>
          <p:cNvSpPr>
            <a:spLocks noChangeArrowheads="1"/>
          </p:cNvSpPr>
          <p:nvPr/>
        </p:nvSpPr>
        <p:spPr bwMode="auto">
          <a:xfrm>
            <a:off x="6313850" y="3778172"/>
            <a:ext cx="1975247" cy="2054834"/>
          </a:xfrm>
          <a:prstGeom prst="flowChartProcess">
            <a:avLst/>
          </a:prstGeom>
          <a:noFill/>
          <a:ln w="12700">
            <a:noFill/>
            <a:miter lim="800000"/>
            <a:headEnd/>
            <a:tailEnd/>
          </a:ln>
        </p:spPr>
        <p:txBody>
          <a:bodyPr vert="horz" wrap="square" lIns="68580" tIns="34290" rIns="68580" bIns="34290" numCol="1" anchor="ctr" anchorCtr="0" compatLnSpc="1">
            <a:prstTxWarp prst="textNoShape">
              <a:avLst/>
            </a:prstTxWarp>
          </a:bodyPr>
          <a:lstStyle/>
          <a:p>
            <a:pPr eaLnBrk="0" fontAlgn="base" hangingPunct="0">
              <a:spcBef>
                <a:spcPct val="0"/>
              </a:spcBef>
              <a:spcAft>
                <a:spcPct val="0"/>
              </a:spcAft>
            </a:pPr>
            <a:r>
              <a:rPr lang="sv-SE" altLang="sv-SE" sz="1150" b="1" dirty="0">
                <a:latin typeface="+mj-lt"/>
                <a:ea typeface="Calibri" panose="020F0502020204030204" pitchFamily="34" charset="0"/>
                <a:cs typeface="Times New Roman" panose="02020603050405020304" pitchFamily="18" charset="0"/>
              </a:rPr>
              <a:t>Dokumentation:</a:t>
            </a: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Journal skrivs. </a:t>
            </a: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Hälsoplan med sammanfattande information om planering framöver skrivs.</a:t>
            </a:r>
          </a:p>
          <a:p>
            <a:pPr marL="171450" indent="-171450" algn="l">
              <a:spcBef>
                <a:spcPct val="0"/>
              </a:spcBef>
              <a:buFont typeface="Arial" panose="020B0604020202020204" pitchFamily="34" charset="0"/>
              <a:buChar char="•"/>
            </a:pPr>
            <a:r>
              <a:rPr lang="sv-SE" altLang="sv-SE" sz="1100" dirty="0">
                <a:latin typeface="+mj-lt"/>
                <a:ea typeface="Calibri" panose="020F0502020204030204" pitchFamily="34" charset="0"/>
                <a:cs typeface="Times New Roman" panose="02020603050405020304" pitchFamily="18" charset="0"/>
              </a:rPr>
              <a:t>Registrering i kvalitetsregister</a:t>
            </a:r>
          </a:p>
        </p:txBody>
      </p:sp>
      <p:sp>
        <p:nvSpPr>
          <p:cNvPr id="16" name="Rectangle 15"/>
          <p:cNvSpPr>
            <a:spLocks noChangeArrowheads="1"/>
          </p:cNvSpPr>
          <p:nvPr/>
        </p:nvSpPr>
        <p:spPr bwMode="auto">
          <a:xfrm>
            <a:off x="4617018" y="981418"/>
            <a:ext cx="13856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sv-SE" sz="1650"/>
          </a:p>
        </p:txBody>
      </p:sp>
      <p:sp>
        <p:nvSpPr>
          <p:cNvPr id="17" name="Rectangle 27"/>
          <p:cNvSpPr>
            <a:spLocks noChangeArrowheads="1"/>
          </p:cNvSpPr>
          <p:nvPr/>
        </p:nvSpPr>
        <p:spPr bwMode="auto">
          <a:xfrm>
            <a:off x="114301" y="968203"/>
            <a:ext cx="13856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a:spcBef>
                <a:spcPct val="0"/>
              </a:spcBef>
            </a:pPr>
            <a:r>
              <a:rPr lang="sv-SE" altLang="sv-SE" sz="1350">
                <a:latin typeface="Arial" panose="020B0604020202020204" pitchFamily="34" charset="0"/>
              </a:rPr>
              <a:t/>
            </a:r>
            <a:br>
              <a:rPr lang="sv-SE" altLang="sv-SE" sz="1350">
                <a:latin typeface="Arial" panose="020B0604020202020204" pitchFamily="34" charset="0"/>
              </a:rPr>
            </a:br>
            <a:endParaRPr lang="sv-SE" altLang="sv-SE" sz="1350">
              <a:latin typeface="Arial" panose="020B0604020202020204" pitchFamily="34" charset="0"/>
            </a:endParaRPr>
          </a:p>
          <a:p>
            <a:pPr algn="l" defTabSz="685800">
              <a:spcBef>
                <a:spcPct val="0"/>
              </a:spcBef>
            </a:pPr>
            <a:endParaRPr lang="sv-SE" altLang="sv-SE" sz="1350">
              <a:latin typeface="Arial" panose="020B0604020202020204" pitchFamily="34" charset="0"/>
            </a:endParaRPr>
          </a:p>
        </p:txBody>
      </p:sp>
      <p:sp>
        <p:nvSpPr>
          <p:cNvPr id="18" name="Rectangle 29"/>
          <p:cNvSpPr>
            <a:spLocks noChangeArrowheads="1"/>
          </p:cNvSpPr>
          <p:nvPr/>
        </p:nvSpPr>
        <p:spPr bwMode="auto">
          <a:xfrm>
            <a:off x="114301" y="985515"/>
            <a:ext cx="138564" cy="65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a:spcBef>
                <a:spcPct val="0"/>
              </a:spcBef>
            </a:pPr>
            <a:endParaRPr lang="sv-SE" altLang="sv-SE" sz="825">
              <a:latin typeface="Calibri" panose="020F0502020204030204" pitchFamily="34" charset="0"/>
              <a:ea typeface="Calibri" panose="020F0502020204030204" pitchFamily="34" charset="0"/>
              <a:cs typeface="Times New Roman" panose="02020603050405020304" pitchFamily="18" charset="0"/>
            </a:endParaRPr>
          </a:p>
          <a:p>
            <a:pPr algn="l" defTabSz="685800">
              <a:spcBef>
                <a:spcPct val="0"/>
              </a:spcBef>
            </a:pPr>
            <a:r>
              <a:rPr lang="sv-SE" altLang="sv-SE" sz="825">
                <a:latin typeface="Calibri" panose="020F0502020204030204" pitchFamily="34" charset="0"/>
                <a:ea typeface="Calibri" panose="020F0502020204030204" pitchFamily="34" charset="0"/>
                <a:cs typeface="Times New Roman" panose="02020603050405020304" pitchFamily="18" charset="0"/>
              </a:rPr>
              <a:t/>
            </a:r>
            <a:br>
              <a:rPr lang="sv-SE" altLang="sv-SE" sz="825">
                <a:latin typeface="Calibri" panose="020F0502020204030204" pitchFamily="34" charset="0"/>
                <a:ea typeface="Calibri" panose="020F0502020204030204" pitchFamily="34" charset="0"/>
                <a:cs typeface="Times New Roman" panose="02020603050405020304" pitchFamily="18" charset="0"/>
              </a:rPr>
            </a:br>
            <a:endParaRPr lang="sv-SE" altLang="sv-SE" sz="825"/>
          </a:p>
          <a:p>
            <a:pPr algn="l" defTabSz="685800">
              <a:spcBef>
                <a:spcPct val="0"/>
              </a:spcBef>
            </a:pPr>
            <a:endParaRPr lang="sv-SE" altLang="sv-SE" sz="1350">
              <a:latin typeface="Arial" panose="020B0604020202020204" pitchFamily="34" charset="0"/>
            </a:endParaRPr>
          </a:p>
        </p:txBody>
      </p:sp>
      <p:cxnSp>
        <p:nvCxnSpPr>
          <p:cNvPr id="28" name="Rak pilkoppling 27"/>
          <p:cNvCxnSpPr/>
          <p:nvPr/>
        </p:nvCxnSpPr>
        <p:spPr>
          <a:xfrm>
            <a:off x="2688045" y="3395540"/>
            <a:ext cx="737466" cy="921"/>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koppling 31"/>
          <p:cNvCxnSpPr/>
          <p:nvPr/>
        </p:nvCxnSpPr>
        <p:spPr>
          <a:xfrm flipV="1">
            <a:off x="3158253" y="4378569"/>
            <a:ext cx="534516" cy="375655"/>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Rak pilkoppling 56"/>
          <p:cNvCxnSpPr/>
          <p:nvPr/>
        </p:nvCxnSpPr>
        <p:spPr>
          <a:xfrm flipV="1">
            <a:off x="5441262" y="3105640"/>
            <a:ext cx="759483" cy="216793"/>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Rak pilkoppling 67"/>
          <p:cNvCxnSpPr/>
          <p:nvPr/>
        </p:nvCxnSpPr>
        <p:spPr>
          <a:xfrm>
            <a:off x="5518072" y="3912228"/>
            <a:ext cx="682673" cy="16094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ruta 2"/>
          <p:cNvSpPr txBox="1"/>
          <p:nvPr/>
        </p:nvSpPr>
        <p:spPr>
          <a:xfrm>
            <a:off x="2503368" y="1242139"/>
            <a:ext cx="3917490" cy="1334981"/>
          </a:xfrm>
          <a:prstGeom prst="rect">
            <a:avLst/>
          </a:prstGeom>
          <a:noFill/>
        </p:spPr>
        <p:txBody>
          <a:bodyPr wrap="square" rtlCol="0">
            <a:spAutoFit/>
          </a:bodyPr>
          <a:lstStyle/>
          <a:p>
            <a:pPr algn="ctr"/>
            <a:r>
              <a:rPr lang="sv-SE" sz="1600" b="1" dirty="0" smtClean="0"/>
              <a:t>Centrum för reumatologis </a:t>
            </a:r>
            <a:r>
              <a:rPr lang="sv-SE" sz="2000" b="1" dirty="0"/>
              <a:t>v</a:t>
            </a:r>
            <a:r>
              <a:rPr lang="sv-SE" sz="2000" b="1" dirty="0" smtClean="0"/>
              <a:t>erktygslåda för återbesök</a:t>
            </a:r>
            <a:endParaRPr lang="sv-SE" sz="2000" b="1" dirty="0"/>
          </a:p>
          <a:p>
            <a:endParaRPr lang="sv-SE" sz="1650" dirty="0"/>
          </a:p>
        </p:txBody>
      </p:sp>
      <p:cxnSp>
        <p:nvCxnSpPr>
          <p:cNvPr id="27" name="Rak pilkoppling 26"/>
          <p:cNvCxnSpPr/>
          <p:nvPr/>
        </p:nvCxnSpPr>
        <p:spPr>
          <a:xfrm>
            <a:off x="2685678" y="2562565"/>
            <a:ext cx="901174" cy="500626"/>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ektangel med rundade hörn 40"/>
          <p:cNvSpPr/>
          <p:nvPr/>
        </p:nvSpPr>
        <p:spPr bwMode="auto">
          <a:xfrm>
            <a:off x="927151" y="2935226"/>
            <a:ext cx="1664182" cy="792000"/>
          </a:xfrm>
          <a:prstGeom prst="round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42" name="Rektangel med rundade hörn 41"/>
          <p:cNvSpPr/>
          <p:nvPr/>
        </p:nvSpPr>
        <p:spPr bwMode="auto">
          <a:xfrm>
            <a:off x="912503" y="1918248"/>
            <a:ext cx="1664182" cy="792000"/>
          </a:xfrm>
          <a:prstGeom prst="round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43" name="Rektangel med rundade hörn 42"/>
          <p:cNvSpPr/>
          <p:nvPr/>
        </p:nvSpPr>
        <p:spPr bwMode="auto">
          <a:xfrm>
            <a:off x="923661" y="3912228"/>
            <a:ext cx="2180973" cy="2484000"/>
          </a:xfrm>
          <a:prstGeom prst="round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44" name="Rektangel med rundade hörn 43"/>
          <p:cNvSpPr/>
          <p:nvPr/>
        </p:nvSpPr>
        <p:spPr bwMode="auto">
          <a:xfrm>
            <a:off x="6295090" y="2521993"/>
            <a:ext cx="1888150" cy="1044000"/>
          </a:xfrm>
          <a:prstGeom prst="round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45" name="Rektangel med rundade hörn 44"/>
          <p:cNvSpPr/>
          <p:nvPr/>
        </p:nvSpPr>
        <p:spPr bwMode="auto">
          <a:xfrm>
            <a:off x="6299242" y="3893583"/>
            <a:ext cx="1883997" cy="1872000"/>
          </a:xfrm>
          <a:prstGeom prst="round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321203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p:bldP spid="5" grpId="0"/>
      <p:bldP spid="6" grpId="0"/>
      <p:bldP spid="11" grpId="0"/>
      <p:bldP spid="13" grpId="0"/>
      <p:bldP spid="14" grpId="0"/>
      <p:bldP spid="41" grpId="0" animBg="1"/>
      <p:bldP spid="42" grpId="0" animBg="1"/>
      <p:bldP spid="43" grpId="0" animBg="1"/>
      <p:bldP spid="44" grpId="0" animBg="1"/>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smtClean="0">
                <a:solidFill>
                  <a:schemeClr val="tx1"/>
                </a:solidFill>
              </a:rPr>
              <a:t>Dialog - digitalt återbesök</a:t>
            </a:r>
            <a:endParaRPr lang="sv-SE" sz="2000" b="1" dirty="0">
              <a:solidFill>
                <a:srgbClr val="FF0000"/>
              </a:solidFill>
            </a:endParaRPr>
          </a:p>
        </p:txBody>
      </p:sp>
      <p:grpSp>
        <p:nvGrpSpPr>
          <p:cNvPr id="4" name="Grupp 3"/>
          <p:cNvGrpSpPr/>
          <p:nvPr/>
        </p:nvGrpSpPr>
        <p:grpSpPr>
          <a:xfrm>
            <a:off x="1087398" y="2162869"/>
            <a:ext cx="2193734" cy="2180918"/>
            <a:chOff x="3082652" y="3789040"/>
            <a:chExt cx="2857500" cy="2592288"/>
          </a:xfrm>
        </p:grpSpPr>
        <p:pic>
          <p:nvPicPr>
            <p:cNvPr id="6"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ankebubbla: moln 19"/>
          <p:cNvSpPr/>
          <p:nvPr/>
        </p:nvSpPr>
        <p:spPr bwMode="auto">
          <a:xfrm>
            <a:off x="4821261" y="4042156"/>
            <a:ext cx="2670647" cy="1641076"/>
          </a:xfrm>
          <a:prstGeom prst="cloudCallout">
            <a:avLst>
              <a:gd name="adj1" fmla="val -107795"/>
              <a:gd name="adj2" fmla="val -28624"/>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r>
              <a:rPr lang="sv-SE" sz="1350" i="1" dirty="0" smtClean="0">
                <a:ea typeface="Verdana" panose="020B0604030504040204" pitchFamily="34" charset="0"/>
                <a:cs typeface="Verdana" panose="020B0604030504040204" pitchFamily="34" charset="0"/>
              </a:rPr>
              <a:t>Vad finns det för </a:t>
            </a:r>
            <a:br>
              <a:rPr lang="sv-SE" sz="1350" i="1" dirty="0" smtClean="0">
                <a:ea typeface="Verdana" panose="020B0604030504040204" pitchFamily="34" charset="0"/>
                <a:cs typeface="Verdana" panose="020B0604030504040204" pitchFamily="34" charset="0"/>
              </a:rPr>
            </a:br>
            <a:r>
              <a:rPr lang="sv-SE" sz="1350" i="1" dirty="0" err="1" smtClean="0">
                <a:ea typeface="Verdana" panose="020B0604030504040204" pitchFamily="34" charset="0"/>
                <a:cs typeface="Verdana" panose="020B0604030504040204" pitchFamily="34" charset="0"/>
              </a:rPr>
              <a:t>för</a:t>
            </a:r>
            <a:r>
              <a:rPr lang="sv-SE" sz="1350" i="1" dirty="0" smtClean="0">
                <a:ea typeface="Verdana" panose="020B0604030504040204" pitchFamily="34" charset="0"/>
                <a:cs typeface="Verdana" panose="020B0604030504040204" pitchFamily="34" charset="0"/>
              </a:rPr>
              <a:t>- </a:t>
            </a:r>
            <a:r>
              <a:rPr lang="sv-SE" sz="1350" i="1" dirty="0">
                <a:ea typeface="Verdana" panose="020B0604030504040204" pitchFamily="34" charset="0"/>
                <a:cs typeface="Verdana" panose="020B0604030504040204" pitchFamily="34" charset="0"/>
              </a:rPr>
              <a:t>och nackdelar med digitala återbesök?</a:t>
            </a:r>
          </a:p>
        </p:txBody>
      </p:sp>
      <p:sp>
        <p:nvSpPr>
          <p:cNvPr id="10" name="Tankebubbla: moln 19"/>
          <p:cNvSpPr/>
          <p:nvPr/>
        </p:nvSpPr>
        <p:spPr bwMode="auto">
          <a:xfrm>
            <a:off x="4327686" y="1816996"/>
            <a:ext cx="3164222" cy="1924421"/>
          </a:xfrm>
          <a:prstGeom prst="cloudCallout">
            <a:avLst>
              <a:gd name="adj1" fmla="val -77906"/>
              <a:gd name="adj2" fmla="val 26208"/>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lvl="0">
              <a:spcBef>
                <a:spcPct val="30000"/>
              </a:spcBef>
              <a:defRPr/>
            </a:pPr>
            <a:r>
              <a:rPr lang="sv-SE" sz="1350" i="1" dirty="0">
                <a:ea typeface="Verdana" panose="020B0604030504040204" pitchFamily="34" charset="0"/>
                <a:cs typeface="Verdana" panose="020B0604030504040204" pitchFamily="34" charset="0"/>
              </a:rPr>
              <a:t>Hur </a:t>
            </a:r>
            <a:r>
              <a:rPr lang="sv-SE" sz="1350" i="1" dirty="0" smtClean="0">
                <a:ea typeface="Verdana" panose="020B0604030504040204" pitchFamily="34" charset="0"/>
                <a:cs typeface="Verdana" panose="020B0604030504040204" pitchFamily="34" charset="0"/>
              </a:rPr>
              <a:t>skulle vi kunna  använda digitala återbesök alternativt de olika delarna i exemplet i </a:t>
            </a:r>
            <a:r>
              <a:rPr lang="sv-SE" sz="1350" i="1" dirty="0">
                <a:ea typeface="Verdana" panose="020B0604030504040204" pitchFamily="34" charset="0"/>
                <a:cs typeface="Verdana" panose="020B0604030504040204" pitchFamily="34" charset="0"/>
              </a:rPr>
              <a:t>vår verksamhet?</a:t>
            </a:r>
          </a:p>
        </p:txBody>
      </p:sp>
      <p:sp>
        <p:nvSpPr>
          <p:cNvPr id="11" name="Tankebubbla: moln 19"/>
          <p:cNvSpPr/>
          <p:nvPr/>
        </p:nvSpPr>
        <p:spPr bwMode="auto">
          <a:xfrm>
            <a:off x="1139683" y="5073667"/>
            <a:ext cx="2911514" cy="1498025"/>
          </a:xfrm>
          <a:prstGeom prst="cloudCallout">
            <a:avLst>
              <a:gd name="adj1" fmla="val -13163"/>
              <a:gd name="adj2" fmla="val -92511"/>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lvl="0">
              <a:spcBef>
                <a:spcPct val="30000"/>
              </a:spcBef>
              <a:defRPr/>
            </a:pPr>
            <a:r>
              <a:rPr lang="sv-SE" sz="1350" i="1" dirty="0" smtClean="0">
                <a:ea typeface="Verdana" panose="020B0604030504040204" pitchFamily="34" charset="0"/>
                <a:cs typeface="Verdana" panose="020B0604030504040204" pitchFamily="34" charset="0"/>
              </a:rPr>
              <a:t>Hur tar vi tillvara på idéer och fångar behov från patienter?</a:t>
            </a:r>
            <a:endParaRPr lang="sv-SE" sz="1350" i="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1456969"/>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a:extLst>
              <a:ext uri="{FF2B5EF4-FFF2-40B4-BE49-F238E27FC236}">
                <a16:creationId xmlns:a16="http://schemas.microsoft.com/office/drawing/2014/main" id="{A565367C-30B0-415A-AA9B-8F7FDBF9362C}"/>
              </a:ext>
            </a:extLst>
          </p:cNvPr>
          <p:cNvSpPr>
            <a:spLocks noGrp="1"/>
          </p:cNvSpPr>
          <p:nvPr>
            <p:ph type="title"/>
          </p:nvPr>
        </p:nvSpPr>
        <p:spPr>
          <a:xfrm>
            <a:off x="741363" y="686952"/>
            <a:ext cx="7667625" cy="1042988"/>
          </a:xfrm>
        </p:spPr>
        <p:txBody>
          <a:bodyPr>
            <a:normAutofit/>
          </a:bodyPr>
          <a:lstStyle/>
          <a:p>
            <a:pPr algn="ctr"/>
            <a:r>
              <a:rPr lang="sv-SE" sz="2000" b="1" dirty="0" smtClean="0"/>
              <a:t>Självdialys </a:t>
            </a:r>
            <a:r>
              <a:rPr lang="sv-SE" sz="2000" b="1" dirty="0"/>
              <a:t>Njurcentrum Nord</a:t>
            </a:r>
            <a:endParaRPr lang="sv-SE" altLang="sv-SE" sz="2000" b="1" dirty="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B3763F4E-A3C6-4820-9A11-802407A17DC9}"/>
              </a:ext>
            </a:extLst>
          </p:cNvPr>
          <p:cNvGraphicFramePr/>
          <p:nvPr>
            <p:extLst>
              <p:ext uri="{D42A27DB-BD31-4B8C-83A1-F6EECF244321}">
                <p14:modId xmlns:p14="http://schemas.microsoft.com/office/powerpoint/2010/main" val="1669928415"/>
              </p:ext>
            </p:extLst>
          </p:nvPr>
        </p:nvGraphicFramePr>
        <p:xfrm>
          <a:off x="1524000" y="163765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ktangel 2">
            <a:extLst>
              <a:ext uri="{FF2B5EF4-FFF2-40B4-BE49-F238E27FC236}">
                <a16:creationId xmlns:a16="http://schemas.microsoft.com/office/drawing/2014/main" id="{027FEB9C-A008-4EAD-8CBB-7C7968EC4377}"/>
              </a:ext>
            </a:extLst>
          </p:cNvPr>
          <p:cNvSpPr/>
          <p:nvPr/>
        </p:nvSpPr>
        <p:spPr>
          <a:xfrm>
            <a:off x="409492" y="5911186"/>
            <a:ext cx="8325016" cy="515526"/>
          </a:xfrm>
          <a:prstGeom prst="rect">
            <a:avLst/>
          </a:prstGeom>
        </p:spPr>
        <p:txBody>
          <a:bodyPr wrap="square">
            <a:spAutoFit/>
          </a:bodyPr>
          <a:lstStyle/>
          <a:p>
            <a:pPr eaLnBrk="1" hangingPunct="1">
              <a:defRPr/>
            </a:pPr>
            <a:r>
              <a:rPr lang="sv-SE" sz="1100" i="1" dirty="0"/>
              <a:t>En idéskiss om hur det i teorin skulle kunna fungera med befintliga system/medel att </a:t>
            </a:r>
            <a:endParaRPr lang="sv-SE" sz="1100" i="1" dirty="0" smtClean="0"/>
          </a:p>
          <a:p>
            <a:pPr eaLnBrk="1" hangingPunct="1">
              <a:defRPr/>
            </a:pPr>
            <a:r>
              <a:rPr lang="sv-SE" sz="1100" i="1" dirty="0" smtClean="0"/>
              <a:t>Patienterna bokar </a:t>
            </a:r>
            <a:r>
              <a:rPr lang="sv-SE" sz="1100" i="1" dirty="0"/>
              <a:t>och genomför sin egen självdialys på Njurcentrum Nord. </a:t>
            </a:r>
          </a:p>
        </p:txBody>
      </p:sp>
    </p:spTree>
    <p:extLst>
      <p:ext uri="{BB962C8B-B14F-4D97-AF65-F5344CB8AC3E}">
        <p14:creationId xmlns:p14="http://schemas.microsoft.com/office/powerpoint/2010/main" val="915121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tshållare för innehåll 4">
            <a:extLst>
              <a:ext uri="{FF2B5EF4-FFF2-40B4-BE49-F238E27FC236}">
                <a16:creationId xmlns:a16="http://schemas.microsoft.com/office/drawing/2014/main" id="{6E10C707-B4AC-459C-8187-44C6EE25A381}"/>
              </a:ext>
            </a:extLst>
          </p:cNvPr>
          <p:cNvSpPr>
            <a:spLocks noGrp="1"/>
          </p:cNvSpPr>
          <p:nvPr>
            <p:ph idx="1"/>
          </p:nvPr>
        </p:nvSpPr>
        <p:spPr>
          <a:xfrm>
            <a:off x="837953" y="1720215"/>
            <a:ext cx="7632700" cy="4811712"/>
          </a:xfrm>
        </p:spPr>
        <p:txBody>
          <a:bodyPr/>
          <a:lstStyle/>
          <a:p>
            <a:pPr eaLnBrk="1" hangingPunct="1"/>
            <a:r>
              <a:rPr lang="sv-SE" altLang="sv-SE" sz="1800" b="1" dirty="0">
                <a:latin typeface="+mj-lt"/>
                <a:cs typeface="Arial" panose="020B0604020202020204" pitchFamily="34" charset="0"/>
              </a:rPr>
              <a:t>Patienten</a:t>
            </a:r>
          </a:p>
          <a:p>
            <a:pPr eaLnBrk="1" hangingPunct="1"/>
            <a:r>
              <a:rPr lang="sv-SE" altLang="sv-SE" sz="1800" dirty="0">
                <a:latin typeface="+mj-lt"/>
                <a:cs typeface="Arial" panose="020B0604020202020204" pitchFamily="34" charset="0"/>
              </a:rPr>
              <a:t>Patienten har redan uppnått frikort</a:t>
            </a:r>
          </a:p>
          <a:p>
            <a:pPr eaLnBrk="1" hangingPunct="1"/>
            <a:r>
              <a:rPr lang="sv-SE" altLang="sv-SE" sz="1800" dirty="0">
                <a:latin typeface="+mj-lt"/>
                <a:cs typeface="Arial" panose="020B0604020202020204" pitchFamily="34" charset="0"/>
              </a:rPr>
              <a:t>Patienten kan logga in på 1177 Vårdguiden</a:t>
            </a:r>
          </a:p>
          <a:p>
            <a:pPr eaLnBrk="1" hangingPunct="1"/>
            <a:r>
              <a:rPr lang="sv-SE" altLang="sv-SE" sz="1800" dirty="0">
                <a:latin typeface="+mj-lt"/>
                <a:cs typeface="Arial" panose="020B0604020202020204" pitchFamily="34" charset="0"/>
              </a:rPr>
              <a:t>Patienten har med sig en egen dator/telefon </a:t>
            </a:r>
          </a:p>
          <a:p>
            <a:pPr eaLnBrk="1" hangingPunct="1"/>
            <a:r>
              <a:rPr lang="sv-SE" altLang="sv-SE" sz="1800" b="1" dirty="0" smtClean="0">
                <a:latin typeface="+mj-lt"/>
                <a:cs typeface="Arial" panose="020B0604020202020204" pitchFamily="34" charset="0"/>
              </a:rPr>
              <a:t>Danderyds Sjukhus</a:t>
            </a:r>
            <a:endParaRPr lang="sv-SE" altLang="sv-SE" sz="1800" b="1" dirty="0">
              <a:latin typeface="+mj-lt"/>
              <a:cs typeface="Arial" panose="020B0604020202020204" pitchFamily="34" charset="0"/>
            </a:endParaRPr>
          </a:p>
          <a:p>
            <a:pPr eaLnBrk="1" hangingPunct="1"/>
            <a:r>
              <a:rPr lang="sv-SE" altLang="sv-SE" sz="1800" dirty="0" err="1" smtClean="0">
                <a:latin typeface="+mj-lt"/>
                <a:cs typeface="Arial" panose="020B0604020202020204" pitchFamily="34" charset="0"/>
              </a:rPr>
              <a:t>WiFi</a:t>
            </a:r>
            <a:r>
              <a:rPr lang="sv-SE" altLang="sv-SE" sz="1800" dirty="0" smtClean="0">
                <a:latin typeface="+mj-lt"/>
                <a:cs typeface="Arial" panose="020B0604020202020204" pitchFamily="34" charset="0"/>
              </a:rPr>
              <a:t> </a:t>
            </a:r>
            <a:r>
              <a:rPr lang="sv-SE" altLang="sv-SE" sz="1800" dirty="0">
                <a:latin typeface="+mj-lt"/>
                <a:cs typeface="Arial" panose="020B0604020202020204" pitchFamily="34" charset="0"/>
              </a:rPr>
              <a:t>finns tillgängligt för patienter i lokalen</a:t>
            </a:r>
          </a:p>
          <a:p>
            <a:pPr eaLnBrk="1" hangingPunct="1"/>
            <a:r>
              <a:rPr lang="sv-SE" altLang="sv-SE" sz="1800" dirty="0">
                <a:latin typeface="+mj-lt"/>
                <a:cs typeface="Arial" panose="020B0604020202020204" pitchFamily="34" charset="0"/>
              </a:rPr>
              <a:t>Dörrar öppna/åtkomliga för patienter</a:t>
            </a:r>
          </a:p>
          <a:p>
            <a:pPr eaLnBrk="1" hangingPunct="1"/>
            <a:r>
              <a:rPr lang="sv-SE" altLang="sv-SE" sz="1800" dirty="0">
                <a:latin typeface="+mj-lt"/>
                <a:cs typeface="Arial" panose="020B0604020202020204" pitchFamily="34" charset="0"/>
              </a:rPr>
              <a:t>Andra lokal/utrustningsmässiga ”problem” är lösta</a:t>
            </a:r>
          </a:p>
          <a:p>
            <a:pPr eaLnBrk="1" hangingPunct="1"/>
            <a:r>
              <a:rPr lang="sv-SE" altLang="sv-SE" sz="1800" dirty="0">
                <a:latin typeface="+mj-lt"/>
                <a:cs typeface="Arial" panose="020B0604020202020204" pitchFamily="34" charset="0"/>
              </a:rPr>
              <a:t>DS har installerat en självincheckningsterminal i </a:t>
            </a:r>
            <a:r>
              <a:rPr lang="sv-SE" altLang="sv-SE" sz="1800" dirty="0" smtClean="0">
                <a:latin typeface="+mj-lt"/>
                <a:cs typeface="Arial" panose="020B0604020202020204" pitchFamily="34" charset="0"/>
              </a:rPr>
              <a:t>lokalen</a:t>
            </a:r>
          </a:p>
          <a:p>
            <a:pPr marL="0" indent="0" eaLnBrk="1" hangingPunct="1">
              <a:buNone/>
            </a:pPr>
            <a:endParaRPr lang="sv-SE" altLang="sv-SE" dirty="0" smtClean="0">
              <a:latin typeface="Arial" panose="020B0604020202020204" pitchFamily="34" charset="0"/>
              <a:cs typeface="Arial" panose="020B0604020202020204" pitchFamily="34" charset="0"/>
            </a:endParaRPr>
          </a:p>
          <a:p>
            <a:pPr eaLnBrk="1" hangingPunct="1"/>
            <a:endParaRPr lang="sv-SE" altLang="sv-SE" dirty="0">
              <a:latin typeface="Arial" panose="020B0604020202020204" pitchFamily="34" charset="0"/>
              <a:cs typeface="Arial" panose="020B0604020202020204" pitchFamily="34" charset="0"/>
            </a:endParaRPr>
          </a:p>
        </p:txBody>
      </p:sp>
      <p:sp>
        <p:nvSpPr>
          <p:cNvPr id="7171" name="Rubrik 3">
            <a:extLst>
              <a:ext uri="{FF2B5EF4-FFF2-40B4-BE49-F238E27FC236}">
                <a16:creationId xmlns:a16="http://schemas.microsoft.com/office/drawing/2014/main" id="{3DDC2F04-01D2-46BA-AD1C-F026BE6F9CA7}"/>
              </a:ext>
            </a:extLst>
          </p:cNvPr>
          <p:cNvSpPr>
            <a:spLocks noGrp="1"/>
          </p:cNvSpPr>
          <p:nvPr>
            <p:ph type="title"/>
          </p:nvPr>
        </p:nvSpPr>
        <p:spPr>
          <a:xfrm>
            <a:off x="741363" y="677226"/>
            <a:ext cx="7667625" cy="1042988"/>
          </a:xfrm>
        </p:spPr>
        <p:txBody>
          <a:bodyPr>
            <a:normAutofit/>
          </a:bodyPr>
          <a:lstStyle/>
          <a:p>
            <a:pPr algn="ctr" eaLnBrk="1" hangingPunct="1"/>
            <a:r>
              <a:rPr lang="sv-SE" altLang="sv-SE" sz="2000" b="1" dirty="0">
                <a:cs typeface="Arial" panose="020B0604020202020204" pitchFamily="34" charset="0"/>
              </a:rPr>
              <a:t>Förutsättningar</a:t>
            </a:r>
          </a:p>
        </p:txBody>
      </p:sp>
    </p:spTree>
    <p:extLst>
      <p:ext uri="{BB962C8B-B14F-4D97-AF65-F5344CB8AC3E}">
        <p14:creationId xmlns:p14="http://schemas.microsoft.com/office/powerpoint/2010/main" val="2599060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B19B89C-C4B6-442C-A847-450C8BADC2CF}"/>
              </a:ext>
            </a:extLst>
          </p:cNvPr>
          <p:cNvSpPr>
            <a:spLocks noGrp="1"/>
          </p:cNvSpPr>
          <p:nvPr>
            <p:ph idx="1"/>
          </p:nvPr>
        </p:nvSpPr>
        <p:spPr>
          <a:xfrm>
            <a:off x="626076" y="1169774"/>
            <a:ext cx="7760687" cy="5062752"/>
          </a:xfrm>
        </p:spPr>
        <p:txBody>
          <a:bodyPr/>
          <a:lstStyle/>
          <a:p>
            <a:pPr eaLnBrk="1" hangingPunct="1">
              <a:defRPr/>
            </a:pPr>
            <a:endParaRPr lang="sv-SE" dirty="0">
              <a:latin typeface="+mj-lt"/>
            </a:endParaRPr>
          </a:p>
          <a:p>
            <a:pPr eaLnBrk="1" hangingPunct="1">
              <a:defRPr/>
            </a:pPr>
            <a:r>
              <a:rPr lang="sv-SE" dirty="0">
                <a:latin typeface="+mj-lt"/>
              </a:rPr>
              <a:t>Personalen lägger ut bokningsbara tider för patienterna i TakeCare på den nya vårdenheten Njurcentrum Nord.</a:t>
            </a:r>
          </a:p>
          <a:p>
            <a:pPr eaLnBrk="1" hangingPunct="1">
              <a:defRPr/>
            </a:pPr>
            <a:r>
              <a:rPr lang="sv-SE" dirty="0">
                <a:latin typeface="+mj-lt"/>
              </a:rPr>
              <a:t>Patienterna loggar in på 1177 och kan se vilka platser som finns lediga och bokar in sig på en tid som passar. Personalen ser i TakeCare alla patienter som bokat in sig. </a:t>
            </a:r>
          </a:p>
          <a:p>
            <a:pPr eaLnBrk="1" hangingPunct="1">
              <a:defRPr/>
            </a:pPr>
            <a:endParaRPr lang="sv-SE" dirty="0"/>
          </a:p>
          <a:p>
            <a:pPr eaLnBrk="1" hangingPunct="1">
              <a:defRPr/>
            </a:pPr>
            <a:endParaRPr lang="sv-SE" dirty="0"/>
          </a:p>
          <a:p>
            <a:pPr eaLnBrk="1" hangingPunct="1">
              <a:defRPr/>
            </a:pPr>
            <a:endParaRPr lang="sv-SE" dirty="0"/>
          </a:p>
          <a:p>
            <a:pPr eaLnBrk="1" hangingPunct="1">
              <a:defRPr/>
            </a:pPr>
            <a:endParaRPr lang="sv-SE" dirty="0"/>
          </a:p>
          <a:p>
            <a:pPr eaLnBrk="1" hangingPunct="1">
              <a:defRPr/>
            </a:pPr>
            <a:endParaRPr lang="sv-SE" dirty="0"/>
          </a:p>
        </p:txBody>
      </p:sp>
      <p:sp>
        <p:nvSpPr>
          <p:cNvPr id="8196" name="Rubrik 1">
            <a:extLst>
              <a:ext uri="{FF2B5EF4-FFF2-40B4-BE49-F238E27FC236}">
                <a16:creationId xmlns:a16="http://schemas.microsoft.com/office/drawing/2014/main" id="{52DE65CA-8A79-4411-B170-694F4EEC7064}"/>
              </a:ext>
            </a:extLst>
          </p:cNvPr>
          <p:cNvSpPr>
            <a:spLocks noGrp="1"/>
          </p:cNvSpPr>
          <p:nvPr>
            <p:ph type="title"/>
          </p:nvPr>
        </p:nvSpPr>
        <p:spPr>
          <a:xfrm>
            <a:off x="741363" y="716140"/>
            <a:ext cx="7667625" cy="842749"/>
          </a:xfrm>
        </p:spPr>
        <p:txBody>
          <a:bodyPr>
            <a:normAutofit/>
          </a:bodyPr>
          <a:lstStyle/>
          <a:p>
            <a:pPr eaLnBrk="1" hangingPunct="1"/>
            <a:r>
              <a:rPr lang="sv-SE" altLang="sv-SE" sz="2000" b="1" dirty="0" smtClean="0">
                <a:cs typeface="Arial" panose="020B0604020202020204" pitchFamily="34" charset="0"/>
              </a:rPr>
              <a:t>1. Webbtidbok</a:t>
            </a:r>
            <a:endParaRPr lang="sv-SE" altLang="sv-SE" sz="2000" b="1" dirty="0">
              <a:cs typeface="Arial" panose="020B0604020202020204" pitchFamily="34" charset="0"/>
            </a:endParaRPr>
          </a:p>
        </p:txBody>
      </p:sp>
      <p:pic>
        <p:nvPicPr>
          <p:cNvPr id="2" name="Bildobjekt 1">
            <a:extLst>
              <a:ext uri="{FF2B5EF4-FFF2-40B4-BE49-F238E27FC236}">
                <a16:creationId xmlns:a16="http://schemas.microsoft.com/office/drawing/2014/main" id="{32F87D32-054D-4130-982D-F0E40F8F056E}"/>
              </a:ext>
            </a:extLst>
          </p:cNvPr>
          <p:cNvPicPr>
            <a:picLocks noChangeAspect="1"/>
          </p:cNvPicPr>
          <p:nvPr/>
        </p:nvPicPr>
        <p:blipFill>
          <a:blip r:embed="rId3"/>
          <a:stretch>
            <a:fillRect/>
          </a:stretch>
        </p:blipFill>
        <p:spPr>
          <a:xfrm>
            <a:off x="2136530" y="2548174"/>
            <a:ext cx="5289820" cy="3962789"/>
          </a:xfrm>
          <a:prstGeom prst="rect">
            <a:avLst/>
          </a:prstGeom>
        </p:spPr>
      </p:pic>
    </p:spTree>
    <p:extLst>
      <p:ext uri="{BB962C8B-B14F-4D97-AF65-F5344CB8AC3E}">
        <p14:creationId xmlns:p14="http://schemas.microsoft.com/office/powerpoint/2010/main" val="922812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B19B89C-C4B6-442C-A847-450C8BADC2CF}"/>
              </a:ext>
            </a:extLst>
          </p:cNvPr>
          <p:cNvSpPr>
            <a:spLocks noGrp="1"/>
          </p:cNvSpPr>
          <p:nvPr>
            <p:ph idx="1"/>
          </p:nvPr>
        </p:nvSpPr>
        <p:spPr>
          <a:xfrm>
            <a:off x="793130" y="2152269"/>
            <a:ext cx="7760687" cy="5062752"/>
          </a:xfrm>
        </p:spPr>
        <p:txBody>
          <a:bodyPr/>
          <a:lstStyle/>
          <a:p>
            <a:pPr eaLnBrk="1" hangingPunct="1">
              <a:defRPr/>
            </a:pPr>
            <a:r>
              <a:rPr lang="sv-SE" sz="1800" dirty="0">
                <a:latin typeface="+mj-lt"/>
              </a:rPr>
              <a:t>I lokalen finns en självincheckningsterminal. Patienten registrerar sig själv i terminalen ”mot det aktuella vårdtillfället” som patienten skapade i steget innan. </a:t>
            </a:r>
          </a:p>
          <a:p>
            <a:pPr eaLnBrk="1" hangingPunct="1">
              <a:defRPr/>
            </a:pPr>
            <a:endParaRPr lang="sv-SE" sz="1800" dirty="0">
              <a:latin typeface="+mj-lt"/>
            </a:endParaRPr>
          </a:p>
          <a:p>
            <a:pPr eaLnBrk="1" hangingPunct="1">
              <a:defRPr/>
            </a:pPr>
            <a:r>
              <a:rPr lang="sv-SE" sz="1800" dirty="0">
                <a:latin typeface="+mj-lt"/>
              </a:rPr>
              <a:t>Patienten installerar sig och genomför sin dialys.</a:t>
            </a:r>
          </a:p>
          <a:p>
            <a:pPr eaLnBrk="1" hangingPunct="1">
              <a:defRPr/>
            </a:pPr>
            <a:endParaRPr lang="sv-SE" dirty="0"/>
          </a:p>
        </p:txBody>
      </p:sp>
      <p:sp>
        <p:nvSpPr>
          <p:cNvPr id="8196" name="Rubrik 1">
            <a:extLst>
              <a:ext uri="{FF2B5EF4-FFF2-40B4-BE49-F238E27FC236}">
                <a16:creationId xmlns:a16="http://schemas.microsoft.com/office/drawing/2014/main" id="{52DE65CA-8A79-4411-B170-694F4EEC7064}"/>
              </a:ext>
            </a:extLst>
          </p:cNvPr>
          <p:cNvSpPr>
            <a:spLocks noGrp="1"/>
          </p:cNvSpPr>
          <p:nvPr>
            <p:ph type="title"/>
          </p:nvPr>
        </p:nvSpPr>
        <p:spPr>
          <a:xfrm>
            <a:off x="741363" y="1309520"/>
            <a:ext cx="7667625" cy="842749"/>
          </a:xfrm>
        </p:spPr>
        <p:txBody>
          <a:bodyPr>
            <a:normAutofit/>
          </a:bodyPr>
          <a:lstStyle/>
          <a:p>
            <a:pPr eaLnBrk="1" hangingPunct="1"/>
            <a:r>
              <a:rPr lang="sv-SE" altLang="sv-SE" sz="2000" b="1" dirty="0" smtClean="0">
                <a:cs typeface="Arial" panose="020B0604020202020204" pitchFamily="34" charset="0"/>
              </a:rPr>
              <a:t>2. </a:t>
            </a:r>
            <a:r>
              <a:rPr lang="sv-SE" altLang="sv-SE" sz="2000" b="1" dirty="0">
                <a:cs typeface="Arial" panose="020B0604020202020204" pitchFamily="34" charset="0"/>
              </a:rPr>
              <a:t>Självincheckning</a:t>
            </a:r>
          </a:p>
        </p:txBody>
      </p:sp>
    </p:spTree>
    <p:extLst>
      <p:ext uri="{BB962C8B-B14F-4D97-AF65-F5344CB8AC3E}">
        <p14:creationId xmlns:p14="http://schemas.microsoft.com/office/powerpoint/2010/main" val="33061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pPr algn="ctr"/>
            <a:r>
              <a:rPr lang="sv-SE" sz="2000" b="1" dirty="0" smtClean="0">
                <a:solidFill>
                  <a:schemeClr val="tx1"/>
                </a:solidFill>
              </a:rPr>
              <a:t>Dialogseminarium</a:t>
            </a:r>
            <a:endParaRPr lang="sv-SE" sz="2000" b="1" dirty="0">
              <a:solidFill>
                <a:schemeClr val="tx1"/>
              </a:solidFill>
            </a:endParaRPr>
          </a:p>
        </p:txBody>
      </p:sp>
      <p:sp>
        <p:nvSpPr>
          <p:cNvPr id="16" name="Platshållare för innehåll 2"/>
          <p:cNvSpPr>
            <a:spLocks noGrp="1"/>
          </p:cNvSpPr>
          <p:nvPr>
            <p:ph idx="1"/>
          </p:nvPr>
        </p:nvSpPr>
        <p:spPr>
          <a:xfrm>
            <a:off x="719138" y="1991832"/>
            <a:ext cx="7700962" cy="3937000"/>
          </a:xfrm>
        </p:spPr>
        <p:txBody>
          <a:bodyPr>
            <a:noAutofit/>
          </a:bodyPr>
          <a:lstStyle/>
          <a:p>
            <a:pPr marL="0" indent="0">
              <a:buNone/>
            </a:pPr>
            <a:r>
              <a:rPr lang="sv-SE" sz="1600" dirty="0" smtClean="0"/>
              <a:t>Stimulerar kompetens- </a:t>
            </a:r>
            <a:r>
              <a:rPr lang="sv-SE" sz="1600" dirty="0"/>
              <a:t>och verksamhetsutveckling </a:t>
            </a:r>
            <a:r>
              <a:rPr lang="sv-SE" sz="1600" dirty="0" smtClean="0"/>
              <a:t>genom kunskapsöverföring </a:t>
            </a:r>
            <a:r>
              <a:rPr lang="sv-SE" sz="1600" dirty="0"/>
              <a:t>och erfarenhetsutbyte. </a:t>
            </a:r>
            <a:endParaRPr lang="sv-SE" sz="1600" dirty="0" smtClean="0"/>
          </a:p>
          <a:p>
            <a:pPr marL="0" indent="0">
              <a:buNone/>
            </a:pPr>
            <a:r>
              <a:rPr lang="sv-SE" sz="1600" b="1" dirty="0" smtClean="0">
                <a:latin typeface="Verdana" panose="020B0604030504040204" pitchFamily="34" charset="0"/>
                <a:ea typeface="Verdana" panose="020B0604030504040204" pitchFamily="34" charset="0"/>
                <a:cs typeface="Verdana" panose="020B0604030504040204" pitchFamily="34" charset="0"/>
              </a:rPr>
              <a:t>Varför dialog?</a:t>
            </a:r>
          </a:p>
          <a:p>
            <a:pPr marL="0" indent="0">
              <a:buNone/>
            </a:pPr>
            <a:r>
              <a:rPr lang="sv-SE" sz="1600" dirty="0" smtClean="0">
                <a:latin typeface="Verdana" panose="020B0604030504040204" pitchFamily="34" charset="0"/>
                <a:ea typeface="Verdana" panose="020B0604030504040204" pitchFamily="34" charset="0"/>
                <a:cs typeface="Verdana" panose="020B0604030504040204" pitchFamily="34" charset="0"/>
              </a:rPr>
              <a:t>Ett sätt att tänka och arbeta tillsammans. Ge tid för reflektion och utbyte av erfarenheter. Alla lyssnar på alla, uppmuntrar och bygger på varandras kunskap och förslag. </a:t>
            </a:r>
            <a:endParaRPr lang="sv-SE" sz="1400"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7" name="Grupp 6"/>
          <p:cNvGrpSpPr/>
          <p:nvPr/>
        </p:nvGrpSpPr>
        <p:grpSpPr>
          <a:xfrm>
            <a:off x="3709603" y="4539929"/>
            <a:ext cx="1724795" cy="1602674"/>
            <a:chOff x="3082652" y="3789040"/>
            <a:chExt cx="2857500" cy="2592288"/>
          </a:xfrm>
        </p:grpSpPr>
        <p:pic>
          <p:nvPicPr>
            <p:cNvPr id="8"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15074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B19B89C-C4B6-442C-A847-450C8BADC2CF}"/>
              </a:ext>
            </a:extLst>
          </p:cNvPr>
          <p:cNvSpPr>
            <a:spLocks noGrp="1"/>
          </p:cNvSpPr>
          <p:nvPr>
            <p:ph idx="1"/>
          </p:nvPr>
        </p:nvSpPr>
        <p:spPr>
          <a:xfrm>
            <a:off x="757547" y="1895613"/>
            <a:ext cx="7760687" cy="5062752"/>
          </a:xfrm>
        </p:spPr>
        <p:txBody>
          <a:bodyPr/>
          <a:lstStyle/>
          <a:p>
            <a:pPr eaLnBrk="1" hangingPunct="1">
              <a:defRPr/>
            </a:pPr>
            <a:r>
              <a:rPr lang="sv-SE" sz="1800" dirty="0" smtClean="0">
                <a:latin typeface="+mj-lt"/>
              </a:rPr>
              <a:t>Efter </a:t>
            </a:r>
            <a:r>
              <a:rPr lang="sv-SE" sz="1800" dirty="0">
                <a:latin typeface="+mj-lt"/>
              </a:rPr>
              <a:t>genomförd dialys loggar patienten in på 1177 Vårdguiden med sin egna medhavda dator/telefon och på Njurcentrum Nord finns ett formulär* att fylla i. </a:t>
            </a:r>
          </a:p>
          <a:p>
            <a:pPr eaLnBrk="1" hangingPunct="1">
              <a:defRPr/>
            </a:pPr>
            <a:r>
              <a:rPr lang="sv-SE" sz="1800" dirty="0">
                <a:latin typeface="+mj-lt"/>
              </a:rPr>
              <a:t> </a:t>
            </a:r>
          </a:p>
          <a:p>
            <a:pPr>
              <a:defRPr/>
            </a:pPr>
            <a:r>
              <a:rPr lang="sv-SE" sz="1800" dirty="0">
                <a:latin typeface="+mj-lt"/>
              </a:rPr>
              <a:t>*Mottagningen har själv formulerat vilka frågor/värden som patienten ska besvara tex uppnådd torrvikt, blodtryck</a:t>
            </a:r>
          </a:p>
          <a:p>
            <a:pPr>
              <a:defRPr/>
            </a:pPr>
            <a:endParaRPr lang="sv-SE" dirty="0"/>
          </a:p>
          <a:p>
            <a:pPr eaLnBrk="1" hangingPunct="1">
              <a:defRPr/>
            </a:pPr>
            <a:endParaRPr lang="sv-SE" dirty="0"/>
          </a:p>
          <a:p>
            <a:pPr eaLnBrk="1" hangingPunct="1">
              <a:defRPr/>
            </a:pPr>
            <a:endParaRPr lang="sv-SE" dirty="0"/>
          </a:p>
          <a:p>
            <a:pPr eaLnBrk="1" hangingPunct="1">
              <a:defRPr/>
            </a:pPr>
            <a:endParaRPr lang="sv-SE" dirty="0"/>
          </a:p>
        </p:txBody>
      </p:sp>
      <p:sp>
        <p:nvSpPr>
          <p:cNvPr id="8196" name="Rubrik 1">
            <a:extLst>
              <a:ext uri="{FF2B5EF4-FFF2-40B4-BE49-F238E27FC236}">
                <a16:creationId xmlns:a16="http://schemas.microsoft.com/office/drawing/2014/main" id="{52DE65CA-8A79-4411-B170-694F4EEC7064}"/>
              </a:ext>
            </a:extLst>
          </p:cNvPr>
          <p:cNvSpPr>
            <a:spLocks noGrp="1"/>
          </p:cNvSpPr>
          <p:nvPr>
            <p:ph type="title"/>
          </p:nvPr>
        </p:nvSpPr>
        <p:spPr>
          <a:xfrm>
            <a:off x="604145" y="1017694"/>
            <a:ext cx="8067492" cy="1042988"/>
          </a:xfrm>
        </p:spPr>
        <p:txBody>
          <a:bodyPr>
            <a:normAutofit/>
          </a:bodyPr>
          <a:lstStyle/>
          <a:p>
            <a:pPr eaLnBrk="1" hangingPunct="1"/>
            <a:r>
              <a:rPr lang="sv-SE" altLang="sv-SE" sz="2000" b="1" dirty="0" smtClean="0">
                <a:cs typeface="Arial" panose="020B0604020202020204" pitchFamily="34" charset="0"/>
              </a:rPr>
              <a:t>3. </a:t>
            </a:r>
            <a:r>
              <a:rPr lang="sv-SE" altLang="sv-SE" sz="2000" b="1" dirty="0">
                <a:cs typeface="Arial" panose="020B0604020202020204" pitchFamily="34" charset="0"/>
              </a:rPr>
              <a:t>Formulär 1177</a:t>
            </a:r>
          </a:p>
        </p:txBody>
      </p:sp>
      <p:pic>
        <p:nvPicPr>
          <p:cNvPr id="2" name="Bildobjekt 1">
            <a:extLst>
              <a:ext uri="{FF2B5EF4-FFF2-40B4-BE49-F238E27FC236}">
                <a16:creationId xmlns:a16="http://schemas.microsoft.com/office/drawing/2014/main" id="{963072CA-67E3-44DC-B439-333D12B75099}"/>
              </a:ext>
            </a:extLst>
          </p:cNvPr>
          <p:cNvPicPr>
            <a:picLocks noChangeAspect="1"/>
          </p:cNvPicPr>
          <p:nvPr/>
        </p:nvPicPr>
        <p:blipFill>
          <a:blip r:embed="rId3"/>
          <a:stretch>
            <a:fillRect/>
          </a:stretch>
        </p:blipFill>
        <p:spPr>
          <a:xfrm>
            <a:off x="801893" y="4414662"/>
            <a:ext cx="7146699" cy="730075"/>
          </a:xfrm>
          <a:prstGeom prst="rect">
            <a:avLst/>
          </a:prstGeom>
        </p:spPr>
      </p:pic>
    </p:spTree>
    <p:extLst>
      <p:ext uri="{BB962C8B-B14F-4D97-AF65-F5344CB8AC3E}">
        <p14:creationId xmlns:p14="http://schemas.microsoft.com/office/powerpoint/2010/main" val="127992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B19B89C-C4B6-442C-A847-450C8BADC2CF}"/>
              </a:ext>
            </a:extLst>
          </p:cNvPr>
          <p:cNvSpPr>
            <a:spLocks noGrp="1"/>
          </p:cNvSpPr>
          <p:nvPr>
            <p:ph idx="1"/>
          </p:nvPr>
        </p:nvSpPr>
        <p:spPr>
          <a:xfrm>
            <a:off x="626076" y="1510857"/>
            <a:ext cx="7760687" cy="5227510"/>
          </a:xfrm>
        </p:spPr>
        <p:txBody>
          <a:bodyPr/>
          <a:lstStyle/>
          <a:p>
            <a:pPr eaLnBrk="1" hangingPunct="1">
              <a:defRPr/>
            </a:pPr>
            <a:r>
              <a:rPr lang="sv-SE" sz="1600" dirty="0">
                <a:latin typeface="+mj-lt"/>
              </a:rPr>
              <a:t>Personalen loggar in i 1177 Vårdguidens e-tjänster och ser att patienten har skickat in ett formulär. Personalen läser och kopierar över det resultatet i TakeCare (enligt rutin) </a:t>
            </a:r>
          </a:p>
          <a:p>
            <a:pPr eaLnBrk="1" hangingPunct="1">
              <a:defRPr/>
            </a:pPr>
            <a:endParaRPr lang="sv-SE" sz="1800" dirty="0">
              <a:highlight>
                <a:srgbClr val="FFFF00"/>
              </a:highlight>
            </a:endParaRPr>
          </a:p>
          <a:p>
            <a:pPr eaLnBrk="1" hangingPunct="1">
              <a:defRPr/>
            </a:pPr>
            <a:endParaRPr lang="sv-SE" sz="1800" dirty="0">
              <a:highlight>
                <a:srgbClr val="FFFF00"/>
              </a:highlight>
            </a:endParaRPr>
          </a:p>
          <a:p>
            <a:pPr eaLnBrk="1" hangingPunct="1">
              <a:defRPr/>
            </a:pPr>
            <a:endParaRPr lang="sv-SE" sz="1800" dirty="0">
              <a:highlight>
                <a:srgbClr val="FFFF00"/>
              </a:highlight>
            </a:endParaRPr>
          </a:p>
          <a:p>
            <a:pPr eaLnBrk="1" hangingPunct="1">
              <a:defRPr/>
            </a:pPr>
            <a:endParaRPr lang="sv-SE" sz="1800" dirty="0">
              <a:highlight>
                <a:srgbClr val="FFFF00"/>
              </a:highlight>
            </a:endParaRPr>
          </a:p>
          <a:p>
            <a:pPr marL="342900" indent="-342900" eaLnBrk="1" hangingPunct="1">
              <a:buAutoNum type="arabicPeriod"/>
              <a:defRPr/>
            </a:pPr>
            <a:r>
              <a:rPr lang="sv-SE" sz="1600" dirty="0">
                <a:latin typeface="+mj-lt"/>
              </a:rPr>
              <a:t>Behandlingen/alla värden är bra. Personalen stänger ”ärendet” med ett fördefinierat svar.</a:t>
            </a:r>
          </a:p>
          <a:p>
            <a:pPr marL="342900" indent="-342900" eaLnBrk="1" hangingPunct="1">
              <a:buAutoNum type="arabicPeriod"/>
              <a:defRPr/>
            </a:pPr>
            <a:r>
              <a:rPr lang="sv-SE" sz="1600" dirty="0">
                <a:latin typeface="+mj-lt"/>
              </a:rPr>
              <a:t>Patienten behöver kontaktas. Det går bra att ställa en fråga i 1177 och bevaka </a:t>
            </a:r>
            <a:r>
              <a:rPr lang="sv-SE" sz="1600" dirty="0" err="1">
                <a:latin typeface="+mj-lt"/>
              </a:rPr>
              <a:t>inkommet</a:t>
            </a:r>
            <a:r>
              <a:rPr lang="sv-SE" sz="1600" dirty="0">
                <a:latin typeface="+mj-lt"/>
              </a:rPr>
              <a:t> svar alternativt kontakta patienten på annat sätt. </a:t>
            </a:r>
          </a:p>
          <a:p>
            <a:pPr>
              <a:defRPr/>
            </a:pPr>
            <a:endParaRPr lang="sv-SE" dirty="0"/>
          </a:p>
          <a:p>
            <a:pPr eaLnBrk="1" hangingPunct="1">
              <a:defRPr/>
            </a:pPr>
            <a:endParaRPr lang="sv-SE" dirty="0"/>
          </a:p>
          <a:p>
            <a:pPr eaLnBrk="1" hangingPunct="1">
              <a:defRPr/>
            </a:pPr>
            <a:endParaRPr lang="sv-SE" dirty="0"/>
          </a:p>
          <a:p>
            <a:pPr eaLnBrk="1" hangingPunct="1">
              <a:defRPr/>
            </a:pPr>
            <a:endParaRPr lang="sv-SE" dirty="0"/>
          </a:p>
        </p:txBody>
      </p:sp>
      <p:sp>
        <p:nvSpPr>
          <p:cNvPr id="8196" name="Rubrik 1">
            <a:extLst>
              <a:ext uri="{FF2B5EF4-FFF2-40B4-BE49-F238E27FC236}">
                <a16:creationId xmlns:a16="http://schemas.microsoft.com/office/drawing/2014/main" id="{52DE65CA-8A79-4411-B170-694F4EEC7064}"/>
              </a:ext>
            </a:extLst>
          </p:cNvPr>
          <p:cNvSpPr>
            <a:spLocks noGrp="1"/>
          </p:cNvSpPr>
          <p:nvPr>
            <p:ph type="title"/>
          </p:nvPr>
        </p:nvSpPr>
        <p:spPr>
          <a:xfrm>
            <a:off x="603851" y="832866"/>
            <a:ext cx="7805137" cy="752132"/>
          </a:xfrm>
        </p:spPr>
        <p:txBody>
          <a:bodyPr>
            <a:normAutofit/>
          </a:bodyPr>
          <a:lstStyle/>
          <a:p>
            <a:pPr eaLnBrk="1" hangingPunct="1"/>
            <a:r>
              <a:rPr lang="sv-SE" altLang="sv-SE" sz="2000" b="1" dirty="0" smtClean="0">
                <a:cs typeface="Arial" panose="020B0604020202020204" pitchFamily="34" charset="0"/>
              </a:rPr>
              <a:t>4. </a:t>
            </a:r>
            <a:r>
              <a:rPr lang="sv-SE" altLang="sv-SE" sz="2000" b="1" dirty="0">
                <a:cs typeface="Arial" panose="020B0604020202020204" pitchFamily="34" charset="0"/>
              </a:rPr>
              <a:t>Dokumentera resultaten</a:t>
            </a:r>
          </a:p>
        </p:txBody>
      </p:sp>
      <p:pic>
        <p:nvPicPr>
          <p:cNvPr id="5" name="Bildobjekt 4">
            <a:extLst>
              <a:ext uri="{FF2B5EF4-FFF2-40B4-BE49-F238E27FC236}">
                <a16:creationId xmlns:a16="http://schemas.microsoft.com/office/drawing/2014/main" id="{8E94CF8C-4FB7-4CD7-8716-AED48633FC41}"/>
              </a:ext>
            </a:extLst>
          </p:cNvPr>
          <p:cNvPicPr>
            <a:picLocks noChangeAspect="1"/>
          </p:cNvPicPr>
          <p:nvPr/>
        </p:nvPicPr>
        <p:blipFill>
          <a:blip r:embed="rId3"/>
          <a:stretch>
            <a:fillRect/>
          </a:stretch>
        </p:blipFill>
        <p:spPr>
          <a:xfrm>
            <a:off x="3205148" y="5424299"/>
            <a:ext cx="2417440" cy="1142707"/>
          </a:xfrm>
          <a:prstGeom prst="rect">
            <a:avLst/>
          </a:prstGeom>
        </p:spPr>
      </p:pic>
      <p:pic>
        <p:nvPicPr>
          <p:cNvPr id="7" name="Bildobjekt 6">
            <a:extLst>
              <a:ext uri="{FF2B5EF4-FFF2-40B4-BE49-F238E27FC236}">
                <a16:creationId xmlns:a16="http://schemas.microsoft.com/office/drawing/2014/main" id="{9FDAF1C2-CCA2-4229-A821-0A2E05F8BE68}"/>
              </a:ext>
            </a:extLst>
          </p:cNvPr>
          <p:cNvPicPr>
            <a:picLocks noChangeAspect="1"/>
          </p:cNvPicPr>
          <p:nvPr/>
        </p:nvPicPr>
        <p:blipFill>
          <a:blip r:embed="rId4"/>
          <a:stretch>
            <a:fillRect/>
          </a:stretch>
        </p:blipFill>
        <p:spPr>
          <a:xfrm>
            <a:off x="1471493" y="2450504"/>
            <a:ext cx="5817202" cy="1396786"/>
          </a:xfrm>
          <a:prstGeom prst="rect">
            <a:avLst/>
          </a:prstGeom>
        </p:spPr>
      </p:pic>
    </p:spTree>
    <p:extLst>
      <p:ext uri="{BB962C8B-B14F-4D97-AF65-F5344CB8AC3E}">
        <p14:creationId xmlns:p14="http://schemas.microsoft.com/office/powerpoint/2010/main" val="3685109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smtClean="0">
                <a:solidFill>
                  <a:schemeClr val="tx1"/>
                </a:solidFill>
              </a:rPr>
              <a:t>Dialog</a:t>
            </a:r>
            <a:endParaRPr lang="sv-SE" sz="2000" b="1" dirty="0">
              <a:solidFill>
                <a:srgbClr val="FF0000"/>
              </a:solidFill>
            </a:endParaRPr>
          </a:p>
        </p:txBody>
      </p:sp>
      <p:grpSp>
        <p:nvGrpSpPr>
          <p:cNvPr id="4" name="Grupp 3"/>
          <p:cNvGrpSpPr/>
          <p:nvPr/>
        </p:nvGrpSpPr>
        <p:grpSpPr>
          <a:xfrm>
            <a:off x="1087398" y="2162869"/>
            <a:ext cx="2193734" cy="2180918"/>
            <a:chOff x="3082652" y="3789040"/>
            <a:chExt cx="2857500" cy="2592288"/>
          </a:xfrm>
        </p:grpSpPr>
        <p:pic>
          <p:nvPicPr>
            <p:cNvPr id="6"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ankebubbla: moln 19"/>
          <p:cNvSpPr/>
          <p:nvPr/>
        </p:nvSpPr>
        <p:spPr bwMode="auto">
          <a:xfrm>
            <a:off x="4821261" y="4042156"/>
            <a:ext cx="2670647" cy="1641076"/>
          </a:xfrm>
          <a:prstGeom prst="cloudCallout">
            <a:avLst>
              <a:gd name="adj1" fmla="val -107795"/>
              <a:gd name="adj2" fmla="val -28624"/>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r>
              <a:rPr lang="sv-SE" sz="1350" i="1" dirty="0" smtClean="0">
                <a:ea typeface="Verdana" panose="020B0604030504040204" pitchFamily="34" charset="0"/>
                <a:cs typeface="Verdana" panose="020B0604030504040204" pitchFamily="34" charset="0"/>
              </a:rPr>
              <a:t>Känner ni till några </a:t>
            </a:r>
            <a:r>
              <a:rPr lang="sv-SE" sz="1350" i="1" dirty="0">
                <a:ea typeface="Verdana" panose="020B0604030504040204" pitchFamily="34" charset="0"/>
                <a:cs typeface="Verdana" panose="020B0604030504040204" pitchFamily="34" charset="0"/>
              </a:rPr>
              <a:t>liknande exempel på någon annan </a:t>
            </a:r>
            <a:r>
              <a:rPr lang="sv-SE" sz="1350" i="1" dirty="0" smtClean="0">
                <a:ea typeface="Verdana" panose="020B0604030504040204" pitchFamily="34" charset="0"/>
                <a:cs typeface="Verdana" panose="020B0604030504040204" pitchFamily="34" charset="0"/>
              </a:rPr>
              <a:t>enhet?</a:t>
            </a:r>
            <a:endParaRPr lang="sv-SE" sz="1350" i="1" dirty="0">
              <a:ea typeface="Verdana" panose="020B0604030504040204" pitchFamily="34" charset="0"/>
              <a:cs typeface="Verdana" panose="020B0604030504040204" pitchFamily="34" charset="0"/>
            </a:endParaRPr>
          </a:p>
        </p:txBody>
      </p:sp>
      <p:sp>
        <p:nvSpPr>
          <p:cNvPr id="10" name="Tankebubbla: moln 19"/>
          <p:cNvSpPr/>
          <p:nvPr/>
        </p:nvSpPr>
        <p:spPr bwMode="auto">
          <a:xfrm>
            <a:off x="4327686" y="1816996"/>
            <a:ext cx="3164222" cy="1924421"/>
          </a:xfrm>
          <a:prstGeom prst="cloudCallout">
            <a:avLst>
              <a:gd name="adj1" fmla="val -77906"/>
              <a:gd name="adj2" fmla="val 26208"/>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lvl="0">
              <a:spcBef>
                <a:spcPct val="30000"/>
              </a:spcBef>
              <a:defRPr/>
            </a:pPr>
            <a:r>
              <a:rPr lang="sv-SE" sz="1350" i="1" dirty="0" smtClean="0">
                <a:ea typeface="Verdana" panose="020B0604030504040204" pitchFamily="34" charset="0"/>
                <a:cs typeface="Verdana" panose="020B0604030504040204" pitchFamily="34" charset="0"/>
              </a:rPr>
              <a:t>Vilka </a:t>
            </a:r>
            <a:r>
              <a:rPr lang="sv-SE" sz="1350" i="1" dirty="0">
                <a:ea typeface="Verdana" panose="020B0604030504040204" pitchFamily="34" charset="0"/>
                <a:cs typeface="Verdana" panose="020B0604030504040204" pitchFamily="34" charset="0"/>
              </a:rPr>
              <a:t>fördelar </a:t>
            </a:r>
            <a:r>
              <a:rPr lang="sv-SE" sz="1350" i="1" dirty="0" smtClean="0">
                <a:ea typeface="Verdana" panose="020B0604030504040204" pitchFamily="34" charset="0"/>
                <a:cs typeface="Verdana" panose="020B0604030504040204" pitchFamily="34" charset="0"/>
              </a:rPr>
              <a:t>kan det finnas </a:t>
            </a:r>
            <a:r>
              <a:rPr lang="sv-SE" sz="1350" i="1" dirty="0">
                <a:ea typeface="Verdana" panose="020B0604030504040204" pitchFamily="34" charset="0"/>
                <a:cs typeface="Verdana" panose="020B0604030504040204" pitchFamily="34" charset="0"/>
              </a:rPr>
              <a:t>för </a:t>
            </a:r>
            <a:r>
              <a:rPr lang="sv-SE" sz="1350" i="1" dirty="0" smtClean="0">
                <a:ea typeface="Verdana" panose="020B0604030504040204" pitchFamily="34" charset="0"/>
                <a:cs typeface="Verdana" panose="020B0604030504040204" pitchFamily="34" charset="0"/>
              </a:rPr>
              <a:t>patienten utifrån </a:t>
            </a:r>
            <a:r>
              <a:rPr lang="sv-SE" sz="1350" i="1" dirty="0" err="1" smtClean="0">
                <a:ea typeface="Verdana" panose="020B0604030504040204" pitchFamily="34" charset="0"/>
                <a:cs typeface="Verdana" panose="020B0604030504040204" pitchFamily="34" charset="0"/>
              </a:rPr>
              <a:t>patientlagen</a:t>
            </a:r>
            <a:r>
              <a:rPr lang="sv-SE" sz="1350" i="1" dirty="0" smtClean="0">
                <a:ea typeface="Verdana" panose="020B0604030504040204" pitchFamily="34" charset="0"/>
                <a:cs typeface="Verdana" panose="020B0604030504040204" pitchFamily="34" charset="0"/>
              </a:rPr>
              <a:t> och FVM:s målbild om delaktighet?</a:t>
            </a:r>
            <a:endParaRPr lang="sv-SE" sz="1350" i="1" dirty="0">
              <a:ea typeface="Verdana" panose="020B0604030504040204" pitchFamily="34" charset="0"/>
              <a:cs typeface="Verdana" panose="020B0604030504040204" pitchFamily="34" charset="0"/>
            </a:endParaRPr>
          </a:p>
        </p:txBody>
      </p:sp>
      <p:sp>
        <p:nvSpPr>
          <p:cNvPr id="11" name="Tankebubbla: moln 19"/>
          <p:cNvSpPr/>
          <p:nvPr/>
        </p:nvSpPr>
        <p:spPr bwMode="auto">
          <a:xfrm>
            <a:off x="1139683" y="5073667"/>
            <a:ext cx="2911514" cy="1498025"/>
          </a:xfrm>
          <a:prstGeom prst="cloudCallout">
            <a:avLst>
              <a:gd name="adj1" fmla="val -13163"/>
              <a:gd name="adj2" fmla="val -92511"/>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lvl="0">
              <a:spcBef>
                <a:spcPct val="30000"/>
              </a:spcBef>
              <a:defRPr/>
            </a:pPr>
            <a:r>
              <a:rPr lang="sv-SE" sz="1350" i="1" dirty="0">
                <a:ea typeface="Verdana" panose="020B0604030504040204" pitchFamily="34" charset="0"/>
                <a:cs typeface="Verdana" panose="020B0604030504040204" pitchFamily="34" charset="0"/>
              </a:rPr>
              <a:t>Vilka andra av </a:t>
            </a:r>
            <a:r>
              <a:rPr lang="sv-SE" sz="1350" i="1" dirty="0" smtClean="0">
                <a:ea typeface="Verdana" panose="020B0604030504040204" pitchFamily="34" charset="0"/>
                <a:cs typeface="Verdana" panose="020B0604030504040204" pitchFamily="34" charset="0"/>
              </a:rPr>
              <a:t>FVM:s </a:t>
            </a:r>
            <a:r>
              <a:rPr lang="sv-SE" sz="1350" i="1" dirty="0">
                <a:ea typeface="Verdana" panose="020B0604030504040204" pitchFamily="34" charset="0"/>
                <a:cs typeface="Verdana" panose="020B0604030504040204" pitchFamily="34" charset="0"/>
              </a:rPr>
              <a:t>mål kan uppnås?</a:t>
            </a:r>
          </a:p>
        </p:txBody>
      </p:sp>
    </p:spTree>
    <p:extLst>
      <p:ext uri="{BB962C8B-B14F-4D97-AF65-F5344CB8AC3E}">
        <p14:creationId xmlns:p14="http://schemas.microsoft.com/office/powerpoint/2010/main" val="2331119848"/>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D592D83-F39B-429D-90B9-55FE5209CA0F}"/>
              </a:ext>
            </a:extLst>
          </p:cNvPr>
          <p:cNvSpPr>
            <a:spLocks noGrp="1"/>
          </p:cNvSpPr>
          <p:nvPr>
            <p:ph idx="1"/>
          </p:nvPr>
        </p:nvSpPr>
        <p:spPr>
          <a:xfrm>
            <a:off x="628650" y="2142811"/>
            <a:ext cx="7886700" cy="3327705"/>
          </a:xfrm>
        </p:spPr>
        <p:txBody>
          <a:bodyPr>
            <a:noAutofit/>
          </a:bodyPr>
          <a:lstStyle/>
          <a:p>
            <a:pPr>
              <a:spcBef>
                <a:spcPts val="0"/>
              </a:spcBef>
            </a:pPr>
            <a:r>
              <a:rPr lang="sv-SE" sz="1800" dirty="0" smtClean="0"/>
              <a:t>10-veckors internetbaserad rehabilitering för patienter med lättare kognitiv nedsättning</a:t>
            </a:r>
          </a:p>
          <a:p>
            <a:pPr>
              <a:spcBef>
                <a:spcPts val="0"/>
              </a:spcBef>
            </a:pPr>
            <a:r>
              <a:rPr lang="sv-SE" sz="1800" dirty="0" err="1" smtClean="0"/>
              <a:t>eRehab</a:t>
            </a:r>
            <a:r>
              <a:rPr lang="sv-SE" sz="1800" dirty="0" smtClean="0"/>
              <a:t> nås med e-legitimation via 1177 e-tjänster, </a:t>
            </a:r>
            <a:br>
              <a:rPr lang="sv-SE" sz="1800" dirty="0" smtClean="0"/>
            </a:br>
            <a:r>
              <a:rPr lang="sv-SE" sz="1800" dirty="0" smtClean="0"/>
              <a:t>Stöd och behandling</a:t>
            </a:r>
          </a:p>
          <a:p>
            <a:pPr>
              <a:spcBef>
                <a:spcPts val="0"/>
              </a:spcBef>
            </a:pPr>
            <a:r>
              <a:rPr lang="sv-SE" sz="1800" dirty="0" smtClean="0"/>
              <a:t>Patienten arbetar med </a:t>
            </a:r>
            <a:r>
              <a:rPr lang="sv-SE" sz="1800" dirty="0" err="1" smtClean="0"/>
              <a:t>eRehab</a:t>
            </a:r>
            <a:r>
              <a:rPr lang="sv-SE" sz="1800" dirty="0" smtClean="0"/>
              <a:t> hemifrån</a:t>
            </a:r>
          </a:p>
          <a:p>
            <a:pPr>
              <a:spcBef>
                <a:spcPts val="0"/>
              </a:spcBef>
            </a:pPr>
            <a:r>
              <a:rPr lang="sv-SE" sz="1800" dirty="0" smtClean="0"/>
              <a:t>Återkoppling hemuppgifter terapeut </a:t>
            </a:r>
            <a:br>
              <a:rPr lang="sv-SE" sz="1800" dirty="0" smtClean="0"/>
            </a:br>
            <a:r>
              <a:rPr lang="sv-SE" sz="1800" dirty="0" smtClean="0"/>
              <a:t>1 ggr/veckan</a:t>
            </a:r>
          </a:p>
          <a:p>
            <a:pPr>
              <a:spcBef>
                <a:spcPts val="0"/>
              </a:spcBef>
            </a:pPr>
            <a:r>
              <a:rPr lang="sv-SE" sz="1800" dirty="0" smtClean="0"/>
              <a:t>Pilotstudie visar att patienter och </a:t>
            </a:r>
            <a:br>
              <a:rPr lang="sv-SE" sz="1800" dirty="0" smtClean="0"/>
            </a:br>
            <a:r>
              <a:rPr lang="sv-SE" sz="1800" dirty="0" smtClean="0"/>
              <a:t>terapeuter är mycket nöjda</a:t>
            </a:r>
          </a:p>
          <a:p>
            <a:pPr marL="2057400" lvl="6" indent="0">
              <a:spcBef>
                <a:spcPts val="0"/>
              </a:spcBef>
              <a:buNone/>
            </a:pPr>
            <a:r>
              <a:rPr lang="sv-SE" sz="1500" dirty="0" smtClean="0"/>
              <a:t>					</a:t>
            </a:r>
          </a:p>
          <a:p>
            <a:pPr marL="2057400" lvl="6" indent="0">
              <a:spcBef>
                <a:spcPts val="0"/>
              </a:spcBef>
              <a:buNone/>
            </a:pPr>
            <a:endParaRPr lang="sv-SE" sz="1500" dirty="0" smtClean="0"/>
          </a:p>
          <a:p>
            <a:pPr marL="2057400" lvl="6" indent="0">
              <a:spcBef>
                <a:spcPts val="0"/>
              </a:spcBef>
              <a:buNone/>
            </a:pPr>
            <a:endParaRPr lang="sv-SE" sz="1500" dirty="0" smtClean="0"/>
          </a:p>
          <a:p>
            <a:pPr marL="2057400" lvl="6" indent="0">
              <a:spcBef>
                <a:spcPts val="0"/>
              </a:spcBef>
              <a:buNone/>
            </a:pPr>
            <a:endParaRPr lang="sv-SE" sz="1500" dirty="0" smtClean="0"/>
          </a:p>
          <a:p>
            <a:pPr marL="2057400" lvl="6" indent="0">
              <a:spcBef>
                <a:spcPts val="0"/>
              </a:spcBef>
              <a:buNone/>
            </a:pPr>
            <a:r>
              <a:rPr lang="sv-SE" sz="1500" i="1" dirty="0" smtClean="0"/>
              <a:t>				            </a:t>
            </a:r>
          </a:p>
          <a:p>
            <a:pPr marL="2057400" lvl="6" indent="0">
              <a:spcBef>
                <a:spcPts val="0"/>
              </a:spcBef>
              <a:buNone/>
            </a:pPr>
            <a:r>
              <a:rPr lang="sv-SE" sz="1500" i="1" dirty="0" smtClean="0"/>
              <a:t>				            </a:t>
            </a:r>
            <a:r>
              <a:rPr lang="sv-SE" sz="1050" i="1" dirty="0" err="1" smtClean="0"/>
              <a:t>eRehab</a:t>
            </a:r>
            <a:r>
              <a:rPr lang="sv-SE" sz="1050" i="1" dirty="0" smtClean="0"/>
              <a:t> är framtagen av Rehabmedicin DS	</a:t>
            </a:r>
            <a:r>
              <a:rPr lang="sv-SE" sz="1500" i="1" dirty="0" smtClean="0"/>
              <a:t>			</a:t>
            </a:r>
          </a:p>
          <a:p>
            <a:pPr>
              <a:spcBef>
                <a:spcPts val="0"/>
              </a:spcBef>
            </a:pPr>
            <a:endParaRPr lang="sv-SE" sz="1500" dirty="0" smtClean="0"/>
          </a:p>
          <a:p>
            <a:pPr marL="0" indent="0">
              <a:spcBef>
                <a:spcPts val="0"/>
              </a:spcBef>
              <a:buNone/>
            </a:pPr>
            <a:endParaRPr lang="sv-SE" sz="1500" i="1" dirty="0" smtClean="0"/>
          </a:p>
          <a:p>
            <a:pPr>
              <a:spcBef>
                <a:spcPts val="0"/>
              </a:spcBef>
            </a:pPr>
            <a:endParaRPr lang="sv-SE" sz="1500" dirty="0" smtClean="0"/>
          </a:p>
          <a:p>
            <a:pPr>
              <a:spcBef>
                <a:spcPts val="0"/>
              </a:spcBef>
            </a:pPr>
            <a:endParaRPr lang="sv-SE" sz="1500" dirty="0"/>
          </a:p>
        </p:txBody>
      </p:sp>
      <p:sp>
        <p:nvSpPr>
          <p:cNvPr id="4" name="Rubrik 1">
            <a:extLst>
              <a:ext uri="{FF2B5EF4-FFF2-40B4-BE49-F238E27FC236}">
                <a16:creationId xmlns:a16="http://schemas.microsoft.com/office/drawing/2014/main" id="{F0C09156-8D4A-4FE1-9CBD-1AD14C7593DD}"/>
              </a:ext>
            </a:extLst>
          </p:cNvPr>
          <p:cNvSpPr>
            <a:spLocks noGrp="1"/>
          </p:cNvSpPr>
          <p:nvPr>
            <p:ph type="title"/>
          </p:nvPr>
        </p:nvSpPr>
        <p:spPr>
          <a:xfrm>
            <a:off x="628650" y="1212887"/>
            <a:ext cx="7886700" cy="1009672"/>
          </a:xfrm>
        </p:spPr>
        <p:txBody>
          <a:bodyPr>
            <a:normAutofit/>
          </a:bodyPr>
          <a:lstStyle/>
          <a:p>
            <a:pPr algn="ctr"/>
            <a:r>
              <a:rPr lang="sv-SE" sz="2000" b="1" dirty="0" err="1"/>
              <a:t>eRehab</a:t>
            </a:r>
            <a:r>
              <a:rPr lang="sv-SE" sz="2000" b="1" dirty="0"/>
              <a:t>- internetbaserad </a:t>
            </a:r>
            <a:r>
              <a:rPr lang="sv-SE" sz="2000" b="1" dirty="0" smtClean="0"/>
              <a:t>behandling </a:t>
            </a:r>
            <a:br>
              <a:rPr lang="sv-SE" sz="2000" b="1" dirty="0" smtClean="0"/>
            </a:br>
            <a:r>
              <a:rPr lang="sv-SE" sz="1800" dirty="0" smtClean="0"/>
              <a:t>framtagen av </a:t>
            </a:r>
            <a:r>
              <a:rPr lang="sv-SE" sz="1800" dirty="0" err="1" smtClean="0"/>
              <a:t>rehabmedicin</a:t>
            </a:r>
            <a:r>
              <a:rPr lang="sv-SE" sz="1800" dirty="0" smtClean="0"/>
              <a:t> DS   </a:t>
            </a:r>
            <a:r>
              <a:rPr lang="sv-SE" sz="2000" b="1" dirty="0"/>
              <a:t/>
            </a:r>
            <a:br>
              <a:rPr lang="sv-SE" sz="2000" b="1" dirty="0"/>
            </a:br>
            <a:endParaRPr lang="sv-SE" sz="2000" dirty="0"/>
          </a:p>
        </p:txBody>
      </p:sp>
      <p:pic>
        <p:nvPicPr>
          <p:cNvPr id="7" name="Bildobjekt 6">
            <a:extLst>
              <a:ext uri="{FF2B5EF4-FFF2-40B4-BE49-F238E27FC236}">
                <a16:creationId xmlns:a16="http://schemas.microsoft.com/office/drawing/2014/main" id="{06BF0975-0A27-4687-9842-3D341EC92827}"/>
              </a:ext>
            </a:extLst>
          </p:cNvPr>
          <p:cNvPicPr>
            <a:picLocks noChangeAspect="1"/>
          </p:cNvPicPr>
          <p:nvPr/>
        </p:nvPicPr>
        <p:blipFill>
          <a:blip r:embed="rId3"/>
          <a:stretch>
            <a:fillRect/>
          </a:stretch>
        </p:blipFill>
        <p:spPr>
          <a:xfrm>
            <a:off x="7406097" y="1212887"/>
            <a:ext cx="953292" cy="680923"/>
          </a:xfrm>
          <a:prstGeom prst="rect">
            <a:avLst/>
          </a:prstGeom>
        </p:spPr>
      </p:pic>
      <p:pic>
        <p:nvPicPr>
          <p:cNvPr id="6" name="Bildobjekt 5">
            <a:extLst>
              <a:ext uri="{FF2B5EF4-FFF2-40B4-BE49-F238E27FC236}">
                <a16:creationId xmlns:a16="http://schemas.microsoft.com/office/drawing/2014/main" id="{A10A2DB6-7BF6-47CC-BB0D-D6EC081D8710}"/>
              </a:ext>
            </a:extLst>
          </p:cNvPr>
          <p:cNvPicPr>
            <a:picLocks noChangeAspect="1"/>
          </p:cNvPicPr>
          <p:nvPr/>
        </p:nvPicPr>
        <p:blipFill>
          <a:blip r:embed="rId4"/>
          <a:stretch>
            <a:fillRect/>
          </a:stretch>
        </p:blipFill>
        <p:spPr>
          <a:xfrm>
            <a:off x="5793382" y="3353463"/>
            <a:ext cx="2903145" cy="2117053"/>
          </a:xfrm>
          <a:prstGeom prst="rect">
            <a:avLst/>
          </a:prstGeom>
        </p:spPr>
      </p:pic>
    </p:spTree>
    <p:extLst>
      <p:ext uri="{BB962C8B-B14F-4D97-AF65-F5344CB8AC3E}">
        <p14:creationId xmlns:p14="http://schemas.microsoft.com/office/powerpoint/2010/main" val="4202191119"/>
      </p:ext>
    </p:extLst>
  </p:cSld>
  <p:clrMapOvr>
    <a:masterClrMapping/>
  </p:clrMapOvr>
  <p:transition spd="slow" advClick="0" advTm="10000">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0D07BE-8D3B-4A68-9BA0-CD06A6F8CBE4}"/>
              </a:ext>
            </a:extLst>
          </p:cNvPr>
          <p:cNvSpPr>
            <a:spLocks noGrp="1"/>
          </p:cNvSpPr>
          <p:nvPr>
            <p:ph type="title"/>
          </p:nvPr>
        </p:nvSpPr>
        <p:spPr/>
        <p:txBody>
          <a:bodyPr>
            <a:normAutofit/>
          </a:bodyPr>
          <a:lstStyle/>
          <a:p>
            <a:pPr algn="ctr"/>
            <a:r>
              <a:rPr lang="sv-SE" sz="2000" b="1" dirty="0"/>
              <a:t>Hälsa på plats (HÄPP)</a:t>
            </a:r>
          </a:p>
        </p:txBody>
      </p:sp>
      <p:sp>
        <p:nvSpPr>
          <p:cNvPr id="3" name="Platshållare för innehåll 2">
            <a:extLst>
              <a:ext uri="{FF2B5EF4-FFF2-40B4-BE49-F238E27FC236}">
                <a16:creationId xmlns:a16="http://schemas.microsoft.com/office/drawing/2014/main" id="{2DEF6CFA-BBD4-447C-B179-C837E4EEC462}"/>
              </a:ext>
            </a:extLst>
          </p:cNvPr>
          <p:cNvSpPr>
            <a:spLocks noGrp="1"/>
          </p:cNvSpPr>
          <p:nvPr>
            <p:ph idx="1"/>
          </p:nvPr>
        </p:nvSpPr>
        <p:spPr>
          <a:xfrm>
            <a:off x="628650" y="2141467"/>
            <a:ext cx="7886700" cy="2284616"/>
          </a:xfrm>
        </p:spPr>
        <p:txBody>
          <a:bodyPr>
            <a:normAutofit lnSpcReduction="10000"/>
          </a:bodyPr>
          <a:lstStyle/>
          <a:p>
            <a:r>
              <a:rPr lang="sv-SE" sz="1800" dirty="0"/>
              <a:t>Stockholms läns sjukvårdsområdes mobila lösning för att läsa och skriva in dokumentation i journalsystemet via Ipad och </a:t>
            </a:r>
            <a:r>
              <a:rPr lang="sv-SE" sz="1800" dirty="0" smtClean="0"/>
              <a:t>Iphone</a:t>
            </a:r>
            <a:endParaRPr lang="sv-SE" sz="1800" dirty="0"/>
          </a:p>
          <a:p>
            <a:r>
              <a:rPr lang="sv-SE" sz="1800" dirty="0"/>
              <a:t>Inloggning med </a:t>
            </a:r>
            <a:r>
              <a:rPr lang="sv-SE" sz="1800" dirty="0" smtClean="0"/>
              <a:t>SITHS-kort</a:t>
            </a:r>
            <a:endParaRPr lang="sv-SE" sz="1800" dirty="0"/>
          </a:p>
          <a:p>
            <a:r>
              <a:rPr lang="sv-SE" sz="1800" dirty="0"/>
              <a:t>Pilotprojekt pågår på flera </a:t>
            </a:r>
            <a:r>
              <a:rPr lang="sv-SE" sz="1800" dirty="0" smtClean="0"/>
              <a:t/>
            </a:r>
            <a:br>
              <a:rPr lang="sv-SE" sz="1800" dirty="0" smtClean="0"/>
            </a:br>
            <a:r>
              <a:rPr lang="sv-SE" sz="1800" dirty="0" smtClean="0"/>
              <a:t>kliniker </a:t>
            </a:r>
            <a:r>
              <a:rPr lang="sv-SE" sz="1800" dirty="0"/>
              <a:t>på DS</a:t>
            </a:r>
          </a:p>
          <a:p>
            <a:endParaRPr lang="sv-SE" sz="1800" dirty="0"/>
          </a:p>
          <a:p>
            <a:endParaRPr lang="sv-SE" sz="1800" dirty="0"/>
          </a:p>
          <a:p>
            <a:endParaRPr lang="sv-SE" sz="1800" dirty="0"/>
          </a:p>
        </p:txBody>
      </p:sp>
      <p:pic>
        <p:nvPicPr>
          <p:cNvPr id="4" name="Bildobjekt 3">
            <a:extLst>
              <a:ext uri="{FF2B5EF4-FFF2-40B4-BE49-F238E27FC236}">
                <a16:creationId xmlns:a16="http://schemas.microsoft.com/office/drawing/2014/main" id="{22CC4567-BBE3-4147-B671-DE3C77833C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106"/>
          <a:stretch/>
        </p:blipFill>
        <p:spPr>
          <a:xfrm>
            <a:off x="4650441" y="3093172"/>
            <a:ext cx="1620115" cy="2168090"/>
          </a:xfrm>
          <a:prstGeom prst="rect">
            <a:avLst/>
          </a:prstGeom>
        </p:spPr>
      </p:pic>
      <p:pic>
        <p:nvPicPr>
          <p:cNvPr id="5" name="Bildobjekt 4">
            <a:extLst>
              <a:ext uri="{FF2B5EF4-FFF2-40B4-BE49-F238E27FC236}">
                <a16:creationId xmlns:a16="http://schemas.microsoft.com/office/drawing/2014/main" id="{7B57D85B-917A-4C7F-AE5C-907CAE21F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8" t="6332" r="4531"/>
          <a:stretch/>
        </p:blipFill>
        <p:spPr>
          <a:xfrm>
            <a:off x="6391276" y="3106858"/>
            <a:ext cx="1609726" cy="2140718"/>
          </a:xfrm>
          <a:prstGeom prst="rect">
            <a:avLst/>
          </a:prstGeom>
        </p:spPr>
      </p:pic>
    </p:spTree>
    <p:extLst>
      <p:ext uri="{BB962C8B-B14F-4D97-AF65-F5344CB8AC3E}">
        <p14:creationId xmlns:p14="http://schemas.microsoft.com/office/powerpoint/2010/main" val="692929890"/>
      </p:ext>
    </p:extLst>
  </p:cSld>
  <p:clrMapOvr>
    <a:masterClrMapping/>
  </p:clrMapOvr>
  <p:transition spd="slow" advClick="0" advTm="10000">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a:t>Sammanfattning </a:t>
            </a:r>
            <a:r>
              <a:rPr lang="sv-SE" sz="2000" b="1" dirty="0" smtClean="0"/>
              <a:t/>
            </a:r>
            <a:br>
              <a:rPr lang="sv-SE" sz="2000" b="1" dirty="0" smtClean="0"/>
            </a:br>
            <a:r>
              <a:rPr lang="sv-SE" sz="2000" b="1" dirty="0" smtClean="0"/>
              <a:t>Vad har vi pratat om idag?</a:t>
            </a:r>
            <a:endParaRPr lang="sv-SE" sz="2000" b="1" dirty="0"/>
          </a:p>
        </p:txBody>
      </p:sp>
      <p:pic>
        <p:nvPicPr>
          <p:cNvPr id="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521" y="2831384"/>
            <a:ext cx="2560957" cy="16992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567792804"/>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a:t>Summering och reflektion</a:t>
            </a:r>
          </a:p>
        </p:txBody>
      </p:sp>
      <p:sp>
        <p:nvSpPr>
          <p:cNvPr id="2" name="textruta 1"/>
          <p:cNvSpPr txBox="1"/>
          <p:nvPr/>
        </p:nvSpPr>
        <p:spPr>
          <a:xfrm>
            <a:off x="1663337" y="2361599"/>
            <a:ext cx="5817325" cy="2585323"/>
          </a:xfrm>
          <a:prstGeom prst="rect">
            <a:avLst/>
          </a:prstGeom>
          <a:noFill/>
        </p:spPr>
        <p:txBody>
          <a:bodyPr wrap="square" rtlCol="0">
            <a:spAutoFit/>
          </a:bodyPr>
          <a:lstStyle/>
          <a:p>
            <a:pPr marL="285750" indent="-285750" algn="l" defTabSz="957263">
              <a:buFont typeface="Arial" panose="020B0604020202020204" pitchFamily="34" charset="0"/>
              <a:buChar char="•"/>
            </a:pPr>
            <a:r>
              <a:rPr lang="sv-SE" sz="1800" dirty="0">
                <a:solidFill>
                  <a:srgbClr val="000000"/>
                </a:solidFill>
              </a:rPr>
              <a:t>Behov av nya eller reviderade lokala rutiner?</a:t>
            </a:r>
          </a:p>
          <a:p>
            <a:pPr marL="285750" indent="-285750" algn="l" defTabSz="957263">
              <a:buFont typeface="Arial" panose="020B0604020202020204" pitchFamily="34" charset="0"/>
              <a:buChar char="•"/>
            </a:pPr>
            <a:r>
              <a:rPr lang="sv-SE" sz="1800" dirty="0">
                <a:solidFill>
                  <a:srgbClr val="000000"/>
                </a:solidFill>
              </a:rPr>
              <a:t>Behov av utbildning med anledning av dagens tema?</a:t>
            </a:r>
          </a:p>
          <a:p>
            <a:pPr marL="285750" indent="-285750" algn="l" defTabSz="957263">
              <a:buFont typeface="Arial" panose="020B0604020202020204" pitchFamily="34" charset="0"/>
              <a:buChar char="•"/>
            </a:pPr>
            <a:r>
              <a:rPr lang="sv-SE" sz="1800" dirty="0">
                <a:solidFill>
                  <a:srgbClr val="000000"/>
                </a:solidFill>
              </a:rPr>
              <a:t>Till </a:t>
            </a:r>
            <a:r>
              <a:rPr lang="sv-SE" sz="1800" dirty="0" smtClean="0">
                <a:solidFill>
                  <a:srgbClr val="000000"/>
                </a:solidFill>
              </a:rPr>
              <a:t>APT</a:t>
            </a:r>
            <a:endParaRPr lang="sv-SE" sz="1800" dirty="0">
              <a:solidFill>
                <a:srgbClr val="000000"/>
              </a:solidFill>
            </a:endParaRPr>
          </a:p>
          <a:p>
            <a:pPr marL="285750" indent="-285750" algn="l" defTabSz="957263">
              <a:buFont typeface="Arial" panose="020B0604020202020204" pitchFamily="34" charset="0"/>
              <a:buChar char="•"/>
            </a:pPr>
            <a:r>
              <a:rPr lang="sv-SE" sz="1800" dirty="0">
                <a:solidFill>
                  <a:srgbClr val="000000"/>
                </a:solidFill>
              </a:rPr>
              <a:t>Till </a:t>
            </a:r>
            <a:r>
              <a:rPr lang="sv-SE" sz="1800" dirty="0" smtClean="0">
                <a:solidFill>
                  <a:srgbClr val="000000"/>
                </a:solidFill>
              </a:rPr>
              <a:t>ledningsgruppen</a:t>
            </a:r>
          </a:p>
          <a:p>
            <a:pPr marL="285750" indent="-285750" algn="l" defTabSz="957263">
              <a:buFont typeface="Arial" panose="020B0604020202020204" pitchFamily="34" charset="0"/>
              <a:buChar char="•"/>
            </a:pPr>
            <a:r>
              <a:rPr lang="sv-SE" sz="1800" dirty="0">
                <a:solidFill>
                  <a:srgbClr val="000000"/>
                </a:solidFill>
              </a:rPr>
              <a:t>Till FVMs </a:t>
            </a:r>
            <a:r>
              <a:rPr lang="sv-SE" sz="1800" dirty="0" smtClean="0">
                <a:solidFill>
                  <a:srgbClr val="000000"/>
                </a:solidFill>
              </a:rPr>
              <a:t>projektgrupp </a:t>
            </a:r>
            <a:r>
              <a:rPr lang="sv-SE" sz="1800" dirty="0">
                <a:solidFill>
                  <a:srgbClr val="000000"/>
                </a:solidFill>
              </a:rPr>
              <a:t>för </a:t>
            </a:r>
            <a:br>
              <a:rPr lang="sv-SE" sz="1800" dirty="0">
                <a:solidFill>
                  <a:srgbClr val="000000"/>
                </a:solidFill>
              </a:rPr>
            </a:br>
            <a:r>
              <a:rPr lang="sv-SE" sz="1800" dirty="0">
                <a:solidFill>
                  <a:srgbClr val="000000"/>
                </a:solidFill>
              </a:rPr>
              <a:t>Strukturerad Vårddokumentation</a:t>
            </a:r>
          </a:p>
        </p:txBody>
      </p:sp>
      <p:grpSp>
        <p:nvGrpSpPr>
          <p:cNvPr id="4" name="Grupp 3"/>
          <p:cNvGrpSpPr/>
          <p:nvPr/>
        </p:nvGrpSpPr>
        <p:grpSpPr>
          <a:xfrm>
            <a:off x="6213475" y="3514872"/>
            <a:ext cx="1944664" cy="1032962"/>
            <a:chOff x="-245730" y="5266704"/>
            <a:chExt cx="3463125" cy="1839534"/>
          </a:xfrm>
        </p:grpSpPr>
        <p:sp>
          <p:nvSpPr>
            <p:cNvPr id="8" name="Tankebubbla 7"/>
            <p:cNvSpPr/>
            <p:nvPr/>
          </p:nvSpPr>
          <p:spPr bwMode="auto">
            <a:xfrm>
              <a:off x="-245730" y="5266704"/>
              <a:ext cx="3463125" cy="1839534"/>
            </a:xfrm>
            <a:prstGeom prst="cloudCallout">
              <a:avLst>
                <a:gd name="adj1" fmla="val 3538"/>
                <a:gd name="adj2" fmla="val 111200"/>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7" name="textruta 6"/>
            <p:cNvSpPr txBox="1"/>
            <p:nvPr/>
          </p:nvSpPr>
          <p:spPr>
            <a:xfrm>
              <a:off x="392338" y="5843073"/>
              <a:ext cx="2186990" cy="657719"/>
            </a:xfrm>
            <a:prstGeom prst="rect">
              <a:avLst/>
            </a:prstGeom>
            <a:noFill/>
          </p:spPr>
          <p:txBody>
            <a:bodyPr wrap="square" rtlCol="0">
              <a:spAutoFit/>
            </a:bodyPr>
            <a:lstStyle/>
            <a:p>
              <a:pPr algn="l">
                <a:spcBef>
                  <a:spcPts val="0"/>
                </a:spcBef>
              </a:pPr>
              <a:r>
                <a:rPr lang="sv-SE" sz="1800" b="1" i="1" dirty="0">
                  <a:latin typeface="Bradley Hand ITC" panose="03070402050302030203" pitchFamily="66" charset="0"/>
                </a:rPr>
                <a:t>Reflektion</a:t>
              </a:r>
              <a:endParaRPr lang="sv-SE" sz="1600" b="1" i="1" dirty="0">
                <a:latin typeface="Bradley Hand ITC" panose="03070402050302030203" pitchFamily="66" charset="0"/>
              </a:endParaRPr>
            </a:p>
          </p:txBody>
        </p:sp>
      </p:grpSp>
      <p:grpSp>
        <p:nvGrpSpPr>
          <p:cNvPr id="10" name="Grupp 9"/>
          <p:cNvGrpSpPr/>
          <p:nvPr/>
        </p:nvGrpSpPr>
        <p:grpSpPr>
          <a:xfrm>
            <a:off x="7480662" y="4763187"/>
            <a:ext cx="880766" cy="818405"/>
            <a:chOff x="3082652" y="3789040"/>
            <a:chExt cx="2857500" cy="2592288"/>
          </a:xfrm>
        </p:grpSpPr>
        <p:pic>
          <p:nvPicPr>
            <p:cNvPr id="11"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14852065"/>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b="1" dirty="0" smtClean="0"/>
              <a:t>Tack för idag!</a:t>
            </a:r>
            <a:endParaRPr lang="sv-SE" b="1"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398012"/>
            <a:ext cx="3048000" cy="2033016"/>
          </a:xfrm>
          <a:prstGeom prst="rect">
            <a:avLst/>
          </a:prstGeom>
        </p:spPr>
      </p:pic>
    </p:spTree>
    <p:extLst>
      <p:ext uri="{BB962C8B-B14F-4D97-AF65-F5344CB8AC3E}">
        <p14:creationId xmlns:p14="http://schemas.microsoft.com/office/powerpoint/2010/main" val="176325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9956" y="2498220"/>
            <a:ext cx="2442650" cy="16207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cap="flat" cmpd="sng" algn="ctr">
                <a:solidFill>
                  <a:schemeClr val="tx1"/>
                </a:solidFill>
                <a:prstDash val="solid"/>
                <a:miter lim="800000"/>
                <a:headEnd/>
                <a:tailEnd/>
              </a14:hiddenLine>
            </a:ext>
          </a:extLst>
        </p:spPr>
      </p:pic>
      <p:sp>
        <p:nvSpPr>
          <p:cNvPr id="2" name="Rubrik 1"/>
          <p:cNvSpPr>
            <a:spLocks noGrp="1"/>
          </p:cNvSpPr>
          <p:nvPr>
            <p:ph type="title"/>
          </p:nvPr>
        </p:nvSpPr>
        <p:spPr/>
        <p:txBody>
          <a:bodyPr>
            <a:normAutofit/>
          </a:bodyPr>
          <a:lstStyle/>
          <a:p>
            <a:pPr algn="ctr"/>
            <a:r>
              <a:rPr lang="sv-SE" sz="2000" b="1" dirty="0"/>
              <a:t>Agenda</a:t>
            </a:r>
          </a:p>
        </p:txBody>
      </p:sp>
      <p:sp>
        <p:nvSpPr>
          <p:cNvPr id="3" name="Platshållare för innehåll 2"/>
          <p:cNvSpPr>
            <a:spLocks noGrp="1"/>
          </p:cNvSpPr>
          <p:nvPr>
            <p:ph idx="1"/>
          </p:nvPr>
        </p:nvSpPr>
        <p:spPr>
          <a:xfrm>
            <a:off x="518160" y="2176691"/>
            <a:ext cx="7254240" cy="3398199"/>
          </a:xfrm>
        </p:spPr>
        <p:txBody>
          <a:bodyPr>
            <a:normAutofit fontScale="92500" lnSpcReduction="10000"/>
          </a:bodyPr>
          <a:lstStyle/>
          <a:p>
            <a:r>
              <a:rPr lang="sv-SE" sz="1800" dirty="0" smtClean="0"/>
              <a:t>Reflektioner och återkoppling från tema 3</a:t>
            </a:r>
          </a:p>
          <a:p>
            <a:r>
              <a:rPr lang="sv-SE" sz="1800" dirty="0"/>
              <a:t>A</a:t>
            </a:r>
            <a:r>
              <a:rPr lang="sv-SE" sz="1800" dirty="0" smtClean="0"/>
              <a:t>llmän patientöversikt</a:t>
            </a:r>
          </a:p>
          <a:p>
            <a:r>
              <a:rPr lang="sv-SE" sz="1800" dirty="0" smtClean="0"/>
              <a:t>Paus</a:t>
            </a:r>
          </a:p>
          <a:p>
            <a:r>
              <a:rPr lang="sv-SE" sz="1800" dirty="0" smtClean="0"/>
              <a:t>Uppmärksamhetssymbolen</a:t>
            </a:r>
          </a:p>
          <a:p>
            <a:r>
              <a:rPr lang="sv-SE" sz="1800" dirty="0" smtClean="0"/>
              <a:t>Gemensam läkemedelsjournal</a:t>
            </a:r>
          </a:p>
          <a:p>
            <a:r>
              <a:rPr lang="sv-SE" sz="1800" dirty="0" smtClean="0"/>
              <a:t>Inspiration – olika exempel på vad kan vi göra här och nu</a:t>
            </a:r>
            <a:endParaRPr lang="sv-SE" sz="1600" dirty="0" smtClean="0"/>
          </a:p>
          <a:p>
            <a:r>
              <a:rPr lang="sv-SE" sz="1800" dirty="0" smtClean="0"/>
              <a:t>Sammanfattning – vad har vi pratat om?</a:t>
            </a:r>
          </a:p>
          <a:p>
            <a:r>
              <a:rPr lang="sv-SE" sz="1800" dirty="0"/>
              <a:t>R</a:t>
            </a:r>
            <a:r>
              <a:rPr lang="sv-SE" sz="1800" dirty="0" smtClean="0"/>
              <a:t>eflektion – vad tar vi med oss?</a:t>
            </a:r>
            <a:endParaRPr lang="sv-SE" sz="1800" dirty="0"/>
          </a:p>
        </p:txBody>
      </p:sp>
    </p:spTree>
    <p:extLst>
      <p:ext uri="{BB962C8B-B14F-4D97-AF65-F5344CB8AC3E}">
        <p14:creationId xmlns:p14="http://schemas.microsoft.com/office/powerpoint/2010/main" val="2974785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a:t>Reflektion kring föregående </a:t>
            </a:r>
            <a:r>
              <a:rPr lang="sv-SE" sz="2000" b="1" dirty="0" smtClean="0"/>
              <a:t>dialogseminarium</a:t>
            </a:r>
            <a:endParaRPr lang="sv-SE" sz="2000" dirty="0"/>
          </a:p>
        </p:txBody>
      </p:sp>
      <p:sp>
        <p:nvSpPr>
          <p:cNvPr id="3" name="Platshållare för innehåll 2"/>
          <p:cNvSpPr>
            <a:spLocks noGrp="1"/>
          </p:cNvSpPr>
          <p:nvPr>
            <p:ph idx="1"/>
          </p:nvPr>
        </p:nvSpPr>
        <p:spPr/>
        <p:txBody>
          <a:bodyPr>
            <a:normAutofit/>
          </a:bodyPr>
          <a:lstStyle/>
          <a:p>
            <a:pPr marL="0" indent="0">
              <a:buNone/>
            </a:pPr>
            <a:r>
              <a:rPr lang="sv-SE" sz="1800" b="1" dirty="0" smtClean="0"/>
              <a:t>Vad handlade det om?</a:t>
            </a:r>
          </a:p>
          <a:p>
            <a:r>
              <a:rPr lang="sv-SE" sz="1800" dirty="0"/>
              <a:t>Bakgrund till fortsatt digitalisering </a:t>
            </a:r>
            <a:r>
              <a:rPr lang="sv-SE" sz="1800" dirty="0" smtClean="0"/>
              <a:t>i</a:t>
            </a:r>
            <a:br>
              <a:rPr lang="sv-SE" sz="1800" dirty="0" smtClean="0"/>
            </a:br>
            <a:r>
              <a:rPr lang="sv-SE" sz="1800" dirty="0" smtClean="0"/>
              <a:t>vården</a:t>
            </a:r>
          </a:p>
          <a:p>
            <a:r>
              <a:rPr lang="sv-SE" sz="1800" dirty="0" smtClean="0"/>
              <a:t>Informera </a:t>
            </a:r>
            <a:r>
              <a:rPr lang="sv-SE" sz="1800" dirty="0"/>
              <a:t>om och skapa </a:t>
            </a:r>
            <a:r>
              <a:rPr lang="sv-SE" sz="1800" dirty="0" smtClean="0"/>
              <a:t>delaktig-</a:t>
            </a:r>
            <a:br>
              <a:rPr lang="sv-SE" sz="1800" dirty="0" smtClean="0"/>
            </a:br>
            <a:r>
              <a:rPr lang="sv-SE" sz="1800" dirty="0" smtClean="0"/>
              <a:t>het </a:t>
            </a:r>
            <a:r>
              <a:rPr lang="sv-SE" sz="1800" dirty="0"/>
              <a:t>i Framtidens </a:t>
            </a:r>
            <a:r>
              <a:rPr lang="sv-SE" sz="1800" dirty="0" smtClean="0"/>
              <a:t>vårdinformations-</a:t>
            </a:r>
            <a:br>
              <a:rPr lang="sv-SE" sz="1800" dirty="0" smtClean="0"/>
            </a:br>
            <a:r>
              <a:rPr lang="sv-SE" sz="1800" dirty="0" smtClean="0"/>
              <a:t>miljö </a:t>
            </a:r>
            <a:r>
              <a:rPr lang="sv-SE" sz="1800" dirty="0"/>
              <a:t>(FVM SLL)</a:t>
            </a:r>
          </a:p>
          <a:p>
            <a:r>
              <a:rPr lang="sv-SE" sz="1800" dirty="0">
                <a:solidFill>
                  <a:schemeClr val="tx2"/>
                </a:solidFill>
              </a:rPr>
              <a:t>Förstå hur vi som medarbetare </a:t>
            </a:r>
            <a:r>
              <a:rPr lang="sv-SE" sz="1800" dirty="0" smtClean="0">
                <a:solidFill>
                  <a:schemeClr val="tx2"/>
                </a:solidFill>
              </a:rPr>
              <a:t>kan</a:t>
            </a:r>
            <a:br>
              <a:rPr lang="sv-SE" sz="1800" dirty="0" smtClean="0">
                <a:solidFill>
                  <a:schemeClr val="tx2"/>
                </a:solidFill>
              </a:rPr>
            </a:br>
            <a:r>
              <a:rPr lang="sv-SE" sz="1800" dirty="0" smtClean="0">
                <a:solidFill>
                  <a:schemeClr val="tx2"/>
                </a:solidFill>
              </a:rPr>
              <a:t>bidra </a:t>
            </a:r>
            <a:r>
              <a:rPr lang="sv-SE" sz="1800" dirty="0">
                <a:solidFill>
                  <a:schemeClr val="tx2"/>
                </a:solidFill>
              </a:rPr>
              <a:t>till </a:t>
            </a:r>
            <a:r>
              <a:rPr lang="sv-SE" sz="1800" dirty="0" smtClean="0">
                <a:solidFill>
                  <a:schemeClr val="tx2"/>
                </a:solidFill>
              </a:rPr>
              <a:t>FVM SLL</a:t>
            </a:r>
          </a:p>
          <a:p>
            <a:pPr marL="0" indent="0">
              <a:buNone/>
            </a:pPr>
            <a:endParaRPr lang="sv-SE" sz="1800" dirty="0">
              <a:solidFill>
                <a:schemeClr val="tx2"/>
              </a:solidFill>
            </a:endParaRPr>
          </a:p>
        </p:txBody>
      </p:sp>
      <p:pic>
        <p:nvPicPr>
          <p:cNvPr id="4" name="Bildobjekt 3"/>
          <p:cNvPicPr>
            <a:picLocks noChangeAspect="1"/>
          </p:cNvPicPr>
          <p:nvPr/>
        </p:nvPicPr>
        <p:blipFill>
          <a:blip r:embed="rId3"/>
          <a:stretch>
            <a:fillRect/>
          </a:stretch>
        </p:blipFill>
        <p:spPr>
          <a:xfrm>
            <a:off x="5205202" y="2550082"/>
            <a:ext cx="3481597" cy="2611198"/>
          </a:xfrm>
          <a:prstGeom prst="rect">
            <a:avLst/>
          </a:prstGeom>
        </p:spPr>
      </p:pic>
    </p:spTree>
    <p:extLst>
      <p:ext uri="{BB962C8B-B14F-4D97-AF65-F5344CB8AC3E}">
        <p14:creationId xmlns:p14="http://schemas.microsoft.com/office/powerpoint/2010/main" val="3163048559"/>
      </p:ext>
    </p:extLst>
  </p:cSld>
  <p:clrMapOvr>
    <a:masterClrMapping/>
  </p:clrMapOvr>
  <p:transition spd="slow" advClick="0" advTm="10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ildtext och tankebubbla 25"/>
          <p:cNvSpPr/>
          <p:nvPr/>
        </p:nvSpPr>
        <p:spPr bwMode="auto">
          <a:xfrm rot="612351">
            <a:off x="6065488" y="4083627"/>
            <a:ext cx="2891652" cy="1648510"/>
          </a:xfrm>
          <a:prstGeom prst="cloudCallout">
            <a:avLst>
              <a:gd name="adj1" fmla="val -69370"/>
              <a:gd name="adj2" fmla="val 812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sv-SE" sz="750" b="1" kern="0" dirty="0">
              <a:solidFill>
                <a:sysClr val="windowText" lastClr="000000"/>
              </a:solidFill>
              <a:latin typeface="Arial" panose="020B0604020202020204" pitchFamily="34" charset="0"/>
              <a:cs typeface="Arial" panose="020B0604020202020204" pitchFamily="34" charset="0"/>
            </a:endParaRPr>
          </a:p>
        </p:txBody>
      </p:sp>
      <p:sp>
        <p:nvSpPr>
          <p:cNvPr id="25" name="Bildtext och tankebubbla 24"/>
          <p:cNvSpPr/>
          <p:nvPr/>
        </p:nvSpPr>
        <p:spPr bwMode="auto">
          <a:xfrm rot="612351">
            <a:off x="4781687" y="1667126"/>
            <a:ext cx="2856822" cy="1439356"/>
          </a:xfrm>
          <a:prstGeom prst="cloudCallout">
            <a:avLst>
              <a:gd name="adj1" fmla="val -28064"/>
              <a:gd name="adj2" fmla="val 78351"/>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sv-SE" sz="750" b="1" kern="0" dirty="0">
              <a:solidFill>
                <a:sysClr val="windowText" lastClr="000000"/>
              </a:solidFill>
              <a:latin typeface="Arial" panose="020B0604020202020204" pitchFamily="34" charset="0"/>
              <a:cs typeface="Arial" panose="020B0604020202020204" pitchFamily="34" charset="0"/>
            </a:endParaRPr>
          </a:p>
        </p:txBody>
      </p:sp>
      <p:sp>
        <p:nvSpPr>
          <p:cNvPr id="20" name="Bildtext och tankebubbla 19"/>
          <p:cNvSpPr/>
          <p:nvPr/>
        </p:nvSpPr>
        <p:spPr bwMode="auto">
          <a:xfrm rot="612351">
            <a:off x="500178" y="2139266"/>
            <a:ext cx="2449168" cy="1361019"/>
          </a:xfrm>
          <a:prstGeom prst="cloudCallout">
            <a:avLst>
              <a:gd name="adj1" fmla="val 76626"/>
              <a:gd name="adj2" fmla="val 17321"/>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sv-SE" sz="750" b="1" kern="0" dirty="0">
              <a:solidFill>
                <a:sysClr val="windowText" lastClr="000000"/>
              </a:solidFill>
              <a:latin typeface="Arial" panose="020B0604020202020204" pitchFamily="34" charset="0"/>
              <a:cs typeface="Arial" panose="020B0604020202020204" pitchFamily="34" charset="0"/>
            </a:endParaRPr>
          </a:p>
        </p:txBody>
      </p:sp>
      <p:sp>
        <p:nvSpPr>
          <p:cNvPr id="23" name="Bildtext och tankebubbla 22"/>
          <p:cNvSpPr/>
          <p:nvPr/>
        </p:nvSpPr>
        <p:spPr bwMode="auto">
          <a:xfrm rot="11053638">
            <a:off x="896978" y="5133543"/>
            <a:ext cx="2814750" cy="1444667"/>
          </a:xfrm>
          <a:prstGeom prst="cloudCallout">
            <a:avLst>
              <a:gd name="adj1" fmla="val -35762"/>
              <a:gd name="adj2" fmla="val 74940"/>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sv-SE" sz="750" b="1" kern="0" dirty="0">
              <a:solidFill>
                <a:sysClr val="windowText" lastClr="000000"/>
              </a:solidFill>
              <a:latin typeface="Arial" panose="020B0604020202020204" pitchFamily="34" charset="0"/>
              <a:cs typeface="Arial" panose="020B0604020202020204" pitchFamily="34" charset="0"/>
            </a:endParaRP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918" y="2183682"/>
            <a:ext cx="954528" cy="955414"/>
          </a:xfrm>
          <a:prstGeom prst="rect">
            <a:avLst/>
          </a:prstGeom>
        </p:spPr>
      </p:pic>
      <p:sp>
        <p:nvSpPr>
          <p:cNvPr id="10" name="textruta 9"/>
          <p:cNvSpPr txBox="1"/>
          <p:nvPr/>
        </p:nvSpPr>
        <p:spPr>
          <a:xfrm>
            <a:off x="5340937" y="1857639"/>
            <a:ext cx="2170377" cy="5852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fontAlgn="auto">
              <a:spcBef>
                <a:spcPts val="0"/>
              </a:spcBef>
              <a:spcAft>
                <a:spcPts val="0"/>
              </a:spcAft>
            </a:pPr>
            <a:r>
              <a:rPr lang="sv-SE" sz="1300" b="1" kern="0" dirty="0" smtClean="0">
                <a:solidFill>
                  <a:schemeClr val="bg1"/>
                </a:solidFill>
                <a:ea typeface="Verdana" panose="020B0604030504040204" pitchFamily="34" charset="0"/>
                <a:cs typeface="Verdana" panose="020B0604030504040204" pitchFamily="34" charset="0"/>
              </a:rPr>
              <a:t>Medarbetarna </a:t>
            </a:r>
            <a:r>
              <a:rPr lang="sv-SE" sz="1200" dirty="0" smtClean="0">
                <a:solidFill>
                  <a:schemeClr val="bg1"/>
                </a:solidFill>
                <a:ea typeface="Verdana" panose="020B0604030504040204" pitchFamily="34" charset="0"/>
                <a:cs typeface="Verdana" panose="020B0604030504040204" pitchFamily="34" charset="0"/>
                <a:sym typeface="Calibri"/>
              </a:rPr>
              <a:t>…</a:t>
            </a:r>
            <a:r>
              <a:rPr lang="sv-SE" sz="1200" dirty="0">
                <a:solidFill>
                  <a:schemeClr val="bg1"/>
                </a:solidFill>
                <a:ea typeface="Verdana" panose="020B0604030504040204" pitchFamily="34" charset="0"/>
                <a:cs typeface="Verdana" panose="020B0604030504040204" pitchFamily="34" charset="0"/>
                <a:sym typeface="Calibri"/>
              </a:rPr>
              <a:t>förbättra arbetsmiljön; moderniserat IT-stöd, samt </a:t>
            </a:r>
            <a:r>
              <a:rPr lang="sv-SE" sz="1200" dirty="0" smtClean="0">
                <a:solidFill>
                  <a:schemeClr val="bg1"/>
                </a:solidFill>
                <a:ea typeface="Verdana" panose="020B0604030504040204" pitchFamily="34" charset="0"/>
                <a:cs typeface="Verdana" panose="020B0604030504040204" pitchFamily="34" charset="0"/>
                <a:sym typeface="Calibri"/>
              </a:rPr>
              <a:t>minskad administrativ </a:t>
            </a:r>
            <a:r>
              <a:rPr lang="sv-SE" sz="1200" dirty="0">
                <a:solidFill>
                  <a:schemeClr val="bg1"/>
                </a:solidFill>
                <a:ea typeface="Verdana" panose="020B0604030504040204" pitchFamily="34" charset="0"/>
                <a:cs typeface="Verdana" panose="020B0604030504040204" pitchFamily="34" charset="0"/>
                <a:sym typeface="Calibri"/>
              </a:rPr>
              <a:t>börda.</a:t>
            </a:r>
          </a:p>
          <a:p>
            <a:pPr lvl="1" defTabSz="342900"/>
            <a:endParaRPr lang="sv-SE" sz="1050" dirty="0">
              <a:solidFill>
                <a:srgbClr val="000000"/>
              </a:solidFill>
              <a:ea typeface="Verdana" panose="020B0604030504040204" pitchFamily="34" charset="0"/>
              <a:cs typeface="Verdana" panose="020B0604030504040204" pitchFamily="34" charset="0"/>
              <a:sym typeface="Calibri"/>
            </a:endParaRPr>
          </a:p>
        </p:txBody>
      </p:sp>
      <p:sp>
        <p:nvSpPr>
          <p:cNvPr id="13" name="textruta 12"/>
          <p:cNvSpPr txBox="1"/>
          <p:nvPr/>
        </p:nvSpPr>
        <p:spPr>
          <a:xfrm>
            <a:off x="6445381" y="4386469"/>
            <a:ext cx="2393834" cy="8000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fontAlgn="auto">
              <a:spcBef>
                <a:spcPts val="0"/>
              </a:spcBef>
              <a:spcAft>
                <a:spcPts val="0"/>
              </a:spcAft>
            </a:pPr>
            <a:r>
              <a:rPr lang="sv-SE" sz="1300" b="1" kern="0" dirty="0" smtClean="0">
                <a:solidFill>
                  <a:schemeClr val="bg1"/>
                </a:solidFill>
                <a:ea typeface="Verdana" panose="020B0604030504040204" pitchFamily="34" charset="0"/>
                <a:cs typeface="Verdana" panose="020B0604030504040204" pitchFamily="34" charset="0"/>
              </a:rPr>
              <a:t>Forskning &amp; utveckling</a:t>
            </a:r>
            <a:endParaRPr lang="sv-SE" sz="1300" b="1" kern="0" dirty="0">
              <a:solidFill>
                <a:schemeClr val="bg1"/>
              </a:solidFill>
              <a:ea typeface="Verdana" panose="020B0604030504040204" pitchFamily="34" charset="0"/>
              <a:cs typeface="Verdana" panose="020B0604030504040204" pitchFamily="34" charset="0"/>
            </a:endParaRPr>
          </a:p>
          <a:p>
            <a:pPr algn="l" defTabSz="342900" fontAlgn="auto">
              <a:spcBef>
                <a:spcPts val="0"/>
              </a:spcBef>
              <a:spcAft>
                <a:spcPts val="0"/>
              </a:spcAft>
            </a:pPr>
            <a:r>
              <a:rPr lang="sv-SE" sz="1050" dirty="0" smtClean="0">
                <a:solidFill>
                  <a:schemeClr val="bg1"/>
                </a:solidFill>
                <a:ea typeface="Verdana" panose="020B0604030504040204" pitchFamily="34" charset="0"/>
                <a:cs typeface="Verdana" panose="020B0604030504040204" pitchFamily="34" charset="0"/>
                <a:sym typeface="Calibri"/>
              </a:rPr>
              <a:t>…</a:t>
            </a:r>
            <a:r>
              <a:rPr lang="sv-SE" sz="1200" dirty="0">
                <a:solidFill>
                  <a:schemeClr val="bg1"/>
                </a:solidFill>
                <a:ea typeface="Verdana" panose="020B0604030504040204" pitchFamily="34" charset="0"/>
                <a:cs typeface="Verdana" panose="020B0604030504040204" pitchFamily="34" charset="0"/>
                <a:sym typeface="Calibri"/>
              </a:rPr>
              <a:t>förbättra möjligheten </a:t>
            </a:r>
          </a:p>
          <a:p>
            <a:pPr algn="l" defTabSz="342900" fontAlgn="auto">
              <a:spcBef>
                <a:spcPts val="0"/>
              </a:spcBef>
              <a:spcAft>
                <a:spcPts val="0"/>
              </a:spcAft>
            </a:pPr>
            <a:r>
              <a:rPr lang="sv-SE" sz="1200" dirty="0">
                <a:solidFill>
                  <a:schemeClr val="bg1"/>
                </a:solidFill>
                <a:ea typeface="Verdana" panose="020B0604030504040204" pitchFamily="34" charset="0"/>
                <a:cs typeface="Verdana" panose="020B0604030504040204" pitchFamily="34" charset="0"/>
                <a:sym typeface="Calibri"/>
              </a:rPr>
              <a:t>att analysera, lagra och </a:t>
            </a:r>
            <a:r>
              <a:rPr lang="sv-SE" sz="1200" dirty="0" smtClean="0">
                <a:solidFill>
                  <a:schemeClr val="bg1"/>
                </a:solidFill>
                <a:ea typeface="Verdana" panose="020B0604030504040204" pitchFamily="34" charset="0"/>
                <a:cs typeface="Verdana" panose="020B0604030504040204" pitchFamily="34" charset="0"/>
                <a:sym typeface="Calibri"/>
              </a:rPr>
              <a:t/>
            </a:r>
            <a:br>
              <a:rPr lang="sv-SE" sz="1200" dirty="0" smtClean="0">
                <a:solidFill>
                  <a:schemeClr val="bg1"/>
                </a:solidFill>
                <a:ea typeface="Verdana" panose="020B0604030504040204" pitchFamily="34" charset="0"/>
                <a:cs typeface="Verdana" panose="020B0604030504040204" pitchFamily="34" charset="0"/>
                <a:sym typeface="Calibri"/>
              </a:rPr>
            </a:br>
            <a:r>
              <a:rPr lang="sv-SE" sz="1200" dirty="0" smtClean="0">
                <a:solidFill>
                  <a:schemeClr val="bg1"/>
                </a:solidFill>
                <a:ea typeface="Verdana" panose="020B0604030504040204" pitchFamily="34" charset="0"/>
                <a:cs typeface="Verdana" panose="020B0604030504040204" pitchFamily="34" charset="0"/>
                <a:sym typeface="Calibri"/>
              </a:rPr>
              <a:t>dra </a:t>
            </a:r>
            <a:r>
              <a:rPr lang="sv-SE" sz="1200" dirty="0">
                <a:solidFill>
                  <a:schemeClr val="bg1"/>
                </a:solidFill>
                <a:ea typeface="Verdana" panose="020B0604030504040204" pitchFamily="34" charset="0"/>
                <a:cs typeface="Verdana" panose="020B0604030504040204" pitchFamily="34" charset="0"/>
                <a:sym typeface="Calibri"/>
              </a:rPr>
              <a:t>nytta av data som sjukvården tar fram.</a:t>
            </a:r>
          </a:p>
        </p:txBody>
      </p:sp>
      <p:sp>
        <p:nvSpPr>
          <p:cNvPr id="16" name="textruta 15"/>
          <p:cNvSpPr txBox="1"/>
          <p:nvPr/>
        </p:nvSpPr>
        <p:spPr>
          <a:xfrm>
            <a:off x="1322541" y="5418765"/>
            <a:ext cx="2028123" cy="1318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fontAlgn="auto">
              <a:spcBef>
                <a:spcPts val="0"/>
              </a:spcBef>
              <a:spcAft>
                <a:spcPts val="0"/>
              </a:spcAft>
            </a:pPr>
            <a:r>
              <a:rPr lang="sv-SE" sz="1300" b="1" kern="0" dirty="0" smtClean="0">
                <a:solidFill>
                  <a:schemeClr val="bg1"/>
                </a:solidFill>
                <a:ea typeface="Verdana" panose="020B0604030504040204" pitchFamily="34" charset="0"/>
                <a:cs typeface="Verdana" panose="020B0604030504040204" pitchFamily="34" charset="0"/>
              </a:rPr>
              <a:t>Ledning och styrning</a:t>
            </a:r>
          </a:p>
          <a:p>
            <a:pPr algn="l" defTabSz="342900" fontAlgn="auto">
              <a:spcBef>
                <a:spcPts val="0"/>
              </a:spcBef>
              <a:spcAft>
                <a:spcPts val="0"/>
              </a:spcAft>
            </a:pPr>
            <a:r>
              <a:rPr lang="sv-SE" sz="1200" dirty="0" smtClean="0">
                <a:solidFill>
                  <a:schemeClr val="bg1"/>
                </a:solidFill>
                <a:ea typeface="Verdana" panose="020B0604030504040204" pitchFamily="34" charset="0"/>
                <a:cs typeface="Verdana" panose="020B0604030504040204" pitchFamily="34" charset="0"/>
                <a:sym typeface="Calibri"/>
              </a:rPr>
              <a:t>…förbättra möjligheten att följa upp, koordinera och planera vårdverksamhet.</a:t>
            </a:r>
            <a:endParaRPr lang="sv-SE" sz="1200" dirty="0">
              <a:solidFill>
                <a:schemeClr val="bg1"/>
              </a:solidFill>
              <a:ea typeface="Verdana" panose="020B0604030504040204" pitchFamily="34" charset="0"/>
              <a:cs typeface="Verdana" panose="020B0604030504040204" pitchFamily="34" charset="0"/>
              <a:sym typeface="Calibri"/>
            </a:endParaRPr>
          </a:p>
        </p:txBody>
      </p:sp>
      <p:sp>
        <p:nvSpPr>
          <p:cNvPr id="19" name="textruta 18"/>
          <p:cNvSpPr txBox="1"/>
          <p:nvPr/>
        </p:nvSpPr>
        <p:spPr>
          <a:xfrm>
            <a:off x="906709" y="2359042"/>
            <a:ext cx="1812214" cy="1318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fontAlgn="auto">
              <a:spcBef>
                <a:spcPts val="0"/>
              </a:spcBef>
              <a:spcAft>
                <a:spcPts val="0"/>
              </a:spcAft>
            </a:pPr>
            <a:r>
              <a:rPr lang="sv-SE" sz="1300" b="1" dirty="0" smtClean="0">
                <a:solidFill>
                  <a:schemeClr val="bg1"/>
                </a:solidFill>
                <a:ea typeface="Verdana" panose="020B0604030504040204" pitchFamily="34" charset="0"/>
                <a:cs typeface="Verdana" panose="020B0604030504040204" pitchFamily="34" charset="0"/>
                <a:sym typeface="Calibri"/>
              </a:rPr>
              <a:t>Patienterna</a:t>
            </a:r>
          </a:p>
          <a:p>
            <a:pPr algn="l" defTabSz="342900" fontAlgn="auto">
              <a:spcBef>
                <a:spcPts val="0"/>
              </a:spcBef>
              <a:spcAft>
                <a:spcPts val="0"/>
              </a:spcAft>
            </a:pPr>
            <a:r>
              <a:rPr lang="sv-SE" sz="1200" dirty="0" smtClean="0">
                <a:solidFill>
                  <a:schemeClr val="bg1"/>
                </a:solidFill>
                <a:ea typeface="Verdana" panose="020B0604030504040204" pitchFamily="34" charset="0"/>
                <a:cs typeface="Verdana" panose="020B0604030504040204" pitchFamily="34" charset="0"/>
                <a:sym typeface="Calibri"/>
              </a:rPr>
              <a:t>…</a:t>
            </a:r>
            <a:r>
              <a:rPr lang="sv-SE" sz="1200" dirty="0">
                <a:solidFill>
                  <a:schemeClr val="bg1"/>
                </a:solidFill>
                <a:ea typeface="Verdana" panose="020B0604030504040204" pitchFamily="34" charset="0"/>
                <a:cs typeface="Verdana" panose="020B0604030504040204" pitchFamily="34" charset="0"/>
                <a:sym typeface="Calibri"/>
              </a:rPr>
              <a:t>öka möjligheten för patienter att vara </a:t>
            </a:r>
            <a:r>
              <a:rPr lang="sv-SE" sz="1200" dirty="0" smtClean="0">
                <a:solidFill>
                  <a:schemeClr val="bg1"/>
                </a:solidFill>
                <a:ea typeface="Verdana" panose="020B0604030504040204" pitchFamily="34" charset="0"/>
                <a:cs typeface="Verdana" panose="020B0604030504040204" pitchFamily="34" charset="0"/>
                <a:sym typeface="Calibri"/>
              </a:rPr>
              <a:t>delaktiga </a:t>
            </a:r>
            <a:r>
              <a:rPr lang="sv-SE" sz="1200" dirty="0">
                <a:solidFill>
                  <a:schemeClr val="bg1"/>
                </a:solidFill>
                <a:ea typeface="Verdana" panose="020B0604030504040204" pitchFamily="34" charset="0"/>
                <a:cs typeface="Verdana" panose="020B0604030504040204" pitchFamily="34" charset="0"/>
                <a:sym typeface="Calibri"/>
              </a:rPr>
              <a:t>i sin vård</a:t>
            </a:r>
            <a:r>
              <a:rPr lang="sv-SE" sz="1050" dirty="0">
                <a:solidFill>
                  <a:schemeClr val="bg1"/>
                </a:solidFill>
                <a:ea typeface="Verdana" panose="020B0604030504040204" pitchFamily="34" charset="0"/>
                <a:cs typeface="Verdana" panose="020B0604030504040204" pitchFamily="34" charset="0"/>
                <a:sym typeface="Calibri"/>
              </a:rPr>
              <a:t>.</a:t>
            </a:r>
          </a:p>
        </p:txBody>
      </p:sp>
      <p:pic>
        <p:nvPicPr>
          <p:cNvPr id="12" name="Bildobjekt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4840" y="3557911"/>
            <a:ext cx="861472" cy="861472"/>
          </a:xfrm>
          <a:prstGeom prst="rect">
            <a:avLst/>
          </a:prstGeom>
        </p:spPr>
      </p:pic>
      <p:pic>
        <p:nvPicPr>
          <p:cNvPr id="18" name="Bildobjekt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6291" y="3557911"/>
            <a:ext cx="905695" cy="918017"/>
          </a:xfrm>
          <a:prstGeom prst="rect">
            <a:avLst/>
          </a:prstGeom>
        </p:spPr>
      </p:pic>
      <p:pic>
        <p:nvPicPr>
          <p:cNvPr id="15" name="Bildobjekt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9918" y="5187758"/>
            <a:ext cx="961085" cy="961085"/>
          </a:xfrm>
          <a:prstGeom prst="rect">
            <a:avLst/>
          </a:prstGeom>
        </p:spPr>
      </p:pic>
      <p:sp>
        <p:nvSpPr>
          <p:cNvPr id="24" name="Ellips 23"/>
          <p:cNvSpPr/>
          <p:nvPr/>
        </p:nvSpPr>
        <p:spPr bwMode="auto">
          <a:xfrm>
            <a:off x="3419013" y="3177196"/>
            <a:ext cx="1927811" cy="1927811"/>
          </a:xfrm>
          <a:prstGeom prst="ellipse">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108000" tIns="0" rIns="108000" bIns="0" numCol="1" rtlCol="0" anchor="ctr" anchorCtr="0" compatLnSpc="1">
            <a:prstTxWarp prst="textNoShape">
              <a:avLst/>
            </a:prstTxWarp>
          </a:bodyPr>
          <a:lstStyle/>
          <a:p>
            <a:pPr marL="0" marR="0" indent="0" algn="ctr" defTabSz="914400" eaLnBrk="1" fontAlgn="base" latinLnBrk="0" hangingPunct="1">
              <a:lnSpc>
                <a:spcPct val="100000"/>
              </a:lnSpc>
              <a:spcBef>
                <a:spcPct val="50000"/>
              </a:spcBef>
              <a:spcAft>
                <a:spcPct val="0"/>
              </a:spcAft>
              <a:buClrTx/>
              <a:buSzTx/>
              <a:buFontTx/>
              <a:buNone/>
              <a:tabLst/>
            </a:pPr>
            <a:endParaRPr kumimoji="0" lang="sv-SE" sz="1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Rektangel 6"/>
          <p:cNvSpPr/>
          <p:nvPr/>
        </p:nvSpPr>
        <p:spPr>
          <a:xfrm>
            <a:off x="3387815" y="3650850"/>
            <a:ext cx="1988741" cy="1200329"/>
          </a:xfrm>
          <a:prstGeom prst="rect">
            <a:avLst/>
          </a:prstGeom>
        </p:spPr>
        <p:txBody>
          <a:bodyPr wrap="square">
            <a:spAutoFit/>
          </a:bodyPr>
          <a:lstStyle/>
          <a:p>
            <a:r>
              <a:rPr lang="sv-SE" sz="1200" b="1" dirty="0">
                <a:solidFill>
                  <a:srgbClr val="FFFFFF"/>
                </a:solidFill>
                <a:ea typeface="Verdana" panose="020B0604030504040204" pitchFamily="34" charset="0"/>
                <a:cs typeface="Verdana" panose="020B0604030504040204" pitchFamily="34" charset="0"/>
              </a:rPr>
              <a:t>Patientinformation samlad på ett ställe</a:t>
            </a:r>
          </a:p>
          <a:p>
            <a:r>
              <a:rPr lang="sv-SE" sz="1200" b="1" dirty="0">
                <a:solidFill>
                  <a:srgbClr val="FFFFFF"/>
                </a:solidFill>
                <a:ea typeface="Verdana" panose="020B0604030504040204" pitchFamily="34" charset="0"/>
                <a:cs typeface="Verdana" panose="020B0604030504040204" pitchFamily="34" charset="0"/>
              </a:rPr>
              <a:t>Kunskaps-, process- och beslutsstöd</a:t>
            </a:r>
          </a:p>
          <a:p>
            <a:r>
              <a:rPr lang="sv-SE" sz="1200" b="1" dirty="0">
                <a:solidFill>
                  <a:srgbClr val="FFFFFF"/>
                </a:solidFill>
                <a:ea typeface="Verdana" panose="020B0604030504040204" pitchFamily="34" charset="0"/>
                <a:cs typeface="Verdana" panose="020B0604030504040204" pitchFamily="34" charset="0"/>
              </a:rPr>
              <a:t>Mobila stöd</a:t>
            </a:r>
          </a:p>
        </p:txBody>
      </p:sp>
      <p:sp>
        <p:nvSpPr>
          <p:cNvPr id="28" name="Rubrik 1"/>
          <p:cNvSpPr>
            <a:spLocks noGrp="1"/>
          </p:cNvSpPr>
          <p:nvPr>
            <p:ph type="title"/>
          </p:nvPr>
        </p:nvSpPr>
        <p:spPr>
          <a:xfrm>
            <a:off x="607114" y="887085"/>
            <a:ext cx="7984752" cy="650571"/>
          </a:xfrm>
        </p:spPr>
        <p:txBody>
          <a:bodyPr/>
          <a:lstStyle/>
          <a:p>
            <a:pPr algn="ctr"/>
            <a:r>
              <a:rPr lang="sv-SE" sz="2000" b="1" dirty="0"/>
              <a:t>Framtidens </a:t>
            </a:r>
            <a:r>
              <a:rPr lang="sv-SE" sz="2000" b="1" dirty="0" smtClean="0"/>
              <a:t>vårdinformationsmiljö </a:t>
            </a:r>
            <a:br>
              <a:rPr lang="sv-SE" sz="2000" b="1" dirty="0" smtClean="0"/>
            </a:br>
            <a:r>
              <a:rPr lang="sv-SE" sz="1600" dirty="0" smtClean="0"/>
              <a:t>Målbild utifrån olika perspektiv</a:t>
            </a:r>
            <a:endParaRPr lang="sv-SE" sz="1600" dirty="0"/>
          </a:p>
        </p:txBody>
      </p:sp>
    </p:spTree>
    <p:extLst>
      <p:ext uri="{BB962C8B-B14F-4D97-AF65-F5344CB8AC3E}">
        <p14:creationId xmlns:p14="http://schemas.microsoft.com/office/powerpoint/2010/main" val="2012776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0" grpId="0" animBg="1"/>
      <p:bldP spid="23" grpId="0" animBg="1"/>
      <p:bldP spid="10" grpId="0"/>
      <p:bldP spid="13" grpId="0"/>
      <p:bldP spid="16"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7" y="1010850"/>
            <a:ext cx="7700962" cy="836613"/>
          </a:xfrm>
        </p:spPr>
        <p:txBody>
          <a:bodyPr>
            <a:noAutofit/>
          </a:bodyPr>
          <a:lstStyle/>
          <a:p>
            <a:pPr algn="ctr"/>
            <a:r>
              <a:rPr lang="sv-SE" sz="2000" b="1" dirty="0"/>
              <a:t>Återkoppling från FVM – </a:t>
            </a:r>
            <a:br>
              <a:rPr lang="sv-SE" sz="2000" b="1" dirty="0"/>
            </a:br>
            <a:r>
              <a:rPr lang="sv-SE" sz="2000" b="1" dirty="0"/>
              <a:t>vad har </a:t>
            </a:r>
            <a:r>
              <a:rPr lang="sv-SE" sz="2000" b="1" dirty="0" err="1"/>
              <a:t>eHälsalyftet</a:t>
            </a:r>
            <a:r>
              <a:rPr lang="sv-SE" sz="2000" b="1" dirty="0"/>
              <a:t> bidragit med?</a:t>
            </a:r>
            <a:endParaRPr lang="sv-SE" sz="1800" dirty="0"/>
          </a:p>
        </p:txBody>
      </p:sp>
      <p:sp>
        <p:nvSpPr>
          <p:cNvPr id="4" name="Platshållare för innehåll 2"/>
          <p:cNvSpPr>
            <a:spLocks noGrp="1"/>
          </p:cNvSpPr>
          <p:nvPr>
            <p:ph idx="1"/>
          </p:nvPr>
        </p:nvSpPr>
        <p:spPr>
          <a:xfrm>
            <a:off x="719137" y="4370693"/>
            <a:ext cx="7700962" cy="1397061"/>
          </a:xfrm>
        </p:spPr>
        <p:txBody>
          <a:bodyPr>
            <a:normAutofit fontScale="92500" lnSpcReduction="10000"/>
          </a:bodyPr>
          <a:lstStyle/>
          <a:p>
            <a:r>
              <a:rPr lang="sv-SE" sz="1800" dirty="0" smtClean="0"/>
              <a:t>Förslagen överensstämmer väl med krav och behov som har identifierats sedan tidigare. Några nya förslag har tillkommit från dialogseminarierna</a:t>
            </a:r>
            <a:r>
              <a:rPr lang="sv-SE" sz="1800" dirty="0"/>
              <a:t> </a:t>
            </a:r>
            <a:r>
              <a:rPr lang="sv-SE" sz="1800" dirty="0" smtClean="0"/>
              <a:t>men kravspecifikationen är sekretessbelagd så vi kan inte gå in på några detaljer.</a:t>
            </a:r>
            <a:endParaRPr lang="sv-SE" sz="1800" dirty="0"/>
          </a:p>
        </p:txBody>
      </p:sp>
      <p:sp>
        <p:nvSpPr>
          <p:cNvPr id="5" name="Rektangel 4"/>
          <p:cNvSpPr/>
          <p:nvPr/>
        </p:nvSpPr>
        <p:spPr>
          <a:xfrm>
            <a:off x="719137" y="2169603"/>
            <a:ext cx="7325825" cy="720197"/>
          </a:xfrm>
          <a:prstGeom prst="rect">
            <a:avLst/>
          </a:prstGeom>
        </p:spPr>
        <p:txBody>
          <a:bodyPr wrap="square">
            <a:spAutoFit/>
          </a:bodyPr>
          <a:lstStyle/>
          <a:p>
            <a:pPr marL="342900" indent="-342900" algn="l" eaLnBrk="1" hangingPunct="1">
              <a:lnSpc>
                <a:spcPct val="120000"/>
              </a:lnSpc>
              <a:spcBef>
                <a:spcPts val="500"/>
              </a:spcBef>
              <a:spcAft>
                <a:spcPts val="200"/>
              </a:spcAft>
              <a:buFont typeface="Wingdings" pitchFamily="2" charset="2"/>
              <a:buChar char="§"/>
            </a:pPr>
            <a:r>
              <a:rPr lang="sv-SE" sz="1700" dirty="0">
                <a:latin typeface="+mn-lt"/>
                <a:ea typeface="+mn-ea"/>
              </a:rPr>
              <a:t>FVM har fått in mängder med bra idéer och förslag från medarbetare som har varit med på dialogseminarier i tema 3.</a:t>
            </a:r>
          </a:p>
        </p:txBody>
      </p:sp>
      <p:sp>
        <p:nvSpPr>
          <p:cNvPr id="6" name="Rektangel 5"/>
          <p:cNvSpPr/>
          <p:nvPr/>
        </p:nvSpPr>
        <p:spPr>
          <a:xfrm>
            <a:off x="719137" y="2945170"/>
            <a:ext cx="6912585" cy="1314784"/>
          </a:xfrm>
          <a:prstGeom prst="rect">
            <a:avLst/>
          </a:prstGeom>
        </p:spPr>
        <p:txBody>
          <a:bodyPr wrap="square">
            <a:spAutoFit/>
          </a:bodyPr>
          <a:lstStyle/>
          <a:p>
            <a:pPr marL="342900" indent="-342900" algn="l" eaLnBrk="1" hangingPunct="1">
              <a:lnSpc>
                <a:spcPct val="120000"/>
              </a:lnSpc>
              <a:spcBef>
                <a:spcPts val="500"/>
              </a:spcBef>
              <a:spcAft>
                <a:spcPts val="200"/>
              </a:spcAft>
              <a:buFont typeface="Wingdings" pitchFamily="2" charset="2"/>
              <a:buChar char="§"/>
            </a:pPr>
            <a:r>
              <a:rPr lang="sv-SE" sz="1700" dirty="0">
                <a:latin typeface="+mn-lt"/>
                <a:ea typeface="+mn-ea"/>
              </a:rPr>
              <a:t>Förslagen har sammanställts och tagits vidare till ansvariga inom FVM som arbetar med att fånga verksamhetens behov och beskriva krav på framtidens vårdinformationsmiljö.</a:t>
            </a:r>
          </a:p>
        </p:txBody>
      </p:sp>
    </p:spTree>
    <p:extLst>
      <p:ext uri="{BB962C8B-B14F-4D97-AF65-F5344CB8AC3E}">
        <p14:creationId xmlns:p14="http://schemas.microsoft.com/office/powerpoint/2010/main" val="14950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640556"/>
            <a:ext cx="8229600" cy="650571"/>
          </a:xfrm>
        </p:spPr>
        <p:txBody>
          <a:bodyPr/>
          <a:lstStyle/>
          <a:p>
            <a:pPr algn="ctr">
              <a:lnSpc>
                <a:spcPct val="150000"/>
              </a:lnSpc>
            </a:pPr>
            <a:r>
              <a:rPr lang="sv-SE" sz="2000" b="1" dirty="0"/>
              <a:t>De här frågorna diskuterades i </a:t>
            </a:r>
            <a:r>
              <a:rPr lang="sv-SE" sz="2000" b="1" dirty="0" smtClean="0"/>
              <a:t>miniworkshops</a:t>
            </a:r>
            <a:r>
              <a:rPr lang="sv-SE" sz="2000" b="1" dirty="0"/>
              <a:t/>
            </a:r>
            <a:br>
              <a:rPr lang="sv-SE" sz="2000" b="1" dirty="0"/>
            </a:br>
            <a:r>
              <a:rPr lang="sv-SE" sz="2000" b="1" dirty="0"/>
              <a:t>under </a:t>
            </a:r>
            <a:r>
              <a:rPr lang="sv-SE" sz="2000" b="1" dirty="0" smtClean="0"/>
              <a:t>dialogseminarierna i tema 3</a:t>
            </a:r>
            <a:br>
              <a:rPr lang="sv-SE" sz="2000" b="1" dirty="0" smtClean="0"/>
            </a:br>
            <a:endParaRPr lang="sv-SE" sz="2000" b="1" dirty="0"/>
          </a:p>
        </p:txBody>
      </p:sp>
      <p:sp>
        <p:nvSpPr>
          <p:cNvPr id="4" name="Platshållare för innehåll 3"/>
          <p:cNvSpPr>
            <a:spLocks noGrp="1"/>
          </p:cNvSpPr>
          <p:nvPr>
            <p:ph idx="11"/>
          </p:nvPr>
        </p:nvSpPr>
        <p:spPr>
          <a:xfrm>
            <a:off x="457200" y="2086221"/>
            <a:ext cx="8229600" cy="3937000"/>
          </a:xfrm>
        </p:spPr>
        <p:txBody>
          <a:bodyPr>
            <a:noAutofit/>
          </a:bodyPr>
          <a:lstStyle/>
          <a:p>
            <a:pPr marL="0" indent="0">
              <a:buNone/>
            </a:pPr>
            <a:r>
              <a:rPr lang="sv-SE" sz="1600" b="1" dirty="0" smtClean="0"/>
              <a:t>Hur </a:t>
            </a:r>
            <a:r>
              <a:rPr lang="sv-SE" sz="1600" b="1" dirty="0"/>
              <a:t>kan digitalisering underlätta för patienterna? </a:t>
            </a:r>
          </a:p>
          <a:p>
            <a:pPr lvl="1"/>
            <a:r>
              <a:rPr lang="sv-SE" sz="1600" dirty="0"/>
              <a:t>Kommunikation </a:t>
            </a:r>
          </a:p>
          <a:p>
            <a:pPr lvl="1"/>
            <a:r>
              <a:rPr lang="sv-SE" sz="1600" dirty="0"/>
              <a:t>Delaktighet</a:t>
            </a:r>
          </a:p>
          <a:p>
            <a:pPr lvl="1"/>
            <a:r>
              <a:rPr lang="sv-SE" sz="1600" dirty="0"/>
              <a:t>Vård på distans </a:t>
            </a:r>
          </a:p>
          <a:p>
            <a:pPr lvl="1"/>
            <a:r>
              <a:rPr lang="sv-SE" sz="1600" dirty="0"/>
              <a:t>Information </a:t>
            </a:r>
          </a:p>
          <a:p>
            <a:pPr marL="205978" lvl="1" indent="0">
              <a:buNone/>
            </a:pPr>
            <a:endParaRPr lang="sv-SE" sz="1600" dirty="0"/>
          </a:p>
          <a:p>
            <a:pPr marL="7144" indent="0">
              <a:buNone/>
            </a:pPr>
            <a:r>
              <a:rPr lang="sv-SE" sz="1600" b="1" dirty="0"/>
              <a:t>Hur kan digitalisering underlätta för dig som jobbar i vården? </a:t>
            </a:r>
          </a:p>
          <a:p>
            <a:pPr lvl="1"/>
            <a:r>
              <a:rPr lang="sv-SE" sz="1600" dirty="0"/>
              <a:t>Lättarbetat digitalt stöd </a:t>
            </a:r>
          </a:p>
          <a:p>
            <a:pPr lvl="1"/>
            <a:r>
              <a:rPr lang="sv-SE" sz="1600" dirty="0"/>
              <a:t>Data av hög kvalitet </a:t>
            </a:r>
          </a:p>
          <a:p>
            <a:pPr lvl="1"/>
            <a:r>
              <a:rPr lang="sv-SE" sz="1600" dirty="0"/>
              <a:t>Utbyte av patientinformation</a:t>
            </a:r>
          </a:p>
          <a:p>
            <a:pPr lvl="1"/>
            <a:r>
              <a:rPr lang="sv-SE" sz="1600" dirty="0"/>
              <a:t>Besluts- och kunskapsstöd </a:t>
            </a:r>
          </a:p>
        </p:txBody>
      </p:sp>
      <p:sp>
        <p:nvSpPr>
          <p:cNvPr id="5" name="Platshållare för text 4"/>
          <p:cNvSpPr>
            <a:spLocks noGrp="1"/>
          </p:cNvSpPr>
          <p:nvPr>
            <p:ph type="body" sz="quarter" idx="10"/>
          </p:nvPr>
        </p:nvSpPr>
        <p:spPr/>
        <p:txBody>
          <a:bodyPr/>
          <a:lstStyle/>
          <a:p>
            <a:endParaRPr lang="sv-SE" dirty="0"/>
          </a:p>
        </p:txBody>
      </p:sp>
      <p:pic>
        <p:nvPicPr>
          <p:cNvPr id="7" name="Bildobjekt 6"/>
          <p:cNvPicPr>
            <a:picLocks noChangeAspect="1"/>
          </p:cNvPicPr>
          <p:nvPr/>
        </p:nvPicPr>
        <p:blipFill>
          <a:blip r:embed="rId3"/>
          <a:stretch>
            <a:fillRect/>
          </a:stretch>
        </p:blipFill>
        <p:spPr>
          <a:xfrm>
            <a:off x="6435856" y="2153277"/>
            <a:ext cx="1223995" cy="1165709"/>
          </a:xfrm>
          <a:prstGeom prst="rect">
            <a:avLst/>
          </a:prstGeom>
        </p:spPr>
      </p:pic>
      <p:pic>
        <p:nvPicPr>
          <p:cNvPr id="8" name="Bildobjekt 7"/>
          <p:cNvPicPr>
            <a:picLocks noChangeAspect="1"/>
          </p:cNvPicPr>
          <p:nvPr/>
        </p:nvPicPr>
        <p:blipFill>
          <a:blip r:embed="rId4"/>
          <a:stretch>
            <a:fillRect/>
          </a:stretch>
        </p:blipFill>
        <p:spPr>
          <a:xfrm>
            <a:off x="4230831" y="2944265"/>
            <a:ext cx="1689111" cy="902303"/>
          </a:xfrm>
          <a:prstGeom prst="rect">
            <a:avLst/>
          </a:prstGeom>
        </p:spPr>
      </p:pic>
      <p:pic>
        <p:nvPicPr>
          <p:cNvPr id="9" name="Bildobjekt 8"/>
          <p:cNvPicPr>
            <a:picLocks noChangeAspect="1"/>
          </p:cNvPicPr>
          <p:nvPr/>
        </p:nvPicPr>
        <p:blipFill>
          <a:blip r:embed="rId5"/>
          <a:stretch>
            <a:fillRect/>
          </a:stretch>
        </p:blipFill>
        <p:spPr>
          <a:xfrm>
            <a:off x="6107744" y="4809547"/>
            <a:ext cx="1721722" cy="1176290"/>
          </a:xfrm>
          <a:prstGeom prst="rect">
            <a:avLst/>
          </a:prstGeom>
        </p:spPr>
      </p:pic>
      <p:pic>
        <p:nvPicPr>
          <p:cNvPr id="10" name="Bildobjekt 9"/>
          <p:cNvPicPr>
            <a:picLocks noChangeAspect="1"/>
          </p:cNvPicPr>
          <p:nvPr/>
        </p:nvPicPr>
        <p:blipFill>
          <a:blip r:embed="rId6"/>
          <a:stretch>
            <a:fillRect/>
          </a:stretch>
        </p:blipFill>
        <p:spPr>
          <a:xfrm>
            <a:off x="4409440" y="4772427"/>
            <a:ext cx="1419728" cy="669406"/>
          </a:xfrm>
          <a:prstGeom prst="rect">
            <a:avLst/>
          </a:prstGeom>
        </p:spPr>
      </p:pic>
    </p:spTree>
    <p:extLst>
      <p:ext uri="{BB962C8B-B14F-4D97-AF65-F5344CB8AC3E}">
        <p14:creationId xmlns:p14="http://schemas.microsoft.com/office/powerpoint/2010/main" val="2676836037"/>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noFill/>
      </a:spPr>
      <a:bodyPr wrap="square" rtlCol="0">
        <a:spAutoFit/>
      </a:bodyPr>
      <a:lstStyle>
        <a:defPPr algn="l">
          <a:spcBef>
            <a:spcPts val="0"/>
          </a:spcBef>
          <a:defRPr sz="1400" b="1" dirty="0"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sll mall plus EU logga_NY</Template>
  <TotalTime>9625</TotalTime>
  <Words>4886</Words>
  <Application>Microsoft Office PowerPoint</Application>
  <PresentationFormat>Bildspel på skärmen (4:3)</PresentationFormat>
  <Paragraphs>716</Paragraphs>
  <Slides>47</Slides>
  <Notes>47</Notes>
  <HiddenSlides>0</HiddenSlides>
  <MMClips>3</MMClips>
  <ScaleCrop>false</ScaleCrop>
  <HeadingPairs>
    <vt:vector size="8" baseType="variant">
      <vt:variant>
        <vt:lpstr>Använt teckensnitt</vt:lpstr>
      </vt:variant>
      <vt:variant>
        <vt:i4>8</vt:i4>
      </vt:variant>
      <vt:variant>
        <vt:lpstr>Tema</vt:lpstr>
      </vt:variant>
      <vt:variant>
        <vt:i4>1</vt:i4>
      </vt:variant>
      <vt:variant>
        <vt:lpstr>Serverprogram för OLE-inbäddning</vt:lpstr>
      </vt:variant>
      <vt:variant>
        <vt:i4>1</vt:i4>
      </vt:variant>
      <vt:variant>
        <vt:lpstr>Bildrubriker</vt:lpstr>
      </vt:variant>
      <vt:variant>
        <vt:i4>47</vt:i4>
      </vt:variant>
    </vt:vector>
  </HeadingPairs>
  <TitlesOfParts>
    <vt:vector size="57" baseType="lpstr">
      <vt:lpstr>Arial</vt:lpstr>
      <vt:lpstr>Bradley Hand ITC</vt:lpstr>
      <vt:lpstr>Calibri</vt:lpstr>
      <vt:lpstr>Geneva</vt:lpstr>
      <vt:lpstr>Times New Roman</vt:lpstr>
      <vt:lpstr>Trade Gothic LT Std Bold No. 2</vt:lpstr>
      <vt:lpstr>Verdana</vt:lpstr>
      <vt:lpstr>Wingdings</vt:lpstr>
      <vt:lpstr>Presentation sll mall plus EU logga_NY</vt:lpstr>
      <vt:lpstr>think-cell Slide</vt:lpstr>
      <vt:lpstr>Välkomna till eHälsalyftet tema 4!  Förbereda och skapa förutsättningar för införandet av Framtidens vårdinformationsmiljö  - Vad kan vi göra här och nu?   </vt:lpstr>
      <vt:lpstr>eHälsalyftet 2016-2019</vt:lpstr>
      <vt:lpstr>GDPR, statistik och utvärdering</vt:lpstr>
      <vt:lpstr>Dialogseminarium</vt:lpstr>
      <vt:lpstr>Agenda</vt:lpstr>
      <vt:lpstr>Reflektion kring föregående dialogseminarium</vt:lpstr>
      <vt:lpstr>Framtidens vårdinformationsmiljö  Målbild utifrån olika perspektiv</vt:lpstr>
      <vt:lpstr>Återkoppling från FVM –  vad har eHälsalyftet bidragit med?</vt:lpstr>
      <vt:lpstr>De här frågorna diskuterades i miniworkshops under dialogseminarierna i tema 3 </vt:lpstr>
      <vt:lpstr>Hur kan digitalisering underlätta för patienter? Exempel från mini-workshops</vt:lpstr>
      <vt:lpstr>Hur kan digitalisering underlätta för dig  som jobbar i vården? Exempel från mini-workshops</vt:lpstr>
      <vt:lpstr>FVM-programmets organisation (förenklad)</vt:lpstr>
      <vt:lpstr>Mål för dagens dialogseminarium</vt:lpstr>
      <vt:lpstr>Vi behöver inte vänta på FVM! </vt:lpstr>
      <vt:lpstr>Gemensamma delar i TakeCare idag</vt:lpstr>
      <vt:lpstr>Översikter i TakeCare</vt:lpstr>
      <vt:lpstr> Länk till skärminspelning: Gemensam patientöversikt </vt:lpstr>
      <vt:lpstr>Allmän patientöversikt</vt:lpstr>
      <vt:lpstr>Journalfilter (På)</vt:lpstr>
      <vt:lpstr>Åtkomst annan vårdgivare</vt:lpstr>
      <vt:lpstr>Dialogfrågor</vt:lpstr>
      <vt:lpstr>Dialogfrågor</vt:lpstr>
      <vt:lpstr>Visa översikter automatiskt när  jag öppnar en journal</vt:lpstr>
      <vt:lpstr>”Norsk helpdesk”</vt:lpstr>
      <vt:lpstr>Paus </vt:lpstr>
      <vt:lpstr>Hjälp i TakeCare</vt:lpstr>
      <vt:lpstr>Gemensam information i journalsystemet: Uppmärksamhetssymbolen  </vt:lpstr>
      <vt:lpstr>Uppmärksamhetssymbolen visar grafiskt  varningar av typerna:</vt:lpstr>
      <vt:lpstr>Varningsinformation och observandum</vt:lpstr>
      <vt:lpstr>Gemensam läkemedelsjournal</vt:lpstr>
      <vt:lpstr>Inspiration Exempel på vad vi kan göra här och nu </vt:lpstr>
      <vt:lpstr>Film: Digitalt återbesök </vt:lpstr>
      <vt:lpstr>Frågeformuläret på 1177</vt:lpstr>
      <vt:lpstr>PowerPoint-presentation</vt:lpstr>
      <vt:lpstr>Dialog - digitalt återbesök</vt:lpstr>
      <vt:lpstr>Självdialys Njurcentrum Nord</vt:lpstr>
      <vt:lpstr>Förutsättningar</vt:lpstr>
      <vt:lpstr>1. Webbtidbok</vt:lpstr>
      <vt:lpstr>2. Självincheckning</vt:lpstr>
      <vt:lpstr>3. Formulär 1177</vt:lpstr>
      <vt:lpstr>4. Dokumentera resultaten</vt:lpstr>
      <vt:lpstr>Dialog</vt:lpstr>
      <vt:lpstr>eRehab- internetbaserad behandling  framtagen av rehabmedicin DS    </vt:lpstr>
      <vt:lpstr>Hälsa på plats (HÄPP)</vt:lpstr>
      <vt:lpstr>Sammanfattning  Vad har vi pratat om idag?</vt:lpstr>
      <vt:lpstr>Summering och reflektion</vt:lpstr>
      <vt:lpstr>Tack för idag!</vt:lpstr>
    </vt:vector>
  </TitlesOfParts>
  <Company>SLL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Joachim Ljungh Stenström 9RRJ</dc:creator>
  <cp:lastModifiedBy>Cecilia Borgström BL2K</cp:lastModifiedBy>
  <cp:revision>846</cp:revision>
  <cp:lastPrinted>2015-04-14T12:20:11Z</cp:lastPrinted>
  <dcterms:created xsi:type="dcterms:W3CDTF">2016-02-16T09:54:35Z</dcterms:created>
  <dcterms:modified xsi:type="dcterms:W3CDTF">2018-11-30T10:11:32Z</dcterms:modified>
</cp:coreProperties>
</file>