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80" r:id="rId2"/>
    <p:sldId id="288" r:id="rId3"/>
    <p:sldId id="419" r:id="rId4"/>
    <p:sldId id="420" r:id="rId5"/>
    <p:sldId id="314" r:id="rId6"/>
    <p:sldId id="287" r:id="rId7"/>
    <p:sldId id="406" r:id="rId8"/>
    <p:sldId id="435" r:id="rId9"/>
    <p:sldId id="427" r:id="rId10"/>
    <p:sldId id="412" r:id="rId11"/>
    <p:sldId id="413" r:id="rId12"/>
    <p:sldId id="440" r:id="rId13"/>
    <p:sldId id="451" r:id="rId14"/>
    <p:sldId id="452" r:id="rId15"/>
    <p:sldId id="394" r:id="rId16"/>
    <p:sldId id="450" r:id="rId17"/>
    <p:sldId id="464" r:id="rId18"/>
    <p:sldId id="270" r:id="rId19"/>
    <p:sldId id="414" r:id="rId20"/>
    <p:sldId id="429" r:id="rId21"/>
    <p:sldId id="374" r:id="rId22"/>
    <p:sldId id="448" r:id="rId23"/>
    <p:sldId id="399" r:id="rId24"/>
    <p:sldId id="357" r:id="rId25"/>
    <p:sldId id="426" r:id="rId26"/>
    <p:sldId id="400" r:id="rId27"/>
    <p:sldId id="397" r:id="rId28"/>
    <p:sldId id="430" r:id="rId29"/>
    <p:sldId id="421" r:id="rId30"/>
    <p:sldId id="455" r:id="rId31"/>
    <p:sldId id="456" r:id="rId32"/>
    <p:sldId id="457" r:id="rId33"/>
    <p:sldId id="458" r:id="rId34"/>
    <p:sldId id="462" r:id="rId35"/>
    <p:sldId id="465" r:id="rId36"/>
    <p:sldId id="467" r:id="rId37"/>
    <p:sldId id="466" r:id="rId38"/>
    <p:sldId id="415" r:id="rId39"/>
    <p:sldId id="428" r:id="rId40"/>
    <p:sldId id="445" r:id="rId41"/>
    <p:sldId id="361" r:id="rId42"/>
    <p:sldId id="444" r:id="rId43"/>
    <p:sldId id="447" r:id="rId44"/>
    <p:sldId id="434" r:id="rId45"/>
    <p:sldId id="431" r:id="rId46"/>
  </p:sldIdLst>
  <p:sldSz cx="9144000" cy="6858000" type="screen4x3"/>
  <p:notesSz cx="6799263" cy="9929813"/>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27B"/>
    <a:srgbClr val="CC0498"/>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592" autoAdjust="0"/>
  </p:normalViewPr>
  <p:slideViewPr>
    <p:cSldViewPr snapToGrid="0">
      <p:cViewPr varScale="1">
        <p:scale>
          <a:sx n="83" d="100"/>
          <a:sy n="83" d="100"/>
        </p:scale>
        <p:origin x="1848" y="78"/>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4440"/>
    </p:cViewPr>
  </p:outlineViewPr>
  <p:notesTextViewPr>
    <p:cViewPr>
      <p:scale>
        <a:sx n="100" d="100"/>
        <a:sy n="100" d="100"/>
      </p:scale>
      <p:origin x="0" y="0"/>
    </p:cViewPr>
  </p:notesTextViewPr>
  <p:sorterViewPr>
    <p:cViewPr>
      <p:scale>
        <a:sx n="170" d="100"/>
        <a:sy n="170" d="100"/>
      </p:scale>
      <p:origin x="0" y="-12336"/>
    </p:cViewPr>
  </p:sorterViewPr>
  <p:notesViewPr>
    <p:cSldViewPr snapToGrid="0">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C024A-5929-480A-BD53-604CCFA63F5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v-SE"/>
        </a:p>
      </dgm:t>
    </dgm:pt>
    <dgm:pt modelId="{080AB837-FC82-45EC-BCF3-FB541E80C5BF}">
      <dgm:prSet phldrT="[Text]" custT="1"/>
      <dgm:spPr/>
      <dgm:t>
        <a:bodyPr/>
        <a:lstStyle/>
        <a:p>
          <a:r>
            <a:rPr lang="sv-SE" sz="900" dirty="0"/>
            <a:t>Patienten bokar  tid själv via 1177 </a:t>
          </a:r>
        </a:p>
        <a:p>
          <a:r>
            <a:rPr lang="sv-SE" sz="900" dirty="0"/>
            <a:t>webbtidbok</a:t>
          </a:r>
        </a:p>
      </dgm:t>
    </dgm:pt>
    <dgm:pt modelId="{525158B4-68C7-4D94-8DB3-636FC648CB09}" type="parTrans" cxnId="{58BC69C3-96BD-4097-9529-982C1890CF81}">
      <dgm:prSet/>
      <dgm:spPr/>
      <dgm:t>
        <a:bodyPr/>
        <a:lstStyle/>
        <a:p>
          <a:endParaRPr lang="sv-SE"/>
        </a:p>
      </dgm:t>
    </dgm:pt>
    <dgm:pt modelId="{12489DC9-700F-42CC-83E3-27386AE2869C}" type="sibTrans" cxnId="{58BC69C3-96BD-4097-9529-982C1890CF81}">
      <dgm:prSet/>
      <dgm:spPr/>
      <dgm:t>
        <a:bodyPr/>
        <a:lstStyle/>
        <a:p>
          <a:endParaRPr lang="sv-SE"/>
        </a:p>
      </dgm:t>
    </dgm:pt>
    <dgm:pt modelId="{6EEA7015-071B-40A4-9DCD-A259991E6252}">
      <dgm:prSet phldrT="[Text]" custT="1"/>
      <dgm:spPr/>
      <dgm:t>
        <a:bodyPr/>
        <a:lstStyle/>
        <a:p>
          <a:r>
            <a:rPr lang="sv-SE" sz="900" dirty="0"/>
            <a:t>Patienten kommer till dialysen och checkar in med </a:t>
          </a:r>
          <a:r>
            <a:rPr lang="sv-SE" sz="900" dirty="0" smtClean="0"/>
            <a:t>självincheckning</a:t>
          </a:r>
          <a:endParaRPr lang="sv-SE" sz="900" dirty="0"/>
        </a:p>
      </dgm:t>
    </dgm:pt>
    <dgm:pt modelId="{0816253B-8018-4C93-A409-4B0A3FD8AE7D}" type="parTrans" cxnId="{27FD1B8D-4E7B-418F-8461-BDBBF842D3F1}">
      <dgm:prSet/>
      <dgm:spPr/>
      <dgm:t>
        <a:bodyPr/>
        <a:lstStyle/>
        <a:p>
          <a:endParaRPr lang="sv-SE"/>
        </a:p>
      </dgm:t>
    </dgm:pt>
    <dgm:pt modelId="{0A0EFAE3-4A66-4647-B39F-E5A9D3ADB722}" type="sibTrans" cxnId="{27FD1B8D-4E7B-418F-8461-BDBBF842D3F1}">
      <dgm:prSet/>
      <dgm:spPr/>
      <dgm:t>
        <a:bodyPr/>
        <a:lstStyle/>
        <a:p>
          <a:endParaRPr lang="sv-SE"/>
        </a:p>
      </dgm:t>
    </dgm:pt>
    <dgm:pt modelId="{D0014ADF-2312-48F3-8B2F-8D9E9540C4EE}">
      <dgm:prSet phldrT="[Text]" custT="1"/>
      <dgm:spPr/>
      <dgm:t>
        <a:bodyPr/>
        <a:lstStyle/>
        <a:p>
          <a:r>
            <a:rPr lang="sv-SE" sz="900" dirty="0"/>
            <a:t>Patienten genomför sin behandling</a:t>
          </a:r>
        </a:p>
      </dgm:t>
    </dgm:pt>
    <dgm:pt modelId="{269EA0B0-D7FF-455C-AD94-3A89F6D855E5}" type="parTrans" cxnId="{FC677F80-79EE-43CA-A2C5-0AC196688F4C}">
      <dgm:prSet/>
      <dgm:spPr/>
      <dgm:t>
        <a:bodyPr/>
        <a:lstStyle/>
        <a:p>
          <a:endParaRPr lang="sv-SE"/>
        </a:p>
      </dgm:t>
    </dgm:pt>
    <dgm:pt modelId="{51216891-3A21-481F-A017-1E21C1F17131}" type="sibTrans" cxnId="{FC677F80-79EE-43CA-A2C5-0AC196688F4C}">
      <dgm:prSet/>
      <dgm:spPr/>
      <dgm:t>
        <a:bodyPr/>
        <a:lstStyle/>
        <a:p>
          <a:endParaRPr lang="sv-SE"/>
        </a:p>
      </dgm:t>
    </dgm:pt>
    <dgm:pt modelId="{6788907A-9150-4AD8-A192-A71F7E07A684}">
      <dgm:prSet phldrT="[Text]" custT="1"/>
      <dgm:spPr/>
      <dgm:t>
        <a:bodyPr/>
        <a:lstStyle/>
        <a:p>
          <a:r>
            <a:rPr lang="sv-SE" sz="900" dirty="0"/>
            <a:t>Patienten loggar in på 1177 fyller i formulär med värden</a:t>
          </a:r>
        </a:p>
      </dgm:t>
    </dgm:pt>
    <dgm:pt modelId="{DD654690-98D0-4D9A-BD77-17BD78E67BF4}" type="parTrans" cxnId="{AE4FD065-00B0-488F-A1C0-FD5F40166C19}">
      <dgm:prSet/>
      <dgm:spPr/>
      <dgm:t>
        <a:bodyPr/>
        <a:lstStyle/>
        <a:p>
          <a:endParaRPr lang="sv-SE"/>
        </a:p>
      </dgm:t>
    </dgm:pt>
    <dgm:pt modelId="{1DBD8D71-02B8-4A16-9041-55259022681C}" type="sibTrans" cxnId="{AE4FD065-00B0-488F-A1C0-FD5F40166C19}">
      <dgm:prSet/>
      <dgm:spPr/>
      <dgm:t>
        <a:bodyPr/>
        <a:lstStyle/>
        <a:p>
          <a:endParaRPr lang="sv-SE"/>
        </a:p>
      </dgm:t>
    </dgm:pt>
    <dgm:pt modelId="{5F92CECD-E8FC-4B75-8C52-7E58F881BE68}">
      <dgm:prSet phldrT="[Text]" custT="1"/>
      <dgm:spPr/>
      <dgm:t>
        <a:bodyPr/>
        <a:lstStyle/>
        <a:p>
          <a:r>
            <a:rPr lang="sv-SE" sz="900" dirty="0"/>
            <a:t>Personalen loggar in på 1177 och tar del av resultaten</a:t>
          </a:r>
        </a:p>
      </dgm:t>
    </dgm:pt>
    <dgm:pt modelId="{BD883886-4BEB-4F4E-BA13-BDE1BEDD2DA6}" type="parTrans" cxnId="{A67A687E-5D19-4D91-B535-708EA74AC7B2}">
      <dgm:prSet/>
      <dgm:spPr/>
      <dgm:t>
        <a:bodyPr/>
        <a:lstStyle/>
        <a:p>
          <a:endParaRPr lang="sv-SE"/>
        </a:p>
      </dgm:t>
    </dgm:pt>
    <dgm:pt modelId="{EAB8E0A6-F9CC-4DDA-8BC7-8B87DFEB6F55}" type="sibTrans" cxnId="{A67A687E-5D19-4D91-B535-708EA74AC7B2}">
      <dgm:prSet/>
      <dgm:spPr/>
      <dgm:t>
        <a:bodyPr/>
        <a:lstStyle/>
        <a:p>
          <a:endParaRPr lang="sv-SE"/>
        </a:p>
      </dgm:t>
    </dgm:pt>
    <dgm:pt modelId="{E63A106A-CF8D-4410-B941-F1E45808F90A}" type="pres">
      <dgm:prSet presAssocID="{AF2C024A-5929-480A-BD53-604CCFA63F53}" presName="cycle" presStyleCnt="0">
        <dgm:presLayoutVars>
          <dgm:dir/>
          <dgm:resizeHandles val="exact"/>
        </dgm:presLayoutVars>
      </dgm:prSet>
      <dgm:spPr/>
      <dgm:t>
        <a:bodyPr/>
        <a:lstStyle/>
        <a:p>
          <a:endParaRPr lang="sv-SE"/>
        </a:p>
      </dgm:t>
    </dgm:pt>
    <dgm:pt modelId="{FB054D77-367E-4F8F-BF67-8E4D1319C6D7}" type="pres">
      <dgm:prSet presAssocID="{080AB837-FC82-45EC-BCF3-FB541E80C5BF}" presName="node" presStyleLbl="node1" presStyleIdx="0" presStyleCnt="5">
        <dgm:presLayoutVars>
          <dgm:bulletEnabled val="1"/>
        </dgm:presLayoutVars>
      </dgm:prSet>
      <dgm:spPr/>
      <dgm:t>
        <a:bodyPr/>
        <a:lstStyle/>
        <a:p>
          <a:endParaRPr lang="sv-SE"/>
        </a:p>
      </dgm:t>
    </dgm:pt>
    <dgm:pt modelId="{4002467F-E167-41CF-BDDF-03DE17C4AFA1}" type="pres">
      <dgm:prSet presAssocID="{12489DC9-700F-42CC-83E3-27386AE2869C}" presName="sibTrans" presStyleLbl="sibTrans2D1" presStyleIdx="0" presStyleCnt="5"/>
      <dgm:spPr/>
      <dgm:t>
        <a:bodyPr/>
        <a:lstStyle/>
        <a:p>
          <a:endParaRPr lang="sv-SE"/>
        </a:p>
      </dgm:t>
    </dgm:pt>
    <dgm:pt modelId="{424F3124-3B71-4372-A0B7-D27123D201BA}" type="pres">
      <dgm:prSet presAssocID="{12489DC9-700F-42CC-83E3-27386AE2869C}" presName="connectorText" presStyleLbl="sibTrans2D1" presStyleIdx="0" presStyleCnt="5"/>
      <dgm:spPr/>
      <dgm:t>
        <a:bodyPr/>
        <a:lstStyle/>
        <a:p>
          <a:endParaRPr lang="sv-SE"/>
        </a:p>
      </dgm:t>
    </dgm:pt>
    <dgm:pt modelId="{99A91136-074A-4E3D-B6AE-6BD3A042DBC6}" type="pres">
      <dgm:prSet presAssocID="{6EEA7015-071B-40A4-9DCD-A259991E6252}" presName="node" presStyleLbl="node1" presStyleIdx="1" presStyleCnt="5">
        <dgm:presLayoutVars>
          <dgm:bulletEnabled val="1"/>
        </dgm:presLayoutVars>
      </dgm:prSet>
      <dgm:spPr/>
      <dgm:t>
        <a:bodyPr/>
        <a:lstStyle/>
        <a:p>
          <a:endParaRPr lang="sv-SE"/>
        </a:p>
      </dgm:t>
    </dgm:pt>
    <dgm:pt modelId="{944D5794-E3B0-447D-A09B-9521AC405F05}" type="pres">
      <dgm:prSet presAssocID="{0A0EFAE3-4A66-4647-B39F-E5A9D3ADB722}" presName="sibTrans" presStyleLbl="sibTrans2D1" presStyleIdx="1" presStyleCnt="5"/>
      <dgm:spPr/>
      <dgm:t>
        <a:bodyPr/>
        <a:lstStyle/>
        <a:p>
          <a:endParaRPr lang="sv-SE"/>
        </a:p>
      </dgm:t>
    </dgm:pt>
    <dgm:pt modelId="{8C8601C0-1804-4D56-BF11-57C64C74792B}" type="pres">
      <dgm:prSet presAssocID="{0A0EFAE3-4A66-4647-B39F-E5A9D3ADB722}" presName="connectorText" presStyleLbl="sibTrans2D1" presStyleIdx="1" presStyleCnt="5"/>
      <dgm:spPr/>
      <dgm:t>
        <a:bodyPr/>
        <a:lstStyle/>
        <a:p>
          <a:endParaRPr lang="sv-SE"/>
        </a:p>
      </dgm:t>
    </dgm:pt>
    <dgm:pt modelId="{5C486DDB-424F-4891-B16B-F64D91816CD1}" type="pres">
      <dgm:prSet presAssocID="{D0014ADF-2312-48F3-8B2F-8D9E9540C4EE}" presName="node" presStyleLbl="node1" presStyleIdx="2" presStyleCnt="5">
        <dgm:presLayoutVars>
          <dgm:bulletEnabled val="1"/>
        </dgm:presLayoutVars>
      </dgm:prSet>
      <dgm:spPr/>
      <dgm:t>
        <a:bodyPr/>
        <a:lstStyle/>
        <a:p>
          <a:endParaRPr lang="sv-SE"/>
        </a:p>
      </dgm:t>
    </dgm:pt>
    <dgm:pt modelId="{B75E76C5-87C6-4D5F-B91A-577FF7866665}" type="pres">
      <dgm:prSet presAssocID="{51216891-3A21-481F-A017-1E21C1F17131}" presName="sibTrans" presStyleLbl="sibTrans2D1" presStyleIdx="2" presStyleCnt="5"/>
      <dgm:spPr/>
      <dgm:t>
        <a:bodyPr/>
        <a:lstStyle/>
        <a:p>
          <a:endParaRPr lang="sv-SE"/>
        </a:p>
      </dgm:t>
    </dgm:pt>
    <dgm:pt modelId="{00A6A695-E2C3-41F1-9607-9BD201C5470A}" type="pres">
      <dgm:prSet presAssocID="{51216891-3A21-481F-A017-1E21C1F17131}" presName="connectorText" presStyleLbl="sibTrans2D1" presStyleIdx="2" presStyleCnt="5"/>
      <dgm:spPr/>
      <dgm:t>
        <a:bodyPr/>
        <a:lstStyle/>
        <a:p>
          <a:endParaRPr lang="sv-SE"/>
        </a:p>
      </dgm:t>
    </dgm:pt>
    <dgm:pt modelId="{CCBCDEC4-6CF9-4BC0-8C6C-0B1279753217}" type="pres">
      <dgm:prSet presAssocID="{6788907A-9150-4AD8-A192-A71F7E07A684}" presName="node" presStyleLbl="node1" presStyleIdx="3" presStyleCnt="5">
        <dgm:presLayoutVars>
          <dgm:bulletEnabled val="1"/>
        </dgm:presLayoutVars>
      </dgm:prSet>
      <dgm:spPr/>
      <dgm:t>
        <a:bodyPr/>
        <a:lstStyle/>
        <a:p>
          <a:endParaRPr lang="sv-SE"/>
        </a:p>
      </dgm:t>
    </dgm:pt>
    <dgm:pt modelId="{D051678D-167A-46CB-8636-988E2B173800}" type="pres">
      <dgm:prSet presAssocID="{1DBD8D71-02B8-4A16-9041-55259022681C}" presName="sibTrans" presStyleLbl="sibTrans2D1" presStyleIdx="3" presStyleCnt="5"/>
      <dgm:spPr/>
      <dgm:t>
        <a:bodyPr/>
        <a:lstStyle/>
        <a:p>
          <a:endParaRPr lang="sv-SE"/>
        </a:p>
      </dgm:t>
    </dgm:pt>
    <dgm:pt modelId="{6B0F9E01-55CC-4A3C-A126-0A873B159199}" type="pres">
      <dgm:prSet presAssocID="{1DBD8D71-02B8-4A16-9041-55259022681C}" presName="connectorText" presStyleLbl="sibTrans2D1" presStyleIdx="3" presStyleCnt="5"/>
      <dgm:spPr/>
      <dgm:t>
        <a:bodyPr/>
        <a:lstStyle/>
        <a:p>
          <a:endParaRPr lang="sv-SE"/>
        </a:p>
      </dgm:t>
    </dgm:pt>
    <dgm:pt modelId="{613AAB10-317B-4619-A53D-4C4B1914E894}" type="pres">
      <dgm:prSet presAssocID="{5F92CECD-E8FC-4B75-8C52-7E58F881BE68}" presName="node" presStyleLbl="node1" presStyleIdx="4" presStyleCnt="5">
        <dgm:presLayoutVars>
          <dgm:bulletEnabled val="1"/>
        </dgm:presLayoutVars>
      </dgm:prSet>
      <dgm:spPr/>
      <dgm:t>
        <a:bodyPr/>
        <a:lstStyle/>
        <a:p>
          <a:endParaRPr lang="sv-SE"/>
        </a:p>
      </dgm:t>
    </dgm:pt>
    <dgm:pt modelId="{DE8DB894-C145-4AF3-8AFE-F52FBE177115}" type="pres">
      <dgm:prSet presAssocID="{EAB8E0A6-F9CC-4DDA-8BC7-8B87DFEB6F55}" presName="sibTrans" presStyleLbl="sibTrans2D1" presStyleIdx="4" presStyleCnt="5"/>
      <dgm:spPr/>
      <dgm:t>
        <a:bodyPr/>
        <a:lstStyle/>
        <a:p>
          <a:endParaRPr lang="sv-SE"/>
        </a:p>
      </dgm:t>
    </dgm:pt>
    <dgm:pt modelId="{D096DE98-A5BF-40FA-81BE-250DAC1AA6FD}" type="pres">
      <dgm:prSet presAssocID="{EAB8E0A6-F9CC-4DDA-8BC7-8B87DFEB6F55}" presName="connectorText" presStyleLbl="sibTrans2D1" presStyleIdx="4" presStyleCnt="5"/>
      <dgm:spPr/>
      <dgm:t>
        <a:bodyPr/>
        <a:lstStyle/>
        <a:p>
          <a:endParaRPr lang="sv-SE"/>
        </a:p>
      </dgm:t>
    </dgm:pt>
  </dgm:ptLst>
  <dgm:cxnLst>
    <dgm:cxn modelId="{C9860D6F-AE28-44DC-9E73-2C8E42880101}" type="presOf" srcId="{12489DC9-700F-42CC-83E3-27386AE2869C}" destId="{4002467F-E167-41CF-BDDF-03DE17C4AFA1}" srcOrd="0" destOrd="0" presId="urn:microsoft.com/office/officeart/2005/8/layout/cycle2"/>
    <dgm:cxn modelId="{280C1C51-4F3D-4F03-BE8C-43CE25AA725D}" type="presOf" srcId="{EAB8E0A6-F9CC-4DDA-8BC7-8B87DFEB6F55}" destId="{DE8DB894-C145-4AF3-8AFE-F52FBE177115}" srcOrd="0" destOrd="0" presId="urn:microsoft.com/office/officeart/2005/8/layout/cycle2"/>
    <dgm:cxn modelId="{8BC3D09E-07F5-4240-95FE-D208D1E241D2}" type="presOf" srcId="{51216891-3A21-481F-A017-1E21C1F17131}" destId="{B75E76C5-87C6-4D5F-B91A-577FF7866665}" srcOrd="0" destOrd="0" presId="urn:microsoft.com/office/officeart/2005/8/layout/cycle2"/>
    <dgm:cxn modelId="{553D2C95-9E39-4351-B05C-457001943002}" type="presOf" srcId="{6788907A-9150-4AD8-A192-A71F7E07A684}" destId="{CCBCDEC4-6CF9-4BC0-8C6C-0B1279753217}" srcOrd="0" destOrd="0" presId="urn:microsoft.com/office/officeart/2005/8/layout/cycle2"/>
    <dgm:cxn modelId="{27FD1B8D-4E7B-418F-8461-BDBBF842D3F1}" srcId="{AF2C024A-5929-480A-BD53-604CCFA63F53}" destId="{6EEA7015-071B-40A4-9DCD-A259991E6252}" srcOrd="1" destOrd="0" parTransId="{0816253B-8018-4C93-A409-4B0A3FD8AE7D}" sibTransId="{0A0EFAE3-4A66-4647-B39F-E5A9D3ADB722}"/>
    <dgm:cxn modelId="{F54C8CE8-C426-44E7-8837-4B3B9D891A03}" type="presOf" srcId="{1DBD8D71-02B8-4A16-9041-55259022681C}" destId="{6B0F9E01-55CC-4A3C-A126-0A873B159199}" srcOrd="1" destOrd="0" presId="urn:microsoft.com/office/officeart/2005/8/layout/cycle2"/>
    <dgm:cxn modelId="{43F1E300-E43E-4F47-8942-BE25F1665399}" type="presOf" srcId="{0A0EFAE3-4A66-4647-B39F-E5A9D3ADB722}" destId="{944D5794-E3B0-447D-A09B-9521AC405F05}" srcOrd="0" destOrd="0" presId="urn:microsoft.com/office/officeart/2005/8/layout/cycle2"/>
    <dgm:cxn modelId="{39968EC9-8765-4938-B153-65C25DB508B0}" type="presOf" srcId="{6EEA7015-071B-40A4-9DCD-A259991E6252}" destId="{99A91136-074A-4E3D-B6AE-6BD3A042DBC6}" srcOrd="0" destOrd="0" presId="urn:microsoft.com/office/officeart/2005/8/layout/cycle2"/>
    <dgm:cxn modelId="{24AB8567-B044-4910-B30D-386C53B02F1C}" type="presOf" srcId="{51216891-3A21-481F-A017-1E21C1F17131}" destId="{00A6A695-E2C3-41F1-9607-9BD201C5470A}" srcOrd="1" destOrd="0" presId="urn:microsoft.com/office/officeart/2005/8/layout/cycle2"/>
    <dgm:cxn modelId="{1FF47C10-2373-4CE9-8BD0-A1638F4B5969}" type="presOf" srcId="{080AB837-FC82-45EC-BCF3-FB541E80C5BF}" destId="{FB054D77-367E-4F8F-BF67-8E4D1319C6D7}" srcOrd="0" destOrd="0" presId="urn:microsoft.com/office/officeart/2005/8/layout/cycle2"/>
    <dgm:cxn modelId="{A67A687E-5D19-4D91-B535-708EA74AC7B2}" srcId="{AF2C024A-5929-480A-BD53-604CCFA63F53}" destId="{5F92CECD-E8FC-4B75-8C52-7E58F881BE68}" srcOrd="4" destOrd="0" parTransId="{BD883886-4BEB-4F4E-BA13-BDE1BEDD2DA6}" sibTransId="{EAB8E0A6-F9CC-4DDA-8BC7-8B87DFEB6F55}"/>
    <dgm:cxn modelId="{9B89574B-653D-4BAF-9865-C37FCFB4E62A}" type="presOf" srcId="{AF2C024A-5929-480A-BD53-604CCFA63F53}" destId="{E63A106A-CF8D-4410-B941-F1E45808F90A}" srcOrd="0" destOrd="0" presId="urn:microsoft.com/office/officeart/2005/8/layout/cycle2"/>
    <dgm:cxn modelId="{1BEC638E-2404-4CF1-92BF-5AD55D6EC41F}" type="presOf" srcId="{5F92CECD-E8FC-4B75-8C52-7E58F881BE68}" destId="{613AAB10-317B-4619-A53D-4C4B1914E894}" srcOrd="0" destOrd="0" presId="urn:microsoft.com/office/officeart/2005/8/layout/cycle2"/>
    <dgm:cxn modelId="{AE4FD065-00B0-488F-A1C0-FD5F40166C19}" srcId="{AF2C024A-5929-480A-BD53-604CCFA63F53}" destId="{6788907A-9150-4AD8-A192-A71F7E07A684}" srcOrd="3" destOrd="0" parTransId="{DD654690-98D0-4D9A-BD77-17BD78E67BF4}" sibTransId="{1DBD8D71-02B8-4A16-9041-55259022681C}"/>
    <dgm:cxn modelId="{9A1505F1-7B8C-4F73-B428-FEB827AB3798}" type="presOf" srcId="{12489DC9-700F-42CC-83E3-27386AE2869C}" destId="{424F3124-3B71-4372-A0B7-D27123D201BA}" srcOrd="1" destOrd="0" presId="urn:microsoft.com/office/officeart/2005/8/layout/cycle2"/>
    <dgm:cxn modelId="{60BB6D5F-70DE-4CFA-A7AD-4D47D62CE9CF}" type="presOf" srcId="{EAB8E0A6-F9CC-4DDA-8BC7-8B87DFEB6F55}" destId="{D096DE98-A5BF-40FA-81BE-250DAC1AA6FD}" srcOrd="1" destOrd="0" presId="urn:microsoft.com/office/officeart/2005/8/layout/cycle2"/>
    <dgm:cxn modelId="{3EE50E1A-A2FF-4BF9-ACD2-2D8C32656504}" type="presOf" srcId="{0A0EFAE3-4A66-4647-B39F-E5A9D3ADB722}" destId="{8C8601C0-1804-4D56-BF11-57C64C74792B}" srcOrd="1" destOrd="0" presId="urn:microsoft.com/office/officeart/2005/8/layout/cycle2"/>
    <dgm:cxn modelId="{FC677F80-79EE-43CA-A2C5-0AC196688F4C}" srcId="{AF2C024A-5929-480A-BD53-604CCFA63F53}" destId="{D0014ADF-2312-48F3-8B2F-8D9E9540C4EE}" srcOrd="2" destOrd="0" parTransId="{269EA0B0-D7FF-455C-AD94-3A89F6D855E5}" sibTransId="{51216891-3A21-481F-A017-1E21C1F17131}"/>
    <dgm:cxn modelId="{58BC69C3-96BD-4097-9529-982C1890CF81}" srcId="{AF2C024A-5929-480A-BD53-604CCFA63F53}" destId="{080AB837-FC82-45EC-BCF3-FB541E80C5BF}" srcOrd="0" destOrd="0" parTransId="{525158B4-68C7-4D94-8DB3-636FC648CB09}" sibTransId="{12489DC9-700F-42CC-83E3-27386AE2869C}"/>
    <dgm:cxn modelId="{55A32D9A-9AC2-4E2C-B312-09F5BE111B6A}" type="presOf" srcId="{1DBD8D71-02B8-4A16-9041-55259022681C}" destId="{D051678D-167A-46CB-8636-988E2B173800}" srcOrd="0" destOrd="0" presId="urn:microsoft.com/office/officeart/2005/8/layout/cycle2"/>
    <dgm:cxn modelId="{DF863132-5019-43E9-B07F-3CA7AA11FE15}" type="presOf" srcId="{D0014ADF-2312-48F3-8B2F-8D9E9540C4EE}" destId="{5C486DDB-424F-4891-B16B-F64D91816CD1}" srcOrd="0" destOrd="0" presId="urn:microsoft.com/office/officeart/2005/8/layout/cycle2"/>
    <dgm:cxn modelId="{8FD042C9-A058-4E92-A79F-402043096FAE}" type="presParOf" srcId="{E63A106A-CF8D-4410-B941-F1E45808F90A}" destId="{FB054D77-367E-4F8F-BF67-8E4D1319C6D7}" srcOrd="0" destOrd="0" presId="urn:microsoft.com/office/officeart/2005/8/layout/cycle2"/>
    <dgm:cxn modelId="{C91633BE-8164-4302-9994-7BDF8DF1CBE5}" type="presParOf" srcId="{E63A106A-CF8D-4410-B941-F1E45808F90A}" destId="{4002467F-E167-41CF-BDDF-03DE17C4AFA1}" srcOrd="1" destOrd="0" presId="urn:microsoft.com/office/officeart/2005/8/layout/cycle2"/>
    <dgm:cxn modelId="{7FFDCF24-1DEA-4BB4-AC83-A5D2A24B54A0}" type="presParOf" srcId="{4002467F-E167-41CF-BDDF-03DE17C4AFA1}" destId="{424F3124-3B71-4372-A0B7-D27123D201BA}" srcOrd="0" destOrd="0" presId="urn:microsoft.com/office/officeart/2005/8/layout/cycle2"/>
    <dgm:cxn modelId="{DB5475E3-77E5-464E-AD16-4AC7EF9AB2FA}" type="presParOf" srcId="{E63A106A-CF8D-4410-B941-F1E45808F90A}" destId="{99A91136-074A-4E3D-B6AE-6BD3A042DBC6}" srcOrd="2" destOrd="0" presId="urn:microsoft.com/office/officeart/2005/8/layout/cycle2"/>
    <dgm:cxn modelId="{60D6FD0F-5AD8-469D-8C03-B29FDE5032C0}" type="presParOf" srcId="{E63A106A-CF8D-4410-B941-F1E45808F90A}" destId="{944D5794-E3B0-447D-A09B-9521AC405F05}" srcOrd="3" destOrd="0" presId="urn:microsoft.com/office/officeart/2005/8/layout/cycle2"/>
    <dgm:cxn modelId="{E1895101-4084-4721-975C-69436649412D}" type="presParOf" srcId="{944D5794-E3B0-447D-A09B-9521AC405F05}" destId="{8C8601C0-1804-4D56-BF11-57C64C74792B}" srcOrd="0" destOrd="0" presId="urn:microsoft.com/office/officeart/2005/8/layout/cycle2"/>
    <dgm:cxn modelId="{DCFB4C4B-C7B6-4346-971C-72B853EC7256}" type="presParOf" srcId="{E63A106A-CF8D-4410-B941-F1E45808F90A}" destId="{5C486DDB-424F-4891-B16B-F64D91816CD1}" srcOrd="4" destOrd="0" presId="urn:microsoft.com/office/officeart/2005/8/layout/cycle2"/>
    <dgm:cxn modelId="{9AD429C3-DC6A-4F75-8B54-1EDFE4C986E6}" type="presParOf" srcId="{E63A106A-CF8D-4410-B941-F1E45808F90A}" destId="{B75E76C5-87C6-4D5F-B91A-577FF7866665}" srcOrd="5" destOrd="0" presId="urn:microsoft.com/office/officeart/2005/8/layout/cycle2"/>
    <dgm:cxn modelId="{7AD30DC8-E245-4E87-8335-4EC4CDA39274}" type="presParOf" srcId="{B75E76C5-87C6-4D5F-B91A-577FF7866665}" destId="{00A6A695-E2C3-41F1-9607-9BD201C5470A}" srcOrd="0" destOrd="0" presId="urn:microsoft.com/office/officeart/2005/8/layout/cycle2"/>
    <dgm:cxn modelId="{787EE92A-A91B-4C9B-9B49-C18E1D4C126F}" type="presParOf" srcId="{E63A106A-CF8D-4410-B941-F1E45808F90A}" destId="{CCBCDEC4-6CF9-4BC0-8C6C-0B1279753217}" srcOrd="6" destOrd="0" presId="urn:microsoft.com/office/officeart/2005/8/layout/cycle2"/>
    <dgm:cxn modelId="{444A4172-3206-41F1-B060-2068CCB065B0}" type="presParOf" srcId="{E63A106A-CF8D-4410-B941-F1E45808F90A}" destId="{D051678D-167A-46CB-8636-988E2B173800}" srcOrd="7" destOrd="0" presId="urn:microsoft.com/office/officeart/2005/8/layout/cycle2"/>
    <dgm:cxn modelId="{E9FB228A-02DC-4BAA-81C0-A925DA81BC8F}" type="presParOf" srcId="{D051678D-167A-46CB-8636-988E2B173800}" destId="{6B0F9E01-55CC-4A3C-A126-0A873B159199}" srcOrd="0" destOrd="0" presId="urn:microsoft.com/office/officeart/2005/8/layout/cycle2"/>
    <dgm:cxn modelId="{E6E938CE-FCC5-477B-9DA7-A250474358BA}" type="presParOf" srcId="{E63A106A-CF8D-4410-B941-F1E45808F90A}" destId="{613AAB10-317B-4619-A53D-4C4B1914E894}" srcOrd="8" destOrd="0" presId="urn:microsoft.com/office/officeart/2005/8/layout/cycle2"/>
    <dgm:cxn modelId="{7416B08C-8ECF-463A-BF05-9DE61108E7FF}" type="presParOf" srcId="{E63A106A-CF8D-4410-B941-F1E45808F90A}" destId="{DE8DB894-C145-4AF3-8AFE-F52FBE177115}" srcOrd="9" destOrd="0" presId="urn:microsoft.com/office/officeart/2005/8/layout/cycle2"/>
    <dgm:cxn modelId="{4BA7D837-8681-4383-AD5E-9CC4C589F6D6}" type="presParOf" srcId="{DE8DB894-C145-4AF3-8AFE-F52FBE177115}" destId="{D096DE98-A5BF-40FA-81BE-250DAC1AA6F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54D77-367E-4F8F-BF67-8E4D1319C6D7}">
      <dsp:nvSpPr>
        <dsp:cNvPr id="0" name=""/>
        <dsp:cNvSpPr/>
      </dsp:nvSpPr>
      <dsp:spPr>
        <a:xfrm>
          <a:off x="2434828" y="401"/>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Patienten bokar  tid själv via 1177 </a:t>
          </a:r>
        </a:p>
        <a:p>
          <a:pPr lvl="0" algn="ctr" defTabSz="400050">
            <a:lnSpc>
              <a:spcPct val="90000"/>
            </a:lnSpc>
            <a:spcBef>
              <a:spcPct val="0"/>
            </a:spcBef>
            <a:spcAft>
              <a:spcPct val="35000"/>
            </a:spcAft>
          </a:pPr>
          <a:r>
            <a:rPr lang="sv-SE" sz="900" kern="1200" dirty="0"/>
            <a:t>webbtidbok</a:t>
          </a:r>
        </a:p>
      </dsp:txBody>
      <dsp:txXfrm>
        <a:off x="2614422" y="179995"/>
        <a:ext cx="867155" cy="867155"/>
      </dsp:txXfrm>
    </dsp:sp>
    <dsp:sp modelId="{4002467F-E167-41CF-BDDF-03DE17C4AFA1}">
      <dsp:nvSpPr>
        <dsp:cNvPr id="0" name=""/>
        <dsp:cNvSpPr/>
      </dsp:nvSpPr>
      <dsp:spPr>
        <a:xfrm rot="2160000">
          <a:off x="3622675" y="942976"/>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a:off x="3632045" y="996915"/>
        <a:ext cx="228964" cy="248335"/>
      </dsp:txXfrm>
    </dsp:sp>
    <dsp:sp modelId="{99A91136-074A-4E3D-B6AE-6BD3A042DBC6}">
      <dsp:nvSpPr>
        <dsp:cNvPr id="0" name=""/>
        <dsp:cNvSpPr/>
      </dsp:nvSpPr>
      <dsp:spPr>
        <a:xfrm>
          <a:off x="3926250" y="1083982"/>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Patienten kommer till dialysen och checkar in med </a:t>
          </a:r>
          <a:r>
            <a:rPr lang="sv-SE" sz="900" kern="1200" dirty="0" smtClean="0"/>
            <a:t>självincheckning</a:t>
          </a:r>
          <a:endParaRPr lang="sv-SE" sz="900" kern="1200" dirty="0"/>
        </a:p>
      </dsp:txBody>
      <dsp:txXfrm>
        <a:off x="4105844" y="1263576"/>
        <a:ext cx="867155" cy="867155"/>
      </dsp:txXfrm>
    </dsp:sp>
    <dsp:sp modelId="{944D5794-E3B0-447D-A09B-9521AC405F05}">
      <dsp:nvSpPr>
        <dsp:cNvPr id="0" name=""/>
        <dsp:cNvSpPr/>
      </dsp:nvSpPr>
      <dsp:spPr>
        <a:xfrm rot="6480000">
          <a:off x="4093900" y="235804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rot="10800000">
        <a:off x="4158126" y="2394156"/>
        <a:ext cx="228964" cy="248335"/>
      </dsp:txXfrm>
    </dsp:sp>
    <dsp:sp modelId="{5C486DDB-424F-4891-B16B-F64D91816CD1}">
      <dsp:nvSpPr>
        <dsp:cNvPr id="0" name=""/>
        <dsp:cNvSpPr/>
      </dsp:nvSpPr>
      <dsp:spPr>
        <a:xfrm>
          <a:off x="3356577" y="2837255"/>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Patienten genomför sin behandling</a:t>
          </a:r>
        </a:p>
      </dsp:txBody>
      <dsp:txXfrm>
        <a:off x="3536171" y="3016849"/>
        <a:ext cx="867155" cy="867155"/>
      </dsp:txXfrm>
    </dsp:sp>
    <dsp:sp modelId="{B75E76C5-87C6-4D5F-B91A-577FF7866665}">
      <dsp:nvSpPr>
        <dsp:cNvPr id="0" name=""/>
        <dsp:cNvSpPr/>
      </dsp:nvSpPr>
      <dsp:spPr>
        <a:xfrm rot="10800000">
          <a:off x="2893711" y="324348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rot="10800000">
        <a:off x="2991839" y="3326259"/>
        <a:ext cx="228964" cy="248335"/>
      </dsp:txXfrm>
    </dsp:sp>
    <dsp:sp modelId="{CCBCDEC4-6CF9-4BC0-8C6C-0B1279753217}">
      <dsp:nvSpPr>
        <dsp:cNvPr id="0" name=""/>
        <dsp:cNvSpPr/>
      </dsp:nvSpPr>
      <dsp:spPr>
        <a:xfrm>
          <a:off x="1513078" y="2837255"/>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Patienten loggar in på 1177 fyller i formulär med värden</a:t>
          </a:r>
        </a:p>
      </dsp:txBody>
      <dsp:txXfrm>
        <a:off x="1692672" y="3016849"/>
        <a:ext cx="867155" cy="867155"/>
      </dsp:txXfrm>
    </dsp:sp>
    <dsp:sp modelId="{D051678D-167A-46CB-8636-988E2B173800}">
      <dsp:nvSpPr>
        <dsp:cNvPr id="0" name=""/>
        <dsp:cNvSpPr/>
      </dsp:nvSpPr>
      <dsp:spPr>
        <a:xfrm rot="15120000">
          <a:off x="1680728" y="237564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rot="10800000">
        <a:off x="1744954" y="2505090"/>
        <a:ext cx="228964" cy="248335"/>
      </dsp:txXfrm>
    </dsp:sp>
    <dsp:sp modelId="{613AAB10-317B-4619-A53D-4C4B1914E894}">
      <dsp:nvSpPr>
        <dsp:cNvPr id="0" name=""/>
        <dsp:cNvSpPr/>
      </dsp:nvSpPr>
      <dsp:spPr>
        <a:xfrm>
          <a:off x="943405" y="1083982"/>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Personalen loggar in på 1177 och tar del av resultaten</a:t>
          </a:r>
        </a:p>
      </dsp:txBody>
      <dsp:txXfrm>
        <a:off x="1122999" y="1263576"/>
        <a:ext cx="867155" cy="867155"/>
      </dsp:txXfrm>
    </dsp:sp>
    <dsp:sp modelId="{DE8DB894-C145-4AF3-8AFE-F52FBE177115}">
      <dsp:nvSpPr>
        <dsp:cNvPr id="0" name=""/>
        <dsp:cNvSpPr/>
      </dsp:nvSpPr>
      <dsp:spPr>
        <a:xfrm rot="19440000">
          <a:off x="2131253" y="95385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a:off x="2140623" y="1065476"/>
        <a:ext cx="228964"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7088" cy="497047"/>
          </a:xfrm>
          <a:prstGeom prst="rect">
            <a:avLst/>
          </a:prstGeom>
        </p:spPr>
        <p:txBody>
          <a:bodyPr vert="horz" lIns="91458" tIns="45729" rIns="91458" bIns="45729"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50587" y="0"/>
            <a:ext cx="2947088" cy="497047"/>
          </a:xfrm>
          <a:prstGeom prst="rect">
            <a:avLst/>
          </a:prstGeom>
        </p:spPr>
        <p:txBody>
          <a:bodyPr vert="horz" wrap="square" lIns="91458" tIns="45729" rIns="91458" bIns="45729" numCol="1" anchor="t" anchorCtr="0" compatLnSpc="1">
            <a:prstTxWarp prst="textNoShape">
              <a:avLst/>
            </a:prstTxWarp>
          </a:bodyPr>
          <a:lstStyle>
            <a:lvl1pPr algn="r">
              <a:defRPr sz="1200"/>
            </a:lvl1pPr>
          </a:lstStyle>
          <a:p>
            <a:pPr>
              <a:defRPr/>
            </a:pPr>
            <a:fld id="{4104B59C-27AA-40BB-A939-FF05A7B8656E}" type="datetime1">
              <a:rPr lang="sv-SE"/>
              <a:pPr>
                <a:defRPr/>
              </a:pPr>
              <a:t>2019-03-19</a:t>
            </a:fld>
            <a:endParaRPr lang="sv-SE"/>
          </a:p>
        </p:txBody>
      </p:sp>
      <p:sp>
        <p:nvSpPr>
          <p:cNvPr id="4" name="Platshållare för sidfot 3"/>
          <p:cNvSpPr>
            <a:spLocks noGrp="1"/>
          </p:cNvSpPr>
          <p:nvPr>
            <p:ph type="ftr" sz="quarter" idx="2"/>
          </p:nvPr>
        </p:nvSpPr>
        <p:spPr>
          <a:xfrm>
            <a:off x="0" y="9431179"/>
            <a:ext cx="2947088" cy="497046"/>
          </a:xfrm>
          <a:prstGeom prst="rect">
            <a:avLst/>
          </a:prstGeom>
        </p:spPr>
        <p:txBody>
          <a:bodyPr vert="horz" lIns="91458" tIns="45729" rIns="91458" bIns="45729"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50587" y="9431179"/>
            <a:ext cx="2947088" cy="497046"/>
          </a:xfrm>
          <a:prstGeom prst="rect">
            <a:avLst/>
          </a:prstGeom>
        </p:spPr>
        <p:txBody>
          <a:bodyPr vert="horz" wrap="square" lIns="91458" tIns="45729" rIns="91458" bIns="45729"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7088" cy="497047"/>
          </a:xfrm>
          <a:prstGeom prst="rect">
            <a:avLst/>
          </a:prstGeom>
          <a:noFill/>
          <a:ln w="9525">
            <a:noFill/>
            <a:miter lim="800000"/>
            <a:headEnd/>
            <a:tailEnd/>
          </a:ln>
        </p:spPr>
        <p:txBody>
          <a:bodyPr vert="horz" wrap="square" lIns="91458" tIns="45729" rIns="91458" bIns="45729"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2175" y="0"/>
            <a:ext cx="2947088" cy="497047"/>
          </a:xfrm>
          <a:prstGeom prst="rect">
            <a:avLst/>
          </a:prstGeom>
          <a:noFill/>
          <a:ln w="9525">
            <a:noFill/>
            <a:miter lim="800000"/>
            <a:headEnd/>
            <a:tailEnd/>
          </a:ln>
        </p:spPr>
        <p:txBody>
          <a:bodyPr vert="horz" wrap="square" lIns="91458" tIns="45729" rIns="91458" bIns="45729"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675" y="4716383"/>
            <a:ext cx="4985914" cy="4468654"/>
          </a:xfrm>
          <a:prstGeom prst="rect">
            <a:avLst/>
          </a:prstGeom>
          <a:noFill/>
          <a:ln w="9525">
            <a:noFill/>
            <a:miter lim="800000"/>
            <a:headEnd/>
            <a:tailEnd/>
          </a:ln>
        </p:spPr>
        <p:txBody>
          <a:bodyPr vert="horz" wrap="square" lIns="91458" tIns="45729" rIns="91458" bIns="45729"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150" name="Rectangle 6"/>
          <p:cNvSpPr>
            <a:spLocks noGrp="1" noChangeArrowheads="1"/>
          </p:cNvSpPr>
          <p:nvPr>
            <p:ph type="ftr" sz="quarter" idx="4"/>
          </p:nvPr>
        </p:nvSpPr>
        <p:spPr bwMode="auto">
          <a:xfrm>
            <a:off x="0" y="9432766"/>
            <a:ext cx="2947088" cy="497047"/>
          </a:xfrm>
          <a:prstGeom prst="rect">
            <a:avLst/>
          </a:prstGeom>
          <a:noFill/>
          <a:ln w="9525">
            <a:noFill/>
            <a:miter lim="800000"/>
            <a:headEnd/>
            <a:tailEnd/>
          </a:ln>
        </p:spPr>
        <p:txBody>
          <a:bodyPr vert="horz" wrap="square" lIns="91458" tIns="45729" rIns="91458" bIns="45729"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2175" y="9432766"/>
            <a:ext cx="2947088" cy="497047"/>
          </a:xfrm>
          <a:prstGeom prst="rect">
            <a:avLst/>
          </a:prstGeom>
          <a:noFill/>
          <a:ln w="9525">
            <a:noFill/>
            <a:miter lim="800000"/>
            <a:headEnd/>
            <a:tailEnd/>
          </a:ln>
        </p:spPr>
        <p:txBody>
          <a:bodyPr vert="horz" wrap="square" lIns="91458" tIns="45729" rIns="91458" bIns="45729"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dirty="0"/>
              <a:t>Hjälptext för UL:</a:t>
            </a:r>
          </a:p>
          <a:p>
            <a:pPr marL="171484" indent="-171484">
              <a:buFont typeface="Arial" panose="020B0604020202020204" pitchFamily="34" charset="0"/>
              <a:buChar char="•"/>
            </a:pPr>
            <a:r>
              <a:rPr lang="sv-SE" sz="1000" dirty="0"/>
              <a:t>Läs handboken för utvecklingsledare innan dialogseminariet.  </a:t>
            </a:r>
          </a:p>
          <a:p>
            <a:pPr marL="171484" indent="-171484">
              <a:buFont typeface="Arial" panose="020B0604020202020204" pitchFamily="34" charset="0"/>
              <a:buChar char="•"/>
            </a:pPr>
            <a:r>
              <a:rPr lang="sv-SE" sz="1000" dirty="0"/>
              <a:t>Presentationsrunda </a:t>
            </a:r>
          </a:p>
          <a:p>
            <a:pPr marL="171484" indent="-171484">
              <a:buFont typeface="Arial" panose="020B0604020202020204" pitchFamily="34" charset="0"/>
              <a:buChar char="•"/>
            </a:pPr>
            <a:r>
              <a:rPr lang="sv-SE" sz="1000" dirty="0"/>
              <a:t>Klargör din roll som utvecklingsledare för </a:t>
            </a:r>
            <a:r>
              <a:rPr lang="sv-SE" sz="1000" dirty="0" err="1"/>
              <a:t>eHälsalyftet</a:t>
            </a:r>
            <a:r>
              <a:rPr lang="sv-SE" sz="1000" dirty="0"/>
              <a:t>. Under seminariet är du dialogledare - inte expert eller representant för ditt yrke.</a:t>
            </a:r>
          </a:p>
          <a:p>
            <a:pPr marL="171484" indent="-171484">
              <a:buFont typeface="Arial" panose="020B0604020202020204" pitchFamily="34" charset="0"/>
              <a:buChar char="•"/>
            </a:pPr>
            <a:r>
              <a:rPr lang="sv-SE" sz="1000" dirty="0"/>
              <a:t>Tydliggör att det rör sig om ett dialogseminarium, inte en regelrätt utbildning. </a:t>
            </a:r>
          </a:p>
          <a:p>
            <a:pPr marL="171484" indent="-171484">
              <a:buFont typeface="Arial" panose="020B0604020202020204" pitchFamily="34" charset="0"/>
              <a:buChar char="•"/>
            </a:pPr>
            <a:r>
              <a:rPr lang="sv-SE" sz="1000" dirty="0"/>
              <a:t>Skicka runt närvarolistan och instruera vad som ska vara ifyllt: HSA-ID, namn och namnteckning</a:t>
            </a:r>
          </a:p>
          <a:p>
            <a:pPr marL="171484" indent="-171484">
              <a:buFont typeface="Arial" panose="020B0604020202020204" pitchFamily="34" charset="0"/>
              <a:buChar char="•"/>
            </a:pPr>
            <a:r>
              <a:rPr lang="sv-SE" sz="1000" dirty="0"/>
              <a:t>Praktisk information (toalett, fika, nödutgång, tider, mobilsamtal mm)</a:t>
            </a:r>
          </a:p>
          <a:p>
            <a:pPr marL="171484" indent="-171484">
              <a:buFont typeface="Arial" panose="020B0604020202020204" pitchFamily="34" charset="0"/>
              <a:buChar char="•"/>
            </a:pPr>
            <a:r>
              <a:rPr lang="sv-SE" sz="1000" dirty="0"/>
              <a:t>Om du inte i förväg har utsett en person som ska föra anteckningar, gör det nu (endast punktform inte som ett protokoll)</a:t>
            </a:r>
          </a:p>
          <a:p>
            <a:pPr marL="171484" indent="-171484">
              <a:buFont typeface="Arial" panose="020B0604020202020204" pitchFamily="34" charset="0"/>
              <a:buChar char="•"/>
            </a:pPr>
            <a:r>
              <a:rPr lang="sv-SE" sz="1000" dirty="0"/>
              <a:t>Trycka på mötesregler, parkera frågor, (jag kan komma att parkera frågor för att vi kommer in på det senare eller för att det inte hör till dagens tema) mobilsamtal, tidsramar- 3h och det är viktigt att alla stannar kvar, inte bara för egen skull utan även för gruppen, dialogseminarium = kunskapsöverföring, lära tillsammans. </a:t>
            </a:r>
          </a:p>
          <a:p>
            <a:pPr lvl="0"/>
            <a:endParaRPr lang="sv-SE" sz="100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a:t>
            </a:fld>
            <a:endParaRPr lang="sv-SE"/>
          </a:p>
        </p:txBody>
      </p:sp>
    </p:spTree>
    <p:extLst>
      <p:ext uri="{BB962C8B-B14F-4D97-AF65-F5344CB8AC3E}">
        <p14:creationId xmlns:p14="http://schemas.microsoft.com/office/powerpoint/2010/main" val="174331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aseline="0" dirty="0" smtClean="0"/>
              <a:t>Visa exempel som kommit in från medarbetare på hur digitalisering kan underlätta för patienterna</a:t>
            </a:r>
          </a:p>
          <a:p>
            <a:endParaRPr lang="sv-SE" baseline="0" dirty="0" smtClean="0"/>
          </a:p>
          <a:p>
            <a:r>
              <a:rPr lang="sv-SE" b="1" baseline="0" dirty="0" smtClean="0"/>
              <a:t>Gör så här: </a:t>
            </a:r>
            <a:r>
              <a:rPr lang="sv-SE" baseline="0" dirty="0" smtClean="0"/>
              <a:t>Bilden är animerad. </a:t>
            </a:r>
            <a:r>
              <a:rPr lang="sv-SE" dirty="0" smtClean="0"/>
              <a:t>Klicka</a:t>
            </a:r>
            <a:r>
              <a:rPr lang="sv-SE" baseline="0" dirty="0" smtClean="0"/>
              <a:t> fram en textruta i taget och läs upp förslaget som står innan du klickar fram nästa, totalt 5 förslag.</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10</a:t>
            </a:fld>
            <a:endParaRPr lang="sv-SE"/>
          </a:p>
        </p:txBody>
      </p:sp>
    </p:spTree>
    <p:extLst>
      <p:ext uri="{BB962C8B-B14F-4D97-AF65-F5344CB8AC3E}">
        <p14:creationId xmlns:p14="http://schemas.microsoft.com/office/powerpoint/2010/main" val="191703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aseline="0" dirty="0" smtClean="0"/>
              <a:t>Visa exempel som kommit in från medarbetare på hur digitalisering kan underlätta för medarbetarna</a:t>
            </a:r>
          </a:p>
          <a:p>
            <a:endParaRPr lang="sv-SE" baseline="0" dirty="0" smtClean="0"/>
          </a:p>
          <a:p>
            <a:r>
              <a:rPr lang="sv-SE" b="1" baseline="0" dirty="0" smtClean="0"/>
              <a:t>Gör så här</a:t>
            </a:r>
          </a:p>
          <a:p>
            <a:r>
              <a:rPr lang="sv-SE" baseline="0" dirty="0" smtClean="0"/>
              <a:t>Bilden är animerad. </a:t>
            </a:r>
            <a:r>
              <a:rPr lang="sv-SE" dirty="0" smtClean="0"/>
              <a:t>Klicka</a:t>
            </a:r>
            <a:r>
              <a:rPr lang="sv-SE" baseline="0" dirty="0" smtClean="0"/>
              <a:t> fram en textruta i taget och läs upp förslaget som står innan du klickar fram nästa, totalt 6 förslag.</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11</a:t>
            </a:fld>
            <a:endParaRPr lang="sv-SE"/>
          </a:p>
        </p:txBody>
      </p:sp>
    </p:spTree>
    <p:extLst>
      <p:ext uri="{BB962C8B-B14F-4D97-AF65-F5344CB8AC3E}">
        <p14:creationId xmlns:p14="http://schemas.microsoft.com/office/powerpoint/2010/main" val="253524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på ett förenklat sätt </a:t>
            </a:r>
            <a:r>
              <a:rPr lang="sv-SE" baseline="0" dirty="0" smtClean="0"/>
              <a:t>FVMs organisation och var förslagen från </a:t>
            </a:r>
            <a:r>
              <a:rPr lang="sv-SE" baseline="0" dirty="0" err="1" smtClean="0"/>
              <a:t>eHälsalyftets</a:t>
            </a:r>
            <a:r>
              <a:rPr lang="sv-SE" baseline="0" dirty="0" smtClean="0"/>
              <a:t> deltagare tar vägen i FVM.</a:t>
            </a:r>
          </a:p>
          <a:p>
            <a:endParaRPr lang="sv-SE" baseline="0" dirty="0" smtClean="0"/>
          </a:p>
          <a:p>
            <a:r>
              <a:rPr lang="sv-SE" b="1" baseline="0" dirty="0" smtClean="0"/>
              <a:t>Hur</a:t>
            </a:r>
          </a:p>
          <a:p>
            <a:r>
              <a:rPr lang="sv-SE" baseline="0" dirty="0" smtClean="0"/>
              <a:t>Bilden är animerad. Läs först upp vad som står i de olika rutorna. Klicka sedan fram:</a:t>
            </a:r>
          </a:p>
          <a:p>
            <a:r>
              <a:rPr lang="sv-SE" baseline="0" dirty="0" smtClean="0"/>
              <a:t>Text 1 Förslag och idéer från </a:t>
            </a:r>
            <a:r>
              <a:rPr lang="sv-SE" baseline="0" dirty="0" err="1" smtClean="0"/>
              <a:t>eHälsalyftet</a:t>
            </a:r>
            <a:r>
              <a:rPr lang="sv-SE" baseline="0" dirty="0" smtClean="0"/>
              <a:t> tema 3</a:t>
            </a:r>
          </a:p>
          <a:p>
            <a:r>
              <a:rPr lang="sv-SE" baseline="0" dirty="0" smtClean="0"/>
              <a:t>Text 2 Förslag och idéer från </a:t>
            </a:r>
            <a:r>
              <a:rPr lang="sv-SE" baseline="0" dirty="0" err="1" smtClean="0"/>
              <a:t>eHälsalyftet</a:t>
            </a:r>
            <a:r>
              <a:rPr lang="sv-SE" baseline="0" dirty="0" smtClean="0"/>
              <a:t> tema 4</a:t>
            </a:r>
          </a:p>
          <a:p>
            <a:endParaRPr lang="sv-SE" baseline="0" dirty="0" smtClean="0"/>
          </a:p>
          <a:p>
            <a:r>
              <a:rPr lang="sv-SE" b="1" baseline="0" dirty="0" smtClean="0"/>
              <a:t>Förtydligande</a:t>
            </a:r>
          </a:p>
          <a:p>
            <a:r>
              <a:rPr lang="sv-SE" baseline="0" dirty="0" smtClean="0"/>
              <a:t>Denna organisationsskiss är mycket förenklad. </a:t>
            </a:r>
          </a:p>
          <a:p>
            <a:r>
              <a:rPr lang="sv-SE" baseline="0" dirty="0" smtClean="0"/>
              <a:t>I Transformationsboxen finns andra projekt förutom projektet för Strukturerad Vårddokumentation men det är detta projekt som är relevant för </a:t>
            </a:r>
            <a:r>
              <a:rPr lang="sv-SE" baseline="0" dirty="0" err="1" smtClean="0"/>
              <a:t>eHälsalyftet</a:t>
            </a:r>
            <a:r>
              <a:rPr lang="sv-SE" baseline="0" dirty="0" smtClean="0"/>
              <a:t>. </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12</a:t>
            </a:fld>
            <a:endParaRPr lang="sv-SE"/>
          </a:p>
        </p:txBody>
      </p:sp>
    </p:spTree>
    <p:extLst>
      <p:ext uri="{BB962C8B-B14F-4D97-AF65-F5344CB8AC3E}">
        <p14:creationId xmlns:p14="http://schemas.microsoft.com/office/powerpoint/2010/main" val="389264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Syfte</a:t>
            </a:r>
          </a:p>
          <a:p>
            <a:r>
              <a:rPr lang="sv-SE" b="0" baseline="0" dirty="0" smtClean="0"/>
              <a:t>Beskriva målet för dagens dialogseminarium</a:t>
            </a:r>
          </a:p>
          <a:p>
            <a:endParaRPr lang="sv-SE" b="0" baseline="0" dirty="0" smtClean="0"/>
          </a:p>
          <a:p>
            <a:r>
              <a:rPr lang="sv-SE" b="1" baseline="0" dirty="0" smtClean="0"/>
              <a:t>Hur</a:t>
            </a:r>
          </a:p>
          <a:p>
            <a:r>
              <a:rPr lang="sv-SE" b="0" baseline="0" dirty="0" smtClean="0"/>
              <a:t>Läs upp texten.</a:t>
            </a:r>
          </a:p>
          <a:p>
            <a:endParaRPr lang="sv-SE" b="1" baseline="0" dirty="0" smtClean="0"/>
          </a:p>
          <a:p>
            <a:r>
              <a:rPr lang="sv-SE" sz="1800" b="1" dirty="0"/>
              <a:t>Förbereda och skapa förutsättningar för införandet av Framtidens vårdinformationsmiljö (FVM)</a:t>
            </a:r>
          </a:p>
          <a:p>
            <a:pPr marL="743099" lvl="1" indent="-285807">
              <a:buFont typeface="Arial" panose="020B0604020202020204" pitchFamily="34" charset="0"/>
              <a:buChar char="•"/>
            </a:pPr>
            <a:r>
              <a:rPr lang="sv-SE" sz="1600" dirty="0"/>
              <a:t>Ge verktyg till hur vi kan förbereda oss med gemensamma arbetssätt och strukturerad vårddokumentation  </a:t>
            </a:r>
          </a:p>
          <a:p>
            <a:pPr marL="743099" lvl="1" indent="-285807">
              <a:buFont typeface="Arial" panose="020B0604020202020204" pitchFamily="34" charset="0"/>
              <a:buChar char="•"/>
            </a:pPr>
            <a:r>
              <a:rPr lang="sv-SE" sz="1600" dirty="0"/>
              <a:t>Visa vad vi kan göra redan idag i befintliga journalsystem för att öka patientsäkerheten samt patientens möjlighet till delaktighet</a:t>
            </a:r>
          </a:p>
          <a:p>
            <a:pPr marL="743099" lvl="1" indent="-285807">
              <a:buFont typeface="Arial" panose="020B0604020202020204" pitchFamily="34" charset="0"/>
              <a:buChar char="•"/>
            </a:pPr>
            <a:r>
              <a:rPr lang="sv-SE" sz="1600" dirty="0"/>
              <a:t>Ge inspiration till hur vi kan använda </a:t>
            </a:r>
            <a:r>
              <a:rPr lang="sv-SE" sz="1600" dirty="0" err="1"/>
              <a:t>eHälsotjänster</a:t>
            </a:r>
            <a:r>
              <a:rPr lang="sv-SE" sz="1600" dirty="0"/>
              <a:t> via 1177 kopplat till journalen</a:t>
            </a:r>
          </a:p>
          <a:p>
            <a:endParaRPr lang="sv-SE" b="1"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15</a:t>
            </a:fld>
            <a:endParaRPr lang="sv-SE"/>
          </a:p>
        </p:txBody>
      </p:sp>
    </p:spTree>
    <p:extLst>
      <p:ext uri="{BB962C8B-B14F-4D97-AF65-F5344CB8AC3E}">
        <p14:creationId xmlns:p14="http://schemas.microsoft.com/office/powerpoint/2010/main" val="1453909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Den</a:t>
            </a:r>
            <a:r>
              <a:rPr lang="sv-SE" baseline="0" dirty="0" smtClean="0"/>
              <a:t> här filmen har vi lagt in för att lätta upp stämningen lite innan pausen. </a:t>
            </a:r>
          </a:p>
          <a:p>
            <a:r>
              <a:rPr lang="sv-SE" baseline="0" dirty="0" smtClean="0"/>
              <a:t>Filmen visar på ett skämtsamt sätt att det kan vara svårt med förändringar och att lära sig något nytt.</a:t>
            </a:r>
          </a:p>
          <a:p>
            <a:endParaRPr lang="sv-SE" b="1" baseline="0" dirty="0" smtClean="0"/>
          </a:p>
          <a:p>
            <a:r>
              <a:rPr lang="sv-SE" b="1" baseline="0" dirty="0" smtClean="0"/>
              <a:t>Hur</a:t>
            </a:r>
          </a:p>
          <a:p>
            <a:r>
              <a:rPr lang="sv-SE" baseline="0" dirty="0" smtClean="0"/>
              <a:t>Tryck igång filmen ifrån visningsläget genom att trycka på playknappen </a:t>
            </a:r>
          </a:p>
          <a:p>
            <a:r>
              <a:rPr lang="sv-SE" baseline="0" dirty="0" smtClean="0"/>
              <a:t>Länk till </a:t>
            </a:r>
            <a:r>
              <a:rPr lang="sv-SE" baseline="0" dirty="0" err="1" smtClean="0"/>
              <a:t>youbtube</a:t>
            </a:r>
            <a:r>
              <a:rPr lang="sv-SE" baseline="0" dirty="0" smtClean="0"/>
              <a:t>:</a:t>
            </a:r>
          </a:p>
          <a:p>
            <a:r>
              <a:rPr lang="sv-SE" sz="1200" u="sng" kern="1200" dirty="0" smtClean="0">
                <a:solidFill>
                  <a:schemeClr val="tx1"/>
                </a:solidFill>
                <a:effectLst/>
                <a:latin typeface="Arial" pitchFamily="34" charset="0"/>
                <a:ea typeface="Geneva" pitchFamily="1" charset="-128"/>
                <a:cs typeface="Geneva" charset="0"/>
              </a:rPr>
              <a:t>https://www.youtube.com/watch?v=elu6TeVEwyY</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16</a:t>
            </a:fld>
            <a:endParaRPr lang="sv-SE"/>
          </a:p>
        </p:txBody>
      </p:sp>
    </p:spTree>
    <p:extLst>
      <p:ext uri="{BB962C8B-B14F-4D97-AF65-F5344CB8AC3E}">
        <p14:creationId xmlns:p14="http://schemas.microsoft.com/office/powerpoint/2010/main" val="113618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18</a:t>
            </a:fld>
            <a:endParaRPr lang="sv-SE"/>
          </a:p>
        </p:txBody>
      </p:sp>
    </p:spTree>
    <p:extLst>
      <p:ext uri="{BB962C8B-B14F-4D97-AF65-F5344CB8AC3E}">
        <p14:creationId xmlns:p14="http://schemas.microsoft.com/office/powerpoint/2010/main" val="4087577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Arial" pitchFamily="34" charset="0"/>
                <a:ea typeface="Geneva" pitchFamily="1" charset="-128"/>
                <a:cs typeface="Geneva" charset="0"/>
              </a:rPr>
              <a:t>Vi behöver vara strukturerade som i patientöversikt, den bygger på länkar, behöver bygga på samma sökord annars syns det inte</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Besök, mottagningsanteckning, besöksanteckning</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inskrivning, intagning</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skriva ut/utskriven, utskrivningsanteckning, utskrivningsrapport (socialstyrelsen)</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vad är utskrivning – intensivvård – vårdavdelning, vårdavdelning till hemmet</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På </a:t>
            </a:r>
            <a:r>
              <a:rPr lang="sv-SE" sz="1200" kern="1200" dirty="0" err="1" smtClean="0">
                <a:solidFill>
                  <a:schemeClr val="tx1"/>
                </a:solidFill>
                <a:effectLst/>
                <a:latin typeface="Arial" pitchFamily="34" charset="0"/>
                <a:ea typeface="Geneva" pitchFamily="1" charset="-128"/>
                <a:cs typeface="Geneva" charset="0"/>
              </a:rPr>
              <a:t>sös</a:t>
            </a:r>
            <a:r>
              <a:rPr lang="sv-SE" sz="1200" kern="1200" dirty="0" smtClean="0">
                <a:solidFill>
                  <a:schemeClr val="tx1"/>
                </a:solidFill>
                <a:effectLst/>
                <a:latin typeface="Arial" pitchFamily="34" charset="0"/>
                <a:ea typeface="Geneva" pitchFamily="1" charset="-128"/>
                <a:cs typeface="Geneva" charset="0"/>
              </a:rPr>
              <a:t> är utskriven = till hemmet, på KS är det mellan olika avdelningar</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Att det finns </a:t>
            </a:r>
            <a:r>
              <a:rPr lang="sv-SE" sz="1200" kern="1200" dirty="0" err="1" smtClean="0">
                <a:solidFill>
                  <a:schemeClr val="tx1"/>
                </a:solidFill>
                <a:effectLst/>
                <a:latin typeface="Arial" pitchFamily="34" charset="0"/>
                <a:ea typeface="Geneva" pitchFamily="1" charset="-128"/>
                <a:cs typeface="Geneva" charset="0"/>
              </a:rPr>
              <a:t>ssk</a:t>
            </a:r>
            <a:r>
              <a:rPr lang="sv-SE" sz="1200" kern="1200" dirty="0" smtClean="0">
                <a:solidFill>
                  <a:schemeClr val="tx1"/>
                </a:solidFill>
                <a:effectLst/>
                <a:latin typeface="Arial" pitchFamily="34" charset="0"/>
                <a:ea typeface="Geneva" pitchFamily="1" charset="-128"/>
                <a:cs typeface="Geneva" charset="0"/>
              </a:rPr>
              <a:t> och läkare förståelse i en och samma anteckning</a:t>
            </a:r>
            <a:br>
              <a:rPr lang="sv-SE" sz="1200" kern="1200" dirty="0" smtClean="0">
                <a:solidFill>
                  <a:schemeClr val="tx1"/>
                </a:solidFill>
                <a:effectLst/>
                <a:latin typeface="Arial" pitchFamily="34" charset="0"/>
                <a:ea typeface="Geneva" pitchFamily="1" charset="-128"/>
                <a:cs typeface="Geneva" charset="0"/>
              </a:rPr>
            </a:br>
            <a:r>
              <a:rPr lang="sv-SE" b="1" dirty="0" smtClean="0"/>
              <a:t/>
            </a:r>
            <a:br>
              <a:rPr lang="sv-SE" b="1" dirty="0" smtClean="0"/>
            </a:br>
            <a:r>
              <a:rPr lang="sv-SE" b="1" dirty="0" smtClean="0"/>
              <a:t/>
            </a:r>
            <a:br>
              <a:rPr lang="sv-SE" b="1" dirty="0" smtClean="0"/>
            </a:br>
            <a:r>
              <a:rPr lang="sv-SE" b="1" dirty="0" smtClean="0"/>
              <a:t>Dialog</a:t>
            </a:r>
            <a:r>
              <a:rPr lang="sv-SE" b="1" baseline="0" dirty="0" smtClean="0"/>
              <a:t>, syfte</a:t>
            </a:r>
            <a:endParaRPr lang="sv-SE" b="1" dirty="0" smtClean="0"/>
          </a:p>
          <a:p>
            <a:pPr defTabSz="914583">
              <a:defRPr/>
            </a:pPr>
            <a:r>
              <a:rPr lang="sv-SE" dirty="0" smtClean="0"/>
              <a:t>Visa</a:t>
            </a:r>
            <a:r>
              <a:rPr lang="sv-SE" baseline="0" dirty="0" smtClean="0"/>
              <a:t> att vi kommer till ett nytt avsnitt och få </a:t>
            </a:r>
            <a:r>
              <a:rPr lang="sv-SE" dirty="0"/>
              <a:t>igång en dialog som gärna får landa i exempelvis följande:</a:t>
            </a:r>
          </a:p>
          <a:p>
            <a:pPr defTabSz="914583">
              <a:defRPr/>
            </a:pPr>
            <a:endParaRPr lang="sv-SE" dirty="0"/>
          </a:p>
          <a:p>
            <a:pPr marL="171484" indent="-171484" defTabSz="914583">
              <a:buFont typeface="Arial" panose="020B0604020202020204" pitchFamily="34" charset="0"/>
              <a:buChar char="•"/>
              <a:defRPr/>
            </a:pPr>
            <a:r>
              <a:rPr lang="sv-SE" dirty="0"/>
              <a:t>Strukturerad dokumentation</a:t>
            </a:r>
          </a:p>
          <a:p>
            <a:pPr marL="171484" indent="-171484" defTabSz="914583">
              <a:buFont typeface="Arial" panose="020B0604020202020204" pitchFamily="34" charset="0"/>
              <a:buChar char="•"/>
              <a:defRPr/>
            </a:pPr>
            <a:r>
              <a:rPr lang="sv-SE" dirty="0"/>
              <a:t>Använda samma begrepp över vårdgrenar inom och utanför den egna organisationen</a:t>
            </a:r>
          </a:p>
          <a:p>
            <a:pPr marL="171484" indent="-171484">
              <a:buFont typeface="Arial" panose="020B0604020202020204" pitchFamily="34" charset="0"/>
              <a:buChar char="•"/>
            </a:pPr>
            <a:r>
              <a:rPr lang="sv-SE" dirty="0"/>
              <a:t>Dokumentera på ett korrekt sätt i Uppmärksamhetssymbolen</a:t>
            </a:r>
          </a:p>
          <a:p>
            <a:pPr marL="171484" indent="-171484">
              <a:buFont typeface="Arial" panose="020B0604020202020204" pitchFamily="34" charset="0"/>
              <a:buChar char="•"/>
            </a:pPr>
            <a:r>
              <a:rPr lang="sv-SE" dirty="0"/>
              <a:t>Dokumentera i Läkemedelsjournalen rätt</a:t>
            </a:r>
          </a:p>
          <a:p>
            <a:pPr marL="171484" indent="-171484" defTabSz="914583">
              <a:buFont typeface="Arial" panose="020B0604020202020204" pitchFamily="34" charset="0"/>
              <a:buChar char="•"/>
              <a:defRPr/>
            </a:pPr>
            <a:r>
              <a:rPr lang="sv-SE" dirty="0"/>
              <a:t>Använda en gemensam patientöversikt</a:t>
            </a:r>
          </a:p>
          <a:p>
            <a:pPr marL="171484" indent="-171484" defTabSz="914583">
              <a:buFont typeface="Arial" panose="020B0604020202020204" pitchFamily="34" charset="0"/>
              <a:buChar char="•"/>
              <a:defRPr/>
            </a:pPr>
            <a:r>
              <a:rPr lang="sv-SE" dirty="0"/>
              <a:t>Göra videomöten</a:t>
            </a:r>
          </a:p>
          <a:p>
            <a:pPr marL="171484" indent="-171484" defTabSz="914583">
              <a:buFont typeface="Arial" panose="020B0604020202020204" pitchFamily="34" charset="0"/>
              <a:buChar char="•"/>
              <a:defRPr/>
            </a:pPr>
            <a:r>
              <a:rPr lang="sv-SE" dirty="0"/>
              <a:t>Göra </a:t>
            </a:r>
            <a:r>
              <a:rPr lang="sv-SE" dirty="0" err="1"/>
              <a:t>webbtidbokningar</a:t>
            </a:r>
            <a:endParaRPr lang="sv-SE" dirty="0"/>
          </a:p>
          <a:p>
            <a:endParaRPr lang="sv-SE" dirty="0"/>
          </a:p>
          <a:p>
            <a:r>
              <a:rPr lang="sv-SE" b="1" dirty="0"/>
              <a:t>Hur</a:t>
            </a:r>
          </a:p>
          <a:p>
            <a:r>
              <a:rPr lang="sv-SE" dirty="0"/>
              <a:t>Bilden är animerad. </a:t>
            </a:r>
          </a:p>
          <a:p>
            <a:pPr marL="228646" indent="-228646">
              <a:buAutoNum type="arabicPeriod"/>
            </a:pPr>
            <a:r>
              <a:rPr lang="sv-SE" dirty="0"/>
              <a:t>Klicka fram dialogfrågan och läs upp den.</a:t>
            </a:r>
          </a:p>
          <a:p>
            <a:pPr marL="228646" indent="-228646">
              <a:buAutoNum type="arabicPeriod"/>
            </a:pPr>
            <a:r>
              <a:rPr lang="sv-SE" dirty="0"/>
              <a:t>Klicka fram pilen och läs texten i pilen. </a:t>
            </a:r>
            <a:r>
              <a:rPr lang="sv-SE" b="1" dirty="0"/>
              <a:t>Syfte: </a:t>
            </a:r>
            <a:r>
              <a:rPr lang="sv-SE" dirty="0"/>
              <a:t>att visa att vi ska gå över till att se vad vi kan göra i befintligt journalsystem, </a:t>
            </a:r>
            <a:r>
              <a:rPr lang="sv-SE" dirty="0" err="1"/>
              <a:t>TakeCare</a:t>
            </a:r>
            <a:r>
              <a:rPr lang="sv-SE" dirty="0"/>
              <a:t> (i väntan på FVM)</a:t>
            </a:r>
          </a:p>
          <a:p>
            <a:pPr marL="228646" indent="-228646">
              <a:buAutoNum type="arabicPeriod"/>
            </a:pPr>
            <a:r>
              <a:rPr lang="sv-SE" dirty="0"/>
              <a:t>Klicka en gång till så flyger pilen ut</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19</a:t>
            </a:fld>
            <a:endParaRPr lang="sv-SE"/>
          </a:p>
        </p:txBody>
      </p:sp>
    </p:spTree>
    <p:extLst>
      <p:ext uri="{BB962C8B-B14F-4D97-AF65-F5344CB8AC3E}">
        <p14:creationId xmlns:p14="http://schemas.microsoft.com/office/powerpoint/2010/main" val="1823443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r>
              <a:rPr lang="sv-SE" b="0" baseline="0" dirty="0" smtClean="0"/>
              <a:t> </a:t>
            </a:r>
          </a:p>
          <a:p>
            <a:r>
              <a:rPr lang="sv-SE" b="0" baseline="0" dirty="0" smtClean="0"/>
              <a:t>Informera om vilka delar i </a:t>
            </a:r>
            <a:r>
              <a:rPr lang="sv-SE" b="0" baseline="0" dirty="0" err="1" smtClean="0"/>
              <a:t>TakeCare</a:t>
            </a:r>
            <a:r>
              <a:rPr lang="sv-SE" b="0" baseline="0" dirty="0" smtClean="0"/>
              <a:t> som är gemensamma idag, </a:t>
            </a:r>
          </a:p>
          <a:p>
            <a:endParaRPr lang="sv-SE" b="0" baseline="0" dirty="0" smtClean="0"/>
          </a:p>
          <a:p>
            <a:r>
              <a:rPr lang="sv-SE" b="0" baseline="0" dirty="0" smtClean="0"/>
              <a:t>Med gemensamma delar menar vi att </a:t>
            </a:r>
            <a:r>
              <a:rPr lang="sv-SE" dirty="0"/>
              <a:t>vi kan se diverse patientuppgifter, läkemedelsjournalen samt alla varningar som rör en patient </a:t>
            </a:r>
            <a:r>
              <a:rPr lang="sv-SE" u="sng" dirty="0"/>
              <a:t>oavsett om </a:t>
            </a:r>
            <a:r>
              <a:rPr lang="sv-SE" u="sng" dirty="0" err="1"/>
              <a:t>journalfilter</a:t>
            </a:r>
            <a:r>
              <a:rPr lang="sv-SE" u="sng" dirty="0"/>
              <a:t> är påkopplat eller inte.</a:t>
            </a:r>
            <a:endParaRPr lang="sv-SE" b="0" u="sng" baseline="0" dirty="0" smtClean="0"/>
          </a:p>
          <a:p>
            <a:endParaRPr lang="sv-SE" b="1" dirty="0" smtClean="0"/>
          </a:p>
          <a:p>
            <a:r>
              <a:rPr lang="sv-SE" b="1" dirty="0" smtClean="0"/>
              <a:t>Hur</a:t>
            </a:r>
          </a:p>
          <a:p>
            <a:r>
              <a:rPr lang="sv-SE" b="0" dirty="0" smtClean="0"/>
              <a:t>Läs upp de olika</a:t>
            </a:r>
            <a:r>
              <a:rPr lang="sv-SE" b="0" baseline="0" dirty="0" smtClean="0"/>
              <a:t> punkterna:</a:t>
            </a:r>
          </a:p>
          <a:p>
            <a:endParaRPr lang="sv-SE" b="0" baseline="0" dirty="0" smtClean="0"/>
          </a:p>
          <a:p>
            <a:pPr defTabSz="914583">
              <a:defRPr/>
            </a:pPr>
            <a:r>
              <a:rPr lang="sv-SE" dirty="0"/>
              <a:t>Punkt 1.  Patientuppgifter. Patienten kommer inom kort att kunna välja att även spärra patientuppgifter i </a:t>
            </a:r>
            <a:r>
              <a:rPr lang="sv-SE" dirty="0" err="1"/>
              <a:t>TakeCare</a:t>
            </a:r>
            <a:r>
              <a:rPr lang="sv-SE" dirty="0"/>
              <a:t>. Om patienten inte har spärrat så kan alla vårdgivare se dessa uppgifter  </a:t>
            </a:r>
          </a:p>
          <a:p>
            <a:pPr defTabSz="914583">
              <a:defRPr/>
            </a:pPr>
            <a:r>
              <a:rPr lang="sv-SE" dirty="0"/>
              <a:t>Punkt 2. Läkemedelsjournal</a:t>
            </a:r>
          </a:p>
          <a:p>
            <a:pPr defTabSz="914583">
              <a:defRPr/>
            </a:pPr>
            <a:r>
              <a:rPr lang="sv-SE" dirty="0"/>
              <a:t>Punkt 3. Varningar/överkänslighet</a:t>
            </a:r>
          </a:p>
          <a:p>
            <a:pPr defTabSz="914583">
              <a:defRPr/>
            </a:pPr>
            <a:endParaRPr lang="sv-SE" dirty="0"/>
          </a:p>
        </p:txBody>
      </p:sp>
      <p:sp>
        <p:nvSpPr>
          <p:cNvPr id="4" name="Platshållare för bildnummer 3"/>
          <p:cNvSpPr>
            <a:spLocks noGrp="1"/>
          </p:cNvSpPr>
          <p:nvPr>
            <p:ph type="sldNum" sz="quarter" idx="10"/>
          </p:nvPr>
        </p:nvSpPr>
        <p:spPr/>
        <p:txBody>
          <a:bodyPr/>
          <a:lstStyle/>
          <a:p>
            <a:pPr defTabSz="914583">
              <a:defRPr/>
            </a:pPr>
            <a:fld id="{3DE237F8-7095-47D1-AD93-B41ED59F381C}" type="slidenum">
              <a:rPr lang="sv-SE">
                <a:solidFill>
                  <a:srgbClr val="000000"/>
                </a:solidFill>
              </a:rPr>
              <a:pPr defTabSz="914583">
                <a:defRPr/>
              </a:pPr>
              <a:t>20</a:t>
            </a:fld>
            <a:endParaRPr lang="sv-SE">
              <a:solidFill>
                <a:srgbClr val="000000"/>
              </a:solidFill>
            </a:endParaRPr>
          </a:p>
        </p:txBody>
      </p:sp>
    </p:spTree>
    <p:extLst>
      <p:ext uri="{BB962C8B-B14F-4D97-AF65-F5344CB8AC3E}">
        <p14:creationId xmlns:p14="http://schemas.microsoft.com/office/powerpoint/2010/main" val="265609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r>
              <a:rPr lang="sv-SE" b="0" baseline="0" dirty="0" smtClean="0"/>
              <a:t> </a:t>
            </a:r>
          </a:p>
          <a:p>
            <a:r>
              <a:rPr lang="sv-SE" b="0" baseline="0" dirty="0" smtClean="0"/>
              <a:t>Informera om funktionen ”Översikter” i </a:t>
            </a:r>
            <a:r>
              <a:rPr lang="sv-SE" b="0" baseline="0" dirty="0" err="1" smtClean="0"/>
              <a:t>TakeCare</a:t>
            </a:r>
            <a:r>
              <a:rPr lang="sv-SE" b="0" baseline="0" dirty="0" smtClean="0"/>
              <a:t>. </a:t>
            </a:r>
          </a:p>
          <a:p>
            <a:endParaRPr lang="sv-SE" b="1" dirty="0" smtClean="0"/>
          </a:p>
          <a:p>
            <a:r>
              <a:rPr lang="sv-SE" b="1" dirty="0" smtClean="0"/>
              <a:t>Hur</a:t>
            </a:r>
          </a:p>
          <a:p>
            <a:r>
              <a:rPr lang="sv-SE" b="0" dirty="0" smtClean="0"/>
              <a:t>Läs texten</a:t>
            </a:r>
            <a:r>
              <a:rPr lang="sv-SE" b="0" baseline="0" dirty="0" smtClean="0"/>
              <a:t> punkt för punkt. Bilden är animerad, klicka fram pratbubblan med dialogfrågor. Läs upp en fråga i taget.</a:t>
            </a:r>
            <a:endParaRPr lang="sv-SE" b="0" dirty="0" smtClean="0"/>
          </a:p>
          <a:p>
            <a:endParaRPr lang="sv-SE" b="1" dirty="0" smtClean="0"/>
          </a:p>
          <a:p>
            <a:pPr fontAlgn="b"/>
            <a:r>
              <a:rPr lang="sv-SE" b="1" dirty="0" smtClean="0"/>
              <a:t>Information till utvecklingsledare</a:t>
            </a:r>
          </a:p>
          <a:p>
            <a:pPr fontAlgn="b"/>
            <a:r>
              <a:rPr lang="sv-SE" b="0" dirty="0" smtClean="0"/>
              <a:t>Texten kommer från </a:t>
            </a:r>
            <a:r>
              <a:rPr lang="sv-SE" dirty="0" err="1"/>
              <a:t>TakeCare</a:t>
            </a:r>
            <a:r>
              <a:rPr lang="sv-SE" dirty="0"/>
              <a:t> Version 18.0 Funktionsbeskrivningar som finns inuti  </a:t>
            </a:r>
            <a:r>
              <a:rPr lang="sv-SE" dirty="0" err="1"/>
              <a:t>TakeCare</a:t>
            </a:r>
            <a:r>
              <a:rPr lang="sv-SE" dirty="0"/>
              <a:t>.</a:t>
            </a:r>
          </a:p>
          <a:p>
            <a:pPr fontAlgn="b"/>
            <a:r>
              <a:rPr lang="sv-SE" dirty="0"/>
              <a:t>Patienter kan inte se översikter i journalen på nätet.</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21</a:t>
            </a:fld>
            <a:endParaRPr lang="sv-SE"/>
          </a:p>
        </p:txBody>
      </p:sp>
    </p:spTree>
    <p:extLst>
      <p:ext uri="{BB962C8B-B14F-4D97-AF65-F5344CB8AC3E}">
        <p14:creationId xmlns:p14="http://schemas.microsoft.com/office/powerpoint/2010/main" val="1355785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endParaRPr lang="sv-SE" b="0" dirty="0" smtClean="0"/>
          </a:p>
          <a:p>
            <a:r>
              <a:rPr lang="sv-SE" sz="1200" kern="1200" dirty="0" smtClean="0">
                <a:solidFill>
                  <a:schemeClr val="tx1"/>
                </a:solidFill>
                <a:effectLst/>
                <a:latin typeface="Arial" pitchFamily="34" charset="0"/>
                <a:ea typeface="Geneva" pitchFamily="1" charset="-128"/>
                <a:cs typeface="Geneva" charset="0"/>
              </a:rPr>
              <a:t>Nu finns en SLL-gemensam patientöversikt, </a:t>
            </a:r>
            <a:r>
              <a:rPr lang="sv-SE" sz="1200" i="1" kern="1200" dirty="0" smtClean="0">
                <a:solidFill>
                  <a:schemeClr val="tx1"/>
                </a:solidFill>
                <a:effectLst/>
                <a:latin typeface="Arial" pitchFamily="34" charset="0"/>
                <a:ea typeface="Geneva" pitchFamily="1" charset="-128"/>
                <a:cs typeface="Geneva" charset="0"/>
              </a:rPr>
              <a:t>Allmän patientöversikt (version 1.0)</a:t>
            </a:r>
            <a:r>
              <a:rPr lang="sv-SE" sz="1200" kern="1200" dirty="0" smtClean="0">
                <a:solidFill>
                  <a:schemeClr val="tx1"/>
                </a:solidFill>
                <a:effectLst/>
                <a:latin typeface="Arial" pitchFamily="34" charset="0"/>
                <a:ea typeface="Geneva" pitchFamily="1" charset="-128"/>
                <a:cs typeface="Geneva" charset="0"/>
              </a:rPr>
              <a:t>, tillgänglig i </a:t>
            </a:r>
            <a:r>
              <a:rPr lang="sv-SE" sz="1200" kern="1200" dirty="0" err="1" smtClean="0">
                <a:solidFill>
                  <a:schemeClr val="tx1"/>
                </a:solidFill>
                <a:effectLst/>
                <a:latin typeface="Arial" pitchFamily="34" charset="0"/>
                <a:ea typeface="Geneva" pitchFamily="1" charset="-128"/>
                <a:cs typeface="Geneva" charset="0"/>
              </a:rPr>
              <a:t>TakeCare</a:t>
            </a:r>
            <a:r>
              <a:rPr lang="sv-SE" sz="1200" kern="1200" dirty="0" smtClean="0">
                <a:solidFill>
                  <a:schemeClr val="tx1"/>
                </a:solidFill>
                <a:effectLst/>
                <a:latin typeface="Arial" pitchFamily="34" charset="0"/>
                <a:ea typeface="Geneva" pitchFamily="1" charset="-128"/>
                <a:cs typeface="Geneva" charset="0"/>
              </a:rPr>
              <a:t>. Översikten innehåller basinformation om patienten. </a:t>
            </a:r>
          </a:p>
          <a:p>
            <a:endParaRPr lang="sv-SE" b="0" dirty="0" smtClean="0"/>
          </a:p>
          <a:p>
            <a:r>
              <a:rPr lang="sv-SE" b="0" dirty="0" smtClean="0"/>
              <a:t>Den här skärminspelningen visar hur den gemensamma</a:t>
            </a:r>
            <a:r>
              <a:rPr lang="sv-SE" b="0" baseline="0" dirty="0" smtClean="0"/>
              <a:t> patientöversikten ut. </a:t>
            </a:r>
          </a:p>
          <a:p>
            <a:r>
              <a:rPr lang="sv-SE" b="0" baseline="0" dirty="0" smtClean="0"/>
              <a:t>Översikten har tagits fram av en projektgrupp som arbetar med strukturerad vårddokumentation inom programmet Framtidens vårdinformationsmiljö (FVM).</a:t>
            </a:r>
          </a:p>
          <a:p>
            <a:endParaRPr lang="sv-SE" baseline="0" dirty="0" smtClean="0"/>
          </a:p>
          <a:p>
            <a:r>
              <a:rPr lang="sv-SE" sz="1200" dirty="0" smtClean="0"/>
              <a:t>Översikten har namnet </a:t>
            </a:r>
            <a:r>
              <a:rPr lang="sv-SE" sz="1200" b="1" dirty="0" smtClean="0"/>
              <a:t>Allmän patientöversikt</a:t>
            </a:r>
            <a:r>
              <a:rPr lang="sv-SE" sz="1200" b="0" dirty="0" smtClean="0"/>
              <a:t> och finns att använda för</a:t>
            </a:r>
            <a:r>
              <a:rPr lang="sv-SE" sz="1200" b="0" baseline="0" dirty="0" smtClean="0"/>
              <a:t> alla vårdgivare i SLL som har </a:t>
            </a:r>
            <a:r>
              <a:rPr lang="sv-SE" sz="1200" b="0" baseline="0" dirty="0" err="1" smtClean="0"/>
              <a:t>TakeCare</a:t>
            </a:r>
            <a:r>
              <a:rPr lang="sv-SE" sz="1200" b="0" baseline="0" dirty="0" smtClean="0"/>
              <a:t>.</a:t>
            </a:r>
            <a:endParaRPr lang="sv-SE" sz="1200" b="0" dirty="0" smtClean="0"/>
          </a:p>
          <a:p>
            <a:r>
              <a:rPr lang="sv-SE" sz="1200" dirty="0" smtClean="0"/>
              <a:t>Rubrikerna är länkar som är klickbara.  </a:t>
            </a:r>
          </a:p>
          <a:p>
            <a:r>
              <a:rPr lang="sv-SE" sz="1200" dirty="0" smtClean="0"/>
              <a:t>I rutorna i översikten syns det </a:t>
            </a:r>
            <a:r>
              <a:rPr lang="sv-SE" sz="1200" b="1" dirty="0" smtClean="0"/>
              <a:t>senast </a:t>
            </a:r>
            <a:r>
              <a:rPr lang="sv-SE" sz="1200" dirty="0" smtClean="0"/>
              <a:t>dokumenterade.</a:t>
            </a:r>
            <a:endParaRPr lang="sv-SE" baseline="0" dirty="0" smtClean="0"/>
          </a:p>
          <a:p>
            <a:endParaRPr lang="sv-SE" baseline="0" dirty="0" smtClean="0"/>
          </a:p>
          <a:p>
            <a:r>
              <a:rPr lang="sv-SE" sz="1200" b="1" dirty="0" smtClean="0"/>
              <a:t>Hur</a:t>
            </a:r>
          </a:p>
          <a:p>
            <a:r>
              <a:rPr lang="sv-SE" sz="1200" b="0" dirty="0" smtClean="0"/>
              <a:t>Sätt</a:t>
            </a:r>
            <a:r>
              <a:rPr lang="sv-SE" sz="1200" b="0" baseline="0" dirty="0" smtClean="0"/>
              <a:t> igång filmen från presentationsläget. Klicka på den understrukna länken.</a:t>
            </a:r>
          </a:p>
          <a:p>
            <a:r>
              <a:rPr lang="sv-SE" sz="1200" b="0" baseline="0" dirty="0" smtClean="0"/>
              <a:t>Välj öppna filen. Klicka på symbolen för helskärm som finns bland symbolerna längst ner till vänster så att filmen visas på hela skärmen.</a:t>
            </a:r>
          </a:p>
          <a:p>
            <a:endParaRPr lang="sv-SE" sz="1200"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Länk: http://www.ehalsasll.se/images/video/PatientoversiktTakeCare.mp4 </a:t>
            </a:r>
          </a:p>
          <a:p>
            <a:r>
              <a:rPr lang="sv-SE" sz="1200" b="0" baseline="0" dirty="0" smtClean="0"/>
              <a:t> </a:t>
            </a:r>
          </a:p>
          <a:p>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22</a:t>
            </a:fld>
            <a:endParaRPr lang="sv-SE"/>
          </a:p>
        </p:txBody>
      </p:sp>
    </p:spTree>
    <p:extLst>
      <p:ext uri="{BB962C8B-B14F-4D97-AF65-F5344CB8AC3E}">
        <p14:creationId xmlns:p14="http://schemas.microsoft.com/office/powerpoint/2010/main" val="333989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Gör så här: </a:t>
            </a:r>
            <a:r>
              <a:rPr lang="sv-SE" b="0" dirty="0" smtClean="0"/>
              <a:t>läs upp punkterna</a:t>
            </a:r>
            <a:r>
              <a:rPr lang="sv-SE" b="0" baseline="0" dirty="0" smtClean="0"/>
              <a:t> i agendan</a:t>
            </a:r>
            <a:endParaRPr lang="sv-SE" b="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a:t>
            </a:fld>
            <a:endParaRPr lang="sv-SE"/>
          </a:p>
        </p:txBody>
      </p:sp>
    </p:spTree>
    <p:extLst>
      <p:ext uri="{BB962C8B-B14F-4D97-AF65-F5344CB8AC3E}">
        <p14:creationId xmlns:p14="http://schemas.microsoft.com/office/powerpoint/2010/main" val="3160783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Arial" pitchFamily="34" charset="0"/>
                <a:ea typeface="Geneva" pitchFamily="1" charset="-128"/>
                <a:cs typeface="Geneva" charset="0"/>
              </a:rPr>
              <a:t>Vi behöver vara strukturerade som i patientöversikt, den bygger på länkar, behöver bygga på samma sökord annars syns det inte</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Besök, mottagningsanteckning, besöksanteckning</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inskrivning, intagning</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skriva ut/utskriven, utskrivningsanteckning, utskrivningsrapport (socialstyrelsen)</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vad är utskrivning – intensivvård – vårdavdelning, vårdavdelning till hemmet</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På </a:t>
            </a:r>
            <a:r>
              <a:rPr lang="sv-SE" sz="1200" kern="1200" dirty="0" err="1" smtClean="0">
                <a:solidFill>
                  <a:schemeClr val="tx1"/>
                </a:solidFill>
                <a:effectLst/>
                <a:latin typeface="Arial" pitchFamily="34" charset="0"/>
                <a:ea typeface="Geneva" pitchFamily="1" charset="-128"/>
                <a:cs typeface="Geneva" charset="0"/>
              </a:rPr>
              <a:t>sös</a:t>
            </a:r>
            <a:r>
              <a:rPr lang="sv-SE" sz="1200" kern="1200" dirty="0" smtClean="0">
                <a:solidFill>
                  <a:schemeClr val="tx1"/>
                </a:solidFill>
                <a:effectLst/>
                <a:latin typeface="Arial" pitchFamily="34" charset="0"/>
                <a:ea typeface="Geneva" pitchFamily="1" charset="-128"/>
                <a:cs typeface="Geneva" charset="0"/>
              </a:rPr>
              <a:t> är utskriven = till hemmet, på KS är det mellan olika avdelningar</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Att det finns </a:t>
            </a:r>
            <a:r>
              <a:rPr lang="sv-SE" sz="1200" kern="1200" dirty="0" err="1" smtClean="0">
                <a:solidFill>
                  <a:schemeClr val="tx1"/>
                </a:solidFill>
                <a:effectLst/>
                <a:latin typeface="Arial" pitchFamily="34" charset="0"/>
                <a:ea typeface="Geneva" pitchFamily="1" charset="-128"/>
                <a:cs typeface="Geneva" charset="0"/>
              </a:rPr>
              <a:t>ssk</a:t>
            </a:r>
            <a:r>
              <a:rPr lang="sv-SE" sz="1200" kern="1200" dirty="0" smtClean="0">
                <a:solidFill>
                  <a:schemeClr val="tx1"/>
                </a:solidFill>
                <a:effectLst/>
                <a:latin typeface="Arial" pitchFamily="34" charset="0"/>
                <a:ea typeface="Geneva" pitchFamily="1" charset="-128"/>
                <a:cs typeface="Geneva" charset="0"/>
              </a:rPr>
              <a:t> och läkare förståelse i en och samma anteckning</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a:r>
            <a:br>
              <a:rPr lang="sv-SE" sz="1200" kern="1200" dirty="0" smtClean="0">
                <a:solidFill>
                  <a:schemeClr val="tx1"/>
                </a:solidFill>
                <a:effectLst/>
                <a:latin typeface="Arial" pitchFamily="34" charset="0"/>
                <a:ea typeface="Geneva" pitchFamily="1" charset="-128"/>
                <a:cs typeface="Geneva" charset="0"/>
              </a:rPr>
            </a:br>
            <a:r>
              <a:rPr lang="sv-SE" b="1" dirty="0" smtClean="0"/>
              <a:t>Syfte</a:t>
            </a:r>
          </a:p>
          <a:p>
            <a:r>
              <a:rPr lang="sv-SE" baseline="0" dirty="0" smtClean="0"/>
              <a:t>Visa översikten som stillbild </a:t>
            </a:r>
            <a:r>
              <a:rPr lang="sv-SE" b="1" baseline="0" dirty="0" smtClean="0"/>
              <a:t>vid behov </a:t>
            </a:r>
            <a:r>
              <a:rPr lang="sv-SE" baseline="0" dirty="0" smtClean="0"/>
              <a:t>t ex för att reflektera över det som visats i skärminspelningen alternativt ha översikten uppe på skärmen medan dialogfrågorna på sid 21-22 diskuteras.</a:t>
            </a:r>
          </a:p>
          <a:p>
            <a:endParaRPr lang="sv-SE" baseline="0" dirty="0" smtClean="0"/>
          </a:p>
          <a:p>
            <a:r>
              <a:rPr lang="sv-SE" b="1" baseline="0" dirty="0" smtClean="0"/>
              <a:t>Hjälptext</a:t>
            </a:r>
            <a:endParaRPr lang="sv-SE" baseline="0" dirty="0" smtClean="0"/>
          </a:p>
          <a:p>
            <a:r>
              <a:rPr lang="sv-SE" dirty="0"/>
              <a:t>Översikten har namnet </a:t>
            </a:r>
            <a:r>
              <a:rPr lang="sv-SE" b="1" dirty="0"/>
              <a:t>Allmän patientöversikt</a:t>
            </a:r>
            <a:r>
              <a:rPr lang="sv-SE" dirty="0"/>
              <a:t> och finns nu att använda för alla som använder </a:t>
            </a:r>
            <a:r>
              <a:rPr lang="sv-SE" dirty="0" err="1"/>
              <a:t>TakeCare</a:t>
            </a:r>
            <a:r>
              <a:rPr lang="sv-SE" dirty="0"/>
              <a:t>.</a:t>
            </a:r>
          </a:p>
          <a:p>
            <a:r>
              <a:rPr lang="sv-SE" dirty="0"/>
              <a:t>Rubrikerna är länkar som är klickbara.  </a:t>
            </a:r>
          </a:p>
          <a:p>
            <a:r>
              <a:rPr lang="sv-SE" dirty="0"/>
              <a:t>I rutorna i översikten syns det </a:t>
            </a:r>
            <a:r>
              <a:rPr lang="sv-SE" b="1" dirty="0"/>
              <a:t>senast </a:t>
            </a:r>
            <a:r>
              <a:rPr lang="sv-SE" dirty="0"/>
              <a:t>dokumenterade.</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23</a:t>
            </a:fld>
            <a:endParaRPr lang="sv-SE"/>
          </a:p>
        </p:txBody>
      </p:sp>
    </p:spTree>
    <p:extLst>
      <p:ext uri="{BB962C8B-B14F-4D97-AF65-F5344CB8AC3E}">
        <p14:creationId xmlns:p14="http://schemas.microsoft.com/office/powerpoint/2010/main" val="428562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b="1" dirty="0"/>
              <a:t>Dialog:</a:t>
            </a:r>
            <a:r>
              <a:rPr lang="sv-SE" dirty="0"/>
              <a:t> </a:t>
            </a:r>
          </a:p>
          <a:p>
            <a:pPr defTabSz="914583">
              <a:defRPr/>
            </a:pPr>
            <a:r>
              <a:rPr lang="sv-SE" dirty="0"/>
              <a:t>Bilden är animerad, klicka fram dialogfrågorna en i taget och läs upp frågan.</a:t>
            </a:r>
          </a:p>
          <a:p>
            <a:pPr defTabSz="914583">
              <a:defRPr/>
            </a:pPr>
            <a:endParaRPr lang="sv-SE" dirty="0"/>
          </a:p>
          <a:p>
            <a:pPr defTabSz="914583">
              <a:defRPr/>
            </a:pPr>
            <a:endParaRPr lang="sv-SE" dirty="0"/>
          </a:p>
          <a:p>
            <a:pPr defTabSz="914583">
              <a:defRPr/>
            </a:pPr>
            <a:r>
              <a:rPr lang="sv-SE" b="1" dirty="0"/>
              <a:t>Hjälptext för att få igång dialog</a:t>
            </a:r>
          </a:p>
          <a:p>
            <a:pPr defTabSz="914583">
              <a:defRPr/>
            </a:pPr>
            <a:r>
              <a:rPr lang="sv-SE" dirty="0"/>
              <a:t>Om deltagarna inte kommer in på patientsäkerhet </a:t>
            </a:r>
          </a:p>
          <a:p>
            <a:pPr defTabSz="914583">
              <a:defRPr/>
            </a:pPr>
            <a:r>
              <a:rPr lang="sv-SE" dirty="0"/>
              <a:t>På vilket sätt kan en allmän patientöversikt bli säkrare för patienten?</a:t>
            </a:r>
          </a:p>
          <a:p>
            <a:pPr defTabSz="914583">
              <a:defRPr/>
            </a:pPr>
            <a:r>
              <a:rPr lang="sv-SE" dirty="0"/>
              <a:t>Kan en  avsaknad av en gemensam standard vara en nackdel?</a:t>
            </a:r>
          </a:p>
          <a:p>
            <a:pPr defTabSz="914583">
              <a:defRPr/>
            </a:pPr>
            <a:endParaRPr lang="sv-SE" dirty="0"/>
          </a:p>
          <a:p>
            <a:pPr defTabSz="914583">
              <a:defRPr/>
            </a:pPr>
            <a:r>
              <a:rPr lang="sv-SE" b="1" dirty="0"/>
              <a:t>Förtydligande</a:t>
            </a:r>
          </a:p>
          <a:p>
            <a:pPr defTabSz="914583">
              <a:defRPr/>
            </a:pPr>
            <a:r>
              <a:rPr lang="sv-SE" dirty="0"/>
              <a:t>I fråga 2 så menar vi att vårdgivare är organisationer, exempel på organisationer: Södersjukhuset och S:t Eriks ögonsjukhus</a:t>
            </a:r>
          </a:p>
          <a:p>
            <a:pPr defTabSz="914583">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24</a:t>
            </a:fld>
            <a:endParaRPr lang="sv-SE"/>
          </a:p>
        </p:txBody>
      </p:sp>
    </p:spTree>
    <p:extLst>
      <p:ext uri="{BB962C8B-B14F-4D97-AF65-F5344CB8AC3E}">
        <p14:creationId xmlns:p14="http://schemas.microsoft.com/office/powerpoint/2010/main" val="2641720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b="1" dirty="0"/>
              <a:t>Hur</a:t>
            </a:r>
          </a:p>
          <a:p>
            <a:r>
              <a:rPr lang="sv-SE" dirty="0"/>
              <a:t>Läs texten:</a:t>
            </a:r>
          </a:p>
          <a:p>
            <a:pPr defTabSz="914583">
              <a:defRPr/>
            </a:pPr>
            <a:r>
              <a:rPr lang="sv-SE" dirty="0"/>
              <a:t>För att få tillgång till all befintlig information om patienten i </a:t>
            </a:r>
            <a:r>
              <a:rPr lang="sv-SE" dirty="0" err="1"/>
              <a:t>TakeCare</a:t>
            </a:r>
            <a:r>
              <a:rPr lang="sv-SE" dirty="0"/>
              <a:t> i översiktens länkar respektive termer/sökord/mätvärden behöver </a:t>
            </a:r>
            <a:r>
              <a:rPr lang="sv-SE" b="1" dirty="0" err="1"/>
              <a:t>Journalfilter</a:t>
            </a:r>
            <a:r>
              <a:rPr lang="sv-SE" dirty="0"/>
              <a:t> öppnas efter patientens godkännande</a:t>
            </a:r>
            <a:r>
              <a:rPr lang="sv-SE" sz="1100" dirty="0"/>
              <a:t>. </a:t>
            </a:r>
          </a:p>
          <a:p>
            <a:endParaRPr lang="sv-SE" dirty="0"/>
          </a:p>
          <a:p>
            <a:r>
              <a:rPr lang="sv-SE" b="1" dirty="0"/>
              <a:t>Förtydligande: </a:t>
            </a:r>
          </a:p>
          <a:p>
            <a:r>
              <a:rPr lang="sv-SE" dirty="0"/>
              <a:t>När behöver </a:t>
            </a:r>
            <a:r>
              <a:rPr lang="sv-SE" dirty="0" err="1"/>
              <a:t>journalfilter</a:t>
            </a:r>
            <a:r>
              <a:rPr lang="sv-SE" dirty="0"/>
              <a:t> öppnas? </a:t>
            </a:r>
            <a:r>
              <a:rPr lang="sv-SE" dirty="0" err="1"/>
              <a:t>Journalfilter</a:t>
            </a:r>
            <a:r>
              <a:rPr lang="sv-SE" dirty="0"/>
              <a:t> behöver öppnas för att få tillgång till patientens uppgifter som har dokumenterats på en annan enhet hos samma vårdgivare (klicka på plustecknet i den översta rutan för att visa andra enheter) och hos andra vårdgivare (klicka på plustecknet i den undre rutan för att få fram andra vårdgivare)</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25</a:t>
            </a:fld>
            <a:endParaRPr lang="sv-SE"/>
          </a:p>
        </p:txBody>
      </p:sp>
    </p:spTree>
    <p:extLst>
      <p:ext uri="{BB962C8B-B14F-4D97-AF65-F5344CB8AC3E}">
        <p14:creationId xmlns:p14="http://schemas.microsoft.com/office/powerpoint/2010/main" val="244017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hur vi gör för att med patientens samtycke få åtkomst</a:t>
            </a:r>
            <a:r>
              <a:rPr lang="sv-SE" baseline="0" dirty="0" smtClean="0"/>
              <a:t> till dokumentation som andra vårdgivare har gjort.</a:t>
            </a:r>
          </a:p>
          <a:p>
            <a:endParaRPr lang="sv-SE" baseline="0" dirty="0" smtClean="0"/>
          </a:p>
          <a:p>
            <a:r>
              <a:rPr lang="sv-SE" b="1" baseline="0" dirty="0" smtClean="0"/>
              <a:t>Hur</a:t>
            </a:r>
          </a:p>
          <a:p>
            <a:r>
              <a:rPr lang="sv-SE" baseline="0" dirty="0" smtClean="0"/>
              <a:t>Läs texten på bilden samt texten nedan angående barn och vårdnadshavare:</a:t>
            </a:r>
          </a:p>
          <a:p>
            <a:endParaRPr lang="sv-SE" baseline="0" dirty="0" smtClean="0"/>
          </a:p>
          <a:p>
            <a:r>
              <a:rPr lang="sv-SE" dirty="0"/>
              <a:t>6 kap. 2 § i Patientdatalag </a:t>
            </a:r>
            <a:r>
              <a:rPr lang="sv-SE" b="0" dirty="0" smtClean="0"/>
              <a:t>(2008:355)</a:t>
            </a:r>
            <a:r>
              <a:rPr lang="sv-SE" b="1" dirty="0" smtClean="0"/>
              <a:t/>
            </a:r>
            <a:br>
              <a:rPr lang="sv-SE" b="1" dirty="0" smtClean="0"/>
            </a:br>
            <a:r>
              <a:rPr lang="sv-SE" dirty="0"/>
              <a:t>Om en patient motsätter sig att andra uppgifter än dem som anges i andra stycket görs tillgängliga för andra vårdgivare genom sammanhållen journalföring ska uppgifterna genast spärras. Vårdnadshavaren till ett barn kan dock inte spärra uppgifter om barnet. En patient kan när som helst begära att den vårdgivare som har spärrat uppgifterna häver spärren.  </a:t>
            </a:r>
          </a:p>
          <a:p>
            <a:endParaRPr lang="sv-SE" dirty="0"/>
          </a:p>
          <a:p>
            <a:r>
              <a:rPr lang="sv-SE" dirty="0"/>
              <a:t>I frågor och svar hos Socialstyrelsen angående Patientdatalagen står det:</a:t>
            </a:r>
          </a:p>
          <a:p>
            <a:r>
              <a:rPr lang="sv-SE" i="1" dirty="0"/>
              <a:t>Kan man som förälder spärra sina barns uppgifter? Vårdnadshavare får inte spärra sina barns patientuppgifter. I takt med barnets stigande ålder och mognad får barnet själv spärra uppgifterna </a:t>
            </a:r>
          </a:p>
          <a:p>
            <a:endParaRPr lang="sv-SE" i="1" dirty="0"/>
          </a:p>
          <a:p>
            <a:r>
              <a:rPr lang="sv-SE" dirty="0"/>
              <a:t>Länk till Patientdatalagen: https://www.riksdagen.se/sv/dokument-lagar/dokument/svensk-forfattningssamling/patientdatalag-2008355_sfs-2008-355 </a:t>
            </a:r>
            <a:endParaRPr lang="sv-SE" i="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26</a:t>
            </a:fld>
            <a:endParaRPr lang="sv-SE"/>
          </a:p>
        </p:txBody>
      </p:sp>
    </p:spTree>
    <p:extLst>
      <p:ext uri="{BB962C8B-B14F-4D97-AF65-F5344CB8AC3E}">
        <p14:creationId xmlns:p14="http://schemas.microsoft.com/office/powerpoint/2010/main" val="2325728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hur</a:t>
            </a:r>
            <a:r>
              <a:rPr lang="sv-SE" baseline="0" dirty="0" smtClean="0"/>
              <a:t> vi kan göra för att öppna översikter automatiskt i </a:t>
            </a:r>
            <a:r>
              <a:rPr lang="sv-SE" baseline="0" dirty="0" err="1" smtClean="0"/>
              <a:t>TakeCare</a:t>
            </a:r>
            <a:r>
              <a:rPr lang="sv-SE" baseline="0" dirty="0" smtClean="0"/>
              <a:t>.</a:t>
            </a:r>
          </a:p>
          <a:p>
            <a:endParaRPr lang="sv-SE" baseline="0" dirty="0" smtClean="0"/>
          </a:p>
          <a:p>
            <a:r>
              <a:rPr lang="sv-SE" b="1" dirty="0" smtClean="0"/>
              <a:t>Hur </a:t>
            </a:r>
          </a:p>
          <a:p>
            <a:r>
              <a:rPr lang="sv-SE" dirty="0" smtClean="0"/>
              <a:t>Läs texten Välj Systemmeny – Personliga inställningar</a:t>
            </a:r>
            <a:r>
              <a:rPr lang="sv-SE" baseline="0" dirty="0" smtClean="0"/>
              <a:t> – Fliken Allmänt.</a:t>
            </a:r>
          </a:p>
          <a:p>
            <a:r>
              <a:rPr lang="sv-SE" baseline="0" dirty="0" smtClean="0"/>
              <a:t>Kryssa i rutan vid ”Visa översikter när jag öppnar en journal”</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27</a:t>
            </a:fld>
            <a:endParaRPr lang="sv-SE"/>
          </a:p>
        </p:txBody>
      </p:sp>
    </p:spTree>
    <p:extLst>
      <p:ext uri="{BB962C8B-B14F-4D97-AF65-F5344CB8AC3E}">
        <p14:creationId xmlns:p14="http://schemas.microsoft.com/office/powerpoint/2010/main" val="2413608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b="1" dirty="0" smtClean="0"/>
              <a:t>Syfte</a:t>
            </a:r>
            <a:r>
              <a:rPr lang="sv-SE" b="0" dirty="0" smtClean="0"/>
              <a:t> </a:t>
            </a:r>
          </a:p>
          <a:p>
            <a:pPr defTabSz="914583">
              <a:defRPr/>
            </a:pPr>
            <a:r>
              <a:rPr lang="sv-SE" b="0" dirty="0" smtClean="0"/>
              <a:t>Påminna om</a:t>
            </a:r>
            <a:r>
              <a:rPr lang="sv-SE" b="0" baseline="0" dirty="0" smtClean="0"/>
              <a:t> att det finns hjälp att få i det befintliga journalsystemet </a:t>
            </a:r>
            <a:r>
              <a:rPr lang="sv-SE" b="0" baseline="0" dirty="0" err="1" smtClean="0"/>
              <a:t>TakeCare</a:t>
            </a:r>
            <a:r>
              <a:rPr lang="sv-SE" b="0" baseline="0" dirty="0" smtClean="0"/>
              <a:t>, manualer, bruksanvisningar, gemensamma regler </a:t>
            </a:r>
            <a:r>
              <a:rPr lang="sv-SE" b="0" dirty="0" smtClean="0"/>
              <a:t>och tydliga riktlinjer om hur läkemedelsjournalen ska användas </a:t>
            </a:r>
            <a:r>
              <a:rPr lang="sv-SE" b="0" baseline="0" dirty="0" smtClean="0"/>
              <a:t>i </a:t>
            </a:r>
            <a:r>
              <a:rPr lang="sv-SE" b="0" baseline="0" dirty="0" err="1" smtClean="0"/>
              <a:t>TakeCare</a:t>
            </a:r>
            <a:r>
              <a:rPr lang="sv-SE" b="0" baseline="0" dirty="0" smtClean="0"/>
              <a:t> samt visa var dessa finns.</a:t>
            </a:r>
          </a:p>
          <a:p>
            <a:pPr defTabSz="914583">
              <a:defRPr/>
            </a:pPr>
            <a:endParaRPr lang="sv-SE" b="0" baseline="0" dirty="0" smtClean="0"/>
          </a:p>
          <a:p>
            <a:pPr defTabSz="914583">
              <a:defRPr/>
            </a:pPr>
            <a:r>
              <a:rPr lang="sv-SE" b="1" baseline="0" dirty="0" smtClean="0"/>
              <a:t>Hur</a:t>
            </a:r>
          </a:p>
          <a:p>
            <a:r>
              <a:rPr lang="sv-SE" dirty="0" smtClean="0"/>
              <a:t>Läs texten i</a:t>
            </a:r>
            <a:r>
              <a:rPr lang="sv-SE" baseline="0" dirty="0" smtClean="0"/>
              <a:t> pratbubblorna och vid behov, klicka på länkarna längst ner till höger för att visa:</a:t>
            </a:r>
          </a:p>
          <a:p>
            <a:pPr marL="228646" indent="-228646">
              <a:buAutoNum type="arabicPeriod"/>
            </a:pPr>
            <a:r>
              <a:rPr lang="sv-SE" baseline="0" dirty="0" smtClean="0"/>
              <a:t>De gemensamma reglerna om läkemedelsjournalen i </a:t>
            </a:r>
            <a:r>
              <a:rPr lang="sv-SE" baseline="0" dirty="0" err="1" smtClean="0"/>
              <a:t>TakeCare</a:t>
            </a:r>
            <a:r>
              <a:rPr lang="sv-SE" baseline="0" dirty="0" smtClean="0"/>
              <a:t>.</a:t>
            </a:r>
          </a:p>
          <a:p>
            <a:pPr marL="228646" indent="-228646" defTabSz="914583">
              <a:buFontTx/>
              <a:buAutoNum type="arabicPeriod"/>
              <a:defRPr/>
            </a:pPr>
            <a:r>
              <a:rPr lang="sv-SE" baseline="0" dirty="0" smtClean="0"/>
              <a:t>Janusinfo där det finns t ex SLL-gemensamma ordinationsmallar med Kloka listans basrekommendationer</a:t>
            </a:r>
          </a:p>
          <a:p>
            <a:endParaRPr lang="sv-SE" b="0" dirty="0" smtClean="0"/>
          </a:p>
          <a:p>
            <a:pPr defTabSz="914583">
              <a:defRPr/>
            </a:pPr>
            <a:r>
              <a:rPr lang="sv-SE" dirty="0"/>
              <a:t>Det går även att få info kring uppmärksamhetssymbolen via jordgloben-publikationer i </a:t>
            </a:r>
            <a:r>
              <a:rPr lang="sv-SE" dirty="0" err="1"/>
              <a:t>TakeCare</a:t>
            </a:r>
            <a:r>
              <a:rPr lang="sv-SE" dirty="0"/>
              <a:t> om vi söker i TC på Funktionsbeskrivningar och  manualer och sedan patientuppgifter.</a:t>
            </a:r>
          </a:p>
          <a:p>
            <a:pPr defTabSz="914583">
              <a:defRPr/>
            </a:pPr>
            <a:r>
              <a:rPr lang="sv-SE" b="0" dirty="0" smtClean="0"/>
              <a:t>Länk till regler : http://ehalsasll.se/9-fo/vardprocess/260-fp-stoed-foer-varddokumentation-regler-och-riktlinjer </a:t>
            </a:r>
          </a:p>
          <a:p>
            <a:pPr defTabSz="914583">
              <a:defRPr/>
            </a:pPr>
            <a:r>
              <a:rPr lang="sv-SE" dirty="0"/>
              <a:t> </a:t>
            </a:r>
          </a:p>
          <a:p>
            <a:pPr marL="228646" indent="-228646" defTabSz="914583">
              <a:buFontTx/>
              <a:buAutoNum type="arabicPeriod"/>
              <a:defRPr/>
            </a:pPr>
            <a:endParaRPr lang="sv-SE" dirty="0"/>
          </a:p>
          <a:p>
            <a:pPr defTabSz="914583">
              <a:defRPr/>
            </a:pPr>
            <a:endParaRPr lang="sv-SE" dirty="0"/>
          </a:p>
          <a:p>
            <a:pPr marL="228646" indent="-228646" defTabSz="914583">
              <a:buFontTx/>
              <a:buAutoNum type="arabicPeriod"/>
              <a:defRPr/>
            </a:pP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28</a:t>
            </a:fld>
            <a:endParaRPr lang="sv-SE"/>
          </a:p>
        </p:txBody>
      </p:sp>
    </p:spTree>
    <p:extLst>
      <p:ext uri="{BB962C8B-B14F-4D97-AF65-F5344CB8AC3E}">
        <p14:creationId xmlns:p14="http://schemas.microsoft.com/office/powerpoint/2010/main" val="331779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på det</a:t>
            </a:r>
            <a:r>
              <a:rPr lang="sv-SE" baseline="0" dirty="0" smtClean="0"/>
              <a:t> som är gemensamt och som alla kan se i journalsystemet (</a:t>
            </a:r>
            <a:r>
              <a:rPr lang="sv-SE" baseline="0" dirty="0" err="1" smtClean="0"/>
              <a:t>TakeCare</a:t>
            </a:r>
            <a:r>
              <a:rPr lang="sv-SE" baseline="0" dirty="0" smtClean="0"/>
              <a:t>)</a:t>
            </a:r>
            <a:endParaRPr lang="sv-SE" dirty="0" smtClean="0"/>
          </a:p>
          <a:p>
            <a:endParaRPr lang="sv-SE" dirty="0" smtClean="0"/>
          </a:p>
          <a:p>
            <a:r>
              <a:rPr lang="sv-SE" b="1" dirty="0" smtClean="0"/>
              <a:t>Hur</a:t>
            </a:r>
          </a:p>
          <a:p>
            <a:r>
              <a:rPr lang="sv-SE" dirty="0" smtClean="0"/>
              <a:t>Läs upp texten</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29</a:t>
            </a:fld>
            <a:endParaRPr lang="sv-SE"/>
          </a:p>
        </p:txBody>
      </p:sp>
    </p:spTree>
    <p:extLst>
      <p:ext uri="{BB962C8B-B14F-4D97-AF65-F5344CB8AC3E}">
        <p14:creationId xmlns:p14="http://schemas.microsoft.com/office/powerpoint/2010/main" val="2865185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Rätt svar är : 2)</a:t>
            </a:r>
            <a:r>
              <a:rPr lang="sv-SE" baseline="0" dirty="0" smtClean="0"/>
              <a:t> Blodsmitta o resistenta bakterier</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31</a:t>
            </a:fld>
            <a:endParaRPr lang="sv-SE"/>
          </a:p>
        </p:txBody>
      </p:sp>
    </p:spTree>
    <p:extLst>
      <p:ext uri="{BB962C8B-B14F-4D97-AF65-F5344CB8AC3E}">
        <p14:creationId xmlns:p14="http://schemas.microsoft.com/office/powerpoint/2010/main" val="3337882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Rätt svar är </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32</a:t>
            </a:fld>
            <a:endParaRPr lang="sv-SE"/>
          </a:p>
        </p:txBody>
      </p:sp>
    </p:spTree>
    <p:extLst>
      <p:ext uri="{BB962C8B-B14F-4D97-AF65-F5344CB8AC3E}">
        <p14:creationId xmlns:p14="http://schemas.microsoft.com/office/powerpoint/2010/main" val="4064409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5</a:t>
            </a:r>
            <a:r>
              <a:rPr lang="sv-SE" baseline="0" dirty="0" smtClean="0"/>
              <a:t> poäng till den som kan.</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35</a:t>
            </a:fld>
            <a:endParaRPr lang="sv-SE"/>
          </a:p>
        </p:txBody>
      </p:sp>
    </p:spTree>
    <p:extLst>
      <p:ext uri="{BB962C8B-B14F-4D97-AF65-F5344CB8AC3E}">
        <p14:creationId xmlns:p14="http://schemas.microsoft.com/office/powerpoint/2010/main" val="38375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b="1" dirty="0"/>
              <a:t>Hjälptext att läsa upp: </a:t>
            </a:r>
          </a:p>
          <a:p>
            <a:pPr rtl="0"/>
            <a:r>
              <a:rPr lang="sv-SE" dirty="0" err="1"/>
              <a:t>eHälsalyftet</a:t>
            </a:r>
            <a:r>
              <a:rPr lang="sv-SE" dirty="0"/>
              <a:t> är ett 3,5 årigt projekt som startade i januari 2016 och som avslutas i juni 2019. Deltagande organisationer är: Danderyds sjukhus, Karolinska universitetssjukhuset, S:t Eriks ögonsjukhus, Södersjukhuset och Stockholms läns sjukvårdsområde. </a:t>
            </a:r>
          </a:p>
          <a:p>
            <a:pPr defTabSz="914583">
              <a:defRPr/>
            </a:pPr>
            <a:endParaRPr lang="sv-SE" b="1" dirty="0"/>
          </a:p>
          <a:p>
            <a:pPr defTabSz="914583">
              <a:defRPr/>
            </a:pPr>
            <a:r>
              <a:rPr lang="sv-SE" b="1" dirty="0"/>
              <a:t>Varför </a:t>
            </a:r>
            <a:r>
              <a:rPr lang="sv-SE" b="1" dirty="0" err="1"/>
              <a:t>eHälsalyftet</a:t>
            </a:r>
            <a:r>
              <a:rPr lang="sv-SE" b="1" dirty="0"/>
              <a:t>? </a:t>
            </a:r>
            <a:r>
              <a:rPr lang="sv-SE" dirty="0" smtClean="0">
                <a:effectLst/>
              </a:rPr>
              <a:t>Digitaliseringen inom hälso- och sjukvården ställer krav på oss medarbetare – vi</a:t>
            </a:r>
            <a:r>
              <a:rPr lang="sv-SE" baseline="0" dirty="0" smtClean="0">
                <a:effectLst/>
              </a:rPr>
              <a:t> ska förbereda oss för </a:t>
            </a:r>
            <a:r>
              <a:rPr lang="sv-SE" dirty="0" smtClean="0">
                <a:effectLst/>
              </a:rPr>
              <a:t>nya arbetssätt och </a:t>
            </a:r>
            <a:r>
              <a:rPr lang="sv-SE" baseline="0" dirty="0" smtClean="0">
                <a:effectLst/>
              </a:rPr>
              <a:t>lära oss att använda nya verktyg. Det kan vara en utmaning att finna tid </a:t>
            </a:r>
            <a:r>
              <a:rPr lang="sv-SE" dirty="0" smtClean="0">
                <a:effectLst/>
              </a:rPr>
              <a:t>till att följa med i utvecklingen. </a:t>
            </a:r>
            <a:r>
              <a:rPr lang="sv-SE" b="1" dirty="0"/>
              <a:t>eHälsalyftet är en kompetensutvecklingsinsats </a:t>
            </a:r>
            <a:r>
              <a:rPr lang="sv-SE" dirty="0"/>
              <a:t>vars syfte är att höja och vidareutveckla vår </a:t>
            </a:r>
            <a:r>
              <a:rPr lang="sv-SE" dirty="0" err="1"/>
              <a:t>ehälsokompetens</a:t>
            </a:r>
            <a:r>
              <a:rPr lang="sv-SE" dirty="0"/>
              <a:t>. </a:t>
            </a:r>
          </a:p>
          <a:p>
            <a:pPr defTabSz="914583">
              <a:defRPr/>
            </a:pPr>
            <a:endParaRPr lang="sv-SE" dirty="0"/>
          </a:p>
          <a:p>
            <a:pPr defTabSz="914583">
              <a:defRPr/>
            </a:pPr>
            <a:r>
              <a:rPr lang="sv-SE" b="1" dirty="0" smtClean="0"/>
              <a:t>Hur:</a:t>
            </a:r>
            <a:r>
              <a:rPr lang="sv-SE" baseline="0" dirty="0" smtClean="0"/>
              <a:t> </a:t>
            </a:r>
            <a:r>
              <a:rPr lang="sv-SE" dirty="0" smtClean="0"/>
              <a:t>Sker genom medarbetarledda dialogseminarium där utvecklingsledare leder</a:t>
            </a:r>
            <a:r>
              <a:rPr lang="sv-SE" baseline="0" dirty="0" smtClean="0"/>
              <a:t> dialogen och ingår i ett nätverk för stöttning och kunskapsöverföring. </a:t>
            </a:r>
            <a:r>
              <a:rPr lang="sv-SE" dirty="0"/>
              <a:t>Detta dialogseminarium är det tredje av fyra. Innehållet i alla teman är beslutade av styrgruppen och framtaget av en projektgrupp med processhandledare från de deltagande organisationerna.</a:t>
            </a:r>
          </a:p>
          <a:p>
            <a:pPr defTabSz="914583">
              <a:defRPr/>
            </a:pPr>
            <a:endParaRPr lang="sv-SE" dirty="0"/>
          </a:p>
          <a:p>
            <a:pPr defTabSz="914583">
              <a:defRPr/>
            </a:pPr>
            <a:r>
              <a:rPr lang="sv-SE" dirty="0"/>
              <a:t>Projektet </a:t>
            </a:r>
            <a:r>
              <a:rPr lang="sv-SE" dirty="0" err="1"/>
              <a:t>eHälsalyftet</a:t>
            </a:r>
            <a:r>
              <a:rPr lang="sv-SE" dirty="0"/>
              <a:t> delfinansieras av Europeiska socialfonden (ESF). Alla deltagande organisationer medfinansierar projektet genom att ha deltagare på dialogseminarier och det är därför viktigt att alla deltagare skriver på närvarorapporten med sitt namn, HSA-id och signatur.</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a:t>
            </a:fld>
            <a:endParaRPr lang="sv-SE"/>
          </a:p>
        </p:txBody>
      </p:sp>
    </p:spTree>
    <p:extLst>
      <p:ext uri="{BB962C8B-B14F-4D97-AF65-F5344CB8AC3E}">
        <p14:creationId xmlns:p14="http://schemas.microsoft.com/office/powerpoint/2010/main" val="1130202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r>
              <a:rPr lang="sv-SE" b="0" dirty="0" smtClean="0"/>
              <a:t>:</a:t>
            </a:r>
          </a:p>
          <a:p>
            <a:r>
              <a:rPr lang="sv-SE" b="0" dirty="0" smtClean="0"/>
              <a:t>Påminna</a:t>
            </a:r>
            <a:r>
              <a:rPr lang="sv-SE" b="0" baseline="0" dirty="0" smtClean="0"/>
              <a:t> om vad uppmärksamhetssymbolen visar för varningar samt a</a:t>
            </a:r>
            <a:r>
              <a:rPr lang="sv-SE" b="0" dirty="0" smtClean="0"/>
              <a:t>tt vi reflekterar över modulen Varningsinformation och observandum</a:t>
            </a:r>
          </a:p>
          <a:p>
            <a:endParaRPr lang="sv-SE" b="1" dirty="0" smtClean="0"/>
          </a:p>
          <a:p>
            <a:r>
              <a:rPr lang="sv-SE" b="1" dirty="0" smtClean="0"/>
              <a:t>Hjälptext</a:t>
            </a:r>
            <a:r>
              <a:rPr lang="sv-SE" b="0" dirty="0" smtClean="0"/>
              <a:t>: </a:t>
            </a:r>
          </a:p>
          <a:p>
            <a:r>
              <a:rPr lang="sv-SE" b="0" dirty="0" smtClean="0"/>
              <a:t>Länk till regler : http://ehalsasll.se/9-fo/vardprocess/260-fp-stoed-foer-varddokumentation-regler-och-riktlinjer</a:t>
            </a:r>
          </a:p>
          <a:p>
            <a:pPr defTabSz="914583">
              <a:defRPr/>
            </a:pPr>
            <a:r>
              <a:rPr lang="sv-SE" dirty="0"/>
              <a:t>Det går även att få info kring uppmärksamhetssymbolen via jordgloben-publikationer i </a:t>
            </a:r>
            <a:r>
              <a:rPr lang="sv-SE" dirty="0" err="1"/>
              <a:t>TakeCare</a:t>
            </a:r>
            <a:r>
              <a:rPr lang="sv-SE" dirty="0"/>
              <a:t> om vi söker i TC på Funktionsbeskrivningar och  manualer och sedan patientuppgifter.</a:t>
            </a:r>
          </a:p>
          <a:p>
            <a:endParaRPr lang="sv-SE" b="0" dirty="0" smtClean="0"/>
          </a:p>
          <a:p>
            <a:endParaRPr lang="sv-SE" dirty="0" smtClean="0"/>
          </a:p>
          <a:p>
            <a:r>
              <a:rPr lang="sv-SE" dirty="0">
                <a:ea typeface="Verdana" panose="020B0604030504040204" pitchFamily="34" charset="0"/>
              </a:rPr>
              <a:t>Vid registrering av överkänslighet mot läkemedel är det </a:t>
            </a:r>
            <a:r>
              <a:rPr lang="sv-SE" u="sng" dirty="0">
                <a:ea typeface="Verdana" panose="020B0604030504040204" pitchFamily="34" charset="0"/>
              </a:rPr>
              <a:t>obligatoriskt att registrera ATC-kod</a:t>
            </a:r>
          </a:p>
          <a:p>
            <a:r>
              <a:rPr lang="sv-SE" dirty="0">
                <a:ea typeface="Verdana" panose="020B0604030504040204" pitchFamily="34" charset="0"/>
              </a:rPr>
              <a:t>Läkares ansvar: Uppdatera vid varje vårdkontakt. Läkare ska vid varje inledning och avslutning av ett slutenvårdstillfälle, samt vid varje öppenvårdsbesök, ta ställning till att patientens uppmärksamhetsinformation är korrekt. </a:t>
            </a:r>
            <a:endParaRPr lang="sv-SE" u="sng" dirty="0">
              <a:ea typeface="Verdana" panose="020B0604030504040204" pitchFamily="34" charset="0"/>
            </a:endParaRPr>
          </a:p>
          <a:p>
            <a:endParaRPr lang="sv-SE" dirty="0"/>
          </a:p>
        </p:txBody>
      </p:sp>
      <p:sp>
        <p:nvSpPr>
          <p:cNvPr id="4" name="Platshållare för bildnummer 3"/>
          <p:cNvSpPr>
            <a:spLocks noGrp="1"/>
          </p:cNvSpPr>
          <p:nvPr>
            <p:ph type="sldNum" sz="quarter" idx="10"/>
          </p:nvPr>
        </p:nvSpPr>
        <p:spPr/>
        <p:txBody>
          <a:bodyPr/>
          <a:lstStyle/>
          <a:p>
            <a:fld id="{4D294184-4D76-4DBB-A7B1-70F117DA4804}" type="slidenum">
              <a:rPr lang="sv-SE" smtClean="0"/>
              <a:t>38</a:t>
            </a:fld>
            <a:endParaRPr lang="sv-SE"/>
          </a:p>
        </p:txBody>
      </p:sp>
    </p:spTree>
    <p:extLst>
      <p:ext uri="{BB962C8B-B14F-4D97-AF65-F5344CB8AC3E}">
        <p14:creationId xmlns:p14="http://schemas.microsoft.com/office/powerpoint/2010/main" val="358511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6388" cy="3087688"/>
          </a:xfrm>
        </p:spPr>
      </p:sp>
      <p:sp>
        <p:nvSpPr>
          <p:cNvPr id="3" name="Platshållare för anteckningar 2"/>
          <p:cNvSpPr>
            <a:spLocks noGrp="1"/>
          </p:cNvSpPr>
          <p:nvPr>
            <p:ph type="body" idx="1"/>
          </p:nvPr>
        </p:nvSpPr>
        <p:spPr/>
        <p:txBody>
          <a:bodyPr/>
          <a:lstStyle/>
          <a:p>
            <a:r>
              <a:rPr lang="sv-SE" b="1" dirty="0" smtClean="0"/>
              <a:t>Syfte</a:t>
            </a:r>
            <a:r>
              <a:rPr lang="sv-SE" b="0" dirty="0" smtClean="0"/>
              <a:t> </a:t>
            </a:r>
            <a:endParaRPr lang="sv-SE" b="0" baseline="0" dirty="0" smtClean="0"/>
          </a:p>
          <a:p>
            <a:r>
              <a:rPr lang="sv-SE" b="0" dirty="0" smtClean="0"/>
              <a:t>Läkemedelsjournalen är också gemensam</a:t>
            </a:r>
            <a:r>
              <a:rPr lang="sv-SE" b="0" baseline="0" dirty="0" smtClean="0"/>
              <a:t> för alla. </a:t>
            </a:r>
            <a:r>
              <a:rPr lang="sv-SE" b="0" dirty="0" smtClean="0"/>
              <a:t>Reflektera över kvalitén i läkemedelsjournalen och att det är viktigt att alla följer riktlinjerna och.</a:t>
            </a:r>
            <a:r>
              <a:rPr lang="sv-SE" b="0" baseline="0" dirty="0" smtClean="0"/>
              <a:t> Kan vi lita på att läkemedelsjournalen är uppdaterad och säker? Detta är särskilt viktigt vid vårdövergångar.</a:t>
            </a:r>
          </a:p>
          <a:p>
            <a:endParaRPr lang="sv-SE" b="0" baseline="0" dirty="0" smtClean="0"/>
          </a:p>
          <a:p>
            <a:pPr defTabSz="914583" eaLnBrk="1" fontAlgn="auto" hangingPunct="1">
              <a:spcBef>
                <a:spcPts val="0"/>
              </a:spcBef>
              <a:spcAft>
                <a:spcPts val="0"/>
              </a:spcAft>
              <a:defRPr/>
            </a:pPr>
            <a:r>
              <a:rPr lang="sv-SE" b="1" baseline="0" dirty="0" smtClean="0"/>
              <a:t>Dialog </a:t>
            </a:r>
          </a:p>
          <a:p>
            <a:pPr defTabSz="914583" eaLnBrk="1" fontAlgn="auto" hangingPunct="1">
              <a:spcBef>
                <a:spcPts val="0"/>
              </a:spcBef>
              <a:spcAft>
                <a:spcPts val="0"/>
              </a:spcAft>
              <a:defRPr/>
            </a:pPr>
            <a:r>
              <a:rPr lang="sv-SE" dirty="0">
                <a:latin typeface="Calibri" panose="020F0502020204030204" pitchFamily="34" charset="0"/>
                <a:cs typeface="Calibri" panose="020F0502020204030204" pitchFamily="34" charset="0"/>
              </a:rPr>
              <a:t>Läs dialogfrågorna (2 </a:t>
            </a:r>
            <a:r>
              <a:rPr lang="sv-SE" dirty="0" err="1">
                <a:latin typeface="Calibri" panose="020F0502020204030204" pitchFamily="34" charset="0"/>
                <a:cs typeface="Calibri" panose="020F0502020204030204" pitchFamily="34" charset="0"/>
              </a:rPr>
              <a:t>st</a:t>
            </a:r>
            <a:r>
              <a:rPr lang="sv-SE" dirty="0">
                <a:latin typeface="Calibri" panose="020F0502020204030204" pitchFamily="34" charset="0"/>
                <a:cs typeface="Calibri" panose="020F0502020204030204" pitchFamily="34" charset="0"/>
              </a:rPr>
              <a:t>). Bilden är animerad, klicka fram dem en i taget</a:t>
            </a:r>
          </a:p>
          <a:p>
            <a:pPr defTabSz="914583" eaLnBrk="1" fontAlgn="auto" hangingPunct="1">
              <a:spcBef>
                <a:spcPts val="0"/>
              </a:spcBef>
              <a:spcAft>
                <a:spcPts val="0"/>
              </a:spcAft>
              <a:defRPr/>
            </a:pPr>
            <a:endParaRPr lang="sv-SE" dirty="0">
              <a:latin typeface="Calibri" panose="020F0502020204030204" pitchFamily="34" charset="0"/>
              <a:cs typeface="Calibri" panose="020F0502020204030204" pitchFamily="34" charset="0"/>
            </a:endParaRPr>
          </a:p>
          <a:p>
            <a:pPr defTabSz="914583" eaLnBrk="1" fontAlgn="auto" hangingPunct="1">
              <a:spcBef>
                <a:spcPts val="0"/>
              </a:spcBef>
              <a:spcAft>
                <a:spcPts val="0"/>
              </a:spcAft>
              <a:defRPr/>
            </a:pPr>
            <a:endParaRPr lang="sv-SE" dirty="0">
              <a:solidFill>
                <a:srgbClr val="000000"/>
              </a:solidFill>
              <a:latin typeface="Calibri" panose="020F0502020204030204" pitchFamily="34" charset="0"/>
              <a:cs typeface="Calibri" panose="020F0502020204030204" pitchFamily="34" charset="0"/>
            </a:endParaRPr>
          </a:p>
          <a:p>
            <a:endParaRPr lang="sv-SE" b="0" baseline="0" dirty="0" smtClean="0"/>
          </a:p>
          <a:p>
            <a:endParaRPr lang="sv-SE" dirty="0"/>
          </a:p>
        </p:txBody>
      </p:sp>
      <p:sp>
        <p:nvSpPr>
          <p:cNvPr id="4" name="Platshållare för bildnummer 3"/>
          <p:cNvSpPr>
            <a:spLocks noGrp="1"/>
          </p:cNvSpPr>
          <p:nvPr>
            <p:ph type="sldNum" sz="quarter" idx="10"/>
          </p:nvPr>
        </p:nvSpPr>
        <p:spPr/>
        <p:txBody>
          <a:bodyPr/>
          <a:lstStyle/>
          <a:p>
            <a:fld id="{4D294184-4D76-4DBB-A7B1-70F117DA4804}" type="slidenum">
              <a:rPr lang="sv-SE" smtClean="0"/>
              <a:t>39</a:t>
            </a:fld>
            <a:endParaRPr lang="sv-SE"/>
          </a:p>
        </p:txBody>
      </p:sp>
    </p:spTree>
    <p:extLst>
      <p:ext uri="{BB962C8B-B14F-4D97-AF65-F5344CB8AC3E}">
        <p14:creationId xmlns:p14="http://schemas.microsoft.com/office/powerpoint/2010/main" val="3833230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att vi kommer</a:t>
            </a:r>
            <a:r>
              <a:rPr lang="sv-SE" baseline="0" dirty="0" smtClean="0"/>
              <a:t> in på ett nytt avsnitt där vi får ta del av exempel på vad vi kan göra här och nu för att underlätta för patienter/medarbetare genom att erbjuda nya tjänster</a:t>
            </a:r>
            <a:endParaRPr lang="sv-SE" dirty="0"/>
          </a:p>
        </p:txBody>
      </p:sp>
      <p:sp>
        <p:nvSpPr>
          <p:cNvPr id="4" name="Platshållare för bildnummer 3"/>
          <p:cNvSpPr>
            <a:spLocks noGrp="1"/>
          </p:cNvSpPr>
          <p:nvPr>
            <p:ph type="sldNum" sz="quarter" idx="10"/>
          </p:nvPr>
        </p:nvSpPr>
        <p:spPr/>
        <p:txBody>
          <a:bodyPr/>
          <a:lstStyle/>
          <a:p>
            <a:pPr defTabSz="914583">
              <a:defRPr/>
            </a:pPr>
            <a:fld id="{3DE237F8-7095-47D1-AD93-B41ED59F381C}" type="slidenum">
              <a:rPr lang="sv-SE">
                <a:solidFill>
                  <a:srgbClr val="000000"/>
                </a:solidFill>
              </a:rPr>
              <a:pPr defTabSz="914583">
                <a:defRPr/>
              </a:pPr>
              <a:t>40</a:t>
            </a:fld>
            <a:endParaRPr lang="sv-SE">
              <a:solidFill>
                <a:srgbClr val="000000"/>
              </a:solidFill>
            </a:endParaRPr>
          </a:p>
        </p:txBody>
      </p:sp>
    </p:spTree>
    <p:extLst>
      <p:ext uri="{BB962C8B-B14F-4D97-AF65-F5344CB8AC3E}">
        <p14:creationId xmlns:p14="http://schemas.microsoft.com/office/powerpoint/2010/main" val="3553067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pPr defTabSz="914583">
              <a:defRPr/>
            </a:pPr>
            <a:r>
              <a:rPr lang="sv-SE" baseline="0" dirty="0" smtClean="0"/>
              <a:t>Visa en process som kan möjliggöra för patienten att självdialysera sig och dokumentera sin behandling i lokal utan personal.</a:t>
            </a:r>
          </a:p>
          <a:p>
            <a:pPr defTabSz="914583">
              <a:defRPr/>
            </a:pPr>
            <a:endParaRPr lang="sv-SE" baseline="0" dirty="0" smtClean="0"/>
          </a:p>
          <a:p>
            <a:pPr defTabSz="914583">
              <a:defRPr/>
            </a:pPr>
            <a:r>
              <a:rPr lang="sv-SE" b="1" baseline="0" dirty="0" smtClean="0"/>
              <a:t>Hur</a:t>
            </a:r>
          </a:p>
          <a:p>
            <a:pPr defTabSz="914583">
              <a:defRPr/>
            </a:pPr>
            <a:r>
              <a:rPr lang="sv-SE" baseline="0" dirty="0" smtClean="0"/>
              <a:t>Läs upp texten i cirklarna, börja uppifrån och följ pilarna. Läs sedan texten längst ner på sidan.</a:t>
            </a:r>
          </a:p>
          <a:p>
            <a:pPr defTabSz="914583">
              <a:defRPr/>
            </a:pPr>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41</a:t>
            </a:fld>
            <a:endParaRPr lang="sv-SE"/>
          </a:p>
        </p:txBody>
      </p:sp>
    </p:spTree>
    <p:extLst>
      <p:ext uri="{BB962C8B-B14F-4D97-AF65-F5344CB8AC3E}">
        <p14:creationId xmlns:p14="http://schemas.microsoft.com/office/powerpoint/2010/main" val="2562664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eaLnBrk="1" fontAlgn="auto" hangingPunct="1">
              <a:spcBef>
                <a:spcPts val="0"/>
              </a:spcBef>
              <a:spcAft>
                <a:spcPts val="0"/>
              </a:spcAft>
              <a:defRPr/>
            </a:pPr>
            <a:r>
              <a:rPr lang="sv-SE" b="1" dirty="0" smtClean="0"/>
              <a:t>Status HÄPP, som kommer byta namn inom kort.</a:t>
            </a:r>
          </a:p>
          <a:p>
            <a:pPr defTabSz="914583" eaLnBrk="1" fontAlgn="auto" hangingPunct="1">
              <a:spcBef>
                <a:spcPts val="0"/>
              </a:spcBef>
              <a:spcAft>
                <a:spcPts val="0"/>
              </a:spcAft>
              <a:defRPr/>
            </a:pPr>
            <a:r>
              <a:rPr lang="sv-SE" b="1" dirty="0" smtClean="0"/>
              <a:t>Under 2017-2018 har HÄPP utvecklats för att möta de krav som SLSO Primärvård/Hemsjukvård önskat.</a:t>
            </a:r>
          </a:p>
          <a:p>
            <a:pPr defTabSz="914583" eaLnBrk="1" fontAlgn="auto" hangingPunct="1">
              <a:spcBef>
                <a:spcPts val="0"/>
              </a:spcBef>
              <a:spcAft>
                <a:spcPts val="0"/>
              </a:spcAft>
              <a:defRPr/>
            </a:pPr>
            <a:r>
              <a:rPr lang="sv-SE" b="1" dirty="0" smtClean="0"/>
              <a:t>Vi har utvecklat ett helt nytt gränssnitt</a:t>
            </a:r>
          </a:p>
          <a:p>
            <a:pPr defTabSz="914583" eaLnBrk="1" fontAlgn="auto" hangingPunct="1">
              <a:spcBef>
                <a:spcPts val="0"/>
              </a:spcBef>
              <a:spcAft>
                <a:spcPts val="0"/>
              </a:spcAft>
              <a:defRPr/>
            </a:pPr>
            <a:r>
              <a:rPr lang="sv-SE" b="1" dirty="0" smtClean="0"/>
              <a:t>Vi har testat HÄPP i slutenvården på DS och på SÖS, med gott resultat.</a:t>
            </a:r>
          </a:p>
          <a:p>
            <a:pPr defTabSz="914583" eaLnBrk="1" fontAlgn="auto" hangingPunct="1">
              <a:spcBef>
                <a:spcPts val="0"/>
              </a:spcBef>
              <a:spcAft>
                <a:spcPts val="0"/>
              </a:spcAft>
              <a:defRPr/>
            </a:pPr>
            <a:r>
              <a:rPr lang="sv-SE" b="1" dirty="0" smtClean="0"/>
              <a:t>Vi har tagit fram en prismodell för att använda HÄPP.</a:t>
            </a:r>
          </a:p>
          <a:p>
            <a:pPr defTabSz="914583" eaLnBrk="1" fontAlgn="auto" hangingPunct="1">
              <a:spcBef>
                <a:spcPts val="0"/>
              </a:spcBef>
              <a:spcAft>
                <a:spcPts val="0"/>
              </a:spcAft>
              <a:defRPr/>
            </a:pPr>
            <a:r>
              <a:rPr lang="sv-SE" b="1" dirty="0" smtClean="0"/>
              <a:t> </a:t>
            </a:r>
          </a:p>
          <a:p>
            <a:pPr defTabSz="914583" eaLnBrk="1" fontAlgn="auto" hangingPunct="1">
              <a:spcBef>
                <a:spcPts val="0"/>
              </a:spcBef>
              <a:spcAft>
                <a:spcPts val="0"/>
              </a:spcAft>
              <a:defRPr/>
            </a:pPr>
            <a:r>
              <a:rPr lang="sv-SE" b="1" dirty="0" smtClean="0"/>
              <a:t>Vi har fått in informationsmängden patientens LM lista som vi kan visa i HÄPP.</a:t>
            </a:r>
          </a:p>
          <a:p>
            <a:pPr defTabSz="914583" eaLnBrk="1" fontAlgn="auto" hangingPunct="1">
              <a:spcBef>
                <a:spcPts val="0"/>
              </a:spcBef>
              <a:spcAft>
                <a:spcPts val="0"/>
              </a:spcAft>
              <a:defRPr/>
            </a:pPr>
            <a:r>
              <a:rPr lang="sv-SE" b="1" dirty="0" smtClean="0"/>
              <a:t> </a:t>
            </a:r>
          </a:p>
          <a:p>
            <a:pPr defTabSz="914583" eaLnBrk="1" fontAlgn="auto" hangingPunct="1">
              <a:spcBef>
                <a:spcPts val="0"/>
              </a:spcBef>
              <a:spcAft>
                <a:spcPts val="0"/>
              </a:spcAft>
              <a:defRPr/>
            </a:pPr>
            <a:r>
              <a:rPr lang="sv-SE" b="1" dirty="0" smtClean="0"/>
              <a:t>Aktuellt:</a:t>
            </a:r>
          </a:p>
          <a:p>
            <a:pPr defTabSz="914583" eaLnBrk="1" fontAlgn="auto" hangingPunct="1">
              <a:spcBef>
                <a:spcPts val="0"/>
              </a:spcBef>
              <a:spcAft>
                <a:spcPts val="0"/>
              </a:spcAft>
              <a:defRPr/>
            </a:pPr>
            <a:r>
              <a:rPr lang="sv-SE" b="1" dirty="0" smtClean="0"/>
              <a:t>Etablering av förvaltning pågår för fullt. Vi förbereder för lansering av HÄPP inom SLSO med full styrka.</a:t>
            </a:r>
          </a:p>
          <a:p>
            <a:pPr defTabSz="914583" eaLnBrk="1" fontAlgn="auto" hangingPunct="1">
              <a:spcBef>
                <a:spcPts val="0"/>
              </a:spcBef>
              <a:spcAft>
                <a:spcPts val="0"/>
              </a:spcAft>
              <a:defRPr/>
            </a:pPr>
            <a:r>
              <a:rPr lang="sv-SE" b="1" dirty="0" smtClean="0"/>
              <a:t>Vi planerar att flytta in HÄPP till Vårdprocess hos CSTC.</a:t>
            </a:r>
          </a:p>
          <a:p>
            <a:pPr defTabSz="914583" eaLnBrk="1" fontAlgn="auto" hangingPunct="1">
              <a:spcBef>
                <a:spcPts val="0"/>
              </a:spcBef>
              <a:spcAft>
                <a:spcPts val="0"/>
              </a:spcAft>
              <a:defRPr/>
            </a:pPr>
            <a:r>
              <a:rPr lang="sv-SE" b="1" dirty="0" smtClean="0"/>
              <a:t>Vi kommer lägga driften hos SLL-IT, då HÄPP inte är ett Windows system. SLL-IT har kompetensen för Unix/Linux drift som HÄPP är beroende av.</a:t>
            </a:r>
          </a:p>
          <a:p>
            <a:pPr defTabSz="914583" eaLnBrk="1" fontAlgn="auto" hangingPunct="1">
              <a:spcBef>
                <a:spcPts val="0"/>
              </a:spcBef>
              <a:spcAft>
                <a:spcPts val="0"/>
              </a:spcAft>
              <a:defRPr/>
            </a:pPr>
            <a:r>
              <a:rPr lang="sv-SE" b="1" dirty="0" smtClean="0"/>
              <a:t>Vi rullar ut HÄPP inom BHV under januari/februari, dom blir först att använda det nya gränssnittet.</a:t>
            </a:r>
          </a:p>
          <a:p>
            <a:pPr defTabSz="914583" eaLnBrk="1" fontAlgn="auto" hangingPunct="1">
              <a:spcBef>
                <a:spcPts val="0"/>
              </a:spcBef>
              <a:spcAft>
                <a:spcPts val="0"/>
              </a:spcAft>
              <a:defRPr/>
            </a:pPr>
            <a:r>
              <a:rPr lang="sv-SE" b="1" dirty="0" smtClean="0"/>
              <a:t>Vi tar höjd för </a:t>
            </a:r>
            <a:r>
              <a:rPr lang="sv-SE" b="1" dirty="0" err="1" smtClean="0"/>
              <a:t>SLSO:s</a:t>
            </a:r>
            <a:r>
              <a:rPr lang="sv-SE" b="1" dirty="0" smtClean="0"/>
              <a:t> enheter att avropa HÄPP via ett beställningsformulär som snart kommer att publiceras på Insidan.</a:t>
            </a:r>
          </a:p>
          <a:p>
            <a:pPr defTabSz="914583" eaLnBrk="1" fontAlgn="auto" hangingPunct="1">
              <a:spcBef>
                <a:spcPts val="0"/>
              </a:spcBef>
              <a:spcAft>
                <a:spcPts val="0"/>
              </a:spcAft>
              <a:defRPr/>
            </a:pPr>
            <a:r>
              <a:rPr lang="sv-SE" b="1" dirty="0" smtClean="0"/>
              <a:t> </a:t>
            </a:r>
          </a:p>
          <a:p>
            <a:pPr defTabSz="914583" eaLnBrk="1" fontAlgn="auto" hangingPunct="1">
              <a:spcBef>
                <a:spcPts val="0"/>
              </a:spcBef>
              <a:spcAft>
                <a:spcPts val="0"/>
              </a:spcAft>
              <a:defRPr/>
            </a:pPr>
            <a:r>
              <a:rPr lang="sv-SE" b="1" dirty="0" smtClean="0"/>
              <a:t>Vi kommer skriva om HÄPP lanseringen på Insidan, när vi är klara med alla förberedelser. </a:t>
            </a:r>
          </a:p>
          <a:p>
            <a:pPr defTabSz="914583" eaLnBrk="1" fontAlgn="auto" hangingPunct="1">
              <a:spcBef>
                <a:spcPts val="0"/>
              </a:spcBef>
              <a:spcAft>
                <a:spcPts val="0"/>
              </a:spcAft>
              <a:defRPr/>
            </a:pPr>
            <a:r>
              <a:rPr lang="sv-SE" b="1" dirty="0" smtClean="0"/>
              <a:t/>
            </a:r>
            <a:br>
              <a:rPr lang="sv-SE" b="1" dirty="0" smtClean="0"/>
            </a:br>
            <a:r>
              <a:rPr lang="sv-SE" b="1" dirty="0" smtClean="0"/>
              <a:t/>
            </a:r>
            <a:br>
              <a:rPr lang="sv-SE" b="1" dirty="0" smtClean="0"/>
            </a:br>
            <a:r>
              <a:rPr lang="sv-SE" b="1" dirty="0" smtClean="0"/>
              <a:t>Hjälptext</a:t>
            </a:r>
            <a:endParaRPr lang="sv-SE" b="1" dirty="0"/>
          </a:p>
          <a:p>
            <a:pPr defTabSz="914583" eaLnBrk="1" fontAlgn="auto" hangingPunct="1">
              <a:spcBef>
                <a:spcPts val="0"/>
              </a:spcBef>
              <a:spcAft>
                <a:spcPts val="0"/>
              </a:spcAft>
              <a:defRPr/>
            </a:pPr>
            <a:r>
              <a:rPr lang="sv-SE" dirty="0"/>
              <a:t>Hälsa på plats (HÄPP) är Stockholms läns sjukvårdsområdes mobila lösning för att läsa och skriva in dokumentation i journalsystemet via Ipad och Iphone.  </a:t>
            </a:r>
          </a:p>
          <a:p>
            <a:pPr defTabSz="914583" eaLnBrk="1" fontAlgn="auto" hangingPunct="1">
              <a:spcBef>
                <a:spcPts val="0"/>
              </a:spcBef>
              <a:spcAft>
                <a:spcPts val="0"/>
              </a:spcAft>
              <a:defRPr/>
            </a:pPr>
            <a:r>
              <a:rPr lang="sv-SE" dirty="0"/>
              <a:t>Inloggning sker med SITHS-kort. </a:t>
            </a:r>
          </a:p>
          <a:p>
            <a:pPr defTabSz="914583" eaLnBrk="1" fontAlgn="auto" hangingPunct="1">
              <a:spcBef>
                <a:spcPts val="0"/>
              </a:spcBef>
              <a:spcAft>
                <a:spcPts val="0"/>
              </a:spcAft>
              <a:defRPr/>
            </a:pPr>
            <a:r>
              <a:rPr lang="sv-SE" dirty="0"/>
              <a:t>Det pågår pilotprojekt på flera kliniker på DS.</a:t>
            </a:r>
          </a:p>
          <a:p>
            <a:pPr defTabSz="914583" eaLnBrk="1" fontAlgn="auto" hangingPunct="1">
              <a:spcBef>
                <a:spcPts val="0"/>
              </a:spcBef>
              <a:spcAft>
                <a:spcPts val="0"/>
              </a:spcAft>
              <a:defRPr/>
            </a:pPr>
            <a:r>
              <a:rPr lang="sv-SE" dirty="0"/>
              <a:t>Piloten pågår  mars/april 2019 och kommer att resultera i kravställning. </a:t>
            </a:r>
          </a:p>
          <a:p>
            <a:pPr defTabSz="914583" eaLnBrk="1" fontAlgn="auto" hangingPunct="1">
              <a:spcBef>
                <a:spcPts val="0"/>
              </a:spcBef>
              <a:spcAft>
                <a:spcPts val="0"/>
              </a:spcAft>
              <a:defRPr/>
            </a:pPr>
            <a:r>
              <a:rPr lang="sv-SE" dirty="0" err="1"/>
              <a:t>Häpp</a:t>
            </a:r>
            <a:r>
              <a:rPr lang="sv-SE" dirty="0"/>
              <a:t> kommer att föras över till SLL-IT. </a:t>
            </a:r>
          </a:p>
          <a:p>
            <a:endParaRPr lang="sv-SE" dirty="0"/>
          </a:p>
        </p:txBody>
      </p:sp>
      <p:sp>
        <p:nvSpPr>
          <p:cNvPr id="4" name="Platshållare för bildnummer 3"/>
          <p:cNvSpPr>
            <a:spLocks noGrp="1"/>
          </p:cNvSpPr>
          <p:nvPr>
            <p:ph type="sldNum" sz="quarter" idx="10"/>
          </p:nvPr>
        </p:nvSpPr>
        <p:spPr/>
        <p:txBody>
          <a:bodyPr/>
          <a:lstStyle/>
          <a:p>
            <a:fld id="{555FAB6E-AFE0-4BAF-A84E-B48292EADC43}" type="slidenum">
              <a:rPr lang="sv-SE" smtClean="0"/>
              <a:t>42</a:t>
            </a:fld>
            <a:endParaRPr lang="sv-SE"/>
          </a:p>
        </p:txBody>
      </p:sp>
    </p:spTree>
    <p:extLst>
      <p:ext uri="{BB962C8B-B14F-4D97-AF65-F5344CB8AC3E}">
        <p14:creationId xmlns:p14="http://schemas.microsoft.com/office/powerpoint/2010/main" val="971794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smtClean="0"/>
              <a:t>Hjälptext</a:t>
            </a:r>
          </a:p>
          <a:p>
            <a:r>
              <a:rPr lang="sv-SE" sz="1200" b="0" dirty="0" smtClean="0"/>
              <a:t>Nu ska vi se filmen Digitalt återbesök</a:t>
            </a:r>
            <a:r>
              <a:rPr lang="sv-SE" sz="1200" b="0" baseline="0" dirty="0" smtClean="0"/>
              <a:t> vilket är</a:t>
            </a:r>
            <a:r>
              <a:rPr lang="sv-SE" sz="1200" b="0" dirty="0" smtClean="0"/>
              <a:t> ett</a:t>
            </a:r>
            <a:r>
              <a:rPr lang="sv-SE" sz="1200" b="0" baseline="0" dirty="0" smtClean="0"/>
              <a:t> exempel på </a:t>
            </a:r>
            <a:r>
              <a:rPr lang="sv-SE" sz="1200" b="0" dirty="0" smtClean="0"/>
              <a:t>vad vi kan göra här och nu med de verktyg vi redan har. </a:t>
            </a:r>
          </a:p>
          <a:p>
            <a:endParaRPr lang="sv-SE" sz="1200" b="1" dirty="0" smtClean="0"/>
          </a:p>
          <a:p>
            <a:r>
              <a:rPr lang="sv-SE" sz="1200" b="1" dirty="0" smtClean="0"/>
              <a:t>Hur</a:t>
            </a:r>
          </a:p>
          <a:p>
            <a:r>
              <a:rPr lang="sv-SE" sz="1200" b="0" dirty="0" smtClean="0"/>
              <a:t>Sätt</a:t>
            </a:r>
            <a:r>
              <a:rPr lang="sv-SE" sz="1200" b="0" baseline="0" dirty="0" smtClean="0"/>
              <a:t> igång filmen från presentationsläget. Tryck på playknappen.</a:t>
            </a:r>
          </a:p>
          <a:p>
            <a:r>
              <a:rPr lang="sv-SE" sz="1200" b="0" baseline="0" dirty="0" smtClean="0"/>
              <a:t>Länk till Youtube</a:t>
            </a:r>
            <a:r>
              <a:rPr lang="sv-SE" sz="1200" b="0" baseline="0" smtClean="0"/>
              <a:t>: https://www.youtube.com/watch?v=biRnpBDXjwA</a:t>
            </a:r>
            <a:br>
              <a:rPr lang="sv-SE" sz="1200" b="0" baseline="0" smtClean="0"/>
            </a:br>
            <a:endParaRPr lang="sv-SE" sz="1200" b="0" baseline="0" dirty="0" smtClean="0"/>
          </a:p>
          <a:p>
            <a:r>
              <a:rPr lang="sv-SE" sz="1200" b="0" baseline="0" dirty="0" smtClean="0"/>
              <a:t>OBS! Rekommenderas att ni använder Youtube-länken vid uppspelning för bättre kvalité på filmen. </a:t>
            </a:r>
          </a:p>
          <a:p>
            <a:endParaRPr lang="sv-SE" sz="1200" b="0" baseline="0" dirty="0" smtClean="0"/>
          </a:p>
          <a:p>
            <a:r>
              <a:rPr lang="sv-SE" sz="1200" b="0" baseline="0" dirty="0" smtClean="0"/>
              <a:t>Filmen är textad. Du kan välja om du vill visa texten eller inte. </a:t>
            </a:r>
          </a:p>
          <a:p>
            <a:endParaRPr lang="sv-SE" sz="1200" b="0" baseline="0" dirty="0" smtClean="0"/>
          </a:p>
          <a:p>
            <a:r>
              <a:rPr lang="sv-SE" sz="1200" b="0" baseline="0" dirty="0" smtClean="0"/>
              <a:t>Gör så här: sätt igång filmen. Längst ned i högra hörnet finns det några symboler. Klicka på symbolen för undertexter som är den av symbolerna som ligger längst till vänster för att visa undertexterna. </a:t>
            </a:r>
            <a:endParaRPr lang="sv-SE" sz="1200" b="0" dirty="0" smtClean="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4280879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a:t>
            </a:r>
          </a:p>
          <a:p>
            <a:r>
              <a:rPr lang="sv-SE" dirty="0"/>
              <a:t>Visa hur frågeformuläret i 1177 (som det pratas om i filmen) ser ut</a:t>
            </a:r>
          </a:p>
          <a:p>
            <a:endParaRPr lang="sv-SE" b="1" dirty="0"/>
          </a:p>
          <a:p>
            <a:r>
              <a:rPr lang="sv-SE" b="1" dirty="0"/>
              <a:t>Hur</a:t>
            </a:r>
          </a:p>
          <a:p>
            <a:r>
              <a:rPr lang="sv-SE" dirty="0"/>
              <a:t>Sätt på filmen ifrån visningsläget, klicka på pilen i det nedre vänstra hörnet.</a:t>
            </a:r>
          </a:p>
          <a:p>
            <a:endParaRPr lang="sv-SE" dirty="0"/>
          </a:p>
          <a:p>
            <a:r>
              <a:rPr lang="sv-SE" dirty="0"/>
              <a:t>Länk till Youtube: https://www.youtube.com/watch?v=hyy-d-48KgM</a:t>
            </a:r>
          </a:p>
          <a:p>
            <a:endParaRPr lang="sv-SE" dirty="0"/>
          </a:p>
          <a:p>
            <a:r>
              <a:rPr lang="sv-SE" b="1" dirty="0"/>
              <a:t>OBS! </a:t>
            </a:r>
            <a:r>
              <a:rPr lang="sv-SE" dirty="0"/>
              <a:t>Rekommenderas att ni använder Youtube-länken vid uppspelning för bättre kvalité på filmen. </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44</a:t>
            </a:fld>
            <a:endParaRPr lang="sv-SE"/>
          </a:p>
        </p:txBody>
      </p:sp>
    </p:spTree>
    <p:extLst>
      <p:ext uri="{BB962C8B-B14F-4D97-AF65-F5344CB8AC3E}">
        <p14:creationId xmlns:p14="http://schemas.microsoft.com/office/powerpoint/2010/main" val="2764935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pPr marL="171484" indent="-171484">
              <a:buFont typeface="Arial" panose="020B0604020202020204" pitchFamily="34" charset="0"/>
              <a:buChar char="•"/>
            </a:pPr>
            <a:r>
              <a:rPr lang="sv-SE" dirty="0" smtClean="0"/>
              <a:t>Visa processen</a:t>
            </a:r>
            <a:r>
              <a:rPr lang="sv-SE" baseline="0" dirty="0" smtClean="0"/>
              <a:t> för det digitala återbesöket i filmen. </a:t>
            </a:r>
            <a:endParaRPr lang="sv-SE" dirty="0" smtClean="0"/>
          </a:p>
          <a:p>
            <a:pPr marL="171484" indent="-171484">
              <a:buFont typeface="Arial" panose="020B0604020202020204" pitchFamily="34" charset="0"/>
              <a:buChar char="•"/>
            </a:pPr>
            <a:r>
              <a:rPr lang="sv-SE" dirty="0" smtClean="0"/>
              <a:t>Väcka</a:t>
            </a:r>
            <a:r>
              <a:rPr lang="sv-SE" baseline="0" dirty="0" smtClean="0"/>
              <a:t> tankar kring vad patienten kan göra själva.</a:t>
            </a:r>
            <a:endParaRPr lang="sv-SE" dirty="0" smtClean="0"/>
          </a:p>
          <a:p>
            <a:endParaRPr lang="sv-SE" dirty="0" smtClean="0"/>
          </a:p>
          <a:p>
            <a:r>
              <a:rPr lang="sv-SE" b="1" dirty="0" smtClean="0"/>
              <a:t>Hjälptext</a:t>
            </a:r>
          </a:p>
          <a:p>
            <a:r>
              <a:rPr lang="sv-SE" dirty="0" smtClean="0"/>
              <a:t>Bilden är animerad.</a:t>
            </a:r>
            <a:r>
              <a:rPr lang="sv-SE" baseline="0" dirty="0" smtClean="0"/>
              <a:t> </a:t>
            </a:r>
            <a:r>
              <a:rPr lang="sv-SE" dirty="0" smtClean="0"/>
              <a:t>Klicka fram en bild i</a:t>
            </a:r>
            <a:r>
              <a:rPr lang="sv-SE" baseline="0" dirty="0" smtClean="0"/>
              <a:t> taget och läs texten. Nedan är kompletterande information kring de olika delarna.</a:t>
            </a:r>
          </a:p>
          <a:p>
            <a:endParaRPr lang="sv-SE" baseline="0" dirty="0" smtClean="0"/>
          </a:p>
          <a:p>
            <a:r>
              <a:rPr lang="sv-SE" baseline="0" dirty="0" smtClean="0"/>
              <a:t>Bild 1. Patienten loggar in via 1177 och gör självskattning i kvalitetsregistret. </a:t>
            </a:r>
          </a:p>
          <a:p>
            <a:r>
              <a:rPr lang="sv-SE" baseline="0" dirty="0" smtClean="0"/>
              <a:t>Bild 2. Patienten tar </a:t>
            </a:r>
            <a:r>
              <a:rPr lang="sv-SE" baseline="0" dirty="0" err="1" smtClean="0"/>
              <a:t>rutinprover</a:t>
            </a:r>
            <a:r>
              <a:rPr lang="sv-SE" baseline="0" dirty="0" smtClean="0"/>
              <a:t> innan besöket. Remissen finns skapad redan. Vissa patienter har själva möjlighet att lägga in sin remiss (PEP – Patientens Egen Provhantering)</a:t>
            </a:r>
          </a:p>
          <a:p>
            <a:r>
              <a:rPr lang="sv-SE" baseline="0" dirty="0" smtClean="0"/>
              <a:t>Bild 3. Patienten svarar på frågor i frågeformuläret på 1177 som en förberedelse inför mötet. OBS! Frågeformulär är inte samma sak som ett webformulär, svaren går inte in i </a:t>
            </a:r>
            <a:r>
              <a:rPr lang="sv-SE" baseline="0" dirty="0" err="1" smtClean="0"/>
              <a:t>TakeCare</a:t>
            </a:r>
            <a:r>
              <a:rPr lang="sv-SE" baseline="0" dirty="0" smtClean="0"/>
              <a:t> automatiskt.</a:t>
            </a:r>
          </a:p>
          <a:p>
            <a:r>
              <a:rPr lang="sv-SE" baseline="0" dirty="0" smtClean="0"/>
              <a:t>Bild 4. Patienten väljer själv vilken typ av kontakt/besök hen önskar</a:t>
            </a:r>
          </a:p>
          <a:p>
            <a:r>
              <a:rPr lang="sv-SE" baseline="0" dirty="0" smtClean="0"/>
              <a:t>Bild 5. Åtgärder utförs efter besöket på samma sätt som vanligt</a:t>
            </a:r>
          </a:p>
          <a:p>
            <a:r>
              <a:rPr lang="sv-SE" baseline="0" dirty="0" smtClean="0"/>
              <a:t>Bild 6. Dokumentation. En hälsoplan har utarbetats tillsammans med patienten och den ligger till grund för fortsatt planering framöver. Vårdgivaren fyller på information i kvalitetsregistret.</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45</a:t>
            </a:fld>
            <a:endParaRPr lang="sv-SE"/>
          </a:p>
        </p:txBody>
      </p:sp>
    </p:spTree>
    <p:extLst>
      <p:ext uri="{BB962C8B-B14F-4D97-AF65-F5344CB8AC3E}">
        <p14:creationId xmlns:p14="http://schemas.microsoft.com/office/powerpoint/2010/main" val="226592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b="1" dirty="0"/>
              <a:t>OBS! Information till utvecklingsledare att göra innan dialogseminariet: </a:t>
            </a:r>
          </a:p>
          <a:p>
            <a:pPr defTabSz="914583">
              <a:defRPr/>
            </a:pPr>
            <a:r>
              <a:rPr lang="sv-SE" dirty="0"/>
              <a:t>Skriv ut och ta med några exemplar av informationsbladen från ESF och SCB angående GDPR och hantering av personuppgifter och låt dessa ligga framme så att deltagare kan läsa om de vill. Dessa informationsblad ska du ha fått som </a:t>
            </a:r>
            <a:r>
              <a:rPr lang="sv-SE" dirty="0" err="1"/>
              <a:t>pdf-filer</a:t>
            </a:r>
            <a:r>
              <a:rPr lang="sv-SE" dirty="0"/>
              <a:t> från din processhandledare, om inte kontakta projektledningen eller processhandledaren innan seminariet. </a:t>
            </a:r>
          </a:p>
          <a:p>
            <a:pPr defTabSz="914583">
              <a:defRPr/>
            </a:pPr>
            <a:endParaRPr lang="sv-SE" b="1" dirty="0"/>
          </a:p>
          <a:p>
            <a:pPr defTabSz="914583">
              <a:defRPr/>
            </a:pPr>
            <a:r>
              <a:rPr lang="sv-SE" b="1" dirty="0"/>
              <a:t>VIKTIG information som ska läsas upp: </a:t>
            </a:r>
          </a:p>
          <a:p>
            <a:pPr defTabSz="914583">
              <a:defRPr/>
            </a:pPr>
            <a:endParaRPr lang="sv-SE" b="1" dirty="0"/>
          </a:p>
          <a:p>
            <a:r>
              <a:rPr lang="sv-SE" b="1" dirty="0"/>
              <a:t>Hantering av personuppgifter: </a:t>
            </a:r>
            <a:r>
              <a:rPr lang="sv-SE" dirty="0"/>
              <a:t>Från och med 25:e maj 2018 gäller dataskyddsförordningen (</a:t>
            </a:r>
            <a:r>
              <a:rPr lang="sv-SE" b="1" dirty="0"/>
              <a:t>GDPR</a:t>
            </a:r>
            <a:r>
              <a:rPr lang="sv-SE" dirty="0"/>
              <a:t>) som lag i alla EU:s medlemsstater. Förordningen ersätter personuppgiftslagen (PUL). </a:t>
            </a:r>
          </a:p>
          <a:p>
            <a:endParaRPr lang="sv-SE" i="1" dirty="0"/>
          </a:p>
          <a:p>
            <a:r>
              <a:rPr lang="sv-SE" b="1" dirty="0"/>
              <a:t>Statistik: </a:t>
            </a:r>
            <a:r>
              <a:rPr lang="sv-SE" dirty="0"/>
              <a:t>På uppdrag av Svenska ESF-rådet tar </a:t>
            </a:r>
            <a:r>
              <a:rPr lang="sv-SE" dirty="0" err="1"/>
              <a:t>eHälsalyftets</a:t>
            </a:r>
            <a:r>
              <a:rPr lang="sv-SE" dirty="0"/>
              <a:t> projektledning fram personuppgifter och rapporterar dessa till Statistiska centralbyrån (SCB) månadsvis. SCB tar sedan fram statistik om deltagandet i </a:t>
            </a:r>
            <a:r>
              <a:rPr lang="sv-SE" dirty="0" err="1"/>
              <a:t>eHälsalyftet</a:t>
            </a:r>
            <a:r>
              <a:rPr lang="sv-SE" dirty="0"/>
              <a:t>. </a:t>
            </a:r>
          </a:p>
          <a:p>
            <a:endParaRPr lang="sv-SE" dirty="0"/>
          </a:p>
          <a:p>
            <a:r>
              <a:rPr lang="sv-SE" b="1" dirty="0"/>
              <a:t>Lärande utvärdering: </a:t>
            </a:r>
            <a:r>
              <a:rPr lang="sv-SE" dirty="0" err="1"/>
              <a:t>eHälsalyftet</a:t>
            </a:r>
            <a:r>
              <a:rPr lang="sv-SE" dirty="0"/>
              <a:t> utvärderas av Ekan AB under tiden projektet pågår. Projektledningen skickar e-postadresser till Ekan och deltagare kan komma att få frågeformulär om sitt deltagande via e-post. Ekan har ett </a:t>
            </a:r>
            <a:r>
              <a:rPr lang="sv-SE" dirty="0" err="1"/>
              <a:t>PuB</a:t>
            </a:r>
            <a:r>
              <a:rPr lang="sv-SE" dirty="0"/>
              <a:t>-avtal (</a:t>
            </a:r>
            <a:r>
              <a:rPr lang="sv-SE" dirty="0" err="1"/>
              <a:t>PuB</a:t>
            </a:r>
            <a:r>
              <a:rPr lang="sv-SE" dirty="0"/>
              <a:t> = Personuppgiftsbiträde) med SLL. Mer information om hur Ekan behandlar personuppgifter finns i deras integritetspolicy, se: </a:t>
            </a:r>
            <a:r>
              <a:rPr lang="sv-SE" u="sng" dirty="0"/>
              <a:t>http://www.ekan.com/integritets-och-cookiepolicy/</a:t>
            </a:r>
          </a:p>
          <a:p>
            <a:endParaRPr lang="sv-SE" dirty="0"/>
          </a:p>
          <a:p>
            <a:r>
              <a:rPr lang="sv-SE" b="1" dirty="0"/>
              <a:t>Önskas mer information? </a:t>
            </a:r>
            <a:r>
              <a:rPr lang="sv-SE" dirty="0"/>
              <a:t>Hör av er till </a:t>
            </a:r>
            <a:r>
              <a:rPr lang="sv-SE" dirty="0" err="1"/>
              <a:t>eHälsalyftets</a:t>
            </a:r>
            <a:r>
              <a:rPr lang="sv-SE" dirty="0"/>
              <a:t> projektledning eller läs mer i de två informationsbladen om deltagarregister som finns hos här (Utvecklingsledaren håller upp informationsbladen). </a:t>
            </a:r>
          </a:p>
          <a:p>
            <a:r>
              <a:rPr lang="sv-SE" dirty="0"/>
              <a:t>Mer information finns även på ESFs webbsida : https://www.esf.se/sv/Vara-fonder/Socialfonden1/Genomfora/Hur-ska-mitt-projekt-utvarderas</a:t>
            </a:r>
          </a:p>
          <a:p>
            <a:endParaRPr lang="sv-SE" dirty="0"/>
          </a:p>
          <a:p>
            <a:r>
              <a:rPr lang="sv-SE" b="1" dirty="0"/>
              <a:t>Information som kan läsas upp vid behov:</a:t>
            </a:r>
          </a:p>
          <a:p>
            <a:r>
              <a:rPr lang="sv-SE" dirty="0"/>
              <a:t>Om någon inte vill att projektet ska rapportera hans/hennes personuppgifter till SCB så kan de inte skriva på närvarolistan. De får ändå stanna kvar på seminariet men deras närvaro ger ingen medfinansiering. Rapporteringen av personuppgifter är en förutsättning för att delta i projekt som finansieras av Europeiska socialfonden.</a:t>
            </a:r>
          </a:p>
          <a:p>
            <a:pPr>
              <a:defRPr/>
            </a:pPr>
            <a:endParaRPr lang="sv-SE" dirty="0"/>
          </a:p>
          <a:p>
            <a:pPr defTabSz="914583">
              <a:defRPr/>
            </a:pPr>
            <a:r>
              <a:rPr lang="sv-SE" dirty="0"/>
              <a:t> </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a:t>
            </a:fld>
            <a:endParaRPr lang="sv-SE"/>
          </a:p>
        </p:txBody>
      </p:sp>
    </p:spTree>
    <p:extLst>
      <p:ext uri="{BB962C8B-B14F-4D97-AF65-F5344CB8AC3E}">
        <p14:creationId xmlns:p14="http://schemas.microsoft.com/office/powerpoint/2010/main" val="257896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b="1" dirty="0">
                <a:latin typeface="Verdana" panose="020B0604030504040204" pitchFamily="34" charset="0"/>
                <a:ea typeface="Verdana" panose="020B0604030504040204" pitchFamily="34" charset="0"/>
                <a:cs typeface="Verdana" panose="020B0604030504040204" pitchFamily="34" charset="0"/>
              </a:rPr>
              <a:t>Syfte:</a:t>
            </a:r>
          </a:p>
          <a:p>
            <a:pPr defTabSz="914583">
              <a:defRPr/>
            </a:pPr>
            <a:r>
              <a:rPr lang="sv-SE" dirty="0">
                <a:latin typeface="Verdana" panose="020B0604030504040204" pitchFamily="34" charset="0"/>
                <a:ea typeface="Verdana" panose="020B0604030504040204" pitchFamily="34" charset="0"/>
                <a:cs typeface="Verdana" panose="020B0604030504040204" pitchFamily="34" charset="0"/>
              </a:rPr>
              <a:t>Förklara varför vi använder metoden dialogseminarium</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5</a:t>
            </a:fld>
            <a:endParaRPr lang="sv-SE"/>
          </a:p>
        </p:txBody>
      </p:sp>
    </p:spTree>
    <p:extLst>
      <p:ext uri="{BB962C8B-B14F-4D97-AF65-F5344CB8AC3E}">
        <p14:creationId xmlns:p14="http://schemas.microsoft.com/office/powerpoint/2010/main" val="261497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0" dirty="0" smtClean="0"/>
              <a:t>Fånga upp tankar efter</a:t>
            </a:r>
            <a:r>
              <a:rPr lang="sv-SE" b="0" baseline="0" dirty="0" smtClean="0"/>
              <a:t> förra temat för de deltagare som var med på tema 3</a:t>
            </a:r>
            <a:endParaRPr lang="sv-SE" b="0" dirty="0" smtClean="0"/>
          </a:p>
          <a:p>
            <a:endParaRPr lang="sv-SE" b="1" dirty="0" smtClean="0"/>
          </a:p>
          <a:p>
            <a:r>
              <a:rPr lang="sv-SE" b="1" dirty="0" smtClean="0"/>
              <a:t>Hjälptext:</a:t>
            </a:r>
          </a:p>
          <a:p>
            <a:r>
              <a:rPr lang="sv-SE" b="0" baseline="0" dirty="0" smtClean="0"/>
              <a:t>Under tema 3 talade vi om bakgrunden till fortsatt digitalisering i vården och informerade om vad Framtidens vårdinformationsmiljö handlar om.</a:t>
            </a:r>
          </a:p>
          <a:p>
            <a:r>
              <a:rPr lang="sv-SE" b="0" baseline="0" dirty="0" smtClean="0"/>
              <a:t>Det var en förberedelse för framtidens vårdinformationsmiljö (FVM).</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6</a:t>
            </a:fld>
            <a:endParaRPr lang="sv-SE"/>
          </a:p>
        </p:txBody>
      </p:sp>
    </p:spTree>
    <p:extLst>
      <p:ext uri="{BB962C8B-B14F-4D97-AF65-F5344CB8AC3E}">
        <p14:creationId xmlns:p14="http://schemas.microsoft.com/office/powerpoint/2010/main" val="420616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1" kern="0" dirty="0"/>
              <a:t>Syfte</a:t>
            </a:r>
          </a:p>
          <a:p>
            <a:r>
              <a:rPr lang="sv-SE" sz="1400" kern="0" dirty="0"/>
              <a:t>Påminna om vilka frågor som diskuterades under miniworkshops på dialogseminarierna i tema 3 </a:t>
            </a:r>
          </a:p>
          <a:p>
            <a:endParaRPr lang="sv-SE" sz="1400" kern="0" dirty="0"/>
          </a:p>
          <a:p>
            <a:r>
              <a:rPr lang="sv-SE" sz="1400" b="1" kern="0" dirty="0"/>
              <a:t>Hur</a:t>
            </a:r>
          </a:p>
          <a:p>
            <a:r>
              <a:rPr lang="sv-SE" sz="1400" kern="0" dirty="0"/>
              <a:t>Läs upp texten</a:t>
            </a:r>
          </a:p>
        </p:txBody>
      </p:sp>
      <p:sp>
        <p:nvSpPr>
          <p:cNvPr id="4" name="Platshållare för bildnummer 3"/>
          <p:cNvSpPr>
            <a:spLocks noGrp="1"/>
          </p:cNvSpPr>
          <p:nvPr>
            <p:ph type="sldNum" sz="quarter" idx="10"/>
          </p:nvPr>
        </p:nvSpPr>
        <p:spPr/>
        <p:txBody>
          <a:bodyPr/>
          <a:lstStyle/>
          <a:p>
            <a:fld id="{459D1601-877F-4959-98B8-43F11BA93FFA}" type="slidenum">
              <a:rPr lang="sv-SE" smtClean="0"/>
              <a:t>7</a:t>
            </a:fld>
            <a:endParaRPr lang="sv-SE"/>
          </a:p>
        </p:txBody>
      </p:sp>
    </p:spTree>
    <p:extLst>
      <p:ext uri="{BB962C8B-B14F-4D97-AF65-F5344CB8AC3E}">
        <p14:creationId xmlns:p14="http://schemas.microsoft.com/office/powerpoint/2010/main" val="348434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b="1" dirty="0" smtClean="0"/>
              <a:t>Syfte</a:t>
            </a:r>
          </a:p>
          <a:p>
            <a:pPr defTabSz="914583">
              <a:defRPr/>
            </a:pPr>
            <a:r>
              <a:rPr lang="sv-SE" b="0" dirty="0" smtClean="0"/>
              <a:t>Visa att medarbetarnas</a:t>
            </a:r>
            <a:r>
              <a:rPr lang="sv-SE" b="0" baseline="0" dirty="0" smtClean="0"/>
              <a:t> idéer och förslag har tagits tillvara och förts vidare till </a:t>
            </a:r>
            <a:r>
              <a:rPr lang="sv-SE" dirty="0" smtClean="0"/>
              <a:t>ansvariga inom projektgruppen ”verksamhet krav och design” inom FVM som arbetar med att fånga verksamhetens behov och beskriva krav på framtidens vårdinformationsmiljö. </a:t>
            </a:r>
          </a:p>
          <a:p>
            <a:pPr defTabSz="914583">
              <a:defRPr/>
            </a:pPr>
            <a:endParaRPr lang="sv-SE" b="0" dirty="0" smtClean="0"/>
          </a:p>
          <a:p>
            <a:pPr defTabSz="914583">
              <a:defRPr/>
            </a:pPr>
            <a:r>
              <a:rPr lang="sv-SE" b="1" dirty="0" smtClean="0"/>
              <a:t>Hur</a:t>
            </a:r>
          </a:p>
          <a:p>
            <a:pPr defTabSz="914583">
              <a:defRPr/>
            </a:pPr>
            <a:r>
              <a:rPr lang="sv-SE" b="0" dirty="0" smtClean="0"/>
              <a:t>Bilden</a:t>
            </a:r>
            <a:r>
              <a:rPr lang="sv-SE" b="0" baseline="0" dirty="0" smtClean="0"/>
              <a:t> är animerad. Klicka fram en punkt i taget och läs upp. </a:t>
            </a:r>
            <a:endParaRPr lang="sv-SE" b="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8</a:t>
            </a:fld>
            <a:endParaRPr lang="sv-SE"/>
          </a:p>
        </p:txBody>
      </p:sp>
    </p:spTree>
    <p:extLst>
      <p:ext uri="{BB962C8B-B14F-4D97-AF65-F5344CB8AC3E}">
        <p14:creationId xmlns:p14="http://schemas.microsoft.com/office/powerpoint/2010/main" val="226156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aseline="0" dirty="0" smtClean="0"/>
              <a:t>Repetition från tema 3 med FVMs målbild ifrån olika perspektiv</a:t>
            </a:r>
          </a:p>
          <a:p>
            <a:endParaRPr lang="sv-SE" baseline="0" dirty="0" smtClean="0"/>
          </a:p>
          <a:p>
            <a:r>
              <a:rPr lang="sv-SE" b="1" baseline="0" dirty="0" smtClean="0"/>
              <a:t>Gör så här</a:t>
            </a:r>
          </a:p>
          <a:p>
            <a:r>
              <a:rPr lang="sv-SE" baseline="0" dirty="0" smtClean="0"/>
              <a:t>Bilden är animerad, läs först den text som står i cirkeln innan du klickar vidare till nästa molnbild och läser upp det som står : </a:t>
            </a:r>
          </a:p>
          <a:p>
            <a:endParaRPr lang="sv-SE" baseline="0" dirty="0" smtClean="0"/>
          </a:p>
          <a:p>
            <a:r>
              <a:rPr lang="sv-SE" b="1" baseline="0" dirty="0" smtClean="0"/>
              <a:t>Text i cirkel</a:t>
            </a:r>
          </a:p>
          <a:p>
            <a:pPr marL="171484" indent="-171484">
              <a:buFont typeface="Arial" panose="020B0604020202020204" pitchFamily="34" charset="0"/>
              <a:buChar char="•"/>
            </a:pPr>
            <a:r>
              <a:rPr lang="sv-SE" dirty="0">
                <a:solidFill>
                  <a:srgbClr val="FFFFFF"/>
                </a:solidFill>
                <a:ea typeface="Verdana" panose="020B0604030504040204" pitchFamily="34" charset="0"/>
                <a:cs typeface="Verdana" panose="020B0604030504040204" pitchFamily="34" charset="0"/>
              </a:rPr>
              <a:t>Patientinformation samlad på ett ställe</a:t>
            </a:r>
          </a:p>
          <a:p>
            <a:pPr marL="171484" indent="-171484">
              <a:buFont typeface="Arial" panose="020B0604020202020204" pitchFamily="34" charset="0"/>
              <a:buChar char="•"/>
            </a:pPr>
            <a:r>
              <a:rPr lang="sv-SE" dirty="0">
                <a:solidFill>
                  <a:srgbClr val="FFFFFF"/>
                </a:solidFill>
                <a:ea typeface="Verdana" panose="020B0604030504040204" pitchFamily="34" charset="0"/>
                <a:cs typeface="Verdana" panose="020B0604030504040204" pitchFamily="34" charset="0"/>
              </a:rPr>
              <a:t>Kunskaps-, process- och beslutsstöd</a:t>
            </a:r>
          </a:p>
          <a:p>
            <a:pPr marL="171484" indent="-171484">
              <a:buFont typeface="Arial" panose="020B0604020202020204" pitchFamily="34" charset="0"/>
              <a:buChar char="•"/>
            </a:pPr>
            <a:r>
              <a:rPr lang="sv-SE" dirty="0">
                <a:solidFill>
                  <a:srgbClr val="FFFFFF"/>
                </a:solidFill>
                <a:ea typeface="Verdana" panose="020B0604030504040204" pitchFamily="34" charset="0"/>
                <a:cs typeface="Verdana" panose="020B0604030504040204" pitchFamily="34" charset="0"/>
              </a:rPr>
              <a:t>Mobila stöd</a:t>
            </a:r>
          </a:p>
          <a:p>
            <a:endParaRPr lang="sv-SE" baseline="0" dirty="0" smtClean="0"/>
          </a:p>
          <a:p>
            <a:pPr defTabSz="342969" fontAlgn="auto">
              <a:spcBef>
                <a:spcPts val="0"/>
              </a:spcBef>
              <a:spcAft>
                <a:spcPts val="0"/>
              </a:spcAft>
            </a:pPr>
            <a:r>
              <a:rPr lang="sv-SE" sz="1300" b="1" dirty="0">
                <a:solidFill>
                  <a:schemeClr val="bg1"/>
                </a:solidFill>
                <a:ea typeface="Verdana" panose="020B0604030504040204" pitchFamily="34" charset="0"/>
                <a:cs typeface="Verdana" panose="020B0604030504040204" pitchFamily="34" charset="0"/>
                <a:sym typeface="Calibri"/>
              </a:rPr>
              <a:t>Patienterna</a:t>
            </a:r>
          </a:p>
          <a:p>
            <a:pPr defTabSz="342969" fontAlgn="auto">
              <a:spcBef>
                <a:spcPts val="0"/>
              </a:spcBef>
              <a:spcAft>
                <a:spcPts val="0"/>
              </a:spcAft>
            </a:pPr>
            <a:r>
              <a:rPr lang="sv-SE" dirty="0">
                <a:solidFill>
                  <a:schemeClr val="bg1"/>
                </a:solidFill>
                <a:ea typeface="Verdana" panose="020B0604030504040204" pitchFamily="34" charset="0"/>
                <a:cs typeface="Verdana" panose="020B0604030504040204" pitchFamily="34" charset="0"/>
                <a:sym typeface="Calibri"/>
              </a:rPr>
              <a:t>…öka möjligheten för patienter att vara delaktiga i sin vård</a:t>
            </a:r>
            <a:endParaRPr lang="sv-SE" dirty="0" smtClean="0"/>
          </a:p>
          <a:p>
            <a:pPr defTabSz="914583">
              <a:defRPr/>
            </a:pPr>
            <a:endParaRPr lang="sv-SE" baseline="0" dirty="0" smtClean="0"/>
          </a:p>
          <a:p>
            <a:pPr defTabSz="914583">
              <a:defRPr/>
            </a:pPr>
            <a:r>
              <a:rPr lang="sv-SE" sz="1300" b="1" kern="0" dirty="0">
                <a:solidFill>
                  <a:schemeClr val="bg1"/>
                </a:solidFill>
                <a:ea typeface="Verdana" panose="020B0604030504040204" pitchFamily="34" charset="0"/>
                <a:cs typeface="Verdana" panose="020B0604030504040204" pitchFamily="34" charset="0"/>
              </a:rPr>
              <a:t>Medarbetarna </a:t>
            </a:r>
            <a:r>
              <a:rPr lang="sv-SE" dirty="0">
                <a:solidFill>
                  <a:schemeClr val="bg1"/>
                </a:solidFill>
                <a:ea typeface="Verdana" panose="020B0604030504040204" pitchFamily="34" charset="0"/>
                <a:cs typeface="Verdana" panose="020B0604030504040204" pitchFamily="34" charset="0"/>
                <a:sym typeface="Calibri"/>
              </a:rPr>
              <a:t>…förbättra arbetsmiljön; moderniserat IT-stöd, samt minskad administrativ börda.</a:t>
            </a:r>
          </a:p>
          <a:p>
            <a:pPr defTabSz="914583">
              <a:defRPr/>
            </a:pPr>
            <a:endParaRPr lang="sv-SE" baseline="0" dirty="0" smtClean="0"/>
          </a:p>
          <a:p>
            <a:pPr defTabSz="342969" fontAlgn="auto">
              <a:spcBef>
                <a:spcPts val="0"/>
              </a:spcBef>
              <a:spcAft>
                <a:spcPts val="0"/>
              </a:spcAft>
            </a:pPr>
            <a:r>
              <a:rPr lang="sv-SE" sz="1300" b="1" kern="0" dirty="0">
                <a:solidFill>
                  <a:schemeClr val="bg1"/>
                </a:solidFill>
                <a:ea typeface="Verdana" panose="020B0604030504040204" pitchFamily="34" charset="0"/>
                <a:cs typeface="Verdana" panose="020B0604030504040204" pitchFamily="34" charset="0"/>
              </a:rPr>
              <a:t>Forskning &amp; utveckling</a:t>
            </a:r>
          </a:p>
          <a:p>
            <a:pPr defTabSz="342969" fontAlgn="auto">
              <a:spcBef>
                <a:spcPts val="0"/>
              </a:spcBef>
              <a:spcAft>
                <a:spcPts val="0"/>
              </a:spcAft>
            </a:pPr>
            <a:r>
              <a:rPr lang="sv-SE" sz="1100" dirty="0">
                <a:solidFill>
                  <a:schemeClr val="bg1"/>
                </a:solidFill>
                <a:ea typeface="Verdana" panose="020B0604030504040204" pitchFamily="34" charset="0"/>
                <a:cs typeface="Verdana" panose="020B0604030504040204" pitchFamily="34" charset="0"/>
                <a:sym typeface="Calibri"/>
              </a:rPr>
              <a:t>…</a:t>
            </a:r>
            <a:r>
              <a:rPr lang="sv-SE" dirty="0">
                <a:solidFill>
                  <a:schemeClr val="bg1"/>
                </a:solidFill>
                <a:ea typeface="Verdana" panose="020B0604030504040204" pitchFamily="34" charset="0"/>
                <a:cs typeface="Verdana" panose="020B0604030504040204" pitchFamily="34" charset="0"/>
                <a:sym typeface="Calibri"/>
              </a:rPr>
              <a:t>förbättra möjligheten </a:t>
            </a:r>
          </a:p>
          <a:p>
            <a:pPr defTabSz="342969" fontAlgn="auto">
              <a:spcBef>
                <a:spcPts val="0"/>
              </a:spcBef>
              <a:spcAft>
                <a:spcPts val="0"/>
              </a:spcAft>
            </a:pPr>
            <a:r>
              <a:rPr lang="sv-SE" dirty="0">
                <a:solidFill>
                  <a:schemeClr val="bg1"/>
                </a:solidFill>
                <a:ea typeface="Verdana" panose="020B0604030504040204" pitchFamily="34" charset="0"/>
                <a:cs typeface="Verdana" panose="020B0604030504040204" pitchFamily="34" charset="0"/>
                <a:sym typeface="Calibri"/>
              </a:rPr>
              <a:t>att analysera, lagra och </a:t>
            </a:r>
            <a:br>
              <a:rPr lang="sv-SE" dirty="0">
                <a:solidFill>
                  <a:schemeClr val="bg1"/>
                </a:solidFill>
                <a:ea typeface="Verdana" panose="020B0604030504040204" pitchFamily="34" charset="0"/>
                <a:cs typeface="Verdana" panose="020B0604030504040204" pitchFamily="34" charset="0"/>
                <a:sym typeface="Calibri"/>
              </a:rPr>
            </a:br>
            <a:r>
              <a:rPr lang="sv-SE" dirty="0">
                <a:solidFill>
                  <a:schemeClr val="bg1"/>
                </a:solidFill>
                <a:ea typeface="Verdana" panose="020B0604030504040204" pitchFamily="34" charset="0"/>
                <a:cs typeface="Verdana" panose="020B0604030504040204" pitchFamily="34" charset="0"/>
                <a:sym typeface="Calibri"/>
              </a:rPr>
              <a:t>dra nytta av data som sjukvården tar fram.</a:t>
            </a:r>
          </a:p>
          <a:p>
            <a:pPr defTabSz="914583">
              <a:defRPr/>
            </a:pPr>
            <a:endParaRPr lang="sv-SE" baseline="0" dirty="0" smtClean="0"/>
          </a:p>
          <a:p>
            <a:pPr defTabSz="342969" fontAlgn="auto">
              <a:spcBef>
                <a:spcPts val="0"/>
              </a:spcBef>
              <a:spcAft>
                <a:spcPts val="0"/>
              </a:spcAft>
            </a:pPr>
            <a:r>
              <a:rPr lang="sv-SE" sz="1300" b="1" kern="0" dirty="0">
                <a:solidFill>
                  <a:schemeClr val="bg1"/>
                </a:solidFill>
                <a:ea typeface="Verdana" panose="020B0604030504040204" pitchFamily="34" charset="0"/>
                <a:cs typeface="Verdana" panose="020B0604030504040204" pitchFamily="34" charset="0"/>
              </a:rPr>
              <a:t>Ledning och styrning</a:t>
            </a:r>
          </a:p>
          <a:p>
            <a:pPr defTabSz="342969" fontAlgn="auto">
              <a:spcBef>
                <a:spcPts val="0"/>
              </a:spcBef>
              <a:spcAft>
                <a:spcPts val="0"/>
              </a:spcAft>
            </a:pPr>
            <a:r>
              <a:rPr lang="sv-SE" dirty="0">
                <a:solidFill>
                  <a:schemeClr val="bg1"/>
                </a:solidFill>
                <a:ea typeface="Verdana" panose="020B0604030504040204" pitchFamily="34" charset="0"/>
                <a:cs typeface="Verdana" panose="020B0604030504040204" pitchFamily="34" charset="0"/>
                <a:sym typeface="Calibri"/>
              </a:rPr>
              <a:t>…förbättra möjligheten att följa upp, koordinera och planera vårdverksamhet.</a:t>
            </a:r>
          </a:p>
          <a:p>
            <a:pPr defTabSz="914583">
              <a:defRPr/>
            </a:pPr>
            <a:endParaRPr lang="sv-SE" baseline="0" dirty="0" smtClean="0"/>
          </a:p>
          <a:p>
            <a:pPr defTabSz="914583">
              <a:defRPr/>
            </a:pPr>
            <a:endParaRPr lang="sv-SE" baseline="0" dirty="0" smtClean="0"/>
          </a:p>
          <a:p>
            <a:pPr defTabSz="914583">
              <a:defRPr/>
            </a:pPr>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fld id="{459D1601-877F-4959-98B8-43F11BA93FFA}" type="slidenum">
              <a:rPr lang="sv-SE" smtClean="0"/>
              <a:t>9</a:t>
            </a:fld>
            <a:endParaRPr lang="sv-SE"/>
          </a:p>
        </p:txBody>
      </p:sp>
    </p:spTree>
    <p:extLst>
      <p:ext uri="{BB962C8B-B14F-4D97-AF65-F5344CB8AC3E}">
        <p14:creationId xmlns:p14="http://schemas.microsoft.com/office/powerpoint/2010/main" val="140066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AAF8219-D00C-4E44-8BDA-13D3D7A03FE9}" type="datetimeFigureOut">
              <a:rPr lang="sv-SE" smtClean="0"/>
              <a:t>2019-03-19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1A10B24-D125-4078-A164-6AC4D96FF1D7}" type="slidenum">
              <a:rPr lang="sv-SE" smtClean="0"/>
              <a:t>‹#›</a:t>
            </a:fld>
            <a:endParaRPr lang="sv-SE"/>
          </a:p>
        </p:txBody>
      </p:sp>
    </p:spTree>
    <p:extLst>
      <p:ext uri="{BB962C8B-B14F-4D97-AF65-F5344CB8AC3E}">
        <p14:creationId xmlns:p14="http://schemas.microsoft.com/office/powerpoint/2010/main" val="113252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719138" y="936625"/>
            <a:ext cx="7700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smtClean="0"/>
              <a:t>Klicka här för att ändra format</a:t>
            </a:r>
            <a:endParaRPr lang="sv-SE" altLang="sv-SE" dirty="0" smtClean="0"/>
          </a:p>
        </p:txBody>
      </p:sp>
      <p:sp>
        <p:nvSpPr>
          <p:cNvPr id="23" name="Rectangle 3"/>
          <p:cNvSpPr>
            <a:spLocks noGrp="1" noChangeArrowheads="1"/>
          </p:cNvSpPr>
          <p:nvPr>
            <p:ph idx="1"/>
          </p:nvPr>
        </p:nvSpPr>
        <p:spPr bwMode="auto">
          <a:xfrm>
            <a:off x="719138" y="2063750"/>
            <a:ext cx="77009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59017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50888"/>
            <a:ext cx="8229600" cy="11430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1"/>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innehåll 3"/>
          <p:cNvSpPr>
            <a:spLocks noGrp="1"/>
          </p:cNvSpPr>
          <p:nvPr>
            <p:ph sz="half" idx="10"/>
          </p:nvPr>
        </p:nvSpPr>
        <p:spPr>
          <a:xfrm>
            <a:off x="4662371" y="3932366"/>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559729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1535113"/>
            <a:ext cx="4040188" cy="639762"/>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4" name="Platshållare för innehåll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hasCustomPrompt="1"/>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6" name="Platshållare för innehåll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4683648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873125"/>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873125"/>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203517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88990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41272896"/>
      </p:ext>
    </p:extLst>
  </p:cSld>
  <p:clrMapOvr>
    <a:masterClrMapping/>
  </p:clrMapOvr>
  <p:transition spd="slow" advClick="0"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817"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38113">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022416171"/>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bildnummer 1">
            <a:extLst>
              <a:ext uri="{FF2B5EF4-FFF2-40B4-BE49-F238E27FC236}">
                <a16:creationId xmlns:a16="http://schemas.microsoft.com/office/drawing/2014/main" id="{DC0780BB-2ED7-4315-90D3-11523DE011D9}"/>
              </a:ext>
            </a:extLst>
          </p:cNvPr>
          <p:cNvSpPr>
            <a:spLocks noGrp="1"/>
          </p:cNvSpPr>
          <p:nvPr>
            <p:ph type="sldNum" sz="quarter" idx="10"/>
          </p:nvPr>
        </p:nvSpPr>
        <p:spPr/>
        <p:txBody>
          <a:bodyPr/>
          <a:lstStyle>
            <a:lvl1pPr>
              <a:defRPr/>
            </a:lvl1pPr>
          </a:lstStyle>
          <a:p>
            <a:pPr>
              <a:defRPr/>
            </a:pPr>
            <a:fld id="{ED35282D-92B3-4F30-ACC1-168275C7A695}" type="slidenum">
              <a:rPr lang="sv-SE"/>
              <a:pPr>
                <a:defRPr/>
              </a:pPr>
              <a:t>‹#›</a:t>
            </a:fld>
            <a:endParaRPr lang="sv-SE"/>
          </a:p>
        </p:txBody>
      </p:sp>
    </p:spTree>
    <p:extLst>
      <p:ext uri="{BB962C8B-B14F-4D97-AF65-F5344CB8AC3E}">
        <p14:creationId xmlns:p14="http://schemas.microsoft.com/office/powerpoint/2010/main" val="281660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29" name="Picture 543" descr="eHalsa-linje-ro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1026" name="Picture 2" descr="G:\Information-Kommunikation\Grafiskt_material\SLL_logotyper\png\sll_rgb_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7" r:id="rId4"/>
    <p:sldLayoutId id="2147483963" r:id="rId5"/>
    <p:sldLayoutId id="2147483966" r:id="rId6"/>
    <p:sldLayoutId id="2147483968" r:id="rId7"/>
    <p:sldLayoutId id="2147483971" r:id="rId8"/>
    <p:sldLayoutId id="2147483972" r:id="rId9"/>
    <p:sldLayoutId id="2147483975" r:id="rId10"/>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video" Target="https://www.youtube.com/embed/elu6TeVEwyY"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cid:f11b4e2c-7fb4-4487-84f3-bbe7abc78c4d"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ehalsasll.se/images/video/PatientoversiktTakeCare.mp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ehalsasll.se/forvaltningsdelar/25-verksamhetskomponenter/303-gemensamma-regle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hyperlink" Target="http://ehalsasll.se/9-fo/vardprocess/260-fp-stoed-foer-varddokumentation-regler-och-riktlinjer"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www.esf.se/Documents/V%C3%A5ra%20program/Socialfonden%202014-2020/Programinformation/Information%20om%20deltagarregister%202018091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ekan.com/integritets-och-cookiepolic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biRnpBDXjwA" TargetMode="Externa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hyy-d-48KgM" TargetMode="Externa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32"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877155" y="3203085"/>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a:xfrm>
            <a:off x="699369" y="2999355"/>
            <a:ext cx="7772400" cy="1470025"/>
          </a:xfrm>
        </p:spPr>
        <p:txBody>
          <a:bodyPr>
            <a:normAutofit fontScale="90000"/>
          </a:bodyPr>
          <a:lstStyle/>
          <a:p>
            <a:r>
              <a:rPr lang="sv-SE" dirty="0"/>
              <a:t>Välkomna till </a:t>
            </a:r>
            <a:r>
              <a:rPr lang="sv-SE" dirty="0" err="1" smtClean="0"/>
              <a:t>eHälsalyftet</a:t>
            </a:r>
            <a:r>
              <a:rPr lang="sv-SE" dirty="0" smtClean="0"/>
              <a:t> tema 4!</a:t>
            </a:r>
            <a:r>
              <a:rPr lang="sv-SE" dirty="0"/>
              <a:t/>
            </a:r>
            <a:br>
              <a:rPr lang="sv-SE" dirty="0"/>
            </a:br>
            <a:r>
              <a:rPr lang="sv-SE" sz="2000" dirty="0"/>
              <a:t/>
            </a:r>
            <a:br>
              <a:rPr lang="sv-SE" sz="2000" dirty="0"/>
            </a:br>
            <a:r>
              <a:rPr lang="sv-SE" sz="2200" b="1" dirty="0"/>
              <a:t>Förbereda och skapa förutsättningar för </a:t>
            </a:r>
            <a:r>
              <a:rPr lang="sv-SE" sz="2200" b="1" dirty="0" smtClean="0"/>
              <a:t>införandet </a:t>
            </a:r>
            <a:r>
              <a:rPr lang="sv-SE" sz="2200" b="1" dirty="0"/>
              <a:t>av Framtidens </a:t>
            </a:r>
            <a:r>
              <a:rPr lang="sv-SE" sz="2200" b="1" dirty="0" smtClean="0"/>
              <a:t>vårdinformationsmiljö </a:t>
            </a:r>
            <a:r>
              <a:rPr lang="sv-SE" sz="2200" dirty="0"/>
              <a:t/>
            </a:r>
            <a:br>
              <a:rPr lang="sv-SE" sz="2200" dirty="0"/>
            </a:br>
            <a:r>
              <a:rPr lang="sv-SE" sz="2200" i="1" dirty="0" smtClean="0"/>
              <a:t>- Vad </a:t>
            </a:r>
            <a:r>
              <a:rPr lang="sv-SE" sz="2200" i="1" dirty="0"/>
              <a:t>kan vi göra här och nu?</a:t>
            </a:r>
            <a:r>
              <a:rPr lang="sv-SE" sz="3100" dirty="0"/>
              <a:t/>
            </a:r>
            <a:br>
              <a:rPr lang="sv-SE" sz="3100" dirty="0"/>
            </a:br>
            <a:r>
              <a:rPr lang="sv-SE" dirty="0" smtClean="0"/>
              <a:t/>
            </a:r>
            <a:br>
              <a:rPr lang="sv-SE" dirty="0" smtClean="0"/>
            </a:br>
            <a:r>
              <a:rPr lang="sv-SE" dirty="0"/>
              <a:t/>
            </a:r>
            <a:br>
              <a:rPr lang="sv-SE" dirty="0"/>
            </a:br>
            <a:endParaRPr lang="sv-SE" dirty="0"/>
          </a:p>
        </p:txBody>
      </p:sp>
      <p:pic>
        <p:nvPicPr>
          <p:cNvPr id="3" name="Bildobjekt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7040" y="4093116"/>
            <a:ext cx="3153601" cy="2365200"/>
          </a:xfrm>
          <a:prstGeom prst="rect">
            <a:avLst/>
          </a:prstGeom>
        </p:spPr>
      </p:pic>
    </p:spTree>
    <p:extLst>
      <p:ext uri="{BB962C8B-B14F-4D97-AF65-F5344CB8AC3E}">
        <p14:creationId xmlns:p14="http://schemas.microsoft.com/office/powerpoint/2010/main" val="888602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1131" y="844864"/>
            <a:ext cx="7700962" cy="836613"/>
          </a:xfrm>
        </p:spPr>
        <p:txBody>
          <a:bodyPr>
            <a:normAutofit/>
          </a:bodyPr>
          <a:lstStyle/>
          <a:p>
            <a:pPr algn="ctr"/>
            <a:r>
              <a:rPr lang="sv-SE" sz="2000" b="1" dirty="0"/>
              <a:t>Hur kan digitalisering underlätta för </a:t>
            </a:r>
            <a:r>
              <a:rPr lang="sv-SE" sz="2000" b="1" dirty="0" smtClean="0"/>
              <a:t>patienter?</a:t>
            </a:r>
            <a:br>
              <a:rPr lang="sv-SE" sz="2000" b="1" dirty="0" smtClean="0"/>
            </a:br>
            <a:r>
              <a:rPr lang="sv-SE" sz="2000" b="1" dirty="0" smtClean="0"/>
              <a:t>Exempel från mini-workshops</a:t>
            </a:r>
            <a:endParaRPr lang="sv-SE" sz="2000" b="1" dirty="0"/>
          </a:p>
        </p:txBody>
      </p:sp>
      <p:sp>
        <p:nvSpPr>
          <p:cNvPr id="4" name="Rektangel 3"/>
          <p:cNvSpPr/>
          <p:nvPr/>
        </p:nvSpPr>
        <p:spPr>
          <a:xfrm>
            <a:off x="513182" y="1829221"/>
            <a:ext cx="3426345" cy="1261884"/>
          </a:xfrm>
          <a:prstGeom prst="rect">
            <a:avLst/>
          </a:prstGeom>
        </p:spPr>
        <p:txBody>
          <a:bodyPr wrap="square">
            <a:spAutoFit/>
          </a:bodyPr>
          <a:lstStyle/>
          <a:p>
            <a:pPr algn="l"/>
            <a:r>
              <a:rPr lang="sv-SE" sz="1900" b="1" i="1" kern="0" dirty="0">
                <a:solidFill>
                  <a:srgbClr val="FF0000"/>
                </a:solidFill>
                <a:ea typeface="Verdana" panose="020B0604030504040204" pitchFamily="34" charset="0"/>
                <a:cs typeface="Verdana" panose="020B0604030504040204" pitchFamily="34" charset="0"/>
              </a:rPr>
              <a:t>Individanpassning </a:t>
            </a:r>
            <a:r>
              <a:rPr lang="sv-SE" sz="1900" i="1" kern="0" dirty="0">
                <a:solidFill>
                  <a:srgbClr val="FF0000"/>
                </a:solidFill>
                <a:ea typeface="Verdana" panose="020B0604030504040204" pitchFamily="34" charset="0"/>
                <a:cs typeface="Verdana" panose="020B0604030504040204" pitchFamily="34" charset="0"/>
              </a:rPr>
              <a:t>– välja språk, välja ”lättare språk”, kommunicera och informera med bilder etc.</a:t>
            </a:r>
            <a:endParaRPr lang="sv-SE" sz="1900" i="1" dirty="0">
              <a:solidFill>
                <a:srgbClr val="FF0000"/>
              </a:solidFill>
            </a:endParaRPr>
          </a:p>
        </p:txBody>
      </p:sp>
      <p:sp>
        <p:nvSpPr>
          <p:cNvPr id="5" name="Rektangel 4"/>
          <p:cNvSpPr/>
          <p:nvPr/>
        </p:nvSpPr>
        <p:spPr>
          <a:xfrm>
            <a:off x="482834" y="4423875"/>
            <a:ext cx="3479753" cy="1261884"/>
          </a:xfrm>
          <a:prstGeom prst="rect">
            <a:avLst/>
          </a:prstGeom>
        </p:spPr>
        <p:txBody>
          <a:bodyPr wrap="square">
            <a:spAutoFit/>
          </a:bodyPr>
          <a:lstStyle/>
          <a:p>
            <a:pPr algn="l"/>
            <a:r>
              <a:rPr lang="sv-SE" sz="1900" b="1" i="1" dirty="0">
                <a:solidFill>
                  <a:srgbClr val="7030A0"/>
                </a:solidFill>
              </a:rPr>
              <a:t>Valbarhet</a:t>
            </a:r>
            <a:r>
              <a:rPr lang="sv-SE" sz="1900" i="1" dirty="0">
                <a:solidFill>
                  <a:srgbClr val="7030A0"/>
                </a:solidFill>
              </a:rPr>
              <a:t> - videomöte eller fysiskt besök, det som passar vårdtagaren bäst</a:t>
            </a:r>
            <a:r>
              <a:rPr lang="sv-SE" sz="1900" i="1" dirty="0">
                <a:solidFill>
                  <a:srgbClr val="000000"/>
                </a:solidFill>
              </a:rPr>
              <a:t>.</a:t>
            </a:r>
          </a:p>
        </p:txBody>
      </p:sp>
      <p:sp>
        <p:nvSpPr>
          <p:cNvPr id="7" name="Rektangel 6"/>
          <p:cNvSpPr/>
          <p:nvPr/>
        </p:nvSpPr>
        <p:spPr>
          <a:xfrm>
            <a:off x="4810647" y="4386407"/>
            <a:ext cx="3289607" cy="1554272"/>
          </a:xfrm>
          <a:prstGeom prst="rect">
            <a:avLst/>
          </a:prstGeom>
        </p:spPr>
        <p:txBody>
          <a:bodyPr wrap="square">
            <a:spAutoFit/>
          </a:bodyPr>
          <a:lstStyle/>
          <a:p>
            <a:pPr algn="l"/>
            <a:r>
              <a:rPr lang="sv-SE" sz="1900" b="1" i="1" dirty="0">
                <a:solidFill>
                  <a:srgbClr val="CC0498"/>
                </a:solidFill>
              </a:rPr>
              <a:t>Direktöverföring</a:t>
            </a:r>
            <a:r>
              <a:rPr lang="sv-SE" sz="1900" i="1" dirty="0">
                <a:solidFill>
                  <a:srgbClr val="CC0498"/>
                </a:solidFill>
              </a:rPr>
              <a:t> - statistik till register mm. Enkäter och </a:t>
            </a:r>
            <a:r>
              <a:rPr lang="sv-SE" sz="1900" i="1" dirty="0" smtClean="0">
                <a:solidFill>
                  <a:srgbClr val="CC0498"/>
                </a:solidFill>
              </a:rPr>
              <a:t>hälso-deklaration </a:t>
            </a:r>
            <a:r>
              <a:rPr lang="sv-SE" sz="1900" i="1" dirty="0">
                <a:solidFill>
                  <a:srgbClr val="CC0498"/>
                </a:solidFill>
              </a:rPr>
              <a:t>direkt till journalen. </a:t>
            </a:r>
          </a:p>
        </p:txBody>
      </p:sp>
      <p:sp>
        <p:nvSpPr>
          <p:cNvPr id="8" name="Rektangel 7"/>
          <p:cNvSpPr/>
          <p:nvPr/>
        </p:nvSpPr>
        <p:spPr>
          <a:xfrm>
            <a:off x="2776577" y="3481589"/>
            <a:ext cx="4117417" cy="677108"/>
          </a:xfrm>
          <a:prstGeom prst="rect">
            <a:avLst/>
          </a:prstGeom>
        </p:spPr>
        <p:txBody>
          <a:bodyPr wrap="square">
            <a:spAutoFit/>
          </a:bodyPr>
          <a:lstStyle/>
          <a:p>
            <a:pPr algn="l"/>
            <a:r>
              <a:rPr lang="sv-SE" sz="1900" b="1" i="1" dirty="0">
                <a:solidFill>
                  <a:srgbClr val="00B050"/>
                </a:solidFill>
                <a:ea typeface="Verdana" panose="020B0604030504040204" pitchFamily="34" charset="0"/>
                <a:cs typeface="Verdana" panose="020B0604030504040204" pitchFamily="34" charset="0"/>
              </a:rPr>
              <a:t>Kallelser</a:t>
            </a:r>
            <a:r>
              <a:rPr lang="sv-SE" sz="1900" i="1" dirty="0">
                <a:solidFill>
                  <a:srgbClr val="00B050"/>
                </a:solidFill>
                <a:ea typeface="Verdana" panose="020B0604030504040204" pitchFamily="34" charset="0"/>
                <a:cs typeface="Verdana" panose="020B0604030504040204" pitchFamily="34" charset="0"/>
              </a:rPr>
              <a:t> - påminnelser om </a:t>
            </a:r>
            <a:r>
              <a:rPr lang="sv-SE" sz="1900" i="1" dirty="0" smtClean="0">
                <a:solidFill>
                  <a:srgbClr val="00B050"/>
                </a:solidFill>
                <a:ea typeface="Verdana" panose="020B0604030504040204" pitchFamily="34" charset="0"/>
                <a:cs typeface="Verdana" panose="020B0604030504040204" pitchFamily="34" charset="0"/>
              </a:rPr>
              <a:t/>
            </a:r>
            <a:br>
              <a:rPr lang="sv-SE" sz="1900" i="1" dirty="0" smtClean="0">
                <a:solidFill>
                  <a:srgbClr val="00B050"/>
                </a:solidFill>
                <a:ea typeface="Verdana" panose="020B0604030504040204" pitchFamily="34" charset="0"/>
                <a:cs typeface="Verdana" panose="020B0604030504040204" pitchFamily="34" charset="0"/>
              </a:rPr>
            </a:br>
            <a:r>
              <a:rPr lang="sv-SE" sz="1900" i="1" dirty="0" smtClean="0">
                <a:solidFill>
                  <a:srgbClr val="00B050"/>
                </a:solidFill>
                <a:ea typeface="Verdana" panose="020B0604030504040204" pitchFamily="34" charset="0"/>
                <a:cs typeface="Verdana" panose="020B0604030504040204" pitchFamily="34" charset="0"/>
              </a:rPr>
              <a:t>dags-att-boka</a:t>
            </a:r>
            <a:r>
              <a:rPr lang="sv-SE" sz="1900" i="1" dirty="0">
                <a:solidFill>
                  <a:srgbClr val="00B050"/>
                </a:solidFill>
                <a:ea typeface="Verdana" panose="020B0604030504040204" pitchFamily="34" charset="0"/>
                <a:cs typeface="Verdana" panose="020B0604030504040204" pitchFamily="34" charset="0"/>
              </a:rPr>
              <a:t>.</a:t>
            </a:r>
          </a:p>
        </p:txBody>
      </p:sp>
      <p:sp>
        <p:nvSpPr>
          <p:cNvPr id="10" name="Rektangel 9"/>
          <p:cNvSpPr/>
          <p:nvPr/>
        </p:nvSpPr>
        <p:spPr>
          <a:xfrm>
            <a:off x="4826128" y="1817505"/>
            <a:ext cx="3718816" cy="1554272"/>
          </a:xfrm>
          <a:prstGeom prst="rect">
            <a:avLst/>
          </a:prstGeom>
        </p:spPr>
        <p:txBody>
          <a:bodyPr wrap="square">
            <a:spAutoFit/>
          </a:bodyPr>
          <a:lstStyle/>
          <a:p>
            <a:pPr algn="l"/>
            <a:r>
              <a:rPr lang="sv-SE" sz="1900" b="1" i="1" dirty="0">
                <a:solidFill>
                  <a:schemeClr val="accent1">
                    <a:lumMod val="60000"/>
                    <a:lumOff val="40000"/>
                  </a:schemeClr>
                </a:solidFill>
                <a:latin typeface="+mj-lt"/>
              </a:rPr>
              <a:t>Vårdtagare </a:t>
            </a:r>
            <a:r>
              <a:rPr lang="sv-SE" sz="1900" i="1" dirty="0">
                <a:solidFill>
                  <a:schemeClr val="accent1">
                    <a:lumMod val="60000"/>
                    <a:lumOff val="40000"/>
                  </a:schemeClr>
                </a:solidFill>
                <a:latin typeface="+mj-lt"/>
              </a:rPr>
              <a:t>–</a:t>
            </a:r>
            <a:r>
              <a:rPr lang="sv-SE" sz="1900" b="1" i="1" dirty="0">
                <a:solidFill>
                  <a:schemeClr val="accent1">
                    <a:lumMod val="60000"/>
                    <a:lumOff val="40000"/>
                  </a:schemeClr>
                </a:solidFill>
                <a:latin typeface="+mj-lt"/>
              </a:rPr>
              <a:t> </a:t>
            </a:r>
            <a:r>
              <a:rPr lang="sv-SE" sz="1900" i="1" dirty="0">
                <a:solidFill>
                  <a:schemeClr val="accent1">
                    <a:lumMod val="60000"/>
                    <a:lumOff val="40000"/>
                  </a:schemeClr>
                </a:solidFill>
                <a:latin typeface="+mj-lt"/>
              </a:rPr>
              <a:t>läsa sin journal, fylla i uppgifter </a:t>
            </a:r>
            <a:r>
              <a:rPr lang="sv-SE" sz="1900" i="1" dirty="0" smtClean="0">
                <a:solidFill>
                  <a:schemeClr val="accent1">
                    <a:lumMod val="60000"/>
                    <a:lumOff val="40000"/>
                  </a:schemeClr>
                </a:solidFill>
                <a:latin typeface="+mj-lt"/>
              </a:rPr>
              <a:t>(t ex </a:t>
            </a:r>
            <a:r>
              <a:rPr lang="sv-SE" sz="1900" i="1" dirty="0">
                <a:solidFill>
                  <a:schemeClr val="accent1">
                    <a:lumMod val="60000"/>
                    <a:lumOff val="40000"/>
                  </a:schemeClr>
                </a:solidFill>
                <a:latin typeface="+mj-lt"/>
              </a:rPr>
              <a:t>fylla i </a:t>
            </a:r>
            <a:r>
              <a:rPr lang="sv-SE" sz="1900" i="1" dirty="0" smtClean="0">
                <a:solidFill>
                  <a:schemeClr val="accent1">
                    <a:lumMod val="60000"/>
                    <a:lumOff val="40000"/>
                  </a:schemeClr>
                </a:solidFill>
                <a:latin typeface="+mj-lt"/>
              </a:rPr>
              <a:t>skattningsskalor/</a:t>
            </a:r>
            <a:br>
              <a:rPr lang="sv-SE" sz="1900" i="1" dirty="0" smtClean="0">
                <a:solidFill>
                  <a:schemeClr val="accent1">
                    <a:lumMod val="60000"/>
                    <a:lumOff val="40000"/>
                  </a:schemeClr>
                </a:solidFill>
                <a:latin typeface="+mj-lt"/>
              </a:rPr>
            </a:br>
            <a:r>
              <a:rPr lang="sv-SE" sz="1900" i="1" dirty="0" smtClean="0">
                <a:solidFill>
                  <a:schemeClr val="accent1">
                    <a:lumMod val="60000"/>
                    <a:lumOff val="40000"/>
                  </a:schemeClr>
                </a:solidFill>
                <a:latin typeface="+mj-lt"/>
              </a:rPr>
              <a:t>hälsodeklaration</a:t>
            </a:r>
            <a:r>
              <a:rPr lang="sv-SE" sz="1900" i="1" dirty="0">
                <a:solidFill>
                  <a:schemeClr val="accent1">
                    <a:lumMod val="60000"/>
                    <a:lumOff val="40000"/>
                  </a:schemeClr>
                </a:solidFill>
                <a:latin typeface="+mj-lt"/>
              </a:rPr>
              <a:t>), svara på enkäter. </a:t>
            </a:r>
          </a:p>
        </p:txBody>
      </p:sp>
    </p:spTree>
    <p:extLst>
      <p:ext uri="{BB962C8B-B14F-4D97-AF65-F5344CB8AC3E}">
        <p14:creationId xmlns:p14="http://schemas.microsoft.com/office/powerpoint/2010/main" val="5673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marL="7144" indent="0" algn="ctr"/>
            <a:r>
              <a:rPr lang="sv-SE" sz="2000" b="1" dirty="0"/>
              <a:t>Hur kan digitalisering underlätta för dig </a:t>
            </a:r>
            <a:r>
              <a:rPr lang="sv-SE" sz="2000" b="1" dirty="0" smtClean="0"/>
              <a:t/>
            </a:r>
            <a:br>
              <a:rPr lang="sv-SE" sz="2000" b="1" dirty="0" smtClean="0"/>
            </a:br>
            <a:r>
              <a:rPr lang="sv-SE" sz="2000" b="1" dirty="0" smtClean="0"/>
              <a:t>som </a:t>
            </a:r>
            <a:r>
              <a:rPr lang="sv-SE" sz="2000" b="1" dirty="0"/>
              <a:t>jobbar i vården? </a:t>
            </a:r>
            <a:r>
              <a:rPr lang="sv-SE" sz="2000" b="1" dirty="0" smtClean="0"/>
              <a:t>Exempel </a:t>
            </a:r>
            <a:r>
              <a:rPr lang="sv-SE" sz="2000" b="1" dirty="0"/>
              <a:t>från mini-workshops</a:t>
            </a:r>
          </a:p>
        </p:txBody>
      </p:sp>
      <p:sp>
        <p:nvSpPr>
          <p:cNvPr id="4" name="Rektangel 3"/>
          <p:cNvSpPr/>
          <p:nvPr/>
        </p:nvSpPr>
        <p:spPr>
          <a:xfrm>
            <a:off x="499189" y="1910041"/>
            <a:ext cx="3270381" cy="1261884"/>
          </a:xfrm>
          <a:prstGeom prst="rect">
            <a:avLst/>
          </a:prstGeom>
        </p:spPr>
        <p:txBody>
          <a:bodyPr wrap="square">
            <a:spAutoFit/>
          </a:bodyPr>
          <a:lstStyle/>
          <a:p>
            <a:pPr algn="l"/>
            <a:r>
              <a:rPr lang="sv-SE" sz="1900" b="1" dirty="0">
                <a:solidFill>
                  <a:srgbClr val="FF0000"/>
                </a:solidFill>
              </a:rPr>
              <a:t>Automatisering </a:t>
            </a:r>
            <a:r>
              <a:rPr lang="sv-SE" sz="1900" dirty="0">
                <a:solidFill>
                  <a:srgbClr val="FF0000"/>
                </a:solidFill>
              </a:rPr>
              <a:t>– journaluppgifter som ska stå på flera ställen fylls i automatiskt.</a:t>
            </a:r>
          </a:p>
        </p:txBody>
      </p:sp>
      <p:sp>
        <p:nvSpPr>
          <p:cNvPr id="5" name="Rektangel 4"/>
          <p:cNvSpPr/>
          <p:nvPr/>
        </p:nvSpPr>
        <p:spPr>
          <a:xfrm>
            <a:off x="4588280" y="1912132"/>
            <a:ext cx="3966440" cy="1554272"/>
          </a:xfrm>
          <a:prstGeom prst="rect">
            <a:avLst/>
          </a:prstGeom>
        </p:spPr>
        <p:txBody>
          <a:bodyPr wrap="square">
            <a:spAutoFit/>
          </a:bodyPr>
          <a:lstStyle/>
          <a:p>
            <a:pPr algn="l"/>
            <a:r>
              <a:rPr lang="sv-SE" sz="1900" b="1" dirty="0">
                <a:solidFill>
                  <a:schemeClr val="accent6"/>
                </a:solidFill>
              </a:rPr>
              <a:t>Färre inloggningar</a:t>
            </a:r>
            <a:r>
              <a:rPr lang="sv-SE" sz="1900" dirty="0">
                <a:solidFill>
                  <a:schemeClr val="accent6"/>
                </a:solidFill>
              </a:rPr>
              <a:t> - slippa olika system, mindre risk för fel, mindre risk att glömma, mindre dubbelarbete, mindre stress, mer tid för patienterna</a:t>
            </a:r>
            <a:r>
              <a:rPr lang="sv-SE" sz="1800" dirty="0">
                <a:solidFill>
                  <a:schemeClr val="accent6"/>
                </a:solidFill>
              </a:rPr>
              <a:t>.</a:t>
            </a:r>
          </a:p>
        </p:txBody>
      </p:sp>
      <p:sp>
        <p:nvSpPr>
          <p:cNvPr id="6" name="Rektangel 5"/>
          <p:cNvSpPr/>
          <p:nvPr/>
        </p:nvSpPr>
        <p:spPr>
          <a:xfrm>
            <a:off x="4588280" y="4990493"/>
            <a:ext cx="3610948" cy="969496"/>
          </a:xfrm>
          <a:prstGeom prst="rect">
            <a:avLst/>
          </a:prstGeom>
        </p:spPr>
        <p:txBody>
          <a:bodyPr wrap="square">
            <a:spAutoFit/>
          </a:bodyPr>
          <a:lstStyle/>
          <a:p>
            <a:pPr algn="l"/>
            <a:r>
              <a:rPr lang="sv-SE" sz="1900" b="1" dirty="0">
                <a:solidFill>
                  <a:srgbClr val="CC0498"/>
                </a:solidFill>
              </a:rPr>
              <a:t>Åtkomst </a:t>
            </a:r>
            <a:r>
              <a:rPr lang="sv-SE" sz="1900" dirty="0">
                <a:solidFill>
                  <a:srgbClr val="CC0498"/>
                </a:solidFill>
              </a:rPr>
              <a:t>– enklare åtkomst till andra vårdgivares journalanteckningar.</a:t>
            </a:r>
          </a:p>
        </p:txBody>
      </p:sp>
      <p:sp>
        <p:nvSpPr>
          <p:cNvPr id="7" name="Rektangel 6"/>
          <p:cNvSpPr/>
          <p:nvPr/>
        </p:nvSpPr>
        <p:spPr>
          <a:xfrm>
            <a:off x="4588280" y="3741628"/>
            <a:ext cx="3409562" cy="969496"/>
          </a:xfrm>
          <a:prstGeom prst="rect">
            <a:avLst/>
          </a:prstGeom>
        </p:spPr>
        <p:txBody>
          <a:bodyPr wrap="square">
            <a:spAutoFit/>
          </a:bodyPr>
          <a:lstStyle/>
          <a:p>
            <a:pPr algn="l"/>
            <a:r>
              <a:rPr lang="sv-SE" sz="1900" b="1" dirty="0">
                <a:solidFill>
                  <a:srgbClr val="7030A0"/>
                </a:solidFill>
              </a:rPr>
              <a:t>In- och utskrivning, registrering vid besök </a:t>
            </a:r>
            <a:r>
              <a:rPr lang="sv-SE" sz="1900" dirty="0">
                <a:solidFill>
                  <a:srgbClr val="7030A0"/>
                </a:solidFill>
              </a:rPr>
              <a:t>- smidig och digital. </a:t>
            </a:r>
          </a:p>
        </p:txBody>
      </p:sp>
      <p:sp>
        <p:nvSpPr>
          <p:cNvPr id="8" name="Rektangel 7"/>
          <p:cNvSpPr/>
          <p:nvPr/>
        </p:nvSpPr>
        <p:spPr>
          <a:xfrm>
            <a:off x="499186" y="3438875"/>
            <a:ext cx="3848879" cy="1261884"/>
          </a:xfrm>
          <a:prstGeom prst="rect">
            <a:avLst/>
          </a:prstGeom>
        </p:spPr>
        <p:txBody>
          <a:bodyPr wrap="square">
            <a:spAutoFit/>
          </a:bodyPr>
          <a:lstStyle/>
          <a:p>
            <a:pPr algn="l"/>
            <a:r>
              <a:rPr lang="sv-SE" sz="1900" b="1" dirty="0">
                <a:solidFill>
                  <a:srgbClr val="00B050"/>
                </a:solidFill>
              </a:rPr>
              <a:t>Standardisering </a:t>
            </a:r>
            <a:r>
              <a:rPr lang="sv-SE" sz="1900" dirty="0">
                <a:solidFill>
                  <a:srgbClr val="00B050"/>
                </a:solidFill>
              </a:rPr>
              <a:t>– </a:t>
            </a:r>
            <a:r>
              <a:rPr lang="sv-SE" sz="1900" dirty="0" smtClean="0">
                <a:solidFill>
                  <a:srgbClr val="00B050"/>
                </a:solidFill>
              </a:rPr>
              <a:t/>
            </a:r>
            <a:br>
              <a:rPr lang="sv-SE" sz="1900" dirty="0" smtClean="0">
                <a:solidFill>
                  <a:srgbClr val="00B050"/>
                </a:solidFill>
              </a:rPr>
            </a:br>
            <a:r>
              <a:rPr lang="sv-SE" sz="1900" dirty="0" smtClean="0">
                <a:solidFill>
                  <a:srgbClr val="00B050"/>
                </a:solidFill>
              </a:rPr>
              <a:t>standardisera </a:t>
            </a:r>
            <a:r>
              <a:rPr lang="sv-SE" sz="1900" dirty="0">
                <a:solidFill>
                  <a:srgbClr val="00B050"/>
                </a:solidFill>
              </a:rPr>
              <a:t>journaltext</a:t>
            </a:r>
            <a:r>
              <a:rPr lang="sv-SE" sz="1900" dirty="0" smtClean="0">
                <a:solidFill>
                  <a:srgbClr val="00B050"/>
                </a:solidFill>
              </a:rPr>
              <a:t>/ fraser</a:t>
            </a:r>
            <a:r>
              <a:rPr lang="sv-SE" sz="1900" dirty="0">
                <a:solidFill>
                  <a:srgbClr val="00B050"/>
                </a:solidFill>
              </a:rPr>
              <a:t>, samma </a:t>
            </a:r>
            <a:r>
              <a:rPr lang="sv-SE" sz="1900" dirty="0" smtClean="0">
                <a:solidFill>
                  <a:srgbClr val="00B050"/>
                </a:solidFill>
              </a:rPr>
              <a:t>referensvärden </a:t>
            </a:r>
            <a:r>
              <a:rPr lang="sv-SE" sz="1900" dirty="0">
                <a:solidFill>
                  <a:srgbClr val="00B050"/>
                </a:solidFill>
              </a:rPr>
              <a:t>oavsett vårdinstans.</a:t>
            </a:r>
          </a:p>
        </p:txBody>
      </p:sp>
      <p:sp>
        <p:nvSpPr>
          <p:cNvPr id="10" name="Rektangel 9"/>
          <p:cNvSpPr/>
          <p:nvPr/>
        </p:nvSpPr>
        <p:spPr>
          <a:xfrm>
            <a:off x="499193" y="4967709"/>
            <a:ext cx="3587615" cy="969496"/>
          </a:xfrm>
          <a:prstGeom prst="rect">
            <a:avLst/>
          </a:prstGeom>
        </p:spPr>
        <p:txBody>
          <a:bodyPr wrap="square">
            <a:spAutoFit/>
          </a:bodyPr>
          <a:lstStyle/>
          <a:p>
            <a:pPr algn="l"/>
            <a:r>
              <a:rPr lang="sv-SE" sz="1900" b="1" dirty="0">
                <a:solidFill>
                  <a:schemeClr val="accent1"/>
                </a:solidFill>
              </a:rPr>
              <a:t>Kontakter</a:t>
            </a:r>
            <a:r>
              <a:rPr lang="sv-SE" sz="1900" dirty="0">
                <a:solidFill>
                  <a:schemeClr val="accent1"/>
                </a:solidFill>
              </a:rPr>
              <a:t> - översikter över olika kontakter vårdtagaren har. </a:t>
            </a:r>
          </a:p>
        </p:txBody>
      </p:sp>
    </p:spTree>
    <p:extLst>
      <p:ext uri="{BB962C8B-B14F-4D97-AF65-F5344CB8AC3E}">
        <p14:creationId xmlns:p14="http://schemas.microsoft.com/office/powerpoint/2010/main" val="11360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719138" y="879076"/>
            <a:ext cx="7700962" cy="624425"/>
          </a:xfrm>
          <a:noFill/>
          <a:ln>
            <a:noFill/>
          </a:ln>
        </p:spPr>
        <p:txBody>
          <a:bodyPr>
            <a:normAutofit/>
          </a:bodyPr>
          <a:lstStyle/>
          <a:p>
            <a:pPr algn="ctr"/>
            <a:r>
              <a:rPr lang="sv-SE" sz="2000" b="1" dirty="0"/>
              <a:t>FVM-programmets organisation (förenklad)</a:t>
            </a:r>
          </a:p>
        </p:txBody>
      </p:sp>
      <p:pic>
        <p:nvPicPr>
          <p:cNvPr id="5" name="Platshållare för innehåll 27"/>
          <p:cNvPicPr>
            <a:picLocks noGrp="1" noChangeAspect="1"/>
          </p:cNvPicPr>
          <p:nvPr>
            <p:ph idx="1"/>
          </p:nvPr>
        </p:nvPicPr>
        <p:blipFill>
          <a:blip r:embed="rId3"/>
          <a:stretch>
            <a:fillRect/>
          </a:stretch>
        </p:blipFill>
        <p:spPr>
          <a:xfrm>
            <a:off x="720988" y="1958576"/>
            <a:ext cx="7697261" cy="3937000"/>
          </a:xfrm>
          <a:prstGeom prst="rect">
            <a:avLst/>
          </a:prstGeom>
        </p:spPr>
      </p:pic>
      <p:grpSp>
        <p:nvGrpSpPr>
          <p:cNvPr id="6" name="Grupp 5"/>
          <p:cNvGrpSpPr/>
          <p:nvPr/>
        </p:nvGrpSpPr>
        <p:grpSpPr>
          <a:xfrm>
            <a:off x="831923" y="1921577"/>
            <a:ext cx="7480155" cy="3847175"/>
            <a:chOff x="2788522" y="2083725"/>
            <a:chExt cx="7480155" cy="3847175"/>
          </a:xfrm>
        </p:grpSpPr>
        <p:sp>
          <p:nvSpPr>
            <p:cNvPr id="7" name="Rectangle 50">
              <a:extLst>
                <a:ext uri="{FF2B5EF4-FFF2-40B4-BE49-F238E27FC236}">
                  <a16:creationId xmlns:a16="http://schemas.microsoft.com/office/drawing/2014/main" id="{3809FE14-FA07-4D1C-919D-8AEB1EF157DE}"/>
                </a:ext>
              </a:extLst>
            </p:cNvPr>
            <p:cNvSpPr/>
            <p:nvPr/>
          </p:nvSpPr>
          <p:spPr bwMode="auto">
            <a:xfrm>
              <a:off x="7336142" y="3031920"/>
              <a:ext cx="1793139" cy="255796"/>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Kompetens</a:t>
              </a:r>
            </a:p>
          </p:txBody>
        </p:sp>
        <p:sp>
          <p:nvSpPr>
            <p:cNvPr id="8" name="Rectangle 81">
              <a:extLst>
                <a:ext uri="{FF2B5EF4-FFF2-40B4-BE49-F238E27FC236}">
                  <a16:creationId xmlns:a16="http://schemas.microsoft.com/office/drawing/2014/main" id="{0F60B499-3778-4277-840B-809381B05F21}"/>
                </a:ext>
              </a:extLst>
            </p:cNvPr>
            <p:cNvSpPr/>
            <p:nvPr/>
          </p:nvSpPr>
          <p:spPr bwMode="auto">
            <a:xfrm>
              <a:off x="8925877"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Transformation</a:t>
              </a:r>
            </a:p>
          </p:txBody>
        </p:sp>
        <p:sp>
          <p:nvSpPr>
            <p:cNvPr id="9" name="Rectangle 105">
              <a:extLst>
                <a:ext uri="{FF2B5EF4-FFF2-40B4-BE49-F238E27FC236}">
                  <a16:creationId xmlns:a16="http://schemas.microsoft.com/office/drawing/2014/main" id="{1E6BB75E-1F47-444B-8733-C81DA62B185B}"/>
                </a:ext>
              </a:extLst>
            </p:cNvPr>
            <p:cNvSpPr/>
            <p:nvPr/>
          </p:nvSpPr>
          <p:spPr bwMode="auto">
            <a:xfrm>
              <a:off x="4360267"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Arkitektur </a:t>
              </a:r>
              <a:b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&amp;</a:t>
              </a:r>
              <a:b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Teknik</a:t>
              </a:r>
              <a:b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r>
              <a:b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endPar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0" name="Rectangle 106">
              <a:extLst>
                <a:ext uri="{FF2B5EF4-FFF2-40B4-BE49-F238E27FC236}">
                  <a16:creationId xmlns:a16="http://schemas.microsoft.com/office/drawing/2014/main" id="{8C6CF0D2-2E29-4272-ADD8-C42B56141D40}"/>
                </a:ext>
              </a:extLst>
            </p:cNvPr>
            <p:cNvSpPr/>
            <p:nvPr/>
          </p:nvSpPr>
          <p:spPr bwMode="auto">
            <a:xfrm>
              <a:off x="5889700"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sv-SE"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Upphandling</a:t>
              </a:r>
              <a:endParaRPr lang="sv-SE"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7">
              <a:extLst>
                <a:ext uri="{FF2B5EF4-FFF2-40B4-BE49-F238E27FC236}">
                  <a16:creationId xmlns:a16="http://schemas.microsoft.com/office/drawing/2014/main" id="{764C0394-686A-46D5-93C6-4833BB22462B}"/>
                </a:ext>
              </a:extLst>
            </p:cNvPr>
            <p:cNvSpPr/>
            <p:nvPr/>
          </p:nvSpPr>
          <p:spPr bwMode="auto">
            <a:xfrm>
              <a:off x="7419132"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Implementation</a:t>
              </a:r>
            </a:p>
          </p:txBody>
        </p:sp>
        <p:sp>
          <p:nvSpPr>
            <p:cNvPr id="12" name="Rectangle 118">
              <a:extLst>
                <a:ext uri="{FF2B5EF4-FFF2-40B4-BE49-F238E27FC236}">
                  <a16:creationId xmlns:a16="http://schemas.microsoft.com/office/drawing/2014/main" id="{8B5084AC-0B5B-46AE-B413-E2510AAFAA47}"/>
                </a:ext>
              </a:extLst>
            </p:cNvPr>
            <p:cNvSpPr/>
            <p:nvPr/>
          </p:nvSpPr>
          <p:spPr bwMode="auto">
            <a:xfrm>
              <a:off x="2788522"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sv-SE" sz="1200" dirty="0">
                  <a:solidFill>
                    <a:schemeClr val="bg1"/>
                  </a:solidFill>
                  <a:latin typeface="Verdana" panose="020B0604030504040204" pitchFamily="34" charset="0"/>
                  <a:ea typeface="Verdana" panose="020B0604030504040204" pitchFamily="34" charset="0"/>
                  <a:cs typeface="Verdana" panose="020B0604030504040204" pitchFamily="34" charset="0"/>
                </a:rPr>
                <a:t>Verksamhets-Krav &amp; Design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cxnSp>
          <p:nvCxnSpPr>
            <p:cNvPr id="13" name="Connector: Elbow 78">
              <a:extLst>
                <a:ext uri="{FF2B5EF4-FFF2-40B4-BE49-F238E27FC236}">
                  <a16:creationId xmlns:a16="http://schemas.microsoft.com/office/drawing/2014/main" id="{19BCD28F-D707-4C3D-99C9-18117F1ACB89}"/>
                </a:ext>
              </a:extLst>
            </p:cNvPr>
            <p:cNvCxnSpPr>
              <a:cxnSpLocks/>
              <a:stCxn id="12" idx="0"/>
              <a:endCxn id="9" idx="0"/>
            </p:cNvCxnSpPr>
            <p:nvPr/>
          </p:nvCxnSpPr>
          <p:spPr>
            <a:xfrm rot="5400000" flipH="1" flipV="1">
              <a:off x="4245794" y="3879754"/>
              <a:ext cx="12700" cy="1571745"/>
            </a:xfrm>
            <a:prstGeom prst="bentConnector3">
              <a:avLst>
                <a:gd name="adj1" fmla="val 1800000"/>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14" name="Connector: Elbow 87">
              <a:extLst>
                <a:ext uri="{FF2B5EF4-FFF2-40B4-BE49-F238E27FC236}">
                  <a16:creationId xmlns:a16="http://schemas.microsoft.com/office/drawing/2014/main" id="{6CBF03FB-8BFD-4EDA-A3CE-4F3FCE50AB3B}"/>
                </a:ext>
              </a:extLst>
            </p:cNvPr>
            <p:cNvCxnSpPr>
              <a:cxnSpLocks/>
              <a:stCxn id="11" idx="0"/>
              <a:endCxn id="8" idx="0"/>
            </p:cNvCxnSpPr>
            <p:nvPr/>
          </p:nvCxnSpPr>
          <p:spPr>
            <a:xfrm rot="5400000" flipH="1" flipV="1">
              <a:off x="8843904" y="3912254"/>
              <a:ext cx="12700" cy="1506745"/>
            </a:xfrm>
            <a:prstGeom prst="bentConnector3">
              <a:avLst>
                <a:gd name="adj1" fmla="val 1800000"/>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sp>
          <p:nvSpPr>
            <p:cNvPr id="15" name="Rectangle 127">
              <a:extLst>
                <a:ext uri="{FF2B5EF4-FFF2-40B4-BE49-F238E27FC236}">
                  <a16:creationId xmlns:a16="http://schemas.microsoft.com/office/drawing/2014/main" id="{C61DBF6F-D5D6-4EAE-BD9D-09CEAB6CE9C5}"/>
                </a:ext>
              </a:extLst>
            </p:cNvPr>
            <p:cNvSpPr/>
            <p:nvPr/>
          </p:nvSpPr>
          <p:spPr bwMode="auto">
            <a:xfrm>
              <a:off x="4026758" y="2970818"/>
              <a:ext cx="1793139" cy="760532"/>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lvl="0" algn="ctr" defTabSz="914400" fontAlgn="base" hangingPunct="1">
                <a:spcBef>
                  <a:spcPct val="50000"/>
                </a:spcBef>
                <a:spcAft>
                  <a:spcPct val="0"/>
                </a:spcAft>
                <a:defRPr/>
              </a:pPr>
              <a:r>
                <a:rPr lang="sv-SE" sz="1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Lösningsarkitekt, informationsarkitekt, </a:t>
              </a:r>
              <a:r>
                <a:rPr lang="sv-SE" sz="115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informationssäkerhets-controller</a:t>
              </a:r>
              <a:endParaRPr kumimoji="0" lang="sv-SE" sz="115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6" name="Rectangle 92">
              <a:extLst>
                <a:ext uri="{FF2B5EF4-FFF2-40B4-BE49-F238E27FC236}">
                  <a16:creationId xmlns:a16="http://schemas.microsoft.com/office/drawing/2014/main" id="{262B1588-2014-44CA-9A0F-A3527681B966}"/>
                </a:ext>
              </a:extLst>
            </p:cNvPr>
            <p:cNvSpPr/>
            <p:nvPr/>
          </p:nvSpPr>
          <p:spPr bwMode="auto">
            <a:xfrm>
              <a:off x="5851601" y="2083725"/>
              <a:ext cx="1452838" cy="453158"/>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Programledning</a:t>
              </a:r>
              <a:endParaRPr kumimoji="0" lang="sv-SE" sz="1200" i="1"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0" name="Rectangle 120">
              <a:extLst>
                <a:ext uri="{FF2B5EF4-FFF2-40B4-BE49-F238E27FC236}">
                  <a16:creationId xmlns:a16="http://schemas.microsoft.com/office/drawing/2014/main" id="{CEFEDA76-F8F3-49C2-BC39-3E462AD08385}"/>
                </a:ext>
              </a:extLst>
            </p:cNvPr>
            <p:cNvSpPr/>
            <p:nvPr/>
          </p:nvSpPr>
          <p:spPr bwMode="auto">
            <a:xfrm>
              <a:off x="7336142" y="3862443"/>
              <a:ext cx="1793139" cy="255796"/>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Programkontor</a:t>
              </a:r>
              <a:endPar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1" name="Rectangle 54">
              <a:extLst>
                <a:ext uri="{FF2B5EF4-FFF2-40B4-BE49-F238E27FC236}">
                  <a16:creationId xmlns:a16="http://schemas.microsoft.com/office/drawing/2014/main" id="{CB409CA7-B881-4536-8332-B308C5CC92F9}"/>
                </a:ext>
              </a:extLst>
            </p:cNvPr>
            <p:cNvSpPr/>
            <p:nvPr/>
          </p:nvSpPr>
          <p:spPr bwMode="auto">
            <a:xfrm>
              <a:off x="7336142" y="3494604"/>
              <a:ext cx="1793139" cy="255796"/>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Kommunikation</a:t>
              </a:r>
            </a:p>
          </p:txBody>
        </p:sp>
        <p:cxnSp>
          <p:nvCxnSpPr>
            <p:cNvPr id="22" name="Connector: Elbow 144">
              <a:extLst>
                <a:ext uri="{FF2B5EF4-FFF2-40B4-BE49-F238E27FC236}">
                  <a16:creationId xmlns:a16="http://schemas.microsoft.com/office/drawing/2014/main" id="{F16EBDFA-8359-4B08-87AD-D091563083E9}"/>
                </a:ext>
              </a:extLst>
            </p:cNvPr>
            <p:cNvCxnSpPr>
              <a:cxnSpLocks/>
              <a:stCxn id="9" idx="0"/>
              <a:endCxn id="10" idx="0"/>
            </p:cNvCxnSpPr>
            <p:nvPr/>
          </p:nvCxnSpPr>
          <p:spPr>
            <a:xfrm rot="5400000" flipH="1" flipV="1">
              <a:off x="5796383" y="3900910"/>
              <a:ext cx="12700" cy="1529433"/>
            </a:xfrm>
            <a:prstGeom prst="bentConnector3">
              <a:avLst>
                <a:gd name="adj1" fmla="val 1800000"/>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3" name="Straight Arrow Connector 7">
              <a:extLst>
                <a:ext uri="{FF2B5EF4-FFF2-40B4-BE49-F238E27FC236}">
                  <a16:creationId xmlns:a16="http://schemas.microsoft.com/office/drawing/2014/main" id="{C2C99482-5871-41FD-B46A-4AA1A97330A0}"/>
                </a:ext>
              </a:extLst>
            </p:cNvPr>
            <p:cNvCxnSpPr>
              <a:stCxn id="15" idx="3"/>
              <a:endCxn id="7" idx="1"/>
            </p:cNvCxnSpPr>
            <p:nvPr/>
          </p:nvCxnSpPr>
          <p:spPr>
            <a:xfrm>
              <a:off x="5819897" y="3159818"/>
              <a:ext cx="1516245" cy="0"/>
            </a:xfrm>
            <a:prstGeom prst="straightConnector1">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4" name="Connector: Elbow 51">
              <a:extLst>
                <a:ext uri="{FF2B5EF4-FFF2-40B4-BE49-F238E27FC236}">
                  <a16:creationId xmlns:a16="http://schemas.microsoft.com/office/drawing/2014/main" id="{FF86DF21-F99F-406D-8355-87C0D3C2412E}"/>
                </a:ext>
              </a:extLst>
            </p:cNvPr>
            <p:cNvCxnSpPr>
              <a:cxnSpLocks/>
              <a:stCxn id="11" idx="0"/>
              <a:endCxn id="10" idx="0"/>
            </p:cNvCxnSpPr>
            <p:nvPr/>
          </p:nvCxnSpPr>
          <p:spPr>
            <a:xfrm rot="16200000" flipV="1">
              <a:off x="7325816" y="3900910"/>
              <a:ext cx="12700" cy="1529432"/>
            </a:xfrm>
            <a:prstGeom prst="bentConnector3">
              <a:avLst>
                <a:gd name="adj1" fmla="val 1800000"/>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5" name="Straight Connector 22">
              <a:extLst>
                <a:ext uri="{FF2B5EF4-FFF2-40B4-BE49-F238E27FC236}">
                  <a16:creationId xmlns:a16="http://schemas.microsoft.com/office/drawing/2014/main" id="{6C8CB15E-BA4A-4653-8BE6-781B54DD612B}"/>
                </a:ext>
              </a:extLst>
            </p:cNvPr>
            <p:cNvCxnSpPr>
              <a:stCxn id="16" idx="2"/>
            </p:cNvCxnSpPr>
            <p:nvPr/>
          </p:nvCxnSpPr>
          <p:spPr>
            <a:xfrm flipH="1">
              <a:off x="6577546" y="2536883"/>
              <a:ext cx="474" cy="1912287"/>
            </a:xfrm>
            <a:prstGeom prst="line">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6" name="Straight Arrow Connector 7">
              <a:extLst>
                <a:ext uri="{FF2B5EF4-FFF2-40B4-BE49-F238E27FC236}">
                  <a16:creationId xmlns:a16="http://schemas.microsoft.com/office/drawing/2014/main" id="{C2C99482-5871-41FD-B46A-4AA1A97330A0}"/>
                </a:ext>
              </a:extLst>
            </p:cNvPr>
            <p:cNvCxnSpPr/>
            <p:nvPr/>
          </p:nvCxnSpPr>
          <p:spPr>
            <a:xfrm>
              <a:off x="6577546" y="3629025"/>
              <a:ext cx="758584" cy="2286"/>
            </a:xfrm>
            <a:prstGeom prst="straightConnector1">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7" name="Straight Arrow Connector 7">
              <a:extLst>
                <a:ext uri="{FF2B5EF4-FFF2-40B4-BE49-F238E27FC236}">
                  <a16:creationId xmlns:a16="http://schemas.microsoft.com/office/drawing/2014/main" id="{C2C99482-5871-41FD-B46A-4AA1A97330A0}"/>
                </a:ext>
              </a:extLst>
            </p:cNvPr>
            <p:cNvCxnSpPr/>
            <p:nvPr/>
          </p:nvCxnSpPr>
          <p:spPr>
            <a:xfrm>
              <a:off x="6572781" y="3986222"/>
              <a:ext cx="758584" cy="2286"/>
            </a:xfrm>
            <a:prstGeom prst="straightConnector1">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grpSp>
      <p:sp>
        <p:nvSpPr>
          <p:cNvPr id="28" name="textruta 27"/>
          <p:cNvSpPr txBox="1"/>
          <p:nvPr/>
        </p:nvSpPr>
        <p:spPr>
          <a:xfrm>
            <a:off x="324613" y="3534952"/>
            <a:ext cx="1680970" cy="646331"/>
          </a:xfrm>
          <a:prstGeom prst="rect">
            <a:avLst/>
          </a:prstGeom>
          <a:noFill/>
        </p:spPr>
        <p:txBody>
          <a:bodyPr wrap="square" rtlCol="0">
            <a:spAutoFit/>
          </a:bodyPr>
          <a:lstStyle/>
          <a:p>
            <a:pPr algn="l">
              <a:spcBef>
                <a:spcPts val="0"/>
              </a:spcBef>
            </a:pPr>
            <a:r>
              <a:rPr lang="sv-SE" sz="1200" b="1" dirty="0" smtClean="0">
                <a:latin typeface="+mj-lt"/>
              </a:rPr>
              <a:t>Förslag och idéer från </a:t>
            </a:r>
            <a:r>
              <a:rPr lang="sv-SE" sz="1200" b="1" dirty="0" err="1" smtClean="0">
                <a:latin typeface="+mj-lt"/>
              </a:rPr>
              <a:t>eHälsalyftet</a:t>
            </a:r>
            <a:r>
              <a:rPr lang="sv-SE" sz="1200" b="1" dirty="0" smtClean="0">
                <a:latin typeface="+mj-lt"/>
              </a:rPr>
              <a:t> tema 3</a:t>
            </a:r>
          </a:p>
        </p:txBody>
      </p:sp>
      <p:cxnSp>
        <p:nvCxnSpPr>
          <p:cNvPr id="29" name="Rak pilkoppling 28"/>
          <p:cNvCxnSpPr/>
          <p:nvPr/>
        </p:nvCxnSpPr>
        <p:spPr bwMode="auto">
          <a:xfrm>
            <a:off x="770021" y="4161392"/>
            <a:ext cx="143926" cy="255916"/>
          </a:xfrm>
          <a:prstGeom prst="straightConnector1">
            <a:avLst/>
          </a:prstGeom>
          <a:noFill/>
          <a:ln w="9525" cap="flat" cmpd="sng" algn="ctr">
            <a:solidFill>
              <a:schemeClr val="tx1"/>
            </a:solidFill>
            <a:prstDash val="solid"/>
            <a:round/>
            <a:headEnd type="none" w="med" len="med"/>
            <a:tailEnd type="triangle"/>
          </a:ln>
          <a:effectLst/>
        </p:spPr>
      </p:cxnSp>
      <p:sp>
        <p:nvSpPr>
          <p:cNvPr id="30" name="textruta 29"/>
          <p:cNvSpPr txBox="1"/>
          <p:nvPr/>
        </p:nvSpPr>
        <p:spPr>
          <a:xfrm>
            <a:off x="5723797" y="6016607"/>
            <a:ext cx="2490962" cy="461665"/>
          </a:xfrm>
          <a:prstGeom prst="rect">
            <a:avLst/>
          </a:prstGeom>
          <a:noFill/>
        </p:spPr>
        <p:txBody>
          <a:bodyPr wrap="square" rtlCol="0">
            <a:spAutoFit/>
          </a:bodyPr>
          <a:lstStyle/>
          <a:p>
            <a:pPr algn="l">
              <a:spcBef>
                <a:spcPts val="0"/>
              </a:spcBef>
            </a:pPr>
            <a:r>
              <a:rPr lang="sv-SE" sz="1200" b="1" dirty="0" smtClean="0"/>
              <a:t>Förslag och idéer från </a:t>
            </a:r>
            <a:br>
              <a:rPr lang="sv-SE" sz="1200" b="1" dirty="0" smtClean="0"/>
            </a:br>
            <a:r>
              <a:rPr lang="sv-SE" sz="1200" b="1" dirty="0" err="1" smtClean="0"/>
              <a:t>eHälsalyftet</a:t>
            </a:r>
            <a:r>
              <a:rPr lang="sv-SE" sz="1200" b="1" dirty="0" smtClean="0"/>
              <a:t> tema 4</a:t>
            </a:r>
          </a:p>
        </p:txBody>
      </p:sp>
      <p:sp>
        <p:nvSpPr>
          <p:cNvPr id="31" name="textruta 30"/>
          <p:cNvSpPr txBox="1"/>
          <p:nvPr/>
        </p:nvSpPr>
        <p:spPr>
          <a:xfrm>
            <a:off x="6991965" y="5099141"/>
            <a:ext cx="1320113" cy="538609"/>
          </a:xfrm>
          <a:prstGeom prst="rect">
            <a:avLst/>
          </a:prstGeom>
          <a:solidFill>
            <a:schemeClr val="bg1"/>
          </a:solidFill>
        </p:spPr>
        <p:txBody>
          <a:bodyPr wrap="square" rtlCol="0">
            <a:spAutoFit/>
          </a:bodyPr>
          <a:lstStyle/>
          <a:p>
            <a:pPr algn="l">
              <a:spcBef>
                <a:spcPts val="0"/>
              </a:spcBef>
            </a:pPr>
            <a:r>
              <a:rPr lang="sv-SE" sz="1100" dirty="0" smtClean="0"/>
              <a:t>Projekt för SVD </a:t>
            </a:r>
            <a:r>
              <a:rPr lang="sv-SE" sz="900" dirty="0" smtClean="0"/>
              <a:t>Strukturerad vårddokumentation</a:t>
            </a:r>
          </a:p>
        </p:txBody>
      </p:sp>
      <p:cxnSp>
        <p:nvCxnSpPr>
          <p:cNvPr id="32" name="Rak pilkoppling 31"/>
          <p:cNvCxnSpPr/>
          <p:nvPr/>
        </p:nvCxnSpPr>
        <p:spPr bwMode="auto">
          <a:xfrm flipV="1">
            <a:off x="7286017" y="5579382"/>
            <a:ext cx="366005" cy="429088"/>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465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9B41BF2A-E2B4-40A2-9F91-47BC7B21DD65}"/>
              </a:ext>
            </a:extLst>
          </p:cNvPr>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3110" name="think-cell Slide" r:id="rId5" imgW="396" imgH="396" progId="TCLayout.ActiveDocument.1">
                  <p:embed/>
                </p:oleObj>
              </mc:Choice>
              <mc:Fallback>
                <p:oleObj name="think-cell Slide" r:id="rId5" imgW="396" imgH="396" progId="TCLayout.ActiveDocument.1">
                  <p:embed/>
                  <p:pic>
                    <p:nvPicPr>
                      <p:cNvPr id="13" name="Object 12" hidden="1">
                        <a:extLst>
                          <a:ext uri="{FF2B5EF4-FFF2-40B4-BE49-F238E27FC236}">
                            <a16:creationId xmlns:a16="http://schemas.microsoft.com/office/drawing/2014/main" id="{9B41BF2A-E2B4-40A2-9F91-47BC7B21DD65}"/>
                          </a:ext>
                        </a:extLst>
                      </p:cNvPr>
                      <p:cNvPicPr/>
                      <p:nvPr/>
                    </p:nvPicPr>
                    <p:blipFill>
                      <a:blip r:embed="rId6"/>
                      <a:stretch>
                        <a:fillRect/>
                      </a:stretch>
                    </p:blipFill>
                    <p:spPr>
                      <a:xfrm>
                        <a:off x="1192" y="858442"/>
                        <a:ext cx="1190" cy="1190"/>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D960C6D-B282-40D0-9CC1-55F0EC04680E}"/>
              </a:ext>
            </a:extLst>
          </p:cNvPr>
          <p:cNvSpPr/>
          <p:nvPr>
            <p:custDataLst>
              <p:tags r:id="rId3"/>
            </p:custDataLst>
          </p:nvPr>
        </p:nvSpPr>
        <p:spPr bwMode="auto">
          <a:xfrm>
            <a:off x="0" y="857250"/>
            <a:ext cx="119063" cy="119063"/>
          </a:xfrm>
          <a:prstGeom prst="rect">
            <a:avLst/>
          </a:prstGeom>
          <a:solidFill>
            <a:schemeClr val="accent1"/>
          </a:solidFill>
          <a:ln w="12700" cap="flat" cmpd="sng" algn="ctr">
            <a:solidFill>
              <a:srgbClr val="000000"/>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defTabSz="685800" eaLnBrk="1" hangingPunct="1">
              <a:spcBef>
                <a:spcPct val="0"/>
              </a:spcBef>
              <a:defRPr/>
            </a:pPr>
            <a:endParaRPr lang="sv-SE" sz="1050" kern="0" dirty="0">
              <a:solidFill>
                <a:sysClr val="windowText" lastClr="000000"/>
              </a:solidFill>
              <a:latin typeface="Helvetica" panose="020B0604020202020204" pitchFamily="34" charset="0"/>
              <a:ea typeface="+mn-ea"/>
              <a:cs typeface="Helvetica"/>
              <a:sym typeface="+mn-lt"/>
            </a:endParaRPr>
          </a:p>
        </p:txBody>
      </p:sp>
      <p:sp>
        <p:nvSpPr>
          <p:cNvPr id="2" name="Title 1">
            <a:extLst>
              <a:ext uri="{FF2B5EF4-FFF2-40B4-BE49-F238E27FC236}">
                <a16:creationId xmlns:a16="http://schemas.microsoft.com/office/drawing/2014/main" id="{2F6370FA-AC62-4B9B-AFAE-143FE5104970}"/>
              </a:ext>
            </a:extLst>
          </p:cNvPr>
          <p:cNvSpPr>
            <a:spLocks noGrp="1"/>
          </p:cNvSpPr>
          <p:nvPr>
            <p:ph type="title"/>
          </p:nvPr>
        </p:nvSpPr>
        <p:spPr/>
        <p:txBody>
          <a:bodyPr/>
          <a:lstStyle/>
          <a:p>
            <a:r>
              <a:rPr lang="sv-SE" dirty="0" smtClean="0"/>
              <a:t>Tidplan FVM </a:t>
            </a:r>
            <a:endParaRPr lang="sv-SE" dirty="0"/>
          </a:p>
        </p:txBody>
      </p:sp>
      <p:sp>
        <p:nvSpPr>
          <p:cNvPr id="113" name="Platshållare för text 2"/>
          <p:cNvSpPr>
            <a:spLocks noGrp="1"/>
          </p:cNvSpPr>
          <p:nvPr>
            <p:ph type="body" sz="quarter" idx="1"/>
          </p:nvPr>
        </p:nvSpPr>
        <p:spPr>
          <a:xfrm>
            <a:off x="457200" y="2037522"/>
            <a:ext cx="8229600" cy="216695"/>
          </a:xfrm>
        </p:spPr>
        <p:txBody>
          <a:bodyPr/>
          <a:lstStyle/>
          <a:p>
            <a:r>
              <a:rPr lang="sv-SE" dirty="0" smtClean="0"/>
              <a:t>Konceptuell översikt</a:t>
            </a:r>
            <a:endParaRPr lang="sv-SE" dirty="0"/>
          </a:p>
        </p:txBody>
      </p:sp>
      <p:grpSp>
        <p:nvGrpSpPr>
          <p:cNvPr id="11" name="Grupp 10"/>
          <p:cNvGrpSpPr/>
          <p:nvPr/>
        </p:nvGrpSpPr>
        <p:grpSpPr>
          <a:xfrm>
            <a:off x="1274097" y="2609316"/>
            <a:ext cx="7126954" cy="2450735"/>
            <a:chOff x="2909572" y="1903123"/>
            <a:chExt cx="9199892" cy="4846017"/>
          </a:xfrm>
        </p:grpSpPr>
        <p:grpSp>
          <p:nvGrpSpPr>
            <p:cNvPr id="132" name="Grupp 131"/>
            <p:cNvGrpSpPr/>
            <p:nvPr/>
          </p:nvGrpSpPr>
          <p:grpSpPr>
            <a:xfrm>
              <a:off x="2909572" y="1903124"/>
              <a:ext cx="2299973" cy="4846016"/>
              <a:chOff x="609599" y="1903127"/>
              <a:chExt cx="2299973" cy="4846016"/>
            </a:xfrm>
          </p:grpSpPr>
          <p:sp>
            <p:nvSpPr>
              <p:cNvPr id="133" name="Rektangel 132"/>
              <p:cNvSpPr/>
              <p:nvPr/>
            </p:nvSpPr>
            <p:spPr bwMode="auto">
              <a:xfrm>
                <a:off x="609599"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34" name="Rektangel 133"/>
              <p:cNvSpPr/>
              <p:nvPr/>
            </p:nvSpPr>
            <p:spPr bwMode="auto">
              <a:xfrm>
                <a:off x="1185884"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35" name="Rektangel 134"/>
              <p:cNvSpPr/>
              <p:nvPr/>
            </p:nvSpPr>
            <p:spPr bwMode="auto">
              <a:xfrm>
                <a:off x="1757003"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36" name="Rektangel 135"/>
              <p:cNvSpPr/>
              <p:nvPr/>
            </p:nvSpPr>
            <p:spPr bwMode="auto">
              <a:xfrm>
                <a:off x="2333287"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37" name="Rektangel 136"/>
              <p:cNvSpPr/>
              <p:nvPr/>
            </p:nvSpPr>
            <p:spPr bwMode="auto">
              <a:xfrm>
                <a:off x="609599" y="1903127"/>
                <a:ext cx="2299973" cy="4846015"/>
              </a:xfrm>
              <a:prstGeom prst="rect">
                <a:avLst/>
              </a:prstGeom>
              <a:noFill/>
              <a:ln w="127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defTabSz="685800" eaLnBrk="1" hangingPunct="1">
                  <a:defRPr/>
                </a:pPr>
                <a:r>
                  <a:rPr lang="sv-SE" sz="1050" b="1" kern="0" dirty="0">
                    <a:solidFill>
                      <a:sysClr val="windowText" lastClr="000000"/>
                    </a:solidFill>
                    <a:ea typeface="Verdana" panose="020B0604030504040204" pitchFamily="34" charset="0"/>
                    <a:cs typeface="Verdana" panose="020B0604030504040204" pitchFamily="34" charset="0"/>
                    <a:sym typeface="Calibri"/>
                  </a:rPr>
                  <a:t>2019</a:t>
                </a:r>
              </a:p>
            </p:txBody>
          </p:sp>
        </p:grpSp>
        <p:grpSp>
          <p:nvGrpSpPr>
            <p:cNvPr id="138" name="Grupp 137"/>
            <p:cNvGrpSpPr/>
            <p:nvPr/>
          </p:nvGrpSpPr>
          <p:grpSpPr>
            <a:xfrm>
              <a:off x="5204380" y="1903124"/>
              <a:ext cx="2299973" cy="4846016"/>
              <a:chOff x="609599" y="1903127"/>
              <a:chExt cx="2299973" cy="4846016"/>
            </a:xfrm>
          </p:grpSpPr>
          <p:sp>
            <p:nvSpPr>
              <p:cNvPr id="139" name="Rektangel 138"/>
              <p:cNvSpPr/>
              <p:nvPr/>
            </p:nvSpPr>
            <p:spPr bwMode="auto">
              <a:xfrm>
                <a:off x="609599"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40" name="Rektangel 139"/>
              <p:cNvSpPr/>
              <p:nvPr/>
            </p:nvSpPr>
            <p:spPr bwMode="auto">
              <a:xfrm>
                <a:off x="1185884"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41" name="Rektangel 140"/>
              <p:cNvSpPr/>
              <p:nvPr/>
            </p:nvSpPr>
            <p:spPr bwMode="auto">
              <a:xfrm>
                <a:off x="1757003"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42" name="Rektangel 141"/>
              <p:cNvSpPr/>
              <p:nvPr/>
            </p:nvSpPr>
            <p:spPr bwMode="auto">
              <a:xfrm>
                <a:off x="2333287"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43" name="Rektangel 142"/>
              <p:cNvSpPr/>
              <p:nvPr/>
            </p:nvSpPr>
            <p:spPr bwMode="auto">
              <a:xfrm>
                <a:off x="609599" y="1903127"/>
                <a:ext cx="2299973" cy="4846015"/>
              </a:xfrm>
              <a:prstGeom prst="rect">
                <a:avLst/>
              </a:prstGeom>
              <a:noFill/>
              <a:ln w="127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defTabSz="685800" eaLnBrk="1" hangingPunct="1">
                  <a:defRPr/>
                </a:pPr>
                <a:r>
                  <a:rPr lang="sv-SE" sz="1050" b="1" kern="0" dirty="0">
                    <a:solidFill>
                      <a:sysClr val="windowText" lastClr="000000"/>
                    </a:solidFill>
                    <a:ea typeface="Verdana" panose="020B0604030504040204" pitchFamily="34" charset="0"/>
                    <a:cs typeface="Verdana" panose="020B0604030504040204" pitchFamily="34" charset="0"/>
                    <a:sym typeface="Calibri"/>
                  </a:rPr>
                  <a:t>2020</a:t>
                </a:r>
              </a:p>
            </p:txBody>
          </p:sp>
        </p:grpSp>
        <p:grpSp>
          <p:nvGrpSpPr>
            <p:cNvPr id="145" name="Grupp 144"/>
            <p:cNvGrpSpPr/>
            <p:nvPr/>
          </p:nvGrpSpPr>
          <p:grpSpPr>
            <a:xfrm>
              <a:off x="7509518" y="1903124"/>
              <a:ext cx="2299973" cy="4846016"/>
              <a:chOff x="609599" y="1903127"/>
              <a:chExt cx="2299973" cy="4846016"/>
            </a:xfrm>
          </p:grpSpPr>
          <p:sp>
            <p:nvSpPr>
              <p:cNvPr id="146" name="Rektangel 145"/>
              <p:cNvSpPr/>
              <p:nvPr/>
            </p:nvSpPr>
            <p:spPr bwMode="auto">
              <a:xfrm>
                <a:off x="609599"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47" name="Rektangel 146"/>
              <p:cNvSpPr/>
              <p:nvPr/>
            </p:nvSpPr>
            <p:spPr bwMode="auto">
              <a:xfrm>
                <a:off x="1185884"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48" name="Rektangel 147"/>
              <p:cNvSpPr/>
              <p:nvPr/>
            </p:nvSpPr>
            <p:spPr bwMode="auto">
              <a:xfrm>
                <a:off x="1757003"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49" name="Rektangel 148"/>
              <p:cNvSpPr/>
              <p:nvPr/>
            </p:nvSpPr>
            <p:spPr bwMode="auto">
              <a:xfrm>
                <a:off x="2333287"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50" name="Rektangel 149"/>
              <p:cNvSpPr/>
              <p:nvPr/>
            </p:nvSpPr>
            <p:spPr bwMode="auto">
              <a:xfrm>
                <a:off x="609599" y="1903127"/>
                <a:ext cx="2299973" cy="4846015"/>
              </a:xfrm>
              <a:prstGeom prst="rect">
                <a:avLst/>
              </a:prstGeom>
              <a:noFill/>
              <a:ln w="127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defTabSz="685800" eaLnBrk="1" hangingPunct="1">
                  <a:defRPr/>
                </a:pPr>
                <a:r>
                  <a:rPr lang="sv-SE" sz="1050" b="1" kern="0" dirty="0">
                    <a:solidFill>
                      <a:sysClr val="windowText" lastClr="000000"/>
                    </a:solidFill>
                    <a:ea typeface="Verdana" panose="020B0604030504040204" pitchFamily="34" charset="0"/>
                    <a:cs typeface="Verdana" panose="020B0604030504040204" pitchFamily="34" charset="0"/>
                    <a:sym typeface="Calibri"/>
                  </a:rPr>
                  <a:t>2021</a:t>
                </a:r>
              </a:p>
            </p:txBody>
          </p:sp>
        </p:grpSp>
        <p:grpSp>
          <p:nvGrpSpPr>
            <p:cNvPr id="152" name="Grupp 151"/>
            <p:cNvGrpSpPr/>
            <p:nvPr/>
          </p:nvGrpSpPr>
          <p:grpSpPr>
            <a:xfrm>
              <a:off x="9809491" y="1903123"/>
              <a:ext cx="2299973" cy="4846016"/>
              <a:chOff x="609599" y="1903127"/>
              <a:chExt cx="2299973" cy="4846016"/>
            </a:xfrm>
          </p:grpSpPr>
          <p:sp>
            <p:nvSpPr>
              <p:cNvPr id="153" name="Rektangel 152"/>
              <p:cNvSpPr/>
              <p:nvPr/>
            </p:nvSpPr>
            <p:spPr bwMode="auto">
              <a:xfrm>
                <a:off x="609599"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54" name="Rektangel 153"/>
              <p:cNvSpPr/>
              <p:nvPr/>
            </p:nvSpPr>
            <p:spPr bwMode="auto">
              <a:xfrm>
                <a:off x="1185884"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55" name="Rektangel 154"/>
              <p:cNvSpPr/>
              <p:nvPr/>
            </p:nvSpPr>
            <p:spPr bwMode="auto">
              <a:xfrm>
                <a:off x="1757003"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56" name="Rektangel 155"/>
              <p:cNvSpPr/>
              <p:nvPr/>
            </p:nvSpPr>
            <p:spPr bwMode="auto">
              <a:xfrm>
                <a:off x="2333287" y="2119668"/>
                <a:ext cx="576285" cy="4629475"/>
              </a:xfrm>
              <a:prstGeom prst="rect">
                <a:avLst/>
              </a:prstGeom>
              <a:no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endParaRPr lang="sv-SE" sz="1050" b="1" kern="0" dirty="0">
                  <a:solidFill>
                    <a:sysClr val="windowText" lastClr="000000"/>
                  </a:solidFill>
                  <a:ea typeface="Verdana" panose="020B0604030504040204" pitchFamily="34" charset="0"/>
                  <a:cs typeface="Verdana" panose="020B0604030504040204" pitchFamily="34" charset="0"/>
                  <a:sym typeface="Calibri"/>
                </a:endParaRPr>
              </a:p>
            </p:txBody>
          </p:sp>
          <p:sp>
            <p:nvSpPr>
              <p:cNvPr id="162" name="Rektangel 161"/>
              <p:cNvSpPr/>
              <p:nvPr/>
            </p:nvSpPr>
            <p:spPr bwMode="auto">
              <a:xfrm>
                <a:off x="609599" y="1903127"/>
                <a:ext cx="2299973" cy="4846015"/>
              </a:xfrm>
              <a:prstGeom prst="rect">
                <a:avLst/>
              </a:prstGeom>
              <a:noFill/>
              <a:ln w="12700" cap="flat" cmpd="sng" algn="ctr">
                <a:solidFill>
                  <a:srgbClr val="00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defTabSz="685800" eaLnBrk="1" hangingPunct="1">
                  <a:defRPr/>
                </a:pPr>
                <a:r>
                  <a:rPr lang="sv-SE" sz="1050" b="1" kern="0" dirty="0">
                    <a:solidFill>
                      <a:sysClr val="windowText" lastClr="000000"/>
                    </a:solidFill>
                    <a:ea typeface="Verdana" panose="020B0604030504040204" pitchFamily="34" charset="0"/>
                    <a:cs typeface="Verdana" panose="020B0604030504040204" pitchFamily="34" charset="0"/>
                    <a:sym typeface="Calibri"/>
                  </a:rPr>
                  <a:t>2022</a:t>
                </a:r>
              </a:p>
            </p:txBody>
          </p:sp>
        </p:grpSp>
      </p:grpSp>
      <p:sp>
        <p:nvSpPr>
          <p:cNvPr id="166" name="Arrow: Pentagon 161">
            <a:extLst>
              <a:ext uri="{FF2B5EF4-FFF2-40B4-BE49-F238E27FC236}">
                <a16:creationId xmlns:a16="http://schemas.microsoft.com/office/drawing/2014/main" id="{0C5668F0-94BD-4C8E-9FA6-A8634F1FD0AF}"/>
              </a:ext>
            </a:extLst>
          </p:cNvPr>
          <p:cNvSpPr/>
          <p:nvPr/>
        </p:nvSpPr>
        <p:spPr bwMode="auto">
          <a:xfrm>
            <a:off x="3341035" y="3382718"/>
            <a:ext cx="3115748" cy="540000"/>
          </a:xfrm>
          <a:prstGeom prst="homePlate">
            <a:avLst/>
          </a:prstGeom>
          <a:solidFill>
            <a:schemeClr val="accent2">
              <a:lumMod val="50000"/>
            </a:schemeClr>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r>
              <a:rPr lang="sv-SE" sz="1050" i="1" kern="0" dirty="0">
                <a:solidFill>
                  <a:srgbClr val="FFFFFF"/>
                </a:solidFill>
                <a:ea typeface="Verdana" panose="020B0604030504040204" pitchFamily="34" charset="0"/>
                <a:cs typeface="Verdana" panose="020B0604030504040204" pitchFamily="34" charset="0"/>
                <a:sym typeface="Calibri"/>
              </a:rPr>
              <a:t>Design/Bygg/Test</a:t>
            </a:r>
          </a:p>
        </p:txBody>
      </p:sp>
      <p:sp>
        <p:nvSpPr>
          <p:cNvPr id="168" name="Arrow: Pentagon 161">
            <a:extLst>
              <a:ext uri="{FF2B5EF4-FFF2-40B4-BE49-F238E27FC236}">
                <a16:creationId xmlns:a16="http://schemas.microsoft.com/office/drawing/2014/main" id="{0C5668F0-94BD-4C8E-9FA6-A8634F1FD0AF}"/>
              </a:ext>
            </a:extLst>
          </p:cNvPr>
          <p:cNvSpPr/>
          <p:nvPr/>
        </p:nvSpPr>
        <p:spPr bwMode="auto">
          <a:xfrm>
            <a:off x="6467970" y="3382719"/>
            <a:ext cx="2210345" cy="540000"/>
          </a:xfrm>
          <a:prstGeom prst="homePlate">
            <a:avLst/>
          </a:prstGeom>
          <a:solidFill>
            <a:schemeClr val="accent2">
              <a:lumMod val="50000"/>
            </a:schemeClr>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r>
              <a:rPr lang="sv-SE" sz="1050" i="1" kern="0" dirty="0">
                <a:solidFill>
                  <a:srgbClr val="FFFFFF"/>
                </a:solidFill>
                <a:ea typeface="Verdana" panose="020B0604030504040204" pitchFamily="34" charset="0"/>
                <a:cs typeface="Verdana" panose="020B0604030504040204" pitchFamily="34" charset="0"/>
                <a:sym typeface="Calibri"/>
              </a:rPr>
              <a:t>Utrullning</a:t>
            </a:r>
          </a:p>
        </p:txBody>
      </p:sp>
      <p:sp>
        <p:nvSpPr>
          <p:cNvPr id="163" name="Arrow: Pentagon 161">
            <a:extLst>
              <a:ext uri="{FF2B5EF4-FFF2-40B4-BE49-F238E27FC236}">
                <a16:creationId xmlns:a16="http://schemas.microsoft.com/office/drawing/2014/main" id="{0C5668F0-94BD-4C8E-9FA6-A8634F1FD0AF}"/>
              </a:ext>
            </a:extLst>
          </p:cNvPr>
          <p:cNvSpPr/>
          <p:nvPr/>
        </p:nvSpPr>
        <p:spPr bwMode="auto">
          <a:xfrm>
            <a:off x="1289144" y="3382718"/>
            <a:ext cx="1785189" cy="540000"/>
          </a:xfrm>
          <a:prstGeom prst="homePlate">
            <a:avLst/>
          </a:prstGeom>
          <a:solidFill>
            <a:schemeClr val="accent2">
              <a:lumMod val="50000"/>
            </a:schemeClr>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r>
              <a:rPr lang="sv-SE" sz="1050" i="1" kern="0" dirty="0">
                <a:solidFill>
                  <a:srgbClr val="FFFFFF"/>
                </a:solidFill>
                <a:ea typeface="Verdana" panose="020B0604030504040204" pitchFamily="34" charset="0"/>
                <a:cs typeface="Verdana" panose="020B0604030504040204" pitchFamily="34" charset="0"/>
                <a:sym typeface="Calibri"/>
              </a:rPr>
              <a:t>Upphandling</a:t>
            </a:r>
          </a:p>
        </p:txBody>
      </p:sp>
      <p:sp>
        <p:nvSpPr>
          <p:cNvPr id="73" name="Rektangel 72"/>
          <p:cNvSpPr/>
          <p:nvPr/>
        </p:nvSpPr>
        <p:spPr bwMode="auto">
          <a:xfrm>
            <a:off x="-238126" y="3382718"/>
            <a:ext cx="1089301" cy="540000"/>
          </a:xfrm>
          <a:prstGeom prst="rect">
            <a:avLst/>
          </a:prstGeom>
          <a:noFill/>
          <a:ln w="12700" cap="flat" cmpd="sng" algn="ctr">
            <a:noFill/>
            <a:prstDash val="solid"/>
            <a:round/>
            <a:headEnd type="none" w="med" len="med"/>
            <a:tailEnd type="none" w="med" len="med"/>
          </a:ln>
          <a:effectLst/>
        </p:spPr>
        <p:txBody>
          <a:bodyPr vert="horz" wrap="square" lIns="0" tIns="0" rIns="54000" bIns="0" numCol="1" rtlCol="0" anchor="ctr" anchorCtr="0" compatLnSpc="1">
            <a:prstTxWarp prst="textNoShape">
              <a:avLst/>
            </a:prstTxWarp>
          </a:bodyPr>
          <a:lstStyle/>
          <a:p>
            <a:pPr algn="r" defTabSz="685800" eaLnBrk="1" hangingPunct="1">
              <a:defRPr/>
            </a:pPr>
            <a:r>
              <a:rPr lang="sv-SE" sz="1200" b="1" kern="0" dirty="0">
                <a:solidFill>
                  <a:sysClr val="windowText" lastClr="000000"/>
                </a:solidFill>
                <a:ea typeface="Verdana" panose="020B0604030504040204" pitchFamily="34" charset="0"/>
                <a:cs typeface="Verdana" panose="020B0604030504040204" pitchFamily="34" charset="0"/>
              </a:rPr>
              <a:t>FVM</a:t>
            </a:r>
            <a:endParaRPr lang="sv-SE" sz="1200" kern="0" dirty="0">
              <a:solidFill>
                <a:sysClr val="windowText" lastClr="000000"/>
              </a:solidFill>
              <a:ea typeface="Verdana" panose="020B0604030504040204" pitchFamily="34" charset="0"/>
              <a:cs typeface="Verdana" panose="020B0604030504040204" pitchFamily="34" charset="0"/>
            </a:endParaRPr>
          </a:p>
        </p:txBody>
      </p:sp>
      <p:sp>
        <p:nvSpPr>
          <p:cNvPr id="76" name="Arrow: Pentagon 161">
            <a:extLst>
              <a:ext uri="{FF2B5EF4-FFF2-40B4-BE49-F238E27FC236}">
                <a16:creationId xmlns:a16="http://schemas.microsoft.com/office/drawing/2014/main" id="{0C5668F0-94BD-4C8E-9FA6-A8634F1FD0AF}"/>
              </a:ext>
            </a:extLst>
          </p:cNvPr>
          <p:cNvSpPr/>
          <p:nvPr/>
        </p:nvSpPr>
        <p:spPr bwMode="auto">
          <a:xfrm>
            <a:off x="1289421" y="4155771"/>
            <a:ext cx="625105" cy="540000"/>
          </a:xfrm>
          <a:prstGeom prst="homePlate">
            <a:avLst/>
          </a:prstGeom>
          <a:solidFill>
            <a:schemeClr val="accent2"/>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r>
              <a:rPr lang="sv-SE" sz="900" i="1" kern="0" dirty="0">
                <a:solidFill>
                  <a:srgbClr val="000000"/>
                </a:solidFill>
                <a:ea typeface="Verdana" panose="020B0604030504040204" pitchFamily="34" charset="0"/>
                <a:cs typeface="Verdana" panose="020B0604030504040204" pitchFamily="34" charset="0"/>
                <a:sym typeface="Calibri"/>
              </a:rPr>
              <a:t>Ansökan</a:t>
            </a:r>
          </a:p>
        </p:txBody>
      </p:sp>
      <p:sp>
        <p:nvSpPr>
          <p:cNvPr id="77" name="Rektangel 76"/>
          <p:cNvSpPr/>
          <p:nvPr/>
        </p:nvSpPr>
        <p:spPr bwMode="auto">
          <a:xfrm>
            <a:off x="-40840" y="4155771"/>
            <a:ext cx="1089301" cy="540000"/>
          </a:xfrm>
          <a:prstGeom prst="rect">
            <a:avLst/>
          </a:prstGeom>
          <a:noFill/>
          <a:ln w="12700" cap="flat" cmpd="sng" algn="ctr">
            <a:noFill/>
            <a:prstDash val="solid"/>
            <a:round/>
            <a:headEnd type="none" w="med" len="med"/>
            <a:tailEnd type="none" w="med" len="med"/>
          </a:ln>
          <a:effectLst/>
        </p:spPr>
        <p:txBody>
          <a:bodyPr vert="horz" wrap="square" lIns="0" tIns="0" rIns="54000" bIns="0" numCol="1" rtlCol="0" anchor="ctr" anchorCtr="0" compatLnSpc="1">
            <a:prstTxWarp prst="textNoShape">
              <a:avLst/>
            </a:prstTxWarp>
          </a:bodyPr>
          <a:lstStyle/>
          <a:p>
            <a:pPr algn="r" defTabSz="685800" eaLnBrk="1" hangingPunct="1">
              <a:defRPr/>
            </a:pPr>
            <a:r>
              <a:rPr lang="sv-SE" sz="1200" b="1" kern="0" dirty="0">
                <a:solidFill>
                  <a:sysClr val="windowText" lastClr="000000"/>
                </a:solidFill>
                <a:ea typeface="Verdana" panose="020B0604030504040204" pitchFamily="34" charset="0"/>
                <a:cs typeface="Verdana" panose="020B0604030504040204" pitchFamily="34" charset="0"/>
              </a:rPr>
              <a:t>Ansökan ESF</a:t>
            </a:r>
            <a:endParaRPr lang="sv-SE" sz="1200" kern="0" dirty="0">
              <a:solidFill>
                <a:sysClr val="windowText" lastClr="000000"/>
              </a:solidFill>
              <a:ea typeface="Verdana" panose="020B0604030504040204" pitchFamily="34" charset="0"/>
              <a:cs typeface="Verdana" panose="020B0604030504040204" pitchFamily="34" charset="0"/>
            </a:endParaRPr>
          </a:p>
        </p:txBody>
      </p:sp>
      <p:sp>
        <p:nvSpPr>
          <p:cNvPr id="84" name="Arrow: Pentagon 161">
            <a:extLst>
              <a:ext uri="{FF2B5EF4-FFF2-40B4-BE49-F238E27FC236}">
                <a16:creationId xmlns:a16="http://schemas.microsoft.com/office/drawing/2014/main" id="{0C5668F0-94BD-4C8E-9FA6-A8634F1FD0AF}"/>
              </a:ext>
            </a:extLst>
          </p:cNvPr>
          <p:cNvSpPr/>
          <p:nvPr/>
        </p:nvSpPr>
        <p:spPr bwMode="auto">
          <a:xfrm>
            <a:off x="2170969" y="4155771"/>
            <a:ext cx="1474640" cy="540000"/>
          </a:xfrm>
          <a:prstGeom prst="homePlate">
            <a:avLst/>
          </a:prstGeom>
          <a:solidFill>
            <a:schemeClr val="accent2"/>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r>
              <a:rPr lang="sv-SE" sz="1050" i="1" kern="0" dirty="0">
                <a:solidFill>
                  <a:srgbClr val="000000"/>
                </a:solidFill>
                <a:ea typeface="Verdana" panose="020B0604030504040204" pitchFamily="34" charset="0"/>
                <a:cs typeface="Verdana" panose="020B0604030504040204" pitchFamily="34" charset="0"/>
                <a:sym typeface="Calibri"/>
              </a:rPr>
              <a:t>Planering</a:t>
            </a:r>
          </a:p>
        </p:txBody>
      </p:sp>
      <p:sp>
        <p:nvSpPr>
          <p:cNvPr id="87" name="Arrow: Pentagon 161">
            <a:extLst>
              <a:ext uri="{FF2B5EF4-FFF2-40B4-BE49-F238E27FC236}">
                <a16:creationId xmlns:a16="http://schemas.microsoft.com/office/drawing/2014/main" id="{0C5668F0-94BD-4C8E-9FA6-A8634F1FD0AF}"/>
              </a:ext>
            </a:extLst>
          </p:cNvPr>
          <p:cNvSpPr/>
          <p:nvPr/>
        </p:nvSpPr>
        <p:spPr bwMode="auto">
          <a:xfrm>
            <a:off x="3692263" y="4155771"/>
            <a:ext cx="3503223" cy="540000"/>
          </a:xfrm>
          <a:prstGeom prst="homePlate">
            <a:avLst/>
          </a:prstGeom>
          <a:solidFill>
            <a:schemeClr val="accent2"/>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r>
              <a:rPr lang="sv-SE" sz="1050" i="1" kern="0" dirty="0">
                <a:solidFill>
                  <a:srgbClr val="000000"/>
                </a:solidFill>
                <a:ea typeface="Verdana" panose="020B0604030504040204" pitchFamily="34" charset="0"/>
                <a:cs typeface="Verdana" panose="020B0604030504040204" pitchFamily="34" charset="0"/>
                <a:sym typeface="Calibri"/>
              </a:rPr>
              <a:t>Genomförande</a:t>
            </a:r>
          </a:p>
        </p:txBody>
      </p:sp>
      <p:sp>
        <p:nvSpPr>
          <p:cNvPr id="90" name="Arrow: Pentagon 161">
            <a:extLst>
              <a:ext uri="{FF2B5EF4-FFF2-40B4-BE49-F238E27FC236}">
                <a16:creationId xmlns:a16="http://schemas.microsoft.com/office/drawing/2014/main" id="{0C5668F0-94BD-4C8E-9FA6-A8634F1FD0AF}"/>
              </a:ext>
            </a:extLst>
          </p:cNvPr>
          <p:cNvSpPr/>
          <p:nvPr/>
        </p:nvSpPr>
        <p:spPr bwMode="auto">
          <a:xfrm>
            <a:off x="7242141" y="4155771"/>
            <a:ext cx="555792" cy="540000"/>
          </a:xfrm>
          <a:prstGeom prst="homePlate">
            <a:avLst/>
          </a:prstGeom>
          <a:solidFill>
            <a:schemeClr val="accent2"/>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685800" eaLnBrk="1" hangingPunct="1">
              <a:defRPr/>
            </a:pPr>
            <a:r>
              <a:rPr lang="sv-SE" sz="1050" i="1" kern="0" dirty="0" err="1">
                <a:solidFill>
                  <a:srgbClr val="000000"/>
                </a:solidFill>
                <a:ea typeface="Verdana" panose="020B0604030504040204" pitchFamily="34" charset="0"/>
                <a:cs typeface="Verdana" panose="020B0604030504040204" pitchFamily="34" charset="0"/>
                <a:sym typeface="Calibri"/>
              </a:rPr>
              <a:t>Avsl</a:t>
            </a:r>
            <a:r>
              <a:rPr lang="sv-SE" sz="1050" i="1" kern="0" dirty="0">
                <a:solidFill>
                  <a:srgbClr val="000000"/>
                </a:solidFill>
                <a:ea typeface="Verdana" panose="020B0604030504040204" pitchFamily="34" charset="0"/>
                <a:cs typeface="Verdana" panose="020B0604030504040204" pitchFamily="34" charset="0"/>
                <a:sym typeface="Calibri"/>
              </a:rPr>
              <a:t>.</a:t>
            </a:r>
          </a:p>
        </p:txBody>
      </p:sp>
    </p:spTree>
    <p:extLst>
      <p:ext uri="{BB962C8B-B14F-4D97-AF65-F5344CB8AC3E}">
        <p14:creationId xmlns:p14="http://schemas.microsoft.com/office/powerpoint/2010/main" val="29743662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p:cNvSpPr txBox="1">
            <a:spLocks/>
          </p:cNvSpPr>
          <p:nvPr/>
        </p:nvSpPr>
        <p:spPr>
          <a:xfrm>
            <a:off x="649711" y="1754225"/>
            <a:ext cx="7904747" cy="3425316"/>
          </a:xfrm>
          <a:prstGeom prst="rect">
            <a:avLst/>
          </a:prstGeom>
        </p:spPr>
        <p:txBody>
          <a:bodyPr/>
          <a:lstStyle>
            <a:lvl1pPr marL="342900" indent="-342900" algn="l" rtl="0" fontAlgn="base">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fontAlgn="base">
              <a:lnSpc>
                <a:spcPct val="120000"/>
              </a:lnSpc>
              <a:spcBef>
                <a:spcPts val="400"/>
              </a:spcBef>
              <a:spcAft>
                <a:spcPts val="100"/>
              </a:spcAft>
              <a:buChar char="–"/>
              <a:defRPr sz="2000">
                <a:solidFill>
                  <a:schemeClr val="tx1"/>
                </a:solidFill>
                <a:latin typeface="+mn-lt"/>
                <a:ea typeface="+mn-ea"/>
              </a:defRPr>
            </a:lvl2pPr>
            <a:lvl3pPr marL="1143000" indent="-209550" algn="l" rtl="0" fontAlgn="base">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fontAlgn="base">
              <a:lnSpc>
                <a:spcPct val="120000"/>
              </a:lnSpc>
              <a:spcBef>
                <a:spcPts val="400"/>
              </a:spcBef>
              <a:spcAft>
                <a:spcPts val="100"/>
              </a:spcAft>
              <a:buChar char="–"/>
              <a:defRPr>
                <a:solidFill>
                  <a:schemeClr val="tx1"/>
                </a:solidFill>
                <a:latin typeface="+mn-lt"/>
                <a:ea typeface="+mn-ea"/>
              </a:defRPr>
            </a:lvl4pPr>
            <a:lvl5pPr marL="2057400" indent="-228600" algn="l" rtl="0" fontAlgn="base">
              <a:lnSpc>
                <a:spcPct val="120000"/>
              </a:lnSpc>
              <a:spcBef>
                <a:spcPts val="400"/>
              </a:spcBef>
              <a:spcAft>
                <a:spcPts val="100"/>
              </a:spcAft>
              <a:buChar char="»"/>
              <a:defRPr>
                <a:solidFill>
                  <a:schemeClr val="tx1"/>
                </a:solidFill>
                <a:latin typeface="+mn-lt"/>
                <a:ea typeface="+mn-ea"/>
              </a:defRPr>
            </a:lvl5pPr>
            <a:lvl6pPr marL="2514600" indent="-228600" algn="l" rtl="0" fontAlgn="base">
              <a:lnSpc>
                <a:spcPct val="120000"/>
              </a:lnSpc>
              <a:spcBef>
                <a:spcPts val="400"/>
              </a:spcBef>
              <a:spcAft>
                <a:spcPts val="100"/>
              </a:spcAft>
              <a:buChar char="»"/>
              <a:defRPr>
                <a:solidFill>
                  <a:schemeClr val="tx1"/>
                </a:solidFill>
                <a:latin typeface="+mn-lt"/>
                <a:ea typeface="+mn-ea"/>
              </a:defRPr>
            </a:lvl6pPr>
            <a:lvl7pPr marL="2971800" indent="-228600" algn="l" rtl="0" fontAlgn="base">
              <a:lnSpc>
                <a:spcPct val="120000"/>
              </a:lnSpc>
              <a:spcBef>
                <a:spcPts val="400"/>
              </a:spcBef>
              <a:spcAft>
                <a:spcPts val="100"/>
              </a:spcAft>
              <a:buChar char="»"/>
              <a:defRPr>
                <a:solidFill>
                  <a:schemeClr val="tx1"/>
                </a:solidFill>
                <a:latin typeface="+mn-lt"/>
                <a:ea typeface="+mn-ea"/>
              </a:defRPr>
            </a:lvl7pPr>
            <a:lvl8pPr marL="3429000" indent="-228600" algn="l" rtl="0" fontAlgn="base">
              <a:lnSpc>
                <a:spcPct val="120000"/>
              </a:lnSpc>
              <a:spcBef>
                <a:spcPts val="400"/>
              </a:spcBef>
              <a:spcAft>
                <a:spcPts val="100"/>
              </a:spcAft>
              <a:buChar char="»"/>
              <a:defRPr>
                <a:solidFill>
                  <a:schemeClr val="tx1"/>
                </a:solidFill>
                <a:latin typeface="+mn-lt"/>
                <a:ea typeface="+mn-ea"/>
              </a:defRPr>
            </a:lvl8pPr>
            <a:lvl9pPr marL="3886200" indent="-228600" algn="l" rtl="0" fontAlgn="base">
              <a:lnSpc>
                <a:spcPct val="120000"/>
              </a:lnSpc>
              <a:spcBef>
                <a:spcPts val="400"/>
              </a:spcBef>
              <a:spcAft>
                <a:spcPts val="100"/>
              </a:spcAft>
              <a:buChar char="»"/>
              <a:defRPr>
                <a:solidFill>
                  <a:schemeClr val="tx1"/>
                </a:solidFill>
                <a:latin typeface="+mn-lt"/>
                <a:ea typeface="+mn-ea"/>
              </a:defRPr>
            </a:lvl9pPr>
          </a:lstStyle>
          <a:p>
            <a:pPr marL="0" indent="0" defTabSz="685800" eaLnBrk="1" hangingPunct="1">
              <a:spcBef>
                <a:spcPts val="375"/>
              </a:spcBef>
              <a:spcAft>
                <a:spcPts val="150"/>
              </a:spcAft>
              <a:buNone/>
              <a:defRPr/>
            </a:pPr>
            <a:r>
              <a:rPr lang="sv-SE" sz="2100" kern="0" dirty="0">
                <a:solidFill>
                  <a:srgbClr val="000000"/>
                </a:solidFill>
                <a:latin typeface="Verdana"/>
                <a:sym typeface="Calibri"/>
              </a:rPr>
              <a:t>Gemensam strukturerad vårddokumentation ska ge:</a:t>
            </a:r>
            <a:r>
              <a:rPr lang="sv-SE" sz="1050" b="1" kern="0" dirty="0">
                <a:solidFill>
                  <a:srgbClr val="000000"/>
                </a:solidFill>
                <a:latin typeface="Verdana"/>
                <a:sym typeface="Calibri"/>
              </a:rPr>
              <a:t/>
            </a:r>
            <a:br>
              <a:rPr lang="sv-SE" sz="1050" b="1" kern="0" dirty="0">
                <a:solidFill>
                  <a:srgbClr val="000000"/>
                </a:solidFill>
                <a:latin typeface="Verdana"/>
                <a:sym typeface="Calibri"/>
              </a:rPr>
            </a:br>
            <a:endParaRPr lang="sv-SE" sz="1050" b="1" kern="0" dirty="0">
              <a:solidFill>
                <a:srgbClr val="000000"/>
              </a:solidFill>
              <a:latin typeface="Verdana"/>
              <a:sym typeface="Calibri"/>
            </a:endParaRPr>
          </a:p>
          <a:p>
            <a:pPr marL="214313" indent="-214313" defTabSz="685800" eaLnBrk="1" hangingPunct="1">
              <a:spcBef>
                <a:spcPts val="375"/>
              </a:spcBef>
              <a:spcAft>
                <a:spcPts val="150"/>
              </a:spcAft>
              <a:buFont typeface="Arial" panose="020B0604020202020204" pitchFamily="34" charset="0"/>
              <a:buChar char="•"/>
              <a:defRPr/>
            </a:pPr>
            <a:r>
              <a:rPr lang="sv-SE" sz="1350" b="1" kern="0" dirty="0">
                <a:solidFill>
                  <a:srgbClr val="000000"/>
                </a:solidFill>
                <a:latin typeface="Verdana"/>
                <a:sym typeface="Calibri"/>
              </a:rPr>
              <a:t>Ökad patientsäkerhet </a:t>
            </a:r>
            <a:r>
              <a:rPr lang="sv-SE" sz="1350" kern="0" dirty="0">
                <a:solidFill>
                  <a:srgbClr val="000000"/>
                </a:solidFill>
                <a:latin typeface="Verdana"/>
                <a:sym typeface="Calibri"/>
              </a:rPr>
              <a:t>genom att patient- och vårdrelaterad information är lätt att dokumentera och lätt att hitta när den behövs.</a:t>
            </a:r>
            <a:br>
              <a:rPr lang="sv-SE" sz="1350" kern="0" dirty="0">
                <a:solidFill>
                  <a:srgbClr val="000000"/>
                </a:solidFill>
                <a:latin typeface="Verdana"/>
                <a:sym typeface="Calibri"/>
              </a:rPr>
            </a:br>
            <a:endParaRPr lang="sv-SE" sz="1350" kern="0" dirty="0">
              <a:solidFill>
                <a:srgbClr val="000000"/>
              </a:solidFill>
              <a:latin typeface="Verdana"/>
              <a:sym typeface="Calibri"/>
            </a:endParaRPr>
          </a:p>
          <a:p>
            <a:pPr marL="214313" indent="-214313" defTabSz="685800" eaLnBrk="1" hangingPunct="1">
              <a:spcBef>
                <a:spcPts val="375"/>
              </a:spcBef>
              <a:spcAft>
                <a:spcPts val="150"/>
              </a:spcAft>
              <a:buFont typeface="Arial" panose="020B0604020202020204" pitchFamily="34" charset="0"/>
              <a:buChar char="•"/>
              <a:defRPr/>
            </a:pPr>
            <a:r>
              <a:rPr lang="sv-SE" sz="1350" b="1" kern="0" dirty="0">
                <a:solidFill>
                  <a:srgbClr val="000000"/>
                </a:solidFill>
                <a:latin typeface="Verdana"/>
                <a:sym typeface="Calibri"/>
              </a:rPr>
              <a:t>Ökad vårdkvalitet </a:t>
            </a:r>
            <a:r>
              <a:rPr lang="sv-SE" sz="1350" kern="0" dirty="0">
                <a:solidFill>
                  <a:srgbClr val="000000"/>
                </a:solidFill>
                <a:latin typeface="Verdana"/>
                <a:sym typeface="Calibri"/>
              </a:rPr>
              <a:t>genom att patient- och vårdrelaterad information kan jämföras och följas upp inom och mellan vårdgivare.</a:t>
            </a:r>
            <a:br>
              <a:rPr lang="sv-SE" sz="1350" kern="0" dirty="0">
                <a:solidFill>
                  <a:srgbClr val="000000"/>
                </a:solidFill>
                <a:latin typeface="Verdana"/>
                <a:sym typeface="Calibri"/>
              </a:rPr>
            </a:br>
            <a:endParaRPr lang="sv-SE" sz="1350" kern="0" dirty="0">
              <a:solidFill>
                <a:srgbClr val="000000"/>
              </a:solidFill>
              <a:latin typeface="Verdana"/>
              <a:sym typeface="Calibri"/>
            </a:endParaRPr>
          </a:p>
          <a:p>
            <a:pPr marL="214313" indent="-214313" defTabSz="685800" eaLnBrk="1" hangingPunct="1">
              <a:spcBef>
                <a:spcPts val="375"/>
              </a:spcBef>
              <a:spcAft>
                <a:spcPts val="150"/>
              </a:spcAft>
              <a:buFont typeface="Arial" panose="020B0604020202020204" pitchFamily="34" charset="0"/>
              <a:buChar char="•"/>
              <a:defRPr/>
            </a:pPr>
            <a:r>
              <a:rPr lang="sv-SE" sz="1350" b="1" kern="0" dirty="0">
                <a:solidFill>
                  <a:srgbClr val="000000"/>
                </a:solidFill>
                <a:latin typeface="Verdana"/>
                <a:sym typeface="Calibri"/>
              </a:rPr>
              <a:t>Ökad patientmedverkan </a:t>
            </a:r>
            <a:r>
              <a:rPr lang="sv-SE" sz="1350" kern="0" dirty="0">
                <a:solidFill>
                  <a:srgbClr val="000000"/>
                </a:solidFill>
                <a:latin typeface="Verdana"/>
                <a:sym typeface="Calibri"/>
              </a:rPr>
              <a:t>genom att patient- och vårdrelaterad information är lättillgänglig, entydig och begriplig för patienten.</a:t>
            </a:r>
            <a:br>
              <a:rPr lang="sv-SE" sz="1350" kern="0" dirty="0">
                <a:solidFill>
                  <a:srgbClr val="000000"/>
                </a:solidFill>
                <a:latin typeface="Verdana"/>
                <a:sym typeface="Calibri"/>
              </a:rPr>
            </a:br>
            <a:endParaRPr lang="sv-SE" sz="1350" kern="0" dirty="0">
              <a:solidFill>
                <a:srgbClr val="000000"/>
              </a:solidFill>
              <a:latin typeface="Verdana"/>
              <a:sym typeface="Calibri"/>
            </a:endParaRPr>
          </a:p>
          <a:p>
            <a:pPr marL="0" indent="0" defTabSz="685800" eaLnBrk="1" hangingPunct="1">
              <a:spcBef>
                <a:spcPts val="375"/>
              </a:spcBef>
              <a:spcAft>
                <a:spcPts val="150"/>
              </a:spcAft>
              <a:buNone/>
              <a:defRPr/>
            </a:pPr>
            <a:r>
              <a:rPr lang="sv-SE" sz="1500" kern="0" dirty="0">
                <a:solidFill>
                  <a:srgbClr val="000000"/>
                </a:solidFill>
                <a:latin typeface="Verdana"/>
                <a:sym typeface="Calibri"/>
              </a:rPr>
              <a:t>För att uppnå detta krävs en gemensam styrning av struktur och standard för vårddokumentation.</a:t>
            </a:r>
          </a:p>
        </p:txBody>
      </p:sp>
    </p:spTree>
    <p:extLst>
      <p:ext uri="{BB962C8B-B14F-4D97-AF65-F5344CB8AC3E}">
        <p14:creationId xmlns:p14="http://schemas.microsoft.com/office/powerpoint/2010/main" val="3304983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Mål för dagens dialogseminarium</a:t>
            </a:r>
            <a:endParaRPr lang="sv-SE" sz="2000" dirty="0">
              <a:solidFill>
                <a:srgbClr val="FF0000"/>
              </a:solidFill>
            </a:endParaRPr>
          </a:p>
        </p:txBody>
      </p:sp>
      <p:sp>
        <p:nvSpPr>
          <p:cNvPr id="3" name="Platshållare för innehåll 2"/>
          <p:cNvSpPr>
            <a:spLocks noGrp="1"/>
          </p:cNvSpPr>
          <p:nvPr>
            <p:ph idx="1"/>
          </p:nvPr>
        </p:nvSpPr>
        <p:spPr>
          <a:xfrm>
            <a:off x="719138" y="1988274"/>
            <a:ext cx="7700962" cy="3937000"/>
          </a:xfrm>
        </p:spPr>
        <p:txBody>
          <a:bodyPr>
            <a:normAutofit/>
          </a:bodyPr>
          <a:lstStyle/>
          <a:p>
            <a:r>
              <a:rPr lang="sv-SE" sz="1800" dirty="0" smtClean="0"/>
              <a:t>Förbereda </a:t>
            </a:r>
            <a:r>
              <a:rPr lang="sv-SE" sz="1800" dirty="0"/>
              <a:t>och skapa förutsättningar för införandet av Framtidens vårdinformationsmiljö (FVM</a:t>
            </a:r>
            <a:r>
              <a:rPr lang="sv-SE" sz="1800" dirty="0" smtClean="0"/>
              <a:t>)</a:t>
            </a:r>
          </a:p>
          <a:p>
            <a:pPr lvl="1"/>
            <a:r>
              <a:rPr lang="sv-SE" sz="1600" dirty="0" smtClean="0"/>
              <a:t>Ge verktyg till hur vi kan förbereda oss med gemensamma arbetssätt och strukturerad vårddokumentation  </a:t>
            </a:r>
            <a:endParaRPr lang="sv-SE" sz="1600" dirty="0"/>
          </a:p>
          <a:p>
            <a:pPr lvl="1"/>
            <a:r>
              <a:rPr lang="sv-SE" sz="1600" dirty="0" smtClean="0"/>
              <a:t>Visa vad vi </a:t>
            </a:r>
            <a:r>
              <a:rPr lang="sv-SE" sz="1600" dirty="0"/>
              <a:t>kan göra redan idag </a:t>
            </a:r>
            <a:r>
              <a:rPr lang="sv-SE" sz="1600" dirty="0" smtClean="0"/>
              <a:t>i befintliga journalsystem för att öka patientsäkerheten samt patientens möjlighet till delaktighet</a:t>
            </a:r>
          </a:p>
          <a:p>
            <a:pPr lvl="1"/>
            <a:r>
              <a:rPr lang="sv-SE" sz="1600" dirty="0"/>
              <a:t>G</a:t>
            </a:r>
            <a:r>
              <a:rPr lang="sv-SE" sz="1600" dirty="0" smtClean="0"/>
              <a:t>e </a:t>
            </a:r>
            <a:r>
              <a:rPr lang="sv-SE" sz="1600" dirty="0"/>
              <a:t>inspiration </a:t>
            </a:r>
            <a:r>
              <a:rPr lang="sv-SE" sz="1600" dirty="0" smtClean="0"/>
              <a:t>till hur vi kan använda </a:t>
            </a:r>
            <a:r>
              <a:rPr lang="sv-SE" sz="1600" dirty="0" err="1" smtClean="0"/>
              <a:t>eHälsotjänster</a:t>
            </a:r>
            <a:r>
              <a:rPr lang="sv-SE" sz="1600" dirty="0" smtClean="0"/>
              <a:t> via 1177 kopplat till journalen</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820" y="4598899"/>
            <a:ext cx="1988568" cy="1326375"/>
          </a:xfrm>
          <a:prstGeom prst="rect">
            <a:avLst/>
          </a:prstGeom>
        </p:spPr>
      </p:pic>
    </p:spTree>
    <p:extLst>
      <p:ext uri="{BB962C8B-B14F-4D97-AF65-F5344CB8AC3E}">
        <p14:creationId xmlns:p14="http://schemas.microsoft.com/office/powerpoint/2010/main" val="1299222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1950" y="655638"/>
            <a:ext cx="8229600" cy="1143000"/>
          </a:xfrm>
        </p:spPr>
        <p:txBody>
          <a:bodyPr>
            <a:normAutofit/>
          </a:bodyPr>
          <a:lstStyle/>
          <a:p>
            <a:pPr algn="ctr"/>
            <a:r>
              <a:rPr lang="sv-SE" sz="2000" b="1" dirty="0" smtClean="0"/>
              <a:t>”Norsk helpdesk”</a:t>
            </a:r>
            <a:endParaRPr lang="sv-SE" sz="2000" b="1" dirty="0"/>
          </a:p>
        </p:txBody>
      </p:sp>
      <p:pic>
        <p:nvPicPr>
          <p:cNvPr id="3" name="elu6TeVEwyY"/>
          <p:cNvPicPr>
            <a:picLocks noRot="1" noChangeAspect="1"/>
          </p:cNvPicPr>
          <p:nvPr>
            <a:videoFile r:link="rId1"/>
          </p:nvPr>
        </p:nvPicPr>
        <p:blipFill>
          <a:blip r:embed="rId4"/>
          <a:stretch>
            <a:fillRect/>
          </a:stretch>
        </p:blipFill>
        <p:spPr>
          <a:xfrm>
            <a:off x="781050" y="1457325"/>
            <a:ext cx="7810500" cy="4393406"/>
          </a:xfrm>
          <a:prstGeom prst="rect">
            <a:avLst/>
          </a:prstGeom>
        </p:spPr>
      </p:pic>
    </p:spTree>
    <p:extLst>
      <p:ext uri="{BB962C8B-B14F-4D97-AF65-F5344CB8AC3E}">
        <p14:creationId xmlns:p14="http://schemas.microsoft.com/office/powerpoint/2010/main" val="3883355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625033" y="1134320"/>
            <a:ext cx="7812911" cy="1261884"/>
          </a:xfrm>
          <a:prstGeom prst="rect">
            <a:avLst/>
          </a:prstGeom>
          <a:noFill/>
        </p:spPr>
        <p:txBody>
          <a:bodyPr wrap="square" rtlCol="0">
            <a:spAutoFit/>
          </a:bodyPr>
          <a:lstStyle/>
          <a:p>
            <a:pPr>
              <a:spcBef>
                <a:spcPts val="0"/>
              </a:spcBef>
            </a:pPr>
            <a:r>
              <a:rPr lang="sv-SE" sz="2400" b="1" dirty="0" smtClean="0"/>
              <a:t>Nya FVM kommer att kräva av oss att vi tänker på nya sätt!</a:t>
            </a:r>
          </a:p>
          <a:p>
            <a:pPr algn="l">
              <a:spcBef>
                <a:spcPts val="0"/>
              </a:spcBef>
            </a:pPr>
            <a:endParaRPr lang="sv-SE" sz="1400" b="1" dirty="0"/>
          </a:p>
          <a:p>
            <a:pPr algn="l">
              <a:spcBef>
                <a:spcPts val="0"/>
              </a:spcBef>
            </a:pPr>
            <a:endParaRPr lang="sv-SE" sz="1400" b="1" dirty="0" smtClean="0"/>
          </a:p>
        </p:txBody>
      </p:sp>
      <p:sp>
        <p:nvSpPr>
          <p:cNvPr id="4" name="Tankebubbla: moln 3">
            <a:extLst>
              <a:ext uri="{FF2B5EF4-FFF2-40B4-BE49-F238E27FC236}">
                <a16:creationId xmlns:a16="http://schemas.microsoft.com/office/drawing/2014/main" id="{8E21A058-A7FE-47A9-955C-C970CB6E2B90}"/>
              </a:ext>
            </a:extLst>
          </p:cNvPr>
          <p:cNvSpPr/>
          <p:nvPr/>
        </p:nvSpPr>
        <p:spPr bwMode="auto">
          <a:xfrm>
            <a:off x="902824" y="2548360"/>
            <a:ext cx="3628664" cy="1689904"/>
          </a:xfrm>
          <a:prstGeom prst="cloudCallout">
            <a:avLst>
              <a:gd name="adj1" fmla="val 30687"/>
              <a:gd name="adj2" fmla="val 119246"/>
            </a:avLst>
          </a:prstGeom>
          <a:solidFill>
            <a:schemeClr val="bg1"/>
          </a:solidFill>
          <a:ln w="9525" cap="flat" cmpd="sng" algn="ctr">
            <a:solidFill>
              <a:srgbClr val="00346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i="1" dirty="0" smtClean="0">
                <a:ea typeface="Geneva" pitchFamily="1" charset="-128"/>
              </a:rPr>
              <a:t>Hur </a:t>
            </a:r>
            <a:r>
              <a:rPr lang="sv-SE" sz="1400" i="1" dirty="0" smtClean="0">
                <a:ea typeface="Geneva" pitchFamily="1" charset="-128"/>
              </a:rPr>
              <a:t>utvecklar vi vår förmåga</a:t>
            </a:r>
            <a:r>
              <a:rPr lang="sv-SE" sz="1400" i="1" dirty="0">
                <a:ea typeface="Geneva" pitchFamily="1" charset="-128"/>
              </a:rPr>
              <a:t> </a:t>
            </a:r>
            <a:r>
              <a:rPr lang="sv-SE" sz="1400" i="1" dirty="0" smtClean="0">
                <a:ea typeface="Geneva" pitchFamily="1" charset="-128"/>
              </a:rPr>
              <a:t>till </a:t>
            </a:r>
            <a:r>
              <a:rPr lang="sv-SE" sz="1400" i="1" dirty="0" smtClean="0">
                <a:ea typeface="Geneva" pitchFamily="1" charset="-128"/>
              </a:rPr>
              <a:t>förändringar och nya arbetssätt? </a:t>
            </a:r>
            <a:endParaRPr lang="sv-SE" sz="1400" i="1" dirty="0">
              <a:ea typeface="Geneva" pitchFamily="1" charset="-128"/>
            </a:endParaRPr>
          </a:p>
        </p:txBody>
      </p:sp>
      <p:sp>
        <p:nvSpPr>
          <p:cNvPr id="5" name="Tankebubbla: moln 3">
            <a:extLst>
              <a:ext uri="{FF2B5EF4-FFF2-40B4-BE49-F238E27FC236}">
                <a16:creationId xmlns:a16="http://schemas.microsoft.com/office/drawing/2014/main" id="{8E21A058-A7FE-47A9-955C-C970CB6E2B90}"/>
              </a:ext>
            </a:extLst>
          </p:cNvPr>
          <p:cNvSpPr/>
          <p:nvPr/>
        </p:nvSpPr>
        <p:spPr bwMode="auto">
          <a:xfrm>
            <a:off x="5069712" y="3393312"/>
            <a:ext cx="3628664" cy="1689904"/>
          </a:xfrm>
          <a:prstGeom prst="cloudCallout">
            <a:avLst>
              <a:gd name="adj1" fmla="val -58308"/>
              <a:gd name="adj2" fmla="val 76780"/>
            </a:avLst>
          </a:prstGeom>
          <a:solidFill>
            <a:schemeClr val="bg1"/>
          </a:solidFill>
          <a:ln w="9525" cap="flat" cmpd="sng" algn="ctr">
            <a:solidFill>
              <a:srgbClr val="00346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i="1" dirty="0" smtClean="0">
                <a:ea typeface="Geneva" pitchFamily="1" charset="-128"/>
              </a:rPr>
              <a:t>Vad behöver vi för stöd för att kunna vara flexibla och samtidigt må bra?</a:t>
            </a:r>
            <a:endParaRPr lang="sv-SE" sz="1400" i="1" dirty="0">
              <a:ea typeface="Geneva" pitchFamily="1" charset="-128"/>
            </a:endParaRPr>
          </a:p>
        </p:txBody>
      </p:sp>
    </p:spTree>
    <p:extLst>
      <p:ext uri="{BB962C8B-B14F-4D97-AF65-F5344CB8AC3E}">
        <p14:creationId xmlns:p14="http://schemas.microsoft.com/office/powerpoint/2010/main" val="38059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jälp 2">
            <a:hlinkClick r:id="" action="ppaction://noaction" highlightClick="1"/>
          </p:cNvPr>
          <p:cNvSpPr/>
          <p:nvPr/>
        </p:nvSpPr>
        <p:spPr>
          <a:xfrm>
            <a:off x="467592" y="1430828"/>
            <a:ext cx="729442" cy="860367"/>
          </a:xfrm>
          <a:prstGeom prst="actionButtonHel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50"/>
          </a:p>
        </p:txBody>
      </p:sp>
      <p:sp>
        <p:nvSpPr>
          <p:cNvPr id="12" name="Rubrik 1"/>
          <p:cNvSpPr>
            <a:spLocks noGrp="1"/>
          </p:cNvSpPr>
          <p:nvPr>
            <p:ph type="title"/>
          </p:nvPr>
        </p:nvSpPr>
        <p:spPr>
          <a:xfrm>
            <a:off x="1756648" y="1013897"/>
            <a:ext cx="5565386" cy="1143220"/>
          </a:xfrm>
        </p:spPr>
        <p:txBody>
          <a:bodyPr>
            <a:normAutofit/>
          </a:bodyPr>
          <a:lstStyle/>
          <a:p>
            <a:pPr algn="ctr"/>
            <a:r>
              <a:rPr lang="sv-SE" sz="2000" b="1" dirty="0" smtClean="0"/>
              <a:t>Paus</a:t>
            </a:r>
            <a:br>
              <a:rPr lang="sv-SE" sz="2000" b="1" dirty="0" smtClean="0"/>
            </a:br>
            <a:endParaRPr lang="sv-SE" sz="2000" b="1" dirty="0"/>
          </a:p>
        </p:txBody>
      </p:sp>
      <p:pic>
        <p:nvPicPr>
          <p:cNvPr id="13"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6648" y="2165481"/>
            <a:ext cx="5565386" cy="3831913"/>
          </a:xfrm>
        </p:spPr>
      </p:pic>
    </p:spTree>
    <p:extLst>
      <p:ext uri="{BB962C8B-B14F-4D97-AF65-F5344CB8AC3E}">
        <p14:creationId xmlns:p14="http://schemas.microsoft.com/office/powerpoint/2010/main" val="693035038"/>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3428" y="922333"/>
            <a:ext cx="7700962" cy="836613"/>
          </a:xfrm>
        </p:spPr>
        <p:txBody>
          <a:bodyPr>
            <a:normAutofit/>
          </a:bodyPr>
          <a:lstStyle/>
          <a:p>
            <a:pPr algn="ctr"/>
            <a:r>
              <a:rPr lang="sv-SE" sz="2000" b="1" dirty="0" smtClean="0"/>
              <a:t>Vi behöver inte vänta på FVM!</a:t>
            </a:r>
            <a:br>
              <a:rPr lang="sv-SE" sz="2000" b="1" dirty="0" smtClean="0"/>
            </a:br>
            <a:endParaRPr lang="sv-SE" sz="2000" b="1" dirty="0"/>
          </a:p>
        </p:txBody>
      </p:sp>
      <p:sp>
        <p:nvSpPr>
          <p:cNvPr id="6" name="textruta 5"/>
          <p:cNvSpPr txBox="1"/>
          <p:nvPr/>
        </p:nvSpPr>
        <p:spPr>
          <a:xfrm>
            <a:off x="593428" y="1944493"/>
            <a:ext cx="6295305" cy="738664"/>
          </a:xfrm>
          <a:prstGeom prst="rect">
            <a:avLst/>
          </a:prstGeom>
          <a:noFill/>
        </p:spPr>
        <p:txBody>
          <a:bodyPr wrap="square" rtlCol="0">
            <a:spAutoFit/>
          </a:bodyPr>
          <a:lstStyle/>
          <a:p>
            <a:pPr algn="l">
              <a:spcBef>
                <a:spcPts val="0"/>
              </a:spcBef>
            </a:pPr>
            <a:r>
              <a:rPr lang="sv-SE" sz="1400" b="1" dirty="0"/>
              <a:t>V</a:t>
            </a:r>
            <a:r>
              <a:rPr lang="sv-SE" sz="1400" b="1" dirty="0" smtClean="0"/>
              <a:t>ad vi kan göra idag i ett av våra befintliga journalsystem: </a:t>
            </a:r>
            <a:br>
              <a:rPr lang="sv-SE" sz="1400" b="1" dirty="0" smtClean="0"/>
            </a:br>
            <a:r>
              <a:rPr lang="sv-SE" sz="1400" b="1" dirty="0" smtClean="0"/>
              <a:t/>
            </a:r>
            <a:br>
              <a:rPr lang="sv-SE" sz="1400" b="1" dirty="0" smtClean="0"/>
            </a:br>
            <a:r>
              <a:rPr lang="sv-SE" sz="1400" b="1" dirty="0" err="1" smtClean="0"/>
              <a:t>TakeCare</a:t>
            </a:r>
            <a:endParaRPr lang="sv-SE" sz="1400" b="1" dirty="0" smtClean="0"/>
          </a:p>
        </p:txBody>
      </p:sp>
      <p:sp>
        <p:nvSpPr>
          <p:cNvPr id="3" name="Rektangel 2"/>
          <p:cNvSpPr/>
          <p:nvPr/>
        </p:nvSpPr>
        <p:spPr>
          <a:xfrm>
            <a:off x="593428" y="3019441"/>
            <a:ext cx="7219483" cy="1938992"/>
          </a:xfrm>
          <a:prstGeom prst="rect">
            <a:avLst/>
          </a:prstGeom>
        </p:spPr>
        <p:txBody>
          <a:bodyPr wrap="square">
            <a:spAutoFit/>
          </a:bodyPr>
          <a:lstStyle/>
          <a:p>
            <a:pPr marL="171484" indent="-171484" algn="l" defTabSz="914583">
              <a:buFont typeface="Arial" panose="020B0604020202020204" pitchFamily="34" charset="0"/>
              <a:buChar char="•"/>
              <a:defRPr/>
            </a:pPr>
            <a:r>
              <a:rPr lang="sv-SE" sz="1200" dirty="0"/>
              <a:t>Strukturerad dokumentation</a:t>
            </a:r>
          </a:p>
          <a:p>
            <a:pPr marL="171484" indent="-171484" algn="l" defTabSz="914583">
              <a:buFont typeface="Arial" panose="020B0604020202020204" pitchFamily="34" charset="0"/>
              <a:buChar char="•"/>
              <a:defRPr/>
            </a:pPr>
            <a:r>
              <a:rPr lang="sv-SE" sz="1200" dirty="0"/>
              <a:t>Använda samma begrepp över vårdgrenar inom och utanför den egna organisationen</a:t>
            </a:r>
          </a:p>
          <a:p>
            <a:pPr marL="171484" indent="-171484" algn="l">
              <a:buFont typeface="Arial" panose="020B0604020202020204" pitchFamily="34" charset="0"/>
              <a:buChar char="•"/>
            </a:pPr>
            <a:r>
              <a:rPr lang="sv-SE" sz="1200" dirty="0"/>
              <a:t>Använda en gemensam patientöversikt</a:t>
            </a:r>
          </a:p>
          <a:p>
            <a:pPr marL="171484" indent="-171484" algn="l">
              <a:buFont typeface="Arial" panose="020B0604020202020204" pitchFamily="34" charset="0"/>
              <a:buChar char="•"/>
            </a:pPr>
            <a:r>
              <a:rPr lang="sv-SE" sz="1200" dirty="0" smtClean="0"/>
              <a:t>Dokumentera </a:t>
            </a:r>
            <a:r>
              <a:rPr lang="sv-SE" sz="1200" dirty="0"/>
              <a:t>på ett korrekt sätt i Uppmärksamhetssymbolen</a:t>
            </a:r>
          </a:p>
          <a:p>
            <a:pPr marL="171484" indent="-171484" algn="l">
              <a:buFont typeface="Arial" panose="020B0604020202020204" pitchFamily="34" charset="0"/>
              <a:buChar char="•"/>
            </a:pPr>
            <a:r>
              <a:rPr lang="sv-SE" sz="1200" dirty="0" smtClean="0"/>
              <a:t>Dokumentera rätt </a:t>
            </a:r>
            <a:r>
              <a:rPr lang="sv-SE" sz="1200" dirty="0"/>
              <a:t>i Läkemedelsjournalen </a:t>
            </a:r>
          </a:p>
          <a:p>
            <a:pPr marL="171484" indent="-171484" algn="l" defTabSz="914583">
              <a:buFont typeface="Arial" panose="020B0604020202020204" pitchFamily="34" charset="0"/>
              <a:buChar char="•"/>
              <a:defRPr/>
            </a:pPr>
            <a:r>
              <a:rPr lang="sv-SE" sz="1200" dirty="0" smtClean="0"/>
              <a:t>Göra </a:t>
            </a:r>
            <a:r>
              <a:rPr lang="sv-SE" sz="1200" dirty="0"/>
              <a:t>videomöten</a:t>
            </a:r>
          </a:p>
          <a:p>
            <a:pPr marL="171484" indent="-171484" algn="l" defTabSz="914583">
              <a:buFont typeface="Arial" panose="020B0604020202020204" pitchFamily="34" charset="0"/>
              <a:buChar char="•"/>
              <a:defRPr/>
            </a:pPr>
            <a:r>
              <a:rPr lang="sv-SE" sz="1200" dirty="0"/>
              <a:t>Göra </a:t>
            </a:r>
            <a:r>
              <a:rPr lang="sv-SE" sz="1200" dirty="0" err="1"/>
              <a:t>webbtidbokningar</a:t>
            </a:r>
            <a:endParaRPr lang="sv-SE" sz="1200" dirty="0"/>
          </a:p>
        </p:txBody>
      </p:sp>
    </p:spTree>
    <p:extLst>
      <p:ext uri="{BB962C8B-B14F-4D97-AF65-F5344CB8AC3E}">
        <p14:creationId xmlns:p14="http://schemas.microsoft.com/office/powerpoint/2010/main" val="32641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956" y="2498220"/>
            <a:ext cx="2442650" cy="16207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cap="flat" cmpd="sng" algn="ctr">
                <a:solidFill>
                  <a:schemeClr val="tx1"/>
                </a:solidFill>
                <a:prstDash val="solid"/>
                <a:miter lim="800000"/>
                <a:headEnd/>
                <a:tailEnd/>
              </a14:hiddenLine>
            </a:ext>
          </a:extLst>
        </p:spPr>
      </p:pic>
      <p:sp>
        <p:nvSpPr>
          <p:cNvPr id="2" name="Rubrik 1"/>
          <p:cNvSpPr>
            <a:spLocks noGrp="1"/>
          </p:cNvSpPr>
          <p:nvPr>
            <p:ph type="title"/>
          </p:nvPr>
        </p:nvSpPr>
        <p:spPr/>
        <p:txBody>
          <a:bodyPr>
            <a:normAutofit/>
          </a:bodyPr>
          <a:lstStyle/>
          <a:p>
            <a:pPr algn="ctr"/>
            <a:r>
              <a:rPr lang="sv-SE" sz="2000" b="1" dirty="0"/>
              <a:t>Agenda</a:t>
            </a:r>
          </a:p>
        </p:txBody>
      </p:sp>
      <p:sp>
        <p:nvSpPr>
          <p:cNvPr id="3" name="Platshållare för innehåll 2"/>
          <p:cNvSpPr>
            <a:spLocks noGrp="1"/>
          </p:cNvSpPr>
          <p:nvPr>
            <p:ph idx="1"/>
          </p:nvPr>
        </p:nvSpPr>
        <p:spPr>
          <a:xfrm>
            <a:off x="518160" y="2176691"/>
            <a:ext cx="7254240" cy="3398199"/>
          </a:xfrm>
        </p:spPr>
        <p:txBody>
          <a:bodyPr>
            <a:normAutofit/>
          </a:bodyPr>
          <a:lstStyle/>
          <a:p>
            <a:r>
              <a:rPr lang="sv-SE" sz="1800" dirty="0" smtClean="0"/>
              <a:t>Reflektioner och återkoppling från tema 3</a:t>
            </a:r>
          </a:p>
          <a:p>
            <a:r>
              <a:rPr lang="sv-SE" sz="1800" dirty="0"/>
              <a:t>A</a:t>
            </a:r>
            <a:r>
              <a:rPr lang="sv-SE" sz="1800" dirty="0" smtClean="0"/>
              <a:t>llmän patientöversikt</a:t>
            </a:r>
            <a:br>
              <a:rPr lang="sv-SE" sz="1800" dirty="0" smtClean="0"/>
            </a:br>
            <a:endParaRPr lang="sv-SE" sz="1800" dirty="0" smtClean="0"/>
          </a:p>
          <a:p>
            <a:r>
              <a:rPr lang="sv-SE" sz="1800" dirty="0" smtClean="0">
                <a:solidFill>
                  <a:srgbClr val="0070C0"/>
                </a:solidFill>
              </a:rPr>
              <a:t>Paus med fika</a:t>
            </a:r>
            <a:br>
              <a:rPr lang="sv-SE" sz="1800" dirty="0" smtClean="0">
                <a:solidFill>
                  <a:srgbClr val="0070C0"/>
                </a:solidFill>
              </a:rPr>
            </a:br>
            <a:endParaRPr lang="sv-SE" sz="1800" dirty="0" smtClean="0">
              <a:solidFill>
                <a:srgbClr val="0070C0"/>
              </a:solidFill>
            </a:endParaRPr>
          </a:p>
          <a:p>
            <a:r>
              <a:rPr lang="sv-SE" sz="1800" dirty="0" err="1" smtClean="0"/>
              <a:t>Quiz</a:t>
            </a:r>
            <a:r>
              <a:rPr lang="sv-SE" sz="1800" dirty="0" smtClean="0"/>
              <a:t> - Uppmärksamhetssymbolen</a:t>
            </a:r>
          </a:p>
          <a:p>
            <a:r>
              <a:rPr lang="sv-SE" sz="1800" dirty="0" smtClean="0"/>
              <a:t>Inspiration – olika exempel på vad kan vi göra här och nu</a:t>
            </a:r>
          </a:p>
        </p:txBody>
      </p:sp>
    </p:spTree>
    <p:extLst>
      <p:ext uri="{BB962C8B-B14F-4D97-AF65-F5344CB8AC3E}">
        <p14:creationId xmlns:p14="http://schemas.microsoft.com/office/powerpoint/2010/main" val="2974785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t>Gemensamma delar i </a:t>
            </a:r>
            <a:r>
              <a:rPr lang="sv-SE" sz="2000" b="1" dirty="0" err="1"/>
              <a:t>TakeCare</a:t>
            </a:r>
            <a:r>
              <a:rPr lang="sv-SE" sz="2000" b="1" dirty="0"/>
              <a:t> </a:t>
            </a:r>
            <a:r>
              <a:rPr lang="sv-SE" sz="2000" b="1" dirty="0" smtClean="0"/>
              <a:t>idag</a:t>
            </a:r>
            <a:endParaRPr lang="sv-SE" sz="2000" b="1" dirty="0"/>
          </a:p>
        </p:txBody>
      </p:sp>
      <p:sp>
        <p:nvSpPr>
          <p:cNvPr id="3" name="Platshållare för innehåll 2"/>
          <p:cNvSpPr>
            <a:spLocks noGrp="1"/>
          </p:cNvSpPr>
          <p:nvPr>
            <p:ph sz="half" idx="1"/>
          </p:nvPr>
        </p:nvSpPr>
        <p:spPr>
          <a:xfrm>
            <a:off x="758977" y="1999666"/>
            <a:ext cx="2764154" cy="4525963"/>
          </a:xfrm>
        </p:spPr>
        <p:txBody>
          <a:bodyPr>
            <a:normAutofit/>
          </a:bodyPr>
          <a:lstStyle/>
          <a:p>
            <a:pPr marL="0" indent="0">
              <a:buNone/>
            </a:pPr>
            <a:r>
              <a:rPr lang="sv-SE" sz="1400" dirty="0" smtClean="0">
                <a:ea typeface="Verdana" panose="020B0604030504040204" pitchFamily="34" charset="0"/>
              </a:rPr>
              <a:t>1. Patientuppgifter</a:t>
            </a:r>
          </a:p>
          <a:p>
            <a:pPr marL="0" indent="0">
              <a:buNone/>
            </a:pPr>
            <a:r>
              <a:rPr lang="sv-SE" sz="1200" dirty="0" smtClean="0">
                <a:ea typeface="Verdana" panose="020B0604030504040204" pitchFamily="34" charset="0"/>
              </a:rPr>
              <a:t> </a:t>
            </a:r>
            <a:endParaRPr lang="sv-SE" sz="1800" dirty="0"/>
          </a:p>
        </p:txBody>
      </p:sp>
      <p:sp>
        <p:nvSpPr>
          <p:cNvPr id="6" name="Rektangel 5"/>
          <p:cNvSpPr/>
          <p:nvPr/>
        </p:nvSpPr>
        <p:spPr>
          <a:xfrm>
            <a:off x="3811482" y="4047511"/>
            <a:ext cx="2702214" cy="307777"/>
          </a:xfrm>
          <a:prstGeom prst="rect">
            <a:avLst/>
          </a:prstGeom>
        </p:spPr>
        <p:txBody>
          <a:bodyPr wrap="none">
            <a:spAutoFit/>
          </a:bodyPr>
          <a:lstStyle/>
          <a:p>
            <a:r>
              <a:rPr lang="sv-SE" sz="1400" dirty="0" smtClean="0">
                <a:ea typeface="Verdana" panose="020B0604030504040204" pitchFamily="34" charset="0"/>
              </a:rPr>
              <a:t>3. </a:t>
            </a:r>
            <a:r>
              <a:rPr lang="sv-SE" sz="1400" dirty="0">
                <a:ea typeface="Verdana" panose="020B0604030504040204" pitchFamily="34" charset="0"/>
              </a:rPr>
              <a:t>Varningar/överkänslighet</a:t>
            </a:r>
          </a:p>
        </p:txBody>
      </p:sp>
      <p:sp>
        <p:nvSpPr>
          <p:cNvPr id="13" name="Rektangel 12"/>
          <p:cNvSpPr/>
          <p:nvPr/>
        </p:nvSpPr>
        <p:spPr>
          <a:xfrm>
            <a:off x="3755044" y="1999666"/>
            <a:ext cx="2122569" cy="307777"/>
          </a:xfrm>
          <a:prstGeom prst="rect">
            <a:avLst/>
          </a:prstGeom>
        </p:spPr>
        <p:txBody>
          <a:bodyPr wrap="none">
            <a:spAutoFit/>
          </a:bodyPr>
          <a:lstStyle/>
          <a:p>
            <a:r>
              <a:rPr lang="sv-SE" sz="1400" dirty="0" smtClean="0">
                <a:ea typeface="Verdana" panose="020B0604030504040204" pitchFamily="34" charset="0"/>
              </a:rPr>
              <a:t>2. Läkemedelsjournal</a:t>
            </a:r>
            <a:endParaRPr lang="sv-SE" sz="1400" dirty="0">
              <a:ea typeface="Verdana" panose="020B0604030504040204" pitchFamily="34" charset="0"/>
            </a:endParaRPr>
          </a:p>
        </p:txBody>
      </p:sp>
      <p:pic>
        <p:nvPicPr>
          <p:cNvPr id="10" name="Bildobjekt 9"/>
          <p:cNvPicPr>
            <a:picLocks noChangeAspect="1"/>
          </p:cNvPicPr>
          <p:nvPr/>
        </p:nvPicPr>
        <p:blipFill>
          <a:blip r:embed="rId3"/>
          <a:stretch>
            <a:fillRect/>
          </a:stretch>
        </p:blipFill>
        <p:spPr>
          <a:xfrm>
            <a:off x="758977" y="2418403"/>
            <a:ext cx="2805581" cy="2951265"/>
          </a:xfrm>
          <a:prstGeom prst="rect">
            <a:avLst/>
          </a:prstGeom>
        </p:spPr>
      </p:pic>
      <p:pic>
        <p:nvPicPr>
          <p:cNvPr id="3074" name="img26054" descr="0d27efbc-df49-4288-bdf7-600d9b2c1a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146" y="4355288"/>
            <a:ext cx="2563452" cy="20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descr="cid:f11b4e2c-7fb4-4487-84f3-bbe7abc78c4d"/>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957524" y="2323858"/>
            <a:ext cx="4181308" cy="1654755"/>
          </a:xfrm>
          <a:prstGeom prst="rect">
            <a:avLst/>
          </a:prstGeom>
          <a:noFill/>
          <a:ln>
            <a:noFill/>
          </a:ln>
        </p:spPr>
      </p:pic>
      <p:sp>
        <p:nvSpPr>
          <p:cNvPr id="4" name="Rektangel 3"/>
          <p:cNvSpPr/>
          <p:nvPr/>
        </p:nvSpPr>
        <p:spPr bwMode="auto">
          <a:xfrm>
            <a:off x="4259484" y="4710896"/>
            <a:ext cx="2152891" cy="155100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3047595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Översikter i </a:t>
            </a:r>
            <a:r>
              <a:rPr lang="sv-SE" sz="2000" b="1" dirty="0" err="1" smtClean="0"/>
              <a:t>TakeCare</a:t>
            </a:r>
            <a:endParaRPr lang="sv-SE" sz="2000" b="1" dirty="0"/>
          </a:p>
        </p:txBody>
      </p:sp>
      <p:sp>
        <p:nvSpPr>
          <p:cNvPr id="3" name="Platshållare för innehåll 2"/>
          <p:cNvSpPr>
            <a:spLocks noGrp="1"/>
          </p:cNvSpPr>
          <p:nvPr>
            <p:ph sz="half" idx="1"/>
          </p:nvPr>
        </p:nvSpPr>
        <p:spPr>
          <a:xfrm>
            <a:off x="579120" y="2186940"/>
            <a:ext cx="3934514" cy="4525963"/>
          </a:xfrm>
        </p:spPr>
        <p:txBody>
          <a:bodyPr>
            <a:normAutofit fontScale="77500" lnSpcReduction="20000"/>
          </a:bodyPr>
          <a:lstStyle/>
          <a:p>
            <a:pPr marL="171450" indent="-171450">
              <a:buFont typeface="Arial" panose="020B0604020202020204" pitchFamily="34" charset="0"/>
              <a:buChar char="•"/>
            </a:pPr>
            <a:r>
              <a:rPr lang="sv-SE" sz="2300" dirty="0" smtClean="0">
                <a:ea typeface="Verdana" panose="020B0604030504040204" pitchFamily="34" charset="0"/>
              </a:rPr>
              <a:t>Används </a:t>
            </a:r>
            <a:r>
              <a:rPr lang="sv-SE" sz="2300" dirty="0">
                <a:ea typeface="Verdana" panose="020B0604030504040204" pitchFamily="34" charset="0"/>
              </a:rPr>
              <a:t>för att presentera </a:t>
            </a:r>
            <a:r>
              <a:rPr lang="sv-SE" sz="2300" dirty="0" smtClean="0">
                <a:ea typeface="Verdana" panose="020B0604030504040204" pitchFamily="34" charset="0"/>
              </a:rPr>
              <a:t>ett utdrag </a:t>
            </a:r>
            <a:r>
              <a:rPr lang="sv-SE" sz="2300" dirty="0">
                <a:ea typeface="Verdana" panose="020B0604030504040204" pitchFamily="34" charset="0"/>
              </a:rPr>
              <a:t>från </a:t>
            </a:r>
            <a:r>
              <a:rPr lang="sv-SE" sz="2300" dirty="0" smtClean="0">
                <a:ea typeface="Verdana" panose="020B0604030504040204" pitchFamily="34" charset="0"/>
              </a:rPr>
              <a:t>en patientjournal </a:t>
            </a:r>
            <a:r>
              <a:rPr lang="sv-SE" sz="2300" dirty="0">
                <a:ea typeface="Verdana" panose="020B0604030504040204" pitchFamily="34" charset="0"/>
              </a:rPr>
              <a:t>på ett överskådligt sätt. </a:t>
            </a:r>
          </a:p>
          <a:p>
            <a:pPr marL="171450" indent="-171450">
              <a:buFont typeface="Arial" panose="020B0604020202020204" pitchFamily="34" charset="0"/>
              <a:buChar char="•"/>
            </a:pPr>
            <a:r>
              <a:rPr lang="sv-SE" sz="2300" dirty="0">
                <a:ea typeface="Verdana" panose="020B0604030504040204" pitchFamily="34" charset="0"/>
              </a:rPr>
              <a:t>V</a:t>
            </a:r>
            <a:r>
              <a:rPr lang="sv-SE" sz="2300" dirty="0" smtClean="0">
                <a:ea typeface="Verdana" panose="020B0604030504040204" pitchFamily="34" charset="0"/>
              </a:rPr>
              <a:t>isar </a:t>
            </a:r>
            <a:r>
              <a:rPr lang="sv-SE" sz="2300" dirty="0">
                <a:ea typeface="Verdana" panose="020B0604030504040204" pitchFamily="34" charset="0"/>
              </a:rPr>
              <a:t>information från olika delar av journalen på en och samma bild. </a:t>
            </a:r>
            <a:endParaRPr lang="sv-SE" sz="2300" dirty="0" smtClean="0">
              <a:ea typeface="Verdana" panose="020B0604030504040204" pitchFamily="34" charset="0"/>
            </a:endParaRPr>
          </a:p>
          <a:p>
            <a:pPr marL="171450" indent="-171450">
              <a:buFont typeface="Arial" panose="020B0604020202020204" pitchFamily="34" charset="0"/>
              <a:buChar char="•"/>
            </a:pPr>
            <a:r>
              <a:rPr lang="sv-SE" sz="2300" dirty="0">
                <a:ea typeface="Verdana" panose="020B0604030504040204" pitchFamily="34" charset="0"/>
              </a:rPr>
              <a:t>Kan designas i systemet på </a:t>
            </a:r>
            <a:r>
              <a:rPr lang="sv-SE" sz="2300" dirty="0" smtClean="0">
                <a:ea typeface="Verdana" panose="020B0604030504040204" pitchFamily="34" charset="0"/>
              </a:rPr>
              <a:t/>
            </a:r>
            <a:br>
              <a:rPr lang="sv-SE" sz="2300" dirty="0" smtClean="0">
                <a:ea typeface="Verdana" panose="020B0604030504040204" pitchFamily="34" charset="0"/>
              </a:rPr>
            </a:br>
            <a:r>
              <a:rPr lang="sv-SE" sz="2300" dirty="0" smtClean="0">
                <a:ea typeface="Verdana" panose="020B0604030504040204" pitchFamily="34" charset="0"/>
              </a:rPr>
              <a:t>tre </a:t>
            </a:r>
            <a:r>
              <a:rPr lang="sv-SE" sz="2300" dirty="0">
                <a:ea typeface="Verdana" panose="020B0604030504040204" pitchFamily="34" charset="0"/>
              </a:rPr>
              <a:t>nivåer:</a:t>
            </a:r>
          </a:p>
          <a:p>
            <a:pPr marL="628650" lvl="1" indent="-171450">
              <a:buFont typeface="Arial" panose="020B0604020202020204" pitchFamily="34" charset="0"/>
              <a:buChar char="•"/>
            </a:pPr>
            <a:r>
              <a:rPr lang="sv-SE" sz="2100" dirty="0">
                <a:ea typeface="Verdana" panose="020B0604030504040204" pitchFamily="34" charset="0"/>
              </a:rPr>
              <a:t>Systemgemensamma </a:t>
            </a:r>
            <a:r>
              <a:rPr lang="sv-SE" sz="2100" dirty="0" smtClean="0">
                <a:ea typeface="Verdana" panose="020B0604030504040204" pitchFamily="34" charset="0"/>
              </a:rPr>
              <a:t>översikter, t ex SLL eller </a:t>
            </a:r>
            <a:r>
              <a:rPr lang="sv-SE" sz="2100" dirty="0" err="1" smtClean="0">
                <a:ea typeface="Verdana" panose="020B0604030504040204" pitchFamily="34" charset="0"/>
              </a:rPr>
              <a:t>SöS</a:t>
            </a:r>
            <a:endParaRPr lang="sv-SE" sz="2100" dirty="0">
              <a:ea typeface="Verdana" panose="020B0604030504040204" pitchFamily="34" charset="0"/>
            </a:endParaRPr>
          </a:p>
          <a:p>
            <a:pPr marL="628650" lvl="1" indent="-171450">
              <a:buFont typeface="Arial" panose="020B0604020202020204" pitchFamily="34" charset="0"/>
              <a:buChar char="•"/>
            </a:pPr>
            <a:r>
              <a:rPr lang="sv-SE" sz="2100" dirty="0">
                <a:ea typeface="Verdana" panose="020B0604030504040204" pitchFamily="34" charset="0"/>
              </a:rPr>
              <a:t>Vårdenhetens </a:t>
            </a:r>
            <a:r>
              <a:rPr lang="sv-SE" sz="2100" dirty="0" smtClean="0">
                <a:ea typeface="Verdana" panose="020B0604030504040204" pitchFamily="34" charset="0"/>
              </a:rPr>
              <a:t>översikter</a:t>
            </a:r>
            <a:endParaRPr lang="sv-SE" sz="2100" dirty="0">
              <a:ea typeface="Verdana" panose="020B0604030504040204" pitchFamily="34" charset="0"/>
            </a:endParaRPr>
          </a:p>
          <a:p>
            <a:pPr marL="628650" lvl="1" indent="-171450">
              <a:buFont typeface="Arial" panose="020B0604020202020204" pitchFamily="34" charset="0"/>
              <a:buChar char="•"/>
            </a:pPr>
            <a:r>
              <a:rPr lang="sv-SE" sz="2100" dirty="0">
                <a:ea typeface="Verdana" panose="020B0604030504040204" pitchFamily="34" charset="0"/>
              </a:rPr>
              <a:t>Personliga översikter </a:t>
            </a:r>
          </a:p>
          <a:p>
            <a:pPr marL="171450" indent="-171450">
              <a:buFont typeface="Arial" panose="020B0604020202020204" pitchFamily="34" charset="0"/>
              <a:buChar char="•"/>
            </a:pPr>
            <a:endParaRPr lang="sv-SE" sz="2300" dirty="0" smtClean="0">
              <a:ea typeface="Verdana" panose="020B0604030504040204" pitchFamily="34" charset="0"/>
            </a:endParaRPr>
          </a:p>
          <a:p>
            <a:pPr marL="0" indent="0">
              <a:buNone/>
            </a:pPr>
            <a:r>
              <a:rPr lang="sv-SE" sz="1400" dirty="0" smtClean="0">
                <a:ea typeface="Verdana" panose="020B0604030504040204" pitchFamily="34" charset="0"/>
              </a:rPr>
              <a:t> </a:t>
            </a:r>
            <a:endParaRPr lang="sv-SE" dirty="0"/>
          </a:p>
        </p:txBody>
      </p:sp>
      <p:pic>
        <p:nvPicPr>
          <p:cNvPr id="3074" name="img443818" descr="bcc4e4ab-7673-4f3d-9568-0b3756a5fa3d"/>
          <p:cNvPicPr>
            <a:picLocks noChangeAspect="1" noChangeArrowheads="1"/>
          </p:cNvPicPr>
          <p:nvPr/>
        </p:nvPicPr>
        <p:blipFill rotWithShape="1">
          <a:blip r:embed="rId3">
            <a:extLst>
              <a:ext uri="{28A0092B-C50C-407E-A947-70E740481C1C}">
                <a14:useLocalDpi xmlns:a14="http://schemas.microsoft.com/office/drawing/2010/main" val="0"/>
              </a:ext>
            </a:extLst>
          </a:blip>
          <a:srcRect l="290" t="2998" r="29593" b="37260"/>
          <a:stretch/>
        </p:blipFill>
        <p:spPr bwMode="auto">
          <a:xfrm>
            <a:off x="4484451" y="2317016"/>
            <a:ext cx="4332637" cy="200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30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title"/>
          </p:nvPr>
        </p:nvSpPr>
        <p:spPr>
          <a:xfrm>
            <a:off x="405829" y="957634"/>
            <a:ext cx="8001000" cy="836613"/>
          </a:xfrm>
        </p:spPr>
        <p:txBody>
          <a:bodyPr>
            <a:normAutofit fontScale="90000"/>
          </a:bodyPr>
          <a:lstStyle/>
          <a:p>
            <a:pPr algn="ctr"/>
            <a:r>
              <a:rPr lang="sv-SE" sz="2000" b="1" dirty="0" smtClean="0">
                <a:hlinkClick r:id="rId3"/>
              </a:rPr>
              <a:t/>
            </a:r>
            <a:br>
              <a:rPr lang="sv-SE" sz="2000" b="1" dirty="0" smtClean="0">
                <a:hlinkClick r:id="rId3"/>
              </a:rPr>
            </a:br>
            <a:r>
              <a:rPr lang="sv-SE" sz="2000" b="1" dirty="0" smtClean="0">
                <a:solidFill>
                  <a:schemeClr val="tx1"/>
                </a:solidFill>
              </a:rPr>
              <a:t>Länk till skärminspelning: </a:t>
            </a:r>
            <a:r>
              <a:rPr lang="sv-SE" sz="2000" b="1" dirty="0" smtClean="0">
                <a:hlinkClick r:id="rId3"/>
              </a:rPr>
              <a:t>Gemensam patientöversikt</a:t>
            </a:r>
            <a:r>
              <a:rPr lang="sv-SE" sz="2000" b="1" dirty="0" smtClean="0"/>
              <a:t/>
            </a:r>
            <a:br>
              <a:rPr lang="sv-SE" sz="2000" b="1" dirty="0" smtClean="0"/>
            </a:br>
            <a:endParaRPr lang="sv-SE" sz="2000" b="1" dirty="0"/>
          </a:p>
        </p:txBody>
      </p:sp>
      <p:pic>
        <p:nvPicPr>
          <p:cNvPr id="5" name="img443818" descr="bcc4e4ab-7673-4f3d-9568-0b3756a5fa3d"/>
          <p:cNvPicPr>
            <a:picLocks noChangeAspect="1" noChangeArrowheads="1"/>
          </p:cNvPicPr>
          <p:nvPr/>
        </p:nvPicPr>
        <p:blipFill rotWithShape="1">
          <a:blip r:embed="rId4">
            <a:extLst>
              <a:ext uri="{28A0092B-C50C-407E-A947-70E740481C1C}">
                <a14:useLocalDpi xmlns:a14="http://schemas.microsoft.com/office/drawing/2010/main" val="0"/>
              </a:ext>
            </a:extLst>
          </a:blip>
          <a:srcRect l="290" t="44" r="216" b="-97"/>
          <a:stretch/>
        </p:blipFill>
        <p:spPr bwMode="auto">
          <a:xfrm>
            <a:off x="875489" y="1794247"/>
            <a:ext cx="7395152" cy="403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bwMode="auto">
          <a:xfrm>
            <a:off x="1122744" y="2141316"/>
            <a:ext cx="1967697" cy="42826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2074973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8" y="573894"/>
            <a:ext cx="7700962" cy="836613"/>
          </a:xfrm>
        </p:spPr>
        <p:txBody>
          <a:bodyPr>
            <a:normAutofit/>
          </a:bodyPr>
          <a:lstStyle/>
          <a:p>
            <a:pPr algn="ctr"/>
            <a:r>
              <a:rPr lang="sv-SE" sz="1600" b="1" dirty="0" smtClean="0"/>
              <a:t>Allmän patientöversikt</a:t>
            </a:r>
            <a:endParaRPr lang="sv-SE" sz="1600" b="1" dirty="0"/>
          </a:p>
        </p:txBody>
      </p:sp>
      <p:sp>
        <p:nvSpPr>
          <p:cNvPr id="3" name="Platshållare för innehåll 2"/>
          <p:cNvSpPr>
            <a:spLocks noGrp="1"/>
          </p:cNvSpPr>
          <p:nvPr>
            <p:ph idx="1"/>
          </p:nvPr>
        </p:nvSpPr>
        <p:spPr/>
        <p:txBody>
          <a:bodyPr>
            <a:normAutofit/>
          </a:bodyPr>
          <a:lstStyle/>
          <a:p>
            <a:pPr marL="0" indent="0">
              <a:buNone/>
            </a:pPr>
            <a:r>
              <a:rPr lang="sv-SE" sz="1800" dirty="0" smtClean="0"/>
              <a:t> </a:t>
            </a:r>
            <a:endParaRPr lang="sv-SE" sz="1800" dirty="0"/>
          </a:p>
          <a:p>
            <a:endParaRPr lang="sv-SE" dirty="0"/>
          </a:p>
        </p:txBody>
      </p:sp>
      <p:pic>
        <p:nvPicPr>
          <p:cNvPr id="5" name="img443818" descr="bcc4e4ab-7673-4f3d-9568-0b3756a5fa3d"/>
          <p:cNvPicPr>
            <a:picLocks noChangeAspect="1" noChangeArrowheads="1"/>
          </p:cNvPicPr>
          <p:nvPr/>
        </p:nvPicPr>
        <p:blipFill rotWithShape="1">
          <a:blip r:embed="rId3">
            <a:extLst>
              <a:ext uri="{28A0092B-C50C-407E-A947-70E740481C1C}">
                <a14:useLocalDpi xmlns:a14="http://schemas.microsoft.com/office/drawing/2010/main" val="0"/>
              </a:ext>
            </a:extLst>
          </a:blip>
          <a:srcRect l="290" t="44" r="216" b="-97"/>
          <a:stretch/>
        </p:blipFill>
        <p:spPr bwMode="auto">
          <a:xfrm>
            <a:off x="269993" y="1196498"/>
            <a:ext cx="8599251" cy="46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bwMode="auto">
          <a:xfrm>
            <a:off x="544010" y="1562582"/>
            <a:ext cx="2210765" cy="50116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97058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8578" y="644563"/>
            <a:ext cx="7700962" cy="836613"/>
          </a:xfrm>
        </p:spPr>
        <p:txBody>
          <a:bodyPr>
            <a:normAutofit/>
          </a:bodyPr>
          <a:lstStyle/>
          <a:p>
            <a:pPr algn="ctr"/>
            <a:r>
              <a:rPr lang="sv-SE" sz="2000" b="1" dirty="0" smtClean="0"/>
              <a:t>Dialogfrågor gemensam patientöversikt</a:t>
            </a:r>
            <a:endParaRPr lang="sv-SE" sz="2000" b="1" dirty="0"/>
          </a:p>
        </p:txBody>
      </p:sp>
      <p:grpSp>
        <p:nvGrpSpPr>
          <p:cNvPr id="4" name="Grupp 3"/>
          <p:cNvGrpSpPr/>
          <p:nvPr/>
        </p:nvGrpSpPr>
        <p:grpSpPr>
          <a:xfrm>
            <a:off x="5570571" y="4176564"/>
            <a:ext cx="2193734" cy="2180918"/>
            <a:chOff x="3082652" y="3789040"/>
            <a:chExt cx="2857500" cy="2592288"/>
          </a:xfrm>
        </p:grpSpPr>
        <p:pic>
          <p:nvPicPr>
            <p:cNvPr id="5"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ankebubbla: moln 19"/>
          <p:cNvSpPr/>
          <p:nvPr/>
        </p:nvSpPr>
        <p:spPr bwMode="auto">
          <a:xfrm flipH="1">
            <a:off x="1455574" y="1778301"/>
            <a:ext cx="3033485" cy="1950117"/>
          </a:xfrm>
          <a:prstGeom prst="cloudCallout">
            <a:avLst>
              <a:gd name="adj1" fmla="val -87321"/>
              <a:gd name="adj2" fmla="val 3282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r>
              <a:rPr lang="sv-SE" sz="1400" i="1" dirty="0" smtClean="0"/>
              <a:t>Vilka är utmaningarna med </a:t>
            </a:r>
            <a:r>
              <a:rPr lang="sv-SE" sz="1400" i="1" dirty="0" smtClean="0"/>
              <a:t>ett standardiserat system (bestämda termer)</a:t>
            </a:r>
            <a:endParaRPr lang="sv-SE" sz="1400" i="1" dirty="0"/>
          </a:p>
        </p:txBody>
      </p:sp>
      <p:sp>
        <p:nvSpPr>
          <p:cNvPr id="8" name="Tankebubbla: moln 19"/>
          <p:cNvSpPr/>
          <p:nvPr/>
        </p:nvSpPr>
        <p:spPr bwMode="auto">
          <a:xfrm flipH="1">
            <a:off x="6113977" y="1690400"/>
            <a:ext cx="2938628" cy="1816735"/>
          </a:xfrm>
          <a:prstGeom prst="cloudCallout">
            <a:avLst>
              <a:gd name="adj1" fmla="val 20766"/>
              <a:gd name="adj2" fmla="val 78211"/>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lvl="0">
              <a:spcBef>
                <a:spcPct val="30000"/>
              </a:spcBef>
              <a:defRPr/>
            </a:pPr>
            <a:r>
              <a:rPr lang="sv-SE" sz="1400" i="1" dirty="0" smtClean="0"/>
              <a:t>Kvalitén bestäms av det vi fyller i. Finns det kvalitetsbrister?</a:t>
            </a:r>
            <a:endParaRPr lang="sv-SE" sz="1400" i="1" dirty="0"/>
          </a:p>
        </p:txBody>
      </p:sp>
      <p:sp>
        <p:nvSpPr>
          <p:cNvPr id="10" name="Tankebubbla: moln 19"/>
          <p:cNvSpPr/>
          <p:nvPr/>
        </p:nvSpPr>
        <p:spPr bwMode="auto">
          <a:xfrm flipH="1">
            <a:off x="1047188" y="4176564"/>
            <a:ext cx="3033485" cy="1450514"/>
          </a:xfrm>
          <a:prstGeom prst="cloudCallout">
            <a:avLst>
              <a:gd name="adj1" fmla="val -89167"/>
              <a:gd name="adj2" fmla="val -18849"/>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r>
              <a:rPr lang="sv-SE" sz="1400" i="1" dirty="0" smtClean="0"/>
              <a:t>Finns det tomma rader utan info?</a:t>
            </a:r>
            <a:br>
              <a:rPr lang="sv-SE" sz="1400" i="1" dirty="0" smtClean="0"/>
            </a:br>
            <a:r>
              <a:rPr lang="sv-SE" sz="1400" i="1" dirty="0" smtClean="0"/>
              <a:t>Litar vi på den info vi ser?</a:t>
            </a:r>
            <a:endParaRPr lang="sv-SE" sz="1400" i="1" dirty="0"/>
          </a:p>
        </p:txBody>
      </p:sp>
    </p:spTree>
    <p:extLst>
      <p:ext uri="{BB962C8B-B14F-4D97-AF65-F5344CB8AC3E}">
        <p14:creationId xmlns:p14="http://schemas.microsoft.com/office/powerpoint/2010/main" val="407781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err="1" smtClean="0"/>
              <a:t>Journalfilter</a:t>
            </a:r>
            <a:r>
              <a:rPr lang="sv-SE" sz="2000" b="1" dirty="0" smtClean="0"/>
              <a:t> (På)</a:t>
            </a:r>
            <a:endParaRPr lang="sv-SE" sz="2000" b="1" dirty="0"/>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1175672" y="4401502"/>
            <a:ext cx="2643328" cy="730568"/>
          </a:xfrm>
          <a:prstGeom prst="rect">
            <a:avLst/>
          </a:prstGeom>
          <a:noFill/>
          <a:ln>
            <a:noFill/>
          </a:ln>
        </p:spPr>
      </p:pic>
      <p:cxnSp>
        <p:nvCxnSpPr>
          <p:cNvPr id="6" name="Rak pilkoppling 5"/>
          <p:cNvCxnSpPr/>
          <p:nvPr/>
        </p:nvCxnSpPr>
        <p:spPr bwMode="auto">
          <a:xfrm>
            <a:off x="2476978" y="5202936"/>
            <a:ext cx="1709928" cy="347472"/>
          </a:xfrm>
          <a:prstGeom prst="straightConnector1">
            <a:avLst/>
          </a:prstGeom>
          <a:noFill/>
          <a:ln w="9525" cap="flat" cmpd="sng" algn="ctr">
            <a:solidFill>
              <a:srgbClr val="FF0000"/>
            </a:solidFill>
            <a:prstDash val="solid"/>
            <a:round/>
            <a:headEnd type="none" w="med" len="med"/>
            <a:tailEnd type="triangle"/>
          </a:ln>
          <a:effectLst/>
        </p:spPr>
      </p:cxnSp>
      <p:sp>
        <p:nvSpPr>
          <p:cNvPr id="11" name="Platshållare för innehåll 2"/>
          <p:cNvSpPr>
            <a:spLocks noGrp="1"/>
          </p:cNvSpPr>
          <p:nvPr>
            <p:ph idx="1"/>
          </p:nvPr>
        </p:nvSpPr>
        <p:spPr>
          <a:xfrm>
            <a:off x="797957" y="1844104"/>
            <a:ext cx="3250404" cy="2486532"/>
          </a:xfrm>
        </p:spPr>
        <p:txBody>
          <a:bodyPr>
            <a:normAutofit fontScale="40000" lnSpcReduction="20000"/>
          </a:bodyPr>
          <a:lstStyle/>
          <a:p>
            <a:pPr marL="0" indent="0">
              <a:buNone/>
            </a:pPr>
            <a:r>
              <a:rPr lang="sv-SE" sz="4000" dirty="0" smtClean="0"/>
              <a:t>För att få tillgång till all befintlig information om patienten i </a:t>
            </a:r>
            <a:r>
              <a:rPr lang="sv-SE" sz="4000" dirty="0" err="1" smtClean="0"/>
              <a:t>TakeCare</a:t>
            </a:r>
            <a:r>
              <a:rPr lang="sv-SE" sz="4000" dirty="0" smtClean="0"/>
              <a:t> i översiktens länkar respektive termer/sökord/mätvärden behöver </a:t>
            </a:r>
            <a:r>
              <a:rPr lang="sv-SE" sz="4000" b="1" dirty="0" err="1" smtClean="0"/>
              <a:t>Journalfilter</a:t>
            </a:r>
            <a:r>
              <a:rPr lang="sv-SE" sz="4000" dirty="0" smtClean="0"/>
              <a:t> öppnas efter patientens godkännande</a:t>
            </a:r>
            <a:r>
              <a:rPr lang="sv-SE" sz="3500" dirty="0" smtClean="0"/>
              <a:t>. </a:t>
            </a:r>
            <a:endParaRPr lang="sv-SE" sz="3500" dirty="0"/>
          </a:p>
          <a:p>
            <a:pPr marL="0" indent="0">
              <a:buNone/>
            </a:pPr>
            <a:endParaRPr lang="sv-SE" dirty="0"/>
          </a:p>
        </p:txBody>
      </p:sp>
      <p:pic>
        <p:nvPicPr>
          <p:cNvPr id="13" name="Bildobjekt 12" descr="image001"/>
          <p:cNvPicPr/>
          <p:nvPr/>
        </p:nvPicPr>
        <p:blipFill rotWithShape="1">
          <a:blip r:embed="rId4">
            <a:extLst>
              <a:ext uri="{28A0092B-C50C-407E-A947-70E740481C1C}">
                <a14:useLocalDpi xmlns:a14="http://schemas.microsoft.com/office/drawing/2010/main" val="0"/>
              </a:ext>
            </a:extLst>
          </a:blip>
          <a:srcRect r="48623"/>
          <a:stretch/>
        </p:blipFill>
        <p:spPr bwMode="auto">
          <a:xfrm>
            <a:off x="4252481" y="1773238"/>
            <a:ext cx="4242295" cy="39866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182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Åtkomst annan vårdgivare</a:t>
            </a:r>
            <a:endParaRPr lang="sv-SE" sz="2000" b="1" dirty="0"/>
          </a:p>
        </p:txBody>
      </p:sp>
      <p:sp>
        <p:nvSpPr>
          <p:cNvPr id="3" name="Platshållare för innehåll 2"/>
          <p:cNvSpPr>
            <a:spLocks noGrp="1"/>
          </p:cNvSpPr>
          <p:nvPr>
            <p:ph idx="1"/>
          </p:nvPr>
        </p:nvSpPr>
        <p:spPr>
          <a:xfrm>
            <a:off x="1057466" y="2063750"/>
            <a:ext cx="7700962" cy="1217930"/>
          </a:xfrm>
        </p:spPr>
        <p:txBody>
          <a:bodyPr>
            <a:normAutofit fontScale="85000" lnSpcReduction="10000"/>
          </a:bodyPr>
          <a:lstStyle/>
          <a:p>
            <a:pPr marL="0" indent="0">
              <a:buNone/>
            </a:pPr>
            <a:r>
              <a:rPr lang="sv-SE" sz="1800" dirty="0" smtClean="0"/>
              <a:t>Då vi klickar i rutan </a:t>
            </a:r>
            <a:r>
              <a:rPr lang="sv-SE" sz="1800" b="1" dirty="0" smtClean="0"/>
              <a:t>Andra vårdgivare</a:t>
            </a:r>
            <a:r>
              <a:rPr lang="sv-SE" sz="1800" dirty="0" smtClean="0"/>
              <a:t> </a:t>
            </a:r>
            <a:r>
              <a:rPr lang="sv-SE" sz="1800" dirty="0"/>
              <a:t>behöver samtycke registreras, d.v.s. att patienten </a:t>
            </a:r>
            <a:r>
              <a:rPr lang="sv-SE" sz="1800" dirty="0" smtClean="0"/>
              <a:t>tillfrågas och samtycker. </a:t>
            </a:r>
            <a:br>
              <a:rPr lang="sv-SE" sz="1800" dirty="0" smtClean="0"/>
            </a:br>
            <a:r>
              <a:rPr lang="sv-SE" sz="1800" dirty="0" smtClean="0"/>
              <a:t>Notera </a:t>
            </a:r>
            <a:r>
              <a:rPr lang="sv-SE" sz="1800" dirty="0"/>
              <a:t>giltighetstid för samtycket </a:t>
            </a:r>
            <a:r>
              <a:rPr lang="sv-SE" sz="1800" dirty="0" smtClean="0"/>
              <a:t/>
            </a:r>
            <a:br>
              <a:rPr lang="sv-SE" sz="1800" dirty="0" smtClean="0"/>
            </a:br>
            <a:r>
              <a:rPr lang="sv-SE" sz="1800" dirty="0" smtClean="0"/>
              <a:t>(</a:t>
            </a:r>
            <a:r>
              <a:rPr lang="sv-SE" sz="1800" dirty="0"/>
              <a:t>förinställt 2 </a:t>
            </a:r>
            <a:r>
              <a:rPr lang="sv-SE" sz="1800" dirty="0" smtClean="0"/>
              <a:t>veckor, ändra till en dag vid test).</a:t>
            </a:r>
            <a:endParaRPr lang="sv-SE" sz="1800" dirty="0"/>
          </a:p>
          <a:p>
            <a:pPr marL="0" indent="0">
              <a:buNone/>
            </a:pPr>
            <a:endParaRPr lang="sv-SE" dirty="0"/>
          </a:p>
        </p:txBody>
      </p:sp>
      <p:pic>
        <p:nvPicPr>
          <p:cNvPr id="4" name="Bildobjekt 3"/>
          <p:cNvPicPr/>
          <p:nvPr/>
        </p:nvPicPr>
        <p:blipFill>
          <a:blip r:embed="rId3">
            <a:extLst>
              <a:ext uri="{28A0092B-C50C-407E-A947-70E740481C1C}">
                <a14:useLocalDpi xmlns:a14="http://schemas.microsoft.com/office/drawing/2010/main" val="0"/>
              </a:ext>
            </a:extLst>
          </a:blip>
          <a:srcRect/>
          <a:stretch>
            <a:fillRect/>
          </a:stretch>
        </p:blipFill>
        <p:spPr bwMode="auto">
          <a:xfrm>
            <a:off x="5724207" y="2458783"/>
            <a:ext cx="2257425" cy="733425"/>
          </a:xfrm>
          <a:prstGeom prst="rect">
            <a:avLst/>
          </a:prstGeom>
          <a:noFill/>
          <a:ln>
            <a:noFill/>
          </a:ln>
        </p:spPr>
      </p:pic>
      <p:pic>
        <p:nvPicPr>
          <p:cNvPr id="5" name="Bildobjekt 4"/>
          <p:cNvPicPr/>
          <p:nvPr/>
        </p:nvPicPr>
        <p:blipFill>
          <a:blip r:embed="rId4">
            <a:extLst>
              <a:ext uri="{28A0092B-C50C-407E-A947-70E740481C1C}">
                <a14:useLocalDpi xmlns:a14="http://schemas.microsoft.com/office/drawing/2010/main" val="0"/>
              </a:ext>
            </a:extLst>
          </a:blip>
          <a:srcRect/>
          <a:stretch>
            <a:fillRect/>
          </a:stretch>
        </p:blipFill>
        <p:spPr bwMode="auto">
          <a:xfrm>
            <a:off x="1211261" y="3572192"/>
            <a:ext cx="3924300" cy="2743200"/>
          </a:xfrm>
          <a:prstGeom prst="rect">
            <a:avLst/>
          </a:prstGeom>
          <a:noFill/>
          <a:ln>
            <a:noFill/>
          </a:ln>
        </p:spPr>
      </p:pic>
    </p:spTree>
    <p:extLst>
      <p:ext uri="{BB962C8B-B14F-4D97-AF65-F5344CB8AC3E}">
        <p14:creationId xmlns:p14="http://schemas.microsoft.com/office/powerpoint/2010/main" val="225908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Visa översikter automatiskt när </a:t>
            </a:r>
            <a:br>
              <a:rPr lang="sv-SE" sz="2000" b="1" dirty="0" smtClean="0"/>
            </a:br>
            <a:r>
              <a:rPr lang="sv-SE" sz="2000" b="1" dirty="0" smtClean="0"/>
              <a:t>jag öppnar en journal</a:t>
            </a:r>
            <a:endParaRPr lang="sv-SE" sz="2000" b="1" dirty="0"/>
          </a:p>
        </p:txBody>
      </p:sp>
      <p:pic>
        <p:nvPicPr>
          <p:cNvPr id="4" name="Bildobjekt 3"/>
          <p:cNvPicPr/>
          <p:nvPr/>
        </p:nvPicPr>
        <p:blipFill>
          <a:blip r:embed="rId3">
            <a:extLst>
              <a:ext uri="{28A0092B-C50C-407E-A947-70E740481C1C}">
                <a14:useLocalDpi xmlns:a14="http://schemas.microsoft.com/office/drawing/2010/main" val="0"/>
              </a:ext>
            </a:extLst>
          </a:blip>
          <a:srcRect/>
          <a:stretch>
            <a:fillRect/>
          </a:stretch>
        </p:blipFill>
        <p:spPr bwMode="auto">
          <a:xfrm>
            <a:off x="1064871" y="1773238"/>
            <a:ext cx="6381298" cy="4664709"/>
          </a:xfrm>
          <a:prstGeom prst="rect">
            <a:avLst/>
          </a:prstGeom>
          <a:noFill/>
          <a:ln>
            <a:noFill/>
          </a:ln>
        </p:spPr>
      </p:pic>
      <p:cxnSp>
        <p:nvCxnSpPr>
          <p:cNvPr id="5" name="Rak pilkoppling 4"/>
          <p:cNvCxnSpPr/>
          <p:nvPr/>
        </p:nvCxnSpPr>
        <p:spPr bwMode="auto">
          <a:xfrm flipV="1">
            <a:off x="719138" y="4626864"/>
            <a:ext cx="1155382" cy="667512"/>
          </a:xfrm>
          <a:prstGeom prst="straightConnector1">
            <a:avLst/>
          </a:prstGeom>
          <a:no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860155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3"/>
          <a:stretch>
            <a:fillRect/>
          </a:stretch>
        </p:blipFill>
        <p:spPr>
          <a:xfrm>
            <a:off x="856115" y="4302813"/>
            <a:ext cx="4105314" cy="1463580"/>
          </a:xfrm>
          <a:prstGeom prst="rect">
            <a:avLst/>
          </a:prstGeom>
        </p:spPr>
      </p:pic>
      <p:sp>
        <p:nvSpPr>
          <p:cNvPr id="2" name="Rubrik 1"/>
          <p:cNvSpPr>
            <a:spLocks noGrp="1"/>
          </p:cNvSpPr>
          <p:nvPr>
            <p:ph type="title"/>
          </p:nvPr>
        </p:nvSpPr>
        <p:spPr/>
        <p:txBody>
          <a:bodyPr>
            <a:normAutofit/>
          </a:bodyPr>
          <a:lstStyle/>
          <a:p>
            <a:pPr algn="ctr"/>
            <a:r>
              <a:rPr lang="sv-SE" sz="2000" b="1" dirty="0" smtClean="0"/>
              <a:t>Hjälp i </a:t>
            </a:r>
            <a:r>
              <a:rPr lang="sv-SE" sz="2000" b="1" dirty="0" err="1" smtClean="0"/>
              <a:t>TakeCare</a:t>
            </a:r>
            <a:endParaRPr lang="sv-SE" sz="2000" b="1" dirty="0"/>
          </a:p>
        </p:txBody>
      </p:sp>
      <p:sp>
        <p:nvSpPr>
          <p:cNvPr id="8" name="Rektangulär bildtext 7"/>
          <p:cNvSpPr/>
          <p:nvPr/>
        </p:nvSpPr>
        <p:spPr bwMode="auto">
          <a:xfrm>
            <a:off x="2411760" y="3614762"/>
            <a:ext cx="1584176" cy="553998"/>
          </a:xfrm>
          <a:prstGeom prst="wedgeRectCallout">
            <a:avLst>
              <a:gd name="adj1" fmla="val -24990"/>
              <a:gd name="adj2" fmla="val 129323"/>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000" b="0" i="0" u="none" strike="noStrike" cap="none" normalizeH="0" baseline="0" dirty="0" err="1" smtClean="0">
                <a:ln>
                  <a:noFill/>
                </a:ln>
                <a:solidFill>
                  <a:schemeClr val="tx1"/>
                </a:solidFill>
                <a:effectLst/>
                <a:latin typeface="Verdana" pitchFamily="34" charset="0"/>
                <a:ea typeface="Geneva" pitchFamily="1" charset="-128"/>
              </a:rPr>
              <a:t>TakeCare</a:t>
            </a:r>
            <a:r>
              <a:rPr kumimoji="0" lang="sv-SE" sz="1000" b="0" i="0" u="none" strike="noStrike" cap="none" normalizeH="0" baseline="0" dirty="0" smtClean="0">
                <a:ln>
                  <a:noFill/>
                </a:ln>
                <a:solidFill>
                  <a:schemeClr val="tx1"/>
                </a:solidFill>
                <a:effectLst/>
                <a:latin typeface="Verdana" pitchFamily="34" charset="0"/>
                <a:ea typeface="Geneva" pitchFamily="1" charset="-128"/>
              </a:rPr>
              <a:t> Bruksanvisningar och manualer</a:t>
            </a:r>
          </a:p>
        </p:txBody>
      </p:sp>
      <p:sp>
        <p:nvSpPr>
          <p:cNvPr id="11" name="Rektangel 10"/>
          <p:cNvSpPr/>
          <p:nvPr/>
        </p:nvSpPr>
        <p:spPr>
          <a:xfrm>
            <a:off x="5267932" y="5766393"/>
            <a:ext cx="2804507" cy="430887"/>
          </a:xfrm>
          <a:prstGeom prst="rect">
            <a:avLst/>
          </a:prstGeom>
        </p:spPr>
        <p:txBody>
          <a:bodyPr wrap="square">
            <a:spAutoFit/>
          </a:bodyPr>
          <a:lstStyle/>
          <a:p>
            <a:pPr algn="l"/>
            <a:r>
              <a:rPr lang="sv-SE" sz="1050" dirty="0">
                <a:hlinkClick r:id="rId4"/>
              </a:rPr>
              <a:t>Gemensamma regler om läkemedelsjournalen i </a:t>
            </a:r>
            <a:r>
              <a:rPr lang="sv-SE" sz="1050" dirty="0" err="1">
                <a:hlinkClick r:id="rId4"/>
              </a:rPr>
              <a:t>TakeCare</a:t>
            </a:r>
            <a:endParaRPr lang="sv-SE" sz="1050" dirty="0"/>
          </a:p>
        </p:txBody>
      </p:sp>
      <p:pic>
        <p:nvPicPr>
          <p:cNvPr id="12" name="Bildobjekt 11"/>
          <p:cNvPicPr>
            <a:picLocks noChangeAspect="1"/>
          </p:cNvPicPr>
          <p:nvPr/>
        </p:nvPicPr>
        <p:blipFill>
          <a:blip r:embed="rId5"/>
          <a:stretch>
            <a:fillRect/>
          </a:stretch>
        </p:blipFill>
        <p:spPr>
          <a:xfrm>
            <a:off x="856115" y="2584172"/>
            <a:ext cx="3668608" cy="609846"/>
          </a:xfrm>
          <a:prstGeom prst="rect">
            <a:avLst/>
          </a:prstGeom>
        </p:spPr>
      </p:pic>
      <p:sp>
        <p:nvSpPr>
          <p:cNvPr id="7" name="Rektangulär bildtext 6"/>
          <p:cNvSpPr/>
          <p:nvPr/>
        </p:nvSpPr>
        <p:spPr bwMode="auto">
          <a:xfrm>
            <a:off x="3264853" y="1999304"/>
            <a:ext cx="1152128" cy="400110"/>
          </a:xfrm>
          <a:prstGeom prst="wedgeRectCallout">
            <a:avLst>
              <a:gd name="adj1" fmla="val -24990"/>
              <a:gd name="adj2" fmla="val 129323"/>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000" b="0" i="0" u="none" strike="noStrike" cap="none" normalizeH="0" baseline="0" dirty="0" smtClean="0">
                <a:ln>
                  <a:noFill/>
                </a:ln>
                <a:solidFill>
                  <a:schemeClr val="tx1"/>
                </a:solidFill>
                <a:effectLst/>
                <a:latin typeface="Verdana" pitchFamily="34" charset="0"/>
                <a:ea typeface="Geneva" pitchFamily="1" charset="-128"/>
              </a:rPr>
              <a:t>Jordgloben med länkar</a:t>
            </a:r>
          </a:p>
        </p:txBody>
      </p:sp>
      <p:pic>
        <p:nvPicPr>
          <p:cNvPr id="14" name="Bildobjekt 13"/>
          <p:cNvPicPr>
            <a:picLocks noChangeAspect="1"/>
          </p:cNvPicPr>
          <p:nvPr/>
        </p:nvPicPr>
        <p:blipFill>
          <a:blip r:embed="rId6"/>
          <a:stretch>
            <a:fillRect/>
          </a:stretch>
        </p:blipFill>
        <p:spPr>
          <a:xfrm>
            <a:off x="5305728" y="2199359"/>
            <a:ext cx="3448700" cy="3453749"/>
          </a:xfrm>
          <a:prstGeom prst="rect">
            <a:avLst/>
          </a:prstGeom>
        </p:spPr>
      </p:pic>
      <p:sp>
        <p:nvSpPr>
          <p:cNvPr id="9" name="Rektangulär bildtext 8"/>
          <p:cNvSpPr/>
          <p:nvPr/>
        </p:nvSpPr>
        <p:spPr bwMode="auto">
          <a:xfrm>
            <a:off x="6460652" y="1278949"/>
            <a:ext cx="1681998" cy="707886"/>
          </a:xfrm>
          <a:prstGeom prst="wedgeRectCallout">
            <a:avLst>
              <a:gd name="adj1" fmla="val -48662"/>
              <a:gd name="adj2" fmla="val 126329"/>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sv-SE" sz="1000" dirty="0" smtClean="0">
                <a:latin typeface="Verdana" pitchFamily="34" charset="0"/>
                <a:ea typeface="Geneva" pitchFamily="1" charset="-128"/>
              </a:rPr>
              <a:t>Läkemedelslänkar. </a:t>
            </a:r>
            <a:br>
              <a:rPr lang="sv-SE" sz="1000" dirty="0" smtClean="0">
                <a:latin typeface="Verdana" pitchFamily="34" charset="0"/>
                <a:ea typeface="Geneva" pitchFamily="1" charset="-128"/>
              </a:rPr>
            </a:br>
            <a:r>
              <a:rPr lang="sv-SE" sz="1000" dirty="0" smtClean="0">
                <a:latin typeface="Verdana" pitchFamily="34" charset="0"/>
                <a:ea typeface="Geneva" pitchFamily="1" charset="-128"/>
              </a:rPr>
              <a:t>T ex Kloka listan, </a:t>
            </a:r>
            <a:r>
              <a:rPr lang="sv-SE" sz="1000" dirty="0" err="1" smtClean="0">
                <a:latin typeface="Verdana" pitchFamily="34" charset="0"/>
                <a:ea typeface="Geneva" pitchFamily="1" charset="-128"/>
              </a:rPr>
              <a:t>Fass</a:t>
            </a:r>
            <a:r>
              <a:rPr lang="sv-SE" sz="1000" dirty="0" smtClean="0">
                <a:latin typeface="Verdana" pitchFamily="34" charset="0"/>
                <a:ea typeface="Geneva" pitchFamily="1" charset="-128"/>
              </a:rPr>
              <a:t>, Regler och riktlinjer. Läkemedelsverket</a:t>
            </a:r>
            <a:endParaRPr kumimoji="0" lang="sv-SE" sz="1000" b="0" i="0" u="none" strike="noStrike" cap="none" normalizeH="0" baseline="0" dirty="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3139159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360" y="936625"/>
            <a:ext cx="7946136" cy="836613"/>
          </a:xfrm>
        </p:spPr>
        <p:txBody>
          <a:bodyPr>
            <a:normAutofit fontScale="90000"/>
          </a:bodyPr>
          <a:lstStyle/>
          <a:p>
            <a:pPr algn="ctr"/>
            <a:r>
              <a:rPr lang="sv-SE" sz="2000" b="1" dirty="0" smtClean="0"/>
              <a:t>Gemensam information i journalsystemet:</a:t>
            </a:r>
            <a:br>
              <a:rPr lang="sv-SE" sz="2000" b="1" dirty="0" smtClean="0"/>
            </a:br>
            <a:r>
              <a:rPr lang="sv-SE" sz="2000" b="1" dirty="0" smtClean="0"/>
              <a:t>Uppmärksamhetssymbolen </a:t>
            </a:r>
            <a:br>
              <a:rPr lang="sv-SE" sz="2000" b="1" dirty="0" smtClean="0"/>
            </a:br>
            <a:endParaRPr lang="sv-SE" sz="2000" b="1" dirty="0"/>
          </a:p>
        </p:txBody>
      </p:sp>
      <p:sp>
        <p:nvSpPr>
          <p:cNvPr id="3" name="Platshållare för innehåll 2"/>
          <p:cNvSpPr>
            <a:spLocks noGrp="1"/>
          </p:cNvSpPr>
          <p:nvPr>
            <p:ph idx="1"/>
          </p:nvPr>
        </p:nvSpPr>
        <p:spPr/>
        <p:txBody>
          <a:bodyPr>
            <a:normAutofit/>
          </a:bodyPr>
          <a:lstStyle/>
          <a:p>
            <a:r>
              <a:rPr lang="sv-SE" sz="1800" b="1" dirty="0">
                <a:latin typeface="Verdana" panose="020B0604030504040204" pitchFamily="34" charset="0"/>
                <a:ea typeface="Verdana" panose="020B0604030504040204" pitchFamily="34" charset="0"/>
              </a:rPr>
              <a:t>Uppmärksamhetsinformation delas in </a:t>
            </a:r>
            <a:r>
              <a:rPr lang="sv-SE" sz="1800" b="1" dirty="0" smtClean="0">
                <a:latin typeface="Verdana" panose="020B0604030504040204" pitchFamily="34" charset="0"/>
                <a:ea typeface="Verdana" panose="020B0604030504040204" pitchFamily="34" charset="0"/>
              </a:rPr>
              <a:t>i: </a:t>
            </a:r>
          </a:p>
          <a:p>
            <a:pPr lvl="1"/>
            <a:r>
              <a:rPr lang="sv-SE" sz="1800" dirty="0" smtClean="0">
                <a:latin typeface="Verdana" panose="020B0604030504040204" pitchFamily="34" charset="0"/>
                <a:ea typeface="Verdana" panose="020B0604030504040204" pitchFamily="34" charset="0"/>
              </a:rPr>
              <a:t>Varningsinformation </a:t>
            </a:r>
          </a:p>
          <a:p>
            <a:pPr lvl="1"/>
            <a:r>
              <a:rPr lang="sv-SE" sz="1800" dirty="0" smtClean="0">
                <a:latin typeface="Verdana" panose="020B0604030504040204" pitchFamily="34" charset="0"/>
                <a:ea typeface="Verdana" panose="020B0604030504040204" pitchFamily="34" charset="0"/>
              </a:rPr>
              <a:t>Observandum </a:t>
            </a:r>
            <a:endParaRPr lang="sv-SE" sz="1800" dirty="0" smtClean="0"/>
          </a:p>
        </p:txBody>
      </p:sp>
      <p:pic>
        <p:nvPicPr>
          <p:cNvPr id="4" name="Picture 3" descr="Uppmarksamhetssymbol_med_v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0" y="3517710"/>
            <a:ext cx="4505404" cy="138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60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1519" y="936625"/>
            <a:ext cx="7700962" cy="836613"/>
          </a:xfrm>
        </p:spPr>
        <p:txBody>
          <a:bodyPr>
            <a:normAutofit/>
          </a:bodyPr>
          <a:lstStyle/>
          <a:p>
            <a:pPr algn="ctr"/>
            <a:r>
              <a:rPr lang="sv-SE" sz="2000" b="1" dirty="0" err="1" smtClean="0"/>
              <a:t>eHälsalyftet</a:t>
            </a:r>
            <a:r>
              <a:rPr lang="sv-SE" sz="2000" b="1" dirty="0"/>
              <a:t> </a:t>
            </a:r>
            <a:r>
              <a:rPr lang="sv-SE" sz="2000" b="1" dirty="0" smtClean="0"/>
              <a:t>2016-2019</a:t>
            </a:r>
            <a:endParaRPr lang="sv-SE" sz="2000" b="1" dirty="0"/>
          </a:p>
        </p:txBody>
      </p:sp>
      <p:sp>
        <p:nvSpPr>
          <p:cNvPr id="3" name="Platshållare för innehåll 2"/>
          <p:cNvSpPr>
            <a:spLocks noGrp="1"/>
          </p:cNvSpPr>
          <p:nvPr>
            <p:ph idx="1"/>
          </p:nvPr>
        </p:nvSpPr>
        <p:spPr>
          <a:xfrm>
            <a:off x="719138" y="2175716"/>
            <a:ext cx="7700962" cy="3937000"/>
          </a:xfrm>
        </p:spPr>
        <p:txBody>
          <a:bodyPr>
            <a:normAutofit fontScale="77500" lnSpcReduction="20000"/>
          </a:bodyPr>
          <a:lstStyle/>
          <a:p>
            <a:pPr marL="0" indent="0">
              <a:buNone/>
            </a:pPr>
            <a:endParaRPr lang="sv-SE" sz="2400" dirty="0"/>
          </a:p>
          <a:p>
            <a:endParaRPr lang="sv-SE" sz="2400" dirty="0" smtClean="0"/>
          </a:p>
          <a:p>
            <a:pPr marL="0" indent="0">
              <a:buNone/>
            </a:pPr>
            <a:r>
              <a:rPr lang="sv-SE" sz="2400" dirty="0" smtClean="0"/>
              <a:t/>
            </a:r>
            <a:br>
              <a:rPr lang="sv-SE" sz="2400" dirty="0" smtClean="0"/>
            </a:br>
            <a:r>
              <a:rPr lang="sv-SE" sz="2400" dirty="0" smtClean="0"/>
              <a:t/>
            </a:r>
            <a:br>
              <a:rPr lang="sv-SE" sz="2400" dirty="0" smtClean="0"/>
            </a:br>
            <a:endParaRPr lang="sv-SE" sz="2400" dirty="0"/>
          </a:p>
          <a:p>
            <a:r>
              <a:rPr lang="sv-SE" sz="2000" dirty="0" smtClean="0">
                <a:latin typeface="+mj-lt"/>
              </a:rPr>
              <a:t>Syfte</a:t>
            </a:r>
            <a:r>
              <a:rPr lang="sv-SE" sz="2000" dirty="0">
                <a:latin typeface="+mj-lt"/>
              </a:rPr>
              <a:t>: V</a:t>
            </a:r>
            <a:r>
              <a:rPr lang="sv-SE" sz="2000" dirty="0" smtClean="0">
                <a:latin typeface="+mj-lt"/>
              </a:rPr>
              <a:t>idareutveckla vår kompetens inom </a:t>
            </a:r>
            <a:r>
              <a:rPr lang="sv-SE" sz="2000" dirty="0" err="1" smtClean="0">
                <a:latin typeface="+mj-lt"/>
              </a:rPr>
              <a:t>eHälsa</a:t>
            </a:r>
            <a:endParaRPr lang="sv-SE" sz="2000" dirty="0" smtClean="0">
              <a:latin typeface="+mj-lt"/>
            </a:endParaRPr>
          </a:p>
          <a:p>
            <a:r>
              <a:rPr lang="sv-SE" sz="2000" dirty="0">
                <a:latin typeface="+mj-lt"/>
              </a:rPr>
              <a:t>N</a:t>
            </a:r>
            <a:r>
              <a:rPr lang="sv-SE" sz="2000" dirty="0" smtClean="0">
                <a:latin typeface="+mj-lt"/>
              </a:rPr>
              <a:t>ätverksmodell med lokala dialogseminarium</a:t>
            </a:r>
          </a:p>
          <a:p>
            <a:pPr>
              <a:lnSpc>
                <a:spcPct val="170000"/>
              </a:lnSpc>
            </a:pPr>
            <a:r>
              <a:rPr lang="sv-SE" sz="2000" dirty="0">
                <a:latin typeface="+mj-lt"/>
              </a:rPr>
              <a:t>Projektmedel beviljade av </a:t>
            </a:r>
            <a:r>
              <a:rPr lang="sv-SE" sz="2000" b="1" dirty="0">
                <a:latin typeface="+mj-lt"/>
              </a:rPr>
              <a:t>Europeiska </a:t>
            </a:r>
            <a:r>
              <a:rPr lang="sv-SE" sz="2000" b="1" dirty="0" smtClean="0">
                <a:latin typeface="+mj-lt"/>
              </a:rPr>
              <a:t>Socialfonden (ESF)</a:t>
            </a:r>
            <a:endParaRPr lang="sv-SE" sz="2000" b="1" dirty="0">
              <a:latin typeface="+mj-lt"/>
            </a:endParaRPr>
          </a:p>
          <a:p>
            <a:pPr>
              <a:lnSpc>
                <a:spcPct val="170000"/>
              </a:lnSpc>
            </a:pPr>
            <a:r>
              <a:rPr lang="sv-SE" altLang="sv-SE" sz="2000" b="1" dirty="0">
                <a:solidFill>
                  <a:srgbClr val="000000"/>
                </a:solidFill>
                <a:latin typeface="+mj-lt"/>
              </a:rPr>
              <a:t>Medfinansiering</a:t>
            </a:r>
            <a:r>
              <a:rPr lang="sv-SE" altLang="sv-SE" sz="2000" dirty="0">
                <a:solidFill>
                  <a:srgbClr val="000000"/>
                </a:solidFill>
                <a:latin typeface="+mj-lt"/>
              </a:rPr>
              <a:t> av deltagande </a:t>
            </a:r>
            <a:r>
              <a:rPr lang="sv-SE" altLang="sv-SE" sz="2000" dirty="0" smtClean="0">
                <a:solidFill>
                  <a:srgbClr val="000000"/>
                </a:solidFill>
                <a:latin typeface="+mj-lt"/>
              </a:rPr>
              <a:t>organisationer i form av deltagare </a:t>
            </a:r>
            <a:br>
              <a:rPr lang="sv-SE" altLang="sv-SE" sz="2000" dirty="0" smtClean="0">
                <a:solidFill>
                  <a:srgbClr val="000000"/>
                </a:solidFill>
                <a:latin typeface="+mj-lt"/>
              </a:rPr>
            </a:br>
            <a:r>
              <a:rPr lang="sv-SE" altLang="sv-SE" sz="2000" dirty="0" smtClean="0">
                <a:solidFill>
                  <a:srgbClr val="000000"/>
                </a:solidFill>
                <a:latin typeface="+mj-lt"/>
              </a:rPr>
              <a:t>på dialogseminarier</a:t>
            </a:r>
          </a:p>
          <a:p>
            <a:pPr>
              <a:lnSpc>
                <a:spcPct val="170000"/>
              </a:lnSpc>
            </a:pPr>
            <a:endParaRPr lang="sv-SE" altLang="sv-SE" sz="1700" dirty="0">
              <a:solidFill>
                <a:srgbClr val="000000"/>
              </a:solidFill>
              <a:latin typeface="+mj-lt"/>
            </a:endParaRPr>
          </a:p>
          <a:p>
            <a:endParaRPr lang="sv-SE"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211" y="2069101"/>
            <a:ext cx="1673943"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973" y="3000634"/>
            <a:ext cx="907982" cy="84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253" y="2077389"/>
            <a:ext cx="2381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332" y="2221484"/>
            <a:ext cx="18764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7560" y="3150189"/>
            <a:ext cx="26289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80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08476" y="2407533"/>
            <a:ext cx="8299048" cy="1046440"/>
          </a:xfrm>
          <a:prstGeom prst="rect">
            <a:avLst/>
          </a:prstGeom>
          <a:noFill/>
        </p:spPr>
        <p:txBody>
          <a:bodyPr wrap="square" rtlCol="0">
            <a:spAutoFit/>
          </a:bodyPr>
          <a:lstStyle/>
          <a:p>
            <a:pPr algn="l">
              <a:spcBef>
                <a:spcPts val="0"/>
              </a:spcBef>
            </a:pPr>
            <a:endParaRPr lang="sv-SE" sz="1400" b="1" dirty="0" smtClean="0"/>
          </a:p>
          <a:p>
            <a:pPr algn="l">
              <a:spcBef>
                <a:spcPts val="0"/>
              </a:spcBef>
            </a:pPr>
            <a:r>
              <a:rPr lang="sv-SE" sz="4800" b="1" dirty="0" smtClean="0">
                <a:solidFill>
                  <a:srgbClr val="98027B"/>
                </a:solidFill>
              </a:rPr>
              <a:t>Lag - </a:t>
            </a:r>
            <a:r>
              <a:rPr lang="sv-SE" sz="4800" b="1" dirty="0" err="1" smtClean="0">
                <a:solidFill>
                  <a:srgbClr val="98027B"/>
                </a:solidFill>
              </a:rPr>
              <a:t>Quiz</a:t>
            </a:r>
            <a:endParaRPr lang="sv-SE" sz="4800" b="1" dirty="0" smtClean="0">
              <a:solidFill>
                <a:srgbClr val="98027B"/>
              </a:solidFill>
            </a:endParaRPr>
          </a:p>
        </p:txBody>
      </p:sp>
    </p:spTree>
    <p:extLst>
      <p:ext uri="{BB962C8B-B14F-4D97-AF65-F5344CB8AC3E}">
        <p14:creationId xmlns:p14="http://schemas.microsoft.com/office/powerpoint/2010/main" val="2563522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3826518" y="784162"/>
            <a:ext cx="1375217" cy="1604420"/>
          </a:xfrm>
          <a:prstGeom prst="rect">
            <a:avLst/>
          </a:prstGeom>
        </p:spPr>
      </p:pic>
      <p:sp>
        <p:nvSpPr>
          <p:cNvPr id="3" name="textruta 2"/>
          <p:cNvSpPr txBox="1"/>
          <p:nvPr/>
        </p:nvSpPr>
        <p:spPr>
          <a:xfrm>
            <a:off x="891251" y="2696901"/>
            <a:ext cx="7377775" cy="3970318"/>
          </a:xfrm>
          <a:prstGeom prst="rect">
            <a:avLst/>
          </a:prstGeom>
          <a:noFill/>
        </p:spPr>
        <p:txBody>
          <a:bodyPr wrap="square" rtlCol="0">
            <a:spAutoFit/>
          </a:bodyPr>
          <a:lstStyle/>
          <a:p>
            <a:pPr marL="342900" indent="-342900" algn="l">
              <a:spcBef>
                <a:spcPts val="0"/>
              </a:spcBef>
              <a:buAutoNum type="arabicParenR"/>
            </a:pPr>
            <a:r>
              <a:rPr lang="sv-SE" sz="1400" b="1" dirty="0" smtClean="0">
                <a:solidFill>
                  <a:srgbClr val="0070C0"/>
                </a:solidFill>
              </a:rPr>
              <a:t>Allmänfarlig sjukdom</a:t>
            </a:r>
            <a:r>
              <a:rPr lang="sv-SE" sz="1400" dirty="0" smtClean="0"/>
              <a:t>, läkaren </a:t>
            </a:r>
            <a:r>
              <a:rPr lang="sv-SE" sz="1400" dirty="0"/>
              <a:t>eller den från vården som har fått uppdraget försöka spåra hur patienten har fått </a:t>
            </a:r>
            <a:r>
              <a:rPr lang="sv-SE" sz="1400" dirty="0" smtClean="0"/>
              <a:t>smittan samt </a:t>
            </a:r>
            <a:br>
              <a:rPr lang="sv-SE" sz="1400" dirty="0" smtClean="0"/>
            </a:br>
            <a:r>
              <a:rPr lang="sv-SE" sz="1400" b="1" dirty="0" smtClean="0">
                <a:solidFill>
                  <a:srgbClr val="0070C0"/>
                </a:solidFill>
              </a:rPr>
              <a:t>Resistenta </a:t>
            </a:r>
            <a:r>
              <a:rPr lang="sv-SE" sz="1400" b="1" dirty="0">
                <a:solidFill>
                  <a:srgbClr val="0070C0"/>
                </a:solidFill>
              </a:rPr>
              <a:t>bakterier</a:t>
            </a:r>
            <a:r>
              <a:rPr lang="sv-SE" sz="1400" dirty="0"/>
              <a:t>, bärare av bakteriestam som är motståndskraftig mot fler antibiotika</a:t>
            </a:r>
            <a:r>
              <a:rPr lang="sv-SE" sz="1400" dirty="0" smtClean="0"/>
              <a:t/>
            </a:r>
            <a:br>
              <a:rPr lang="sv-SE" sz="1400" dirty="0" smtClean="0"/>
            </a:br>
            <a:endParaRPr lang="sv-SE" sz="1400" dirty="0"/>
          </a:p>
          <a:p>
            <a:pPr marL="342900" indent="-342900" algn="l">
              <a:spcBef>
                <a:spcPts val="0"/>
              </a:spcBef>
              <a:buAutoNum type="arabicParenR"/>
            </a:pPr>
            <a:endParaRPr lang="sv-SE" sz="1400" dirty="0" smtClean="0"/>
          </a:p>
          <a:p>
            <a:pPr algn="l">
              <a:spcBef>
                <a:spcPts val="0"/>
              </a:spcBef>
            </a:pPr>
            <a:r>
              <a:rPr lang="sv-SE" sz="1400" dirty="0" smtClean="0"/>
              <a:t>x)</a:t>
            </a:r>
            <a:r>
              <a:rPr lang="sv-SE" sz="1400" dirty="0">
                <a:solidFill>
                  <a:srgbClr val="0070C0"/>
                </a:solidFill>
              </a:rPr>
              <a:t> </a:t>
            </a:r>
            <a:r>
              <a:rPr lang="sv-SE" sz="1400" b="1" dirty="0">
                <a:solidFill>
                  <a:srgbClr val="0070C0"/>
                </a:solidFill>
              </a:rPr>
              <a:t>Blodsmitta</a:t>
            </a:r>
            <a:r>
              <a:rPr lang="sv-SE" sz="1400" dirty="0"/>
              <a:t>, smitta med mikroorganismer som via blod kan överföras från </a:t>
            </a:r>
            <a:r>
              <a:rPr lang="sv-SE" sz="1400" dirty="0" smtClean="0"/>
              <a:t/>
            </a:r>
            <a:br>
              <a:rPr lang="sv-SE" sz="1400" dirty="0" smtClean="0"/>
            </a:br>
            <a:r>
              <a:rPr lang="sv-SE" sz="1400" dirty="0" smtClean="0"/>
              <a:t>    en människa </a:t>
            </a:r>
            <a:r>
              <a:rPr lang="sv-SE" sz="1400" dirty="0"/>
              <a:t>till en annan samt </a:t>
            </a:r>
            <a:endParaRPr lang="sv-SE" sz="1400" dirty="0" smtClean="0"/>
          </a:p>
          <a:p>
            <a:pPr algn="l">
              <a:spcBef>
                <a:spcPts val="0"/>
              </a:spcBef>
            </a:pPr>
            <a:r>
              <a:rPr lang="sv-SE" sz="1400" dirty="0">
                <a:solidFill>
                  <a:srgbClr val="0070C0"/>
                </a:solidFill>
              </a:rPr>
              <a:t> </a:t>
            </a:r>
            <a:r>
              <a:rPr lang="sv-SE" sz="1400" dirty="0" smtClean="0">
                <a:solidFill>
                  <a:srgbClr val="0070C0"/>
                </a:solidFill>
              </a:rPr>
              <a:t>  </a:t>
            </a:r>
            <a:r>
              <a:rPr lang="sv-SE" sz="1400" b="1" dirty="0" smtClean="0">
                <a:solidFill>
                  <a:srgbClr val="0070C0"/>
                </a:solidFill>
              </a:rPr>
              <a:t>Behandling och terapi </a:t>
            </a:r>
            <a:r>
              <a:rPr lang="sv-SE" sz="1400" dirty="0" smtClean="0"/>
              <a:t>som särskilt ska uppmärksammas</a:t>
            </a:r>
            <a:endParaRPr lang="sv-SE" sz="1400" dirty="0"/>
          </a:p>
          <a:p>
            <a:pPr algn="l">
              <a:spcBef>
                <a:spcPts val="0"/>
              </a:spcBef>
            </a:pPr>
            <a:endParaRPr lang="sv-SE" sz="1400" dirty="0" smtClean="0"/>
          </a:p>
          <a:p>
            <a:pPr algn="l">
              <a:spcBef>
                <a:spcPts val="0"/>
              </a:spcBef>
            </a:pPr>
            <a:endParaRPr lang="sv-SE" sz="1400" dirty="0"/>
          </a:p>
          <a:p>
            <a:pPr algn="l">
              <a:spcBef>
                <a:spcPts val="0"/>
              </a:spcBef>
            </a:pPr>
            <a:endParaRPr lang="sv-SE" sz="1400" dirty="0" smtClean="0"/>
          </a:p>
          <a:p>
            <a:pPr algn="l">
              <a:spcBef>
                <a:spcPts val="0"/>
              </a:spcBef>
            </a:pPr>
            <a:r>
              <a:rPr lang="sv-SE" sz="1400" dirty="0" smtClean="0"/>
              <a:t>2) </a:t>
            </a:r>
            <a:r>
              <a:rPr lang="sv-SE" sz="1400" b="1" dirty="0">
                <a:solidFill>
                  <a:srgbClr val="0070C0"/>
                </a:solidFill>
              </a:rPr>
              <a:t>Blodsmitta</a:t>
            </a:r>
            <a:r>
              <a:rPr lang="sv-SE" sz="1400" dirty="0"/>
              <a:t>, smitta med mikroorganismer som via blod kan överföras från </a:t>
            </a:r>
            <a:r>
              <a:rPr lang="sv-SE" sz="1400" dirty="0" smtClean="0"/>
              <a:t/>
            </a:r>
            <a:br>
              <a:rPr lang="sv-SE" sz="1400" dirty="0" smtClean="0"/>
            </a:br>
            <a:r>
              <a:rPr lang="sv-SE" sz="1400" dirty="0" smtClean="0"/>
              <a:t>    en människa </a:t>
            </a:r>
            <a:r>
              <a:rPr lang="sv-SE" sz="1400" dirty="0"/>
              <a:t>till en </a:t>
            </a:r>
            <a:r>
              <a:rPr lang="sv-SE" sz="1400" dirty="0" smtClean="0"/>
              <a:t>annan samt </a:t>
            </a:r>
            <a:br>
              <a:rPr lang="sv-SE" sz="1400" dirty="0" smtClean="0"/>
            </a:br>
            <a:r>
              <a:rPr lang="sv-SE" sz="1400" dirty="0" smtClean="0"/>
              <a:t>    </a:t>
            </a:r>
            <a:r>
              <a:rPr lang="sv-SE" sz="1400" b="1" dirty="0" smtClean="0">
                <a:solidFill>
                  <a:srgbClr val="0070C0"/>
                </a:solidFill>
              </a:rPr>
              <a:t>Resistenta </a:t>
            </a:r>
            <a:r>
              <a:rPr lang="sv-SE" sz="1400" b="1" dirty="0">
                <a:solidFill>
                  <a:srgbClr val="0070C0"/>
                </a:solidFill>
              </a:rPr>
              <a:t>bakterier</a:t>
            </a:r>
            <a:r>
              <a:rPr lang="sv-SE" sz="1400" dirty="0"/>
              <a:t>, bärare av bakteriestam som är motståndskraftig mot </a:t>
            </a:r>
            <a:r>
              <a:rPr lang="sv-SE" sz="1400" dirty="0" smtClean="0"/>
              <a:t>  </a:t>
            </a:r>
            <a:br>
              <a:rPr lang="sv-SE" sz="1400" dirty="0" smtClean="0"/>
            </a:br>
            <a:r>
              <a:rPr lang="sv-SE" sz="1400" dirty="0" smtClean="0"/>
              <a:t>    fler </a:t>
            </a:r>
            <a:r>
              <a:rPr lang="sv-SE" sz="1400" dirty="0"/>
              <a:t>antibiotika</a:t>
            </a:r>
          </a:p>
          <a:p>
            <a:pPr algn="l">
              <a:spcBef>
                <a:spcPts val="0"/>
              </a:spcBef>
            </a:pPr>
            <a:r>
              <a:rPr lang="sv-SE" sz="1400" b="1" dirty="0"/>
              <a:t/>
            </a:r>
            <a:br>
              <a:rPr lang="sv-SE" sz="1400" b="1" dirty="0"/>
            </a:br>
            <a:endParaRPr lang="sv-SE" sz="1400" b="1" dirty="0" smtClean="0"/>
          </a:p>
        </p:txBody>
      </p:sp>
      <p:sp>
        <p:nvSpPr>
          <p:cNvPr id="4" name="textruta 3"/>
          <p:cNvSpPr txBox="1"/>
          <p:nvPr/>
        </p:nvSpPr>
        <p:spPr>
          <a:xfrm>
            <a:off x="590309" y="1134319"/>
            <a:ext cx="2048719" cy="307777"/>
          </a:xfrm>
          <a:prstGeom prst="rect">
            <a:avLst/>
          </a:prstGeom>
          <a:noFill/>
        </p:spPr>
        <p:txBody>
          <a:bodyPr wrap="square" rtlCol="0">
            <a:spAutoFit/>
          </a:bodyPr>
          <a:lstStyle/>
          <a:p>
            <a:pPr algn="l">
              <a:spcBef>
                <a:spcPts val="0"/>
              </a:spcBef>
            </a:pPr>
            <a:r>
              <a:rPr lang="sv-SE" sz="1400" b="1" dirty="0" smtClean="0"/>
              <a:t>Fråga 1.</a:t>
            </a:r>
          </a:p>
        </p:txBody>
      </p:sp>
    </p:spTree>
    <p:extLst>
      <p:ext uri="{BB962C8B-B14F-4D97-AF65-F5344CB8AC3E}">
        <p14:creationId xmlns:p14="http://schemas.microsoft.com/office/powerpoint/2010/main" val="752415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308805" y="3402956"/>
            <a:ext cx="7418507" cy="1600438"/>
          </a:xfrm>
          <a:prstGeom prst="rect">
            <a:avLst/>
          </a:prstGeom>
          <a:noFill/>
        </p:spPr>
        <p:txBody>
          <a:bodyPr wrap="square" rtlCol="0">
            <a:spAutoFit/>
          </a:bodyPr>
          <a:lstStyle/>
          <a:p>
            <a:pPr algn="l">
              <a:spcBef>
                <a:spcPts val="0"/>
              </a:spcBef>
            </a:pPr>
            <a:r>
              <a:rPr lang="sv-SE" sz="1400" dirty="0" smtClean="0"/>
              <a:t>1) Patienten har ett </a:t>
            </a:r>
            <a:r>
              <a:rPr lang="sv-SE" sz="1400" dirty="0"/>
              <a:t>funktionshinder som särskilt ska </a:t>
            </a:r>
            <a:r>
              <a:rPr lang="sv-SE" sz="1400" dirty="0" smtClean="0"/>
              <a:t>uppmärksammas</a:t>
            </a:r>
            <a:br>
              <a:rPr lang="sv-SE" sz="1400" dirty="0" smtClean="0"/>
            </a:br>
            <a:r>
              <a:rPr lang="sv-SE" sz="1400" dirty="0" smtClean="0"/>
              <a:t/>
            </a:r>
            <a:br>
              <a:rPr lang="sv-SE" sz="1400" dirty="0" smtClean="0"/>
            </a:br>
            <a:r>
              <a:rPr lang="sv-SE" sz="1400" dirty="0" smtClean="0"/>
              <a:t/>
            </a:r>
            <a:br>
              <a:rPr lang="sv-SE" sz="1400" dirty="0" smtClean="0"/>
            </a:br>
            <a:r>
              <a:rPr lang="sv-SE" sz="1400" dirty="0" smtClean="0"/>
              <a:t>x) Medicinsk diagnos som särskilt ska uppmärksammas</a:t>
            </a:r>
          </a:p>
          <a:p>
            <a:pPr algn="l">
              <a:spcBef>
                <a:spcPts val="0"/>
              </a:spcBef>
            </a:pPr>
            <a:endParaRPr lang="sv-SE" sz="1400" dirty="0"/>
          </a:p>
          <a:p>
            <a:pPr algn="l">
              <a:spcBef>
                <a:spcPts val="0"/>
              </a:spcBef>
            </a:pPr>
            <a:endParaRPr lang="sv-SE" sz="1400" dirty="0" smtClean="0"/>
          </a:p>
          <a:p>
            <a:pPr algn="l">
              <a:spcBef>
                <a:spcPts val="0"/>
              </a:spcBef>
            </a:pPr>
            <a:r>
              <a:rPr lang="sv-SE" sz="1400" dirty="0" smtClean="0"/>
              <a:t>2) Vårdbegränsning i den vård personen skulle fått</a:t>
            </a:r>
          </a:p>
        </p:txBody>
      </p:sp>
      <p:pic>
        <p:nvPicPr>
          <p:cNvPr id="4" name="Bildobjekt 3"/>
          <p:cNvPicPr>
            <a:picLocks noChangeAspect="1"/>
          </p:cNvPicPr>
          <p:nvPr/>
        </p:nvPicPr>
        <p:blipFill>
          <a:blip r:embed="rId3"/>
          <a:stretch>
            <a:fillRect/>
          </a:stretch>
        </p:blipFill>
        <p:spPr>
          <a:xfrm>
            <a:off x="3645483" y="1047967"/>
            <a:ext cx="1472801" cy="1586093"/>
          </a:xfrm>
          <a:prstGeom prst="rect">
            <a:avLst/>
          </a:prstGeom>
        </p:spPr>
      </p:pic>
      <p:sp>
        <p:nvSpPr>
          <p:cNvPr id="5" name="textruta 4"/>
          <p:cNvSpPr txBox="1"/>
          <p:nvPr/>
        </p:nvSpPr>
        <p:spPr>
          <a:xfrm>
            <a:off x="590309" y="1134319"/>
            <a:ext cx="2048719" cy="307777"/>
          </a:xfrm>
          <a:prstGeom prst="rect">
            <a:avLst/>
          </a:prstGeom>
          <a:noFill/>
        </p:spPr>
        <p:txBody>
          <a:bodyPr wrap="square" rtlCol="0">
            <a:spAutoFit/>
          </a:bodyPr>
          <a:lstStyle/>
          <a:p>
            <a:pPr algn="l">
              <a:spcBef>
                <a:spcPts val="0"/>
              </a:spcBef>
            </a:pPr>
            <a:r>
              <a:rPr lang="sv-SE" sz="1400" b="1" dirty="0" smtClean="0"/>
              <a:t>Fråga 2.</a:t>
            </a:r>
          </a:p>
        </p:txBody>
      </p:sp>
    </p:spTree>
    <p:extLst>
      <p:ext uri="{BB962C8B-B14F-4D97-AF65-F5344CB8AC3E}">
        <p14:creationId xmlns:p14="http://schemas.microsoft.com/office/powerpoint/2010/main" val="386844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4832431" y="2847161"/>
            <a:ext cx="3576577" cy="2677656"/>
          </a:xfrm>
          <a:prstGeom prst="rect">
            <a:avLst/>
          </a:prstGeom>
          <a:noFill/>
        </p:spPr>
        <p:txBody>
          <a:bodyPr wrap="square" rtlCol="0">
            <a:spAutoFit/>
          </a:bodyPr>
          <a:lstStyle/>
          <a:p>
            <a:pPr algn="l">
              <a:spcBef>
                <a:spcPts val="0"/>
              </a:spcBef>
            </a:pPr>
            <a:r>
              <a:rPr lang="sv-SE" sz="1400" dirty="0"/>
              <a:t>1) Överkänslighet besvärande</a:t>
            </a:r>
            <a:r>
              <a:rPr lang="sv-SE" sz="1400" dirty="0" smtClean="0"/>
              <a:t/>
            </a:r>
            <a:br>
              <a:rPr lang="sv-SE" sz="1400" dirty="0" smtClean="0"/>
            </a:br>
            <a:endParaRPr lang="sv-SE" sz="1400" dirty="0" smtClean="0"/>
          </a:p>
          <a:p>
            <a:pPr algn="l">
              <a:spcBef>
                <a:spcPts val="0"/>
              </a:spcBef>
            </a:pPr>
            <a:r>
              <a:rPr lang="sv-SE" sz="1400" dirty="0" smtClean="0"/>
              <a:t/>
            </a:r>
            <a:br>
              <a:rPr lang="sv-SE" sz="1400" dirty="0" smtClean="0"/>
            </a:br>
            <a:r>
              <a:rPr lang="sv-SE" sz="1400" dirty="0" smtClean="0"/>
              <a:t/>
            </a:r>
            <a:br>
              <a:rPr lang="sv-SE" sz="1400" dirty="0" smtClean="0"/>
            </a:br>
            <a:r>
              <a:rPr lang="sv-SE" sz="1400" dirty="0" smtClean="0"/>
              <a:t/>
            </a:r>
            <a:br>
              <a:rPr lang="sv-SE" sz="1400" dirty="0" smtClean="0"/>
            </a:br>
            <a:r>
              <a:rPr lang="sv-SE" sz="1400" dirty="0"/>
              <a:t>x) Överkänslighet skadlig</a:t>
            </a:r>
            <a:endParaRPr lang="sv-SE" sz="1400" dirty="0" smtClean="0"/>
          </a:p>
          <a:p>
            <a:pPr algn="l">
              <a:spcBef>
                <a:spcPts val="0"/>
              </a:spcBef>
            </a:pPr>
            <a:endParaRPr lang="sv-SE" sz="1400" dirty="0"/>
          </a:p>
          <a:p>
            <a:pPr algn="l">
              <a:spcBef>
                <a:spcPts val="0"/>
              </a:spcBef>
            </a:pPr>
            <a:endParaRPr lang="sv-SE" sz="1400" dirty="0" smtClean="0"/>
          </a:p>
          <a:p>
            <a:pPr algn="l">
              <a:spcBef>
                <a:spcPts val="0"/>
              </a:spcBef>
            </a:pPr>
            <a:endParaRPr lang="sv-SE" sz="1400" dirty="0" smtClean="0"/>
          </a:p>
          <a:p>
            <a:pPr algn="l">
              <a:spcBef>
                <a:spcPts val="0"/>
              </a:spcBef>
            </a:pPr>
            <a:endParaRPr lang="sv-SE" sz="1400" dirty="0"/>
          </a:p>
          <a:p>
            <a:pPr algn="l">
              <a:spcBef>
                <a:spcPts val="0"/>
              </a:spcBef>
            </a:pPr>
            <a:endParaRPr lang="sv-SE" sz="1400" dirty="0" smtClean="0"/>
          </a:p>
          <a:p>
            <a:pPr algn="l">
              <a:spcBef>
                <a:spcPts val="0"/>
              </a:spcBef>
            </a:pPr>
            <a:r>
              <a:rPr lang="sv-SE" sz="1400" dirty="0" smtClean="0"/>
              <a:t>2) </a:t>
            </a:r>
            <a:r>
              <a:rPr lang="sv-SE" sz="1400" dirty="0"/>
              <a:t>Överkänslighet livshotande</a:t>
            </a:r>
            <a:endParaRPr lang="sv-SE" sz="1400" dirty="0" smtClean="0"/>
          </a:p>
        </p:txBody>
      </p:sp>
      <p:pic>
        <p:nvPicPr>
          <p:cNvPr id="2" name="Bildobjekt 1"/>
          <p:cNvPicPr>
            <a:picLocks noChangeAspect="1"/>
          </p:cNvPicPr>
          <p:nvPr/>
        </p:nvPicPr>
        <p:blipFill>
          <a:blip r:embed="rId2"/>
          <a:stretch>
            <a:fillRect/>
          </a:stretch>
        </p:blipFill>
        <p:spPr>
          <a:xfrm>
            <a:off x="853935" y="905176"/>
            <a:ext cx="1095881" cy="1155118"/>
          </a:xfrm>
          <a:prstGeom prst="rect">
            <a:avLst/>
          </a:prstGeom>
        </p:spPr>
      </p:pic>
      <p:sp>
        <p:nvSpPr>
          <p:cNvPr id="6" name="textruta 5"/>
          <p:cNvSpPr txBox="1"/>
          <p:nvPr/>
        </p:nvSpPr>
        <p:spPr>
          <a:xfrm>
            <a:off x="382494" y="1217193"/>
            <a:ext cx="671331" cy="4832092"/>
          </a:xfrm>
          <a:prstGeom prst="rect">
            <a:avLst/>
          </a:prstGeom>
          <a:noFill/>
        </p:spPr>
        <p:txBody>
          <a:bodyPr wrap="square" rtlCol="0">
            <a:spAutoFit/>
          </a:bodyPr>
          <a:lstStyle/>
          <a:p>
            <a:pPr algn="l">
              <a:spcBef>
                <a:spcPts val="0"/>
              </a:spcBef>
            </a:pPr>
            <a:r>
              <a:rPr lang="sv-SE" sz="1400" b="1" dirty="0" smtClean="0"/>
              <a:t>A)</a:t>
            </a:r>
          </a:p>
          <a:p>
            <a:pPr algn="l">
              <a:spcBef>
                <a:spcPts val="0"/>
              </a:spcBef>
            </a:pPr>
            <a:endParaRPr lang="sv-SE" sz="1400" b="1" dirty="0"/>
          </a:p>
          <a:p>
            <a:pPr algn="l">
              <a:spcBef>
                <a:spcPts val="0"/>
              </a:spcBef>
            </a:pPr>
            <a:endParaRPr lang="sv-SE" sz="1400" b="1" dirty="0" smtClean="0"/>
          </a:p>
          <a:p>
            <a:pPr algn="l">
              <a:spcBef>
                <a:spcPts val="0"/>
              </a:spcBef>
            </a:pPr>
            <a:endParaRPr lang="sv-SE" sz="1400" b="1" dirty="0"/>
          </a:p>
          <a:p>
            <a:pPr algn="l">
              <a:spcBef>
                <a:spcPts val="0"/>
              </a:spcBef>
            </a:pPr>
            <a:endParaRPr lang="sv-SE" sz="1400" b="1" dirty="0" smtClean="0"/>
          </a:p>
          <a:p>
            <a:pPr algn="l">
              <a:spcBef>
                <a:spcPts val="0"/>
              </a:spcBef>
            </a:pPr>
            <a:endParaRPr lang="sv-SE" sz="1400" b="1" dirty="0"/>
          </a:p>
          <a:p>
            <a:pPr algn="l">
              <a:spcBef>
                <a:spcPts val="0"/>
              </a:spcBef>
            </a:pPr>
            <a:endParaRPr lang="sv-SE" sz="1400" b="1" dirty="0" smtClean="0"/>
          </a:p>
          <a:p>
            <a:pPr algn="l">
              <a:spcBef>
                <a:spcPts val="0"/>
              </a:spcBef>
            </a:pPr>
            <a:r>
              <a:rPr lang="sv-SE" sz="1400" b="1" dirty="0" smtClean="0"/>
              <a:t>B)</a:t>
            </a:r>
          </a:p>
          <a:p>
            <a:pPr algn="l">
              <a:spcBef>
                <a:spcPts val="0"/>
              </a:spcBef>
            </a:pPr>
            <a:endParaRPr lang="sv-SE" sz="1400" b="1" dirty="0"/>
          </a:p>
          <a:p>
            <a:pPr algn="l">
              <a:spcBef>
                <a:spcPts val="0"/>
              </a:spcBef>
            </a:pPr>
            <a:endParaRPr lang="sv-SE" sz="1400" b="1" dirty="0" smtClean="0"/>
          </a:p>
          <a:p>
            <a:pPr algn="l">
              <a:spcBef>
                <a:spcPts val="0"/>
              </a:spcBef>
            </a:pPr>
            <a:endParaRPr lang="sv-SE" sz="1400" b="1" dirty="0"/>
          </a:p>
          <a:p>
            <a:pPr algn="l">
              <a:spcBef>
                <a:spcPts val="0"/>
              </a:spcBef>
            </a:pPr>
            <a:endParaRPr lang="sv-SE" sz="1400" b="1" dirty="0" smtClean="0"/>
          </a:p>
          <a:p>
            <a:pPr algn="l">
              <a:spcBef>
                <a:spcPts val="0"/>
              </a:spcBef>
            </a:pPr>
            <a:endParaRPr lang="sv-SE" sz="1400" b="1" dirty="0"/>
          </a:p>
          <a:p>
            <a:pPr algn="l">
              <a:spcBef>
                <a:spcPts val="0"/>
              </a:spcBef>
            </a:pPr>
            <a:endParaRPr lang="sv-SE" sz="1400" b="1" dirty="0" smtClean="0"/>
          </a:p>
          <a:p>
            <a:pPr algn="l">
              <a:spcBef>
                <a:spcPts val="0"/>
              </a:spcBef>
            </a:pPr>
            <a:r>
              <a:rPr lang="sv-SE" sz="1400" b="1" dirty="0"/>
              <a:t>C</a:t>
            </a:r>
            <a:r>
              <a:rPr lang="sv-SE" sz="1400" b="1" dirty="0" smtClean="0"/>
              <a:t>)</a:t>
            </a:r>
          </a:p>
          <a:p>
            <a:pPr algn="l">
              <a:spcBef>
                <a:spcPts val="0"/>
              </a:spcBef>
            </a:pPr>
            <a:endParaRPr lang="sv-SE" sz="1400" b="1" dirty="0"/>
          </a:p>
          <a:p>
            <a:pPr algn="l">
              <a:spcBef>
                <a:spcPts val="0"/>
              </a:spcBef>
            </a:pPr>
            <a:endParaRPr lang="sv-SE" sz="1400" b="1" dirty="0" smtClean="0"/>
          </a:p>
          <a:p>
            <a:pPr algn="l">
              <a:spcBef>
                <a:spcPts val="0"/>
              </a:spcBef>
            </a:pPr>
            <a:endParaRPr lang="sv-SE" sz="1400" b="1" dirty="0"/>
          </a:p>
          <a:p>
            <a:pPr algn="l">
              <a:spcBef>
                <a:spcPts val="0"/>
              </a:spcBef>
            </a:pPr>
            <a:endParaRPr lang="sv-SE" sz="1400" b="1" dirty="0" smtClean="0"/>
          </a:p>
          <a:p>
            <a:pPr algn="l">
              <a:spcBef>
                <a:spcPts val="0"/>
              </a:spcBef>
            </a:pPr>
            <a:endParaRPr lang="sv-SE" sz="1400" b="1" dirty="0"/>
          </a:p>
          <a:p>
            <a:pPr algn="l">
              <a:spcBef>
                <a:spcPts val="0"/>
              </a:spcBef>
            </a:pPr>
            <a:endParaRPr lang="sv-SE" sz="1400" b="1" dirty="0" smtClean="0"/>
          </a:p>
          <a:p>
            <a:pPr algn="l">
              <a:spcBef>
                <a:spcPts val="0"/>
              </a:spcBef>
            </a:pPr>
            <a:r>
              <a:rPr lang="sv-SE" sz="1400" b="1" dirty="0" smtClean="0"/>
              <a:t>D)</a:t>
            </a:r>
          </a:p>
        </p:txBody>
      </p:sp>
      <p:pic>
        <p:nvPicPr>
          <p:cNvPr id="7" name="Bildobjekt 6"/>
          <p:cNvPicPr>
            <a:picLocks noChangeAspect="1"/>
          </p:cNvPicPr>
          <p:nvPr/>
        </p:nvPicPr>
        <p:blipFill>
          <a:blip r:embed="rId3"/>
          <a:stretch>
            <a:fillRect/>
          </a:stretch>
        </p:blipFill>
        <p:spPr>
          <a:xfrm>
            <a:off x="853935" y="2476771"/>
            <a:ext cx="1177081" cy="1146106"/>
          </a:xfrm>
          <a:prstGeom prst="rect">
            <a:avLst/>
          </a:prstGeom>
        </p:spPr>
      </p:pic>
      <p:pic>
        <p:nvPicPr>
          <p:cNvPr id="8" name="Bildobjekt 7"/>
          <p:cNvPicPr>
            <a:picLocks noChangeAspect="1"/>
          </p:cNvPicPr>
          <p:nvPr/>
        </p:nvPicPr>
        <p:blipFill>
          <a:blip r:embed="rId4"/>
          <a:stretch>
            <a:fillRect/>
          </a:stretch>
        </p:blipFill>
        <p:spPr>
          <a:xfrm>
            <a:off x="916188" y="5247236"/>
            <a:ext cx="1104592" cy="1194154"/>
          </a:xfrm>
          <a:prstGeom prst="rect">
            <a:avLst/>
          </a:prstGeom>
        </p:spPr>
      </p:pic>
      <p:pic>
        <p:nvPicPr>
          <p:cNvPr id="9" name="Bildobjekt 8"/>
          <p:cNvPicPr>
            <a:picLocks noChangeAspect="1"/>
          </p:cNvPicPr>
          <p:nvPr/>
        </p:nvPicPr>
        <p:blipFill>
          <a:blip r:embed="rId5"/>
          <a:stretch>
            <a:fillRect/>
          </a:stretch>
        </p:blipFill>
        <p:spPr>
          <a:xfrm>
            <a:off x="878742" y="3899336"/>
            <a:ext cx="1127466" cy="1191892"/>
          </a:xfrm>
          <a:prstGeom prst="rect">
            <a:avLst/>
          </a:prstGeom>
        </p:spPr>
      </p:pic>
      <p:sp>
        <p:nvSpPr>
          <p:cNvPr id="10" name="textruta 9"/>
          <p:cNvSpPr txBox="1"/>
          <p:nvPr/>
        </p:nvSpPr>
        <p:spPr>
          <a:xfrm>
            <a:off x="2916821" y="894027"/>
            <a:ext cx="5879937" cy="646331"/>
          </a:xfrm>
          <a:prstGeom prst="rect">
            <a:avLst/>
          </a:prstGeom>
          <a:noFill/>
        </p:spPr>
        <p:txBody>
          <a:bodyPr wrap="square" rtlCol="0">
            <a:spAutoFit/>
          </a:bodyPr>
          <a:lstStyle/>
          <a:p>
            <a:pPr algn="l">
              <a:spcBef>
                <a:spcPts val="0"/>
              </a:spcBef>
            </a:pPr>
            <a:r>
              <a:rPr lang="sv-SE" sz="1800" b="1" dirty="0" smtClean="0"/>
              <a:t>Intolerans  eller överkänslighet som innebär risk för patientens liv eller hälsa</a:t>
            </a:r>
          </a:p>
        </p:txBody>
      </p:sp>
      <p:sp>
        <p:nvSpPr>
          <p:cNvPr id="11" name="textruta 10"/>
          <p:cNvSpPr txBox="1"/>
          <p:nvPr/>
        </p:nvSpPr>
        <p:spPr>
          <a:xfrm>
            <a:off x="4832431" y="1976599"/>
            <a:ext cx="2048719" cy="307777"/>
          </a:xfrm>
          <a:prstGeom prst="rect">
            <a:avLst/>
          </a:prstGeom>
          <a:noFill/>
        </p:spPr>
        <p:txBody>
          <a:bodyPr wrap="square" rtlCol="0">
            <a:spAutoFit/>
          </a:bodyPr>
          <a:lstStyle/>
          <a:p>
            <a:pPr algn="l">
              <a:spcBef>
                <a:spcPts val="0"/>
              </a:spcBef>
            </a:pPr>
            <a:r>
              <a:rPr lang="sv-SE" sz="1400" b="1" dirty="0" smtClean="0"/>
              <a:t>Fråga 3.</a:t>
            </a:r>
          </a:p>
        </p:txBody>
      </p:sp>
    </p:spTree>
    <p:extLst>
      <p:ext uri="{BB962C8B-B14F-4D97-AF65-F5344CB8AC3E}">
        <p14:creationId xmlns:p14="http://schemas.microsoft.com/office/powerpoint/2010/main" val="2640647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91251" y="2630601"/>
            <a:ext cx="7720314" cy="3108543"/>
          </a:xfrm>
          <a:prstGeom prst="rect">
            <a:avLst/>
          </a:prstGeom>
          <a:noFill/>
        </p:spPr>
        <p:txBody>
          <a:bodyPr wrap="square" rtlCol="0">
            <a:spAutoFit/>
          </a:bodyPr>
          <a:lstStyle/>
          <a:p>
            <a:pPr algn="l">
              <a:spcBef>
                <a:spcPts val="0"/>
              </a:spcBef>
            </a:pPr>
            <a:r>
              <a:rPr lang="sv-SE" sz="1400" dirty="0"/>
              <a:t>1</a:t>
            </a:r>
            <a:r>
              <a:rPr lang="sv-SE" sz="1400" dirty="0" smtClean="0"/>
              <a:t>)</a:t>
            </a:r>
            <a:r>
              <a:rPr lang="sv-SE" sz="1400" dirty="0"/>
              <a:t> </a:t>
            </a:r>
            <a:r>
              <a:rPr lang="sv-SE" sz="1400" dirty="0">
                <a:solidFill>
                  <a:srgbClr val="0070C0"/>
                </a:solidFill>
              </a:rPr>
              <a:t>Överkänslighet </a:t>
            </a:r>
            <a:r>
              <a:rPr lang="sv-SE" sz="1400" dirty="0" smtClean="0">
                <a:solidFill>
                  <a:srgbClr val="0070C0"/>
                </a:solidFill>
              </a:rPr>
              <a:t>skadlig </a:t>
            </a:r>
            <a:r>
              <a:rPr lang="sv-SE" sz="1400" dirty="0" smtClean="0"/>
              <a:t>samt </a:t>
            </a:r>
            <a:br>
              <a:rPr lang="sv-SE" sz="1400" dirty="0" smtClean="0"/>
            </a:br>
            <a:r>
              <a:rPr lang="sv-SE" sz="1400" dirty="0" smtClean="0"/>
              <a:t>     </a:t>
            </a:r>
            <a:r>
              <a:rPr lang="sv-SE" sz="1400" dirty="0" smtClean="0">
                <a:solidFill>
                  <a:srgbClr val="0070C0"/>
                </a:solidFill>
              </a:rPr>
              <a:t>Medicinska </a:t>
            </a:r>
            <a:r>
              <a:rPr lang="sv-SE" sz="1400" dirty="0">
                <a:solidFill>
                  <a:srgbClr val="0070C0"/>
                </a:solidFill>
              </a:rPr>
              <a:t>diagnoser </a:t>
            </a:r>
            <a:r>
              <a:rPr lang="sv-SE" sz="1400" dirty="0"/>
              <a:t>som särskilt ska </a:t>
            </a:r>
            <a:r>
              <a:rPr lang="sv-SE" sz="1400" dirty="0" smtClean="0"/>
              <a:t>uppmärksammas</a:t>
            </a:r>
            <a:endParaRPr lang="sv-SE" sz="1400" dirty="0"/>
          </a:p>
          <a:p>
            <a:pPr algn="l">
              <a:spcBef>
                <a:spcPts val="0"/>
              </a:spcBef>
            </a:pPr>
            <a:r>
              <a:rPr lang="sv-SE" sz="1400" dirty="0" smtClean="0"/>
              <a:t/>
            </a:r>
            <a:br>
              <a:rPr lang="sv-SE" sz="1400" dirty="0" smtClean="0"/>
            </a:br>
            <a:r>
              <a:rPr lang="sv-SE" sz="1400" dirty="0" smtClean="0"/>
              <a:t/>
            </a:r>
            <a:br>
              <a:rPr lang="sv-SE" sz="1400" dirty="0" smtClean="0"/>
            </a:br>
            <a:r>
              <a:rPr lang="sv-SE" sz="1400" dirty="0" smtClean="0"/>
              <a:t/>
            </a:r>
            <a:br>
              <a:rPr lang="sv-SE" sz="1400" dirty="0" smtClean="0"/>
            </a:br>
            <a:r>
              <a:rPr lang="sv-SE" sz="1400" dirty="0" smtClean="0"/>
              <a:t>x) </a:t>
            </a:r>
            <a:r>
              <a:rPr lang="sv-SE" sz="1400" dirty="0" smtClean="0">
                <a:solidFill>
                  <a:srgbClr val="0070C0"/>
                </a:solidFill>
              </a:rPr>
              <a:t>Medicinska </a:t>
            </a:r>
            <a:r>
              <a:rPr lang="sv-SE" sz="1400" dirty="0">
                <a:solidFill>
                  <a:srgbClr val="0070C0"/>
                </a:solidFill>
              </a:rPr>
              <a:t>diagnoser </a:t>
            </a:r>
            <a:r>
              <a:rPr lang="sv-SE" sz="1400" dirty="0"/>
              <a:t>som särskilt ska </a:t>
            </a:r>
            <a:r>
              <a:rPr lang="sv-SE" sz="1400" dirty="0" smtClean="0"/>
              <a:t>uppmärksammas samt</a:t>
            </a:r>
            <a:br>
              <a:rPr lang="sv-SE" sz="1400" dirty="0" smtClean="0"/>
            </a:br>
            <a:r>
              <a:rPr lang="sv-SE" sz="1400" dirty="0" smtClean="0"/>
              <a:t>     </a:t>
            </a:r>
            <a:r>
              <a:rPr lang="sv-SE" sz="1400" dirty="0" smtClean="0">
                <a:solidFill>
                  <a:srgbClr val="0070C0"/>
                </a:solidFill>
              </a:rPr>
              <a:t>Behandling/terapi </a:t>
            </a:r>
            <a:r>
              <a:rPr lang="sv-SE" sz="1400" dirty="0"/>
              <a:t>som särskild ska uppmärksammas</a:t>
            </a:r>
            <a:endParaRPr lang="sv-SE" sz="1400" dirty="0" smtClean="0"/>
          </a:p>
          <a:p>
            <a:pPr algn="l">
              <a:spcBef>
                <a:spcPts val="0"/>
              </a:spcBef>
            </a:pPr>
            <a:endParaRPr lang="sv-SE" sz="1400" dirty="0" smtClean="0"/>
          </a:p>
          <a:p>
            <a:pPr algn="l">
              <a:spcBef>
                <a:spcPts val="0"/>
              </a:spcBef>
            </a:pPr>
            <a:endParaRPr lang="sv-SE" sz="1400" dirty="0"/>
          </a:p>
          <a:p>
            <a:pPr algn="l">
              <a:spcBef>
                <a:spcPts val="0"/>
              </a:spcBef>
            </a:pPr>
            <a:endParaRPr lang="sv-SE" sz="1400" dirty="0" smtClean="0"/>
          </a:p>
          <a:p>
            <a:pPr algn="l">
              <a:spcBef>
                <a:spcPts val="0"/>
              </a:spcBef>
            </a:pPr>
            <a:r>
              <a:rPr lang="sv-SE" sz="1400" dirty="0" smtClean="0"/>
              <a:t>2) </a:t>
            </a:r>
            <a:r>
              <a:rPr lang="sv-SE" sz="1400" dirty="0">
                <a:solidFill>
                  <a:srgbClr val="0070C0"/>
                </a:solidFill>
              </a:rPr>
              <a:t>Resistenta bakterier</a:t>
            </a:r>
            <a:r>
              <a:rPr lang="sv-SE" sz="1400" dirty="0"/>
              <a:t>, bärare av bakteriestam som är motståndskraftig </a:t>
            </a:r>
            <a:r>
              <a:rPr lang="sv-SE" sz="1400" dirty="0" smtClean="0"/>
              <a:t>   </a:t>
            </a:r>
            <a:br>
              <a:rPr lang="sv-SE" sz="1400" dirty="0" smtClean="0"/>
            </a:br>
            <a:r>
              <a:rPr lang="sv-SE" sz="1400" dirty="0" smtClean="0"/>
              <a:t>     mot </a:t>
            </a:r>
            <a:r>
              <a:rPr lang="sv-SE" sz="1400" dirty="0"/>
              <a:t>fler </a:t>
            </a:r>
            <a:r>
              <a:rPr lang="sv-SE" sz="1400" dirty="0" smtClean="0"/>
              <a:t>antibiotika samt </a:t>
            </a:r>
            <a:br>
              <a:rPr lang="sv-SE" sz="1400" dirty="0" smtClean="0"/>
            </a:br>
            <a:r>
              <a:rPr lang="sv-SE" sz="1400" dirty="0" smtClean="0"/>
              <a:t>     </a:t>
            </a:r>
            <a:r>
              <a:rPr lang="sv-SE" sz="1400" dirty="0" smtClean="0">
                <a:solidFill>
                  <a:srgbClr val="0070C0"/>
                </a:solidFill>
              </a:rPr>
              <a:t>Behandling/terapi </a:t>
            </a:r>
            <a:r>
              <a:rPr lang="sv-SE" sz="1400" dirty="0"/>
              <a:t>som särskild ska uppmärksammas</a:t>
            </a:r>
          </a:p>
          <a:p>
            <a:pPr algn="l">
              <a:spcBef>
                <a:spcPts val="0"/>
              </a:spcBef>
            </a:pPr>
            <a:endParaRPr lang="sv-SE" sz="1400" b="1" dirty="0"/>
          </a:p>
        </p:txBody>
      </p:sp>
      <p:pic>
        <p:nvPicPr>
          <p:cNvPr id="3" name="Bildobjekt 2"/>
          <p:cNvPicPr>
            <a:picLocks noChangeAspect="1"/>
          </p:cNvPicPr>
          <p:nvPr/>
        </p:nvPicPr>
        <p:blipFill>
          <a:blip r:embed="rId2"/>
          <a:stretch>
            <a:fillRect/>
          </a:stretch>
        </p:blipFill>
        <p:spPr>
          <a:xfrm>
            <a:off x="3896026" y="868402"/>
            <a:ext cx="1277858" cy="1350878"/>
          </a:xfrm>
          <a:prstGeom prst="rect">
            <a:avLst/>
          </a:prstGeom>
        </p:spPr>
      </p:pic>
      <p:sp>
        <p:nvSpPr>
          <p:cNvPr id="4" name="textruta 3"/>
          <p:cNvSpPr txBox="1"/>
          <p:nvPr/>
        </p:nvSpPr>
        <p:spPr>
          <a:xfrm>
            <a:off x="590309" y="1134319"/>
            <a:ext cx="2048719" cy="307777"/>
          </a:xfrm>
          <a:prstGeom prst="rect">
            <a:avLst/>
          </a:prstGeom>
          <a:noFill/>
        </p:spPr>
        <p:txBody>
          <a:bodyPr wrap="square" rtlCol="0">
            <a:spAutoFit/>
          </a:bodyPr>
          <a:lstStyle/>
          <a:p>
            <a:pPr algn="l">
              <a:spcBef>
                <a:spcPts val="0"/>
              </a:spcBef>
            </a:pPr>
            <a:r>
              <a:rPr lang="sv-SE" sz="1400" b="1" dirty="0" smtClean="0"/>
              <a:t>Fråga </a:t>
            </a:r>
            <a:r>
              <a:rPr lang="sv-SE" sz="1400" b="1" dirty="0" smtClean="0"/>
              <a:t>4.</a:t>
            </a:r>
            <a:endParaRPr lang="sv-SE" sz="1400" b="1" dirty="0" smtClean="0"/>
          </a:p>
        </p:txBody>
      </p:sp>
    </p:spTree>
    <p:extLst>
      <p:ext uri="{BB962C8B-B14F-4D97-AF65-F5344CB8AC3E}">
        <p14:creationId xmlns:p14="http://schemas.microsoft.com/office/powerpoint/2010/main" val="996832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4051140" y="1721593"/>
            <a:ext cx="4745620" cy="3970318"/>
          </a:xfrm>
          <a:prstGeom prst="rect">
            <a:avLst/>
          </a:prstGeom>
          <a:noFill/>
        </p:spPr>
        <p:txBody>
          <a:bodyPr wrap="square" rtlCol="0">
            <a:spAutoFit/>
          </a:bodyPr>
          <a:lstStyle/>
          <a:p>
            <a:pPr algn="l">
              <a:spcBef>
                <a:spcPts val="0"/>
              </a:spcBef>
            </a:pPr>
            <a:r>
              <a:rPr lang="sv-SE" sz="1400" b="1" dirty="0"/>
              <a:t>1) </a:t>
            </a:r>
            <a:r>
              <a:rPr lang="sv-SE" sz="1400" b="1" dirty="0" smtClean="0"/>
              <a:t>Patienten har flera livshotande överkänsligheter</a:t>
            </a:r>
            <a:br>
              <a:rPr lang="sv-SE" sz="1400" b="1" dirty="0" smtClean="0"/>
            </a:br>
            <a:endParaRPr lang="sv-SE" sz="1400" b="1" dirty="0" smtClean="0"/>
          </a:p>
          <a:p>
            <a:pPr algn="l">
              <a:spcBef>
                <a:spcPts val="0"/>
              </a:spcBef>
            </a:pPr>
            <a:r>
              <a:rPr lang="sv-SE" sz="1400" b="1" dirty="0" smtClean="0"/>
              <a:t/>
            </a:r>
            <a:br>
              <a:rPr lang="sv-SE" sz="1400" b="1" dirty="0" smtClean="0"/>
            </a:br>
            <a:r>
              <a:rPr lang="sv-SE" sz="1400" b="1" dirty="0" smtClean="0"/>
              <a:t/>
            </a:r>
            <a:br>
              <a:rPr lang="sv-SE" sz="1400" b="1" dirty="0" smtClean="0"/>
            </a:br>
            <a:r>
              <a:rPr lang="sv-SE" sz="1400" b="1" dirty="0" smtClean="0"/>
              <a:t/>
            </a:r>
            <a:br>
              <a:rPr lang="sv-SE" sz="1400" b="1" dirty="0" smtClean="0"/>
            </a:br>
            <a:r>
              <a:rPr lang="sv-SE" sz="1400" b="1" dirty="0"/>
              <a:t>x) Ställningstagande till allvarlighetsgrad av överkänslighet saknas</a:t>
            </a:r>
          </a:p>
          <a:p>
            <a:pPr algn="l">
              <a:spcBef>
                <a:spcPts val="0"/>
              </a:spcBef>
            </a:pPr>
            <a:endParaRPr lang="sv-SE" sz="1400" b="1" dirty="0" smtClean="0"/>
          </a:p>
          <a:p>
            <a:pPr algn="l">
              <a:spcBef>
                <a:spcPts val="0"/>
              </a:spcBef>
            </a:pPr>
            <a:endParaRPr lang="sv-SE" sz="1400" b="1" dirty="0" smtClean="0"/>
          </a:p>
          <a:p>
            <a:pPr algn="l">
              <a:spcBef>
                <a:spcPts val="0"/>
              </a:spcBef>
            </a:pPr>
            <a:endParaRPr lang="sv-SE" sz="1400" b="1" dirty="0"/>
          </a:p>
          <a:p>
            <a:pPr algn="l">
              <a:spcBef>
                <a:spcPts val="0"/>
              </a:spcBef>
            </a:pPr>
            <a:endParaRPr lang="sv-SE" sz="1400" b="1" dirty="0" smtClean="0"/>
          </a:p>
          <a:p>
            <a:pPr algn="l">
              <a:spcBef>
                <a:spcPts val="0"/>
              </a:spcBef>
            </a:pPr>
            <a:r>
              <a:rPr lang="sv-SE" sz="1400" b="1" dirty="0" smtClean="0"/>
              <a:t>2) Patienten har överkänslighet på fler än en av dessa områden:</a:t>
            </a:r>
            <a:br>
              <a:rPr lang="sv-SE" sz="1400" b="1" dirty="0" smtClean="0"/>
            </a:br>
            <a:r>
              <a:rPr lang="sv-SE" sz="1400" b="1" dirty="0" smtClean="0"/>
              <a:t>- </a:t>
            </a:r>
            <a:r>
              <a:rPr lang="sv-SE" sz="1400" dirty="0" smtClean="0"/>
              <a:t>Smitta </a:t>
            </a:r>
            <a:br>
              <a:rPr lang="sv-SE" sz="1400" dirty="0" smtClean="0"/>
            </a:br>
            <a:r>
              <a:rPr lang="sv-SE" sz="1400" dirty="0" smtClean="0"/>
              <a:t>- Vårdbegränsning </a:t>
            </a:r>
            <a:br>
              <a:rPr lang="sv-SE" sz="1400" dirty="0" smtClean="0"/>
            </a:br>
            <a:r>
              <a:rPr lang="sv-SE" sz="1400" dirty="0" smtClean="0"/>
              <a:t>- Behandlingar/Diagnoser</a:t>
            </a:r>
            <a:br>
              <a:rPr lang="sv-SE" sz="1400" dirty="0" smtClean="0"/>
            </a:br>
            <a:r>
              <a:rPr lang="sv-SE" sz="1400" dirty="0" smtClean="0"/>
              <a:t>- Överkänslighet</a:t>
            </a:r>
            <a:endParaRPr lang="sv-SE" sz="1400" b="1" dirty="0" smtClean="0"/>
          </a:p>
        </p:txBody>
      </p:sp>
      <p:sp>
        <p:nvSpPr>
          <p:cNvPr id="10" name="textruta 9"/>
          <p:cNvSpPr txBox="1"/>
          <p:nvPr/>
        </p:nvSpPr>
        <p:spPr>
          <a:xfrm>
            <a:off x="329361" y="1075262"/>
            <a:ext cx="8467399" cy="646331"/>
          </a:xfrm>
          <a:prstGeom prst="rect">
            <a:avLst/>
          </a:prstGeom>
          <a:noFill/>
        </p:spPr>
        <p:txBody>
          <a:bodyPr wrap="square" rtlCol="0">
            <a:spAutoFit/>
          </a:bodyPr>
          <a:lstStyle/>
          <a:p>
            <a:pPr algn="l">
              <a:spcBef>
                <a:spcPts val="0"/>
              </a:spcBef>
            </a:pPr>
            <a:r>
              <a:rPr lang="sv-SE" sz="1800" b="1" dirty="0" smtClean="0"/>
              <a:t>Vad innebär    ”</a:t>
            </a:r>
            <a:r>
              <a:rPr lang="sv-SE" sz="3600" b="1" dirty="0" smtClean="0"/>
              <a:t>*</a:t>
            </a:r>
            <a:r>
              <a:rPr lang="sv-SE" sz="1800" b="1" dirty="0" smtClean="0"/>
              <a:t>” ?</a:t>
            </a:r>
          </a:p>
        </p:txBody>
      </p:sp>
      <p:pic>
        <p:nvPicPr>
          <p:cNvPr id="4" name="Bildobjekt 3"/>
          <p:cNvPicPr>
            <a:picLocks noChangeAspect="1"/>
          </p:cNvPicPr>
          <p:nvPr/>
        </p:nvPicPr>
        <p:blipFill>
          <a:blip r:embed="rId3"/>
          <a:stretch>
            <a:fillRect/>
          </a:stretch>
        </p:blipFill>
        <p:spPr>
          <a:xfrm>
            <a:off x="329361" y="2964135"/>
            <a:ext cx="3381784" cy="901809"/>
          </a:xfrm>
          <a:prstGeom prst="rect">
            <a:avLst/>
          </a:prstGeom>
        </p:spPr>
      </p:pic>
      <p:sp>
        <p:nvSpPr>
          <p:cNvPr id="11" name="textruta 10"/>
          <p:cNvSpPr txBox="1"/>
          <p:nvPr/>
        </p:nvSpPr>
        <p:spPr>
          <a:xfrm>
            <a:off x="329361" y="767485"/>
            <a:ext cx="2048719" cy="307777"/>
          </a:xfrm>
          <a:prstGeom prst="rect">
            <a:avLst/>
          </a:prstGeom>
          <a:noFill/>
        </p:spPr>
        <p:txBody>
          <a:bodyPr wrap="square" rtlCol="0">
            <a:spAutoFit/>
          </a:bodyPr>
          <a:lstStyle/>
          <a:p>
            <a:pPr algn="l">
              <a:spcBef>
                <a:spcPts val="0"/>
              </a:spcBef>
            </a:pPr>
            <a:r>
              <a:rPr lang="sv-SE" sz="1400" b="1" dirty="0" smtClean="0"/>
              <a:t>Fråga </a:t>
            </a:r>
            <a:r>
              <a:rPr lang="sv-SE" sz="1400" b="1" dirty="0" smtClean="0"/>
              <a:t>5.</a:t>
            </a:r>
            <a:endParaRPr lang="sv-SE" sz="1400" b="1" dirty="0" smtClean="0"/>
          </a:p>
        </p:txBody>
      </p:sp>
    </p:spTree>
    <p:extLst>
      <p:ext uri="{BB962C8B-B14F-4D97-AF65-F5344CB8AC3E}">
        <p14:creationId xmlns:p14="http://schemas.microsoft.com/office/powerpoint/2010/main" val="3535896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099595" y="742975"/>
            <a:ext cx="7859210" cy="1477328"/>
          </a:xfrm>
          <a:prstGeom prst="rect">
            <a:avLst/>
          </a:prstGeom>
          <a:noFill/>
        </p:spPr>
        <p:txBody>
          <a:bodyPr wrap="square" rtlCol="0">
            <a:spAutoFit/>
          </a:bodyPr>
          <a:lstStyle/>
          <a:p>
            <a:pPr algn="l">
              <a:spcBef>
                <a:spcPts val="0"/>
              </a:spcBef>
            </a:pPr>
            <a:r>
              <a:rPr lang="sv-SE" sz="1400" b="1" dirty="0" smtClean="0"/>
              <a:t>Rätt svar:</a:t>
            </a:r>
          </a:p>
          <a:p>
            <a:pPr algn="l">
              <a:spcBef>
                <a:spcPts val="0"/>
              </a:spcBef>
            </a:pPr>
            <a:endParaRPr lang="sv-SE" sz="1400" b="1" dirty="0" smtClean="0"/>
          </a:p>
          <a:p>
            <a:pPr algn="l">
              <a:spcBef>
                <a:spcPts val="0"/>
              </a:spcBef>
            </a:pPr>
            <a:r>
              <a:rPr lang="sv-SE" sz="1400" b="1" dirty="0" smtClean="0"/>
              <a:t>1) 2</a:t>
            </a:r>
            <a:br>
              <a:rPr lang="sv-SE" sz="1400" b="1" dirty="0" smtClean="0"/>
            </a:br>
            <a:r>
              <a:rPr lang="sv-SE" sz="1200" b="1" dirty="0">
                <a:solidFill>
                  <a:srgbClr val="0070C0"/>
                </a:solidFill>
              </a:rPr>
              <a:t>Blodsmitta</a:t>
            </a:r>
            <a:r>
              <a:rPr lang="sv-SE" sz="1200" dirty="0"/>
              <a:t>, smitta med mikroorganismer som via blod kan överföras från </a:t>
            </a:r>
            <a:br>
              <a:rPr lang="sv-SE" sz="1200" dirty="0"/>
            </a:br>
            <a:r>
              <a:rPr lang="sv-SE" sz="1200" dirty="0" smtClean="0"/>
              <a:t>en </a:t>
            </a:r>
            <a:r>
              <a:rPr lang="sv-SE" sz="1200" dirty="0"/>
              <a:t>människa till en annan samt </a:t>
            </a:r>
            <a:br>
              <a:rPr lang="sv-SE" sz="1200" dirty="0"/>
            </a:br>
            <a:r>
              <a:rPr lang="sv-SE" sz="1200" b="1" dirty="0" smtClean="0">
                <a:solidFill>
                  <a:srgbClr val="0070C0"/>
                </a:solidFill>
              </a:rPr>
              <a:t>Resistenta </a:t>
            </a:r>
            <a:r>
              <a:rPr lang="sv-SE" sz="1200" b="1" dirty="0">
                <a:solidFill>
                  <a:srgbClr val="0070C0"/>
                </a:solidFill>
              </a:rPr>
              <a:t>bakterier</a:t>
            </a:r>
            <a:r>
              <a:rPr lang="sv-SE" sz="1200" dirty="0"/>
              <a:t>, bärare av bakteriestam som är motståndskraftig </a:t>
            </a:r>
            <a:r>
              <a:rPr lang="sv-SE" sz="1200" dirty="0" smtClean="0"/>
              <a:t>mot fler </a:t>
            </a:r>
            <a:r>
              <a:rPr lang="sv-SE" sz="1200" dirty="0"/>
              <a:t>antibiotika</a:t>
            </a:r>
          </a:p>
          <a:p>
            <a:pPr algn="l">
              <a:spcBef>
                <a:spcPts val="0"/>
              </a:spcBef>
            </a:pPr>
            <a:r>
              <a:rPr lang="sv-SE" sz="1200" b="1" dirty="0" smtClean="0"/>
              <a:t> </a:t>
            </a:r>
          </a:p>
        </p:txBody>
      </p:sp>
      <p:pic>
        <p:nvPicPr>
          <p:cNvPr id="3" name="Bildobjekt 2"/>
          <p:cNvPicPr>
            <a:picLocks noChangeAspect="1"/>
          </p:cNvPicPr>
          <p:nvPr/>
        </p:nvPicPr>
        <p:blipFill>
          <a:blip r:embed="rId2"/>
          <a:stretch>
            <a:fillRect/>
          </a:stretch>
        </p:blipFill>
        <p:spPr>
          <a:xfrm>
            <a:off x="335425" y="1044609"/>
            <a:ext cx="641310" cy="748195"/>
          </a:xfrm>
          <a:prstGeom prst="rect">
            <a:avLst/>
          </a:prstGeom>
        </p:spPr>
      </p:pic>
      <p:pic>
        <p:nvPicPr>
          <p:cNvPr id="4" name="Bildobjekt 3"/>
          <p:cNvPicPr>
            <a:picLocks noChangeAspect="1"/>
          </p:cNvPicPr>
          <p:nvPr/>
        </p:nvPicPr>
        <p:blipFill>
          <a:blip r:embed="rId3"/>
          <a:stretch>
            <a:fillRect/>
          </a:stretch>
        </p:blipFill>
        <p:spPr>
          <a:xfrm>
            <a:off x="317360" y="1926970"/>
            <a:ext cx="703563" cy="757683"/>
          </a:xfrm>
          <a:prstGeom prst="rect">
            <a:avLst/>
          </a:prstGeom>
        </p:spPr>
      </p:pic>
      <p:sp>
        <p:nvSpPr>
          <p:cNvPr id="5" name="Rektangel 4"/>
          <p:cNvSpPr/>
          <p:nvPr/>
        </p:nvSpPr>
        <p:spPr>
          <a:xfrm>
            <a:off x="1099595" y="2220303"/>
            <a:ext cx="7940233" cy="492443"/>
          </a:xfrm>
          <a:prstGeom prst="rect">
            <a:avLst/>
          </a:prstGeom>
        </p:spPr>
        <p:txBody>
          <a:bodyPr wrap="square">
            <a:spAutoFit/>
          </a:bodyPr>
          <a:lstStyle/>
          <a:p>
            <a:pPr algn="l">
              <a:spcBef>
                <a:spcPts val="0"/>
              </a:spcBef>
            </a:pPr>
            <a:r>
              <a:rPr lang="sv-SE" sz="1400" b="1" dirty="0"/>
              <a:t>2) </a:t>
            </a:r>
            <a:r>
              <a:rPr lang="sv-SE" sz="1400" b="1" dirty="0" smtClean="0"/>
              <a:t>2</a:t>
            </a:r>
            <a:br>
              <a:rPr lang="sv-SE" sz="1400" b="1" dirty="0" smtClean="0"/>
            </a:br>
            <a:r>
              <a:rPr lang="sv-SE" sz="1200" dirty="0" smtClean="0"/>
              <a:t>Vårdbegränsning </a:t>
            </a:r>
            <a:r>
              <a:rPr lang="sv-SE" sz="1200" dirty="0"/>
              <a:t>i den vård personen skulle fått</a:t>
            </a:r>
          </a:p>
        </p:txBody>
      </p:sp>
      <p:sp>
        <p:nvSpPr>
          <p:cNvPr id="6" name="textruta 5"/>
          <p:cNvSpPr txBox="1"/>
          <p:nvPr/>
        </p:nvSpPr>
        <p:spPr>
          <a:xfrm>
            <a:off x="1086261" y="2990448"/>
            <a:ext cx="6389225" cy="1846659"/>
          </a:xfrm>
          <a:prstGeom prst="rect">
            <a:avLst/>
          </a:prstGeom>
          <a:noFill/>
        </p:spPr>
        <p:txBody>
          <a:bodyPr wrap="square" rtlCol="0">
            <a:spAutoFit/>
          </a:bodyPr>
          <a:lstStyle/>
          <a:p>
            <a:pPr algn="l">
              <a:spcBef>
                <a:spcPts val="0"/>
              </a:spcBef>
            </a:pPr>
            <a:r>
              <a:rPr lang="sv-SE" sz="1400" b="1" dirty="0" smtClean="0"/>
              <a:t>3A) x</a:t>
            </a:r>
            <a:r>
              <a:rPr lang="sv-SE" sz="1200" dirty="0" smtClean="0"/>
              <a:t> </a:t>
            </a:r>
            <a:r>
              <a:rPr lang="sv-SE" sz="1200" dirty="0"/>
              <a:t>Överkänslighet skadlig</a:t>
            </a:r>
          </a:p>
          <a:p>
            <a:pPr algn="l">
              <a:spcBef>
                <a:spcPts val="0"/>
              </a:spcBef>
            </a:pPr>
            <a:endParaRPr lang="sv-SE" sz="1200" b="1" dirty="0" smtClean="0"/>
          </a:p>
          <a:p>
            <a:pPr algn="l">
              <a:spcBef>
                <a:spcPts val="0"/>
              </a:spcBef>
            </a:pPr>
            <a:endParaRPr lang="sv-SE" sz="1200" b="1" dirty="0"/>
          </a:p>
          <a:p>
            <a:pPr algn="l">
              <a:spcBef>
                <a:spcPts val="0"/>
              </a:spcBef>
            </a:pPr>
            <a:endParaRPr lang="sv-SE" sz="1200" b="1" dirty="0" smtClean="0"/>
          </a:p>
          <a:p>
            <a:pPr algn="l">
              <a:spcBef>
                <a:spcPts val="0"/>
              </a:spcBef>
            </a:pPr>
            <a:r>
              <a:rPr lang="sv-SE" sz="1400" b="1" dirty="0" smtClean="0"/>
              <a:t>3B)</a:t>
            </a:r>
            <a:r>
              <a:rPr lang="sv-SE" sz="1200" b="1" dirty="0" smtClean="0"/>
              <a:t> </a:t>
            </a:r>
            <a:r>
              <a:rPr lang="sv-SE" sz="1400" b="1" dirty="0" smtClean="0"/>
              <a:t>2</a:t>
            </a:r>
            <a:r>
              <a:rPr lang="sv-SE" sz="1200" dirty="0" smtClean="0"/>
              <a:t> </a:t>
            </a:r>
            <a:r>
              <a:rPr lang="sv-SE" sz="1200" dirty="0"/>
              <a:t>Överkänslighet livshotande</a:t>
            </a:r>
          </a:p>
          <a:p>
            <a:pPr algn="l">
              <a:spcBef>
                <a:spcPts val="0"/>
              </a:spcBef>
            </a:pPr>
            <a:endParaRPr lang="sv-SE" sz="1200" b="1" dirty="0" smtClean="0"/>
          </a:p>
          <a:p>
            <a:pPr algn="l">
              <a:spcBef>
                <a:spcPts val="0"/>
              </a:spcBef>
            </a:pPr>
            <a:endParaRPr lang="sv-SE" sz="1200" b="1" dirty="0" smtClean="0"/>
          </a:p>
          <a:p>
            <a:pPr algn="l">
              <a:spcBef>
                <a:spcPts val="0"/>
              </a:spcBef>
            </a:pPr>
            <a:endParaRPr lang="sv-SE" sz="1200" b="1" dirty="0" smtClean="0"/>
          </a:p>
          <a:p>
            <a:pPr algn="l">
              <a:spcBef>
                <a:spcPts val="0"/>
              </a:spcBef>
            </a:pPr>
            <a:r>
              <a:rPr lang="sv-SE" sz="1400" b="1" dirty="0" smtClean="0"/>
              <a:t>3D) 1</a:t>
            </a:r>
            <a:r>
              <a:rPr lang="sv-SE" sz="1200" dirty="0" smtClean="0"/>
              <a:t> </a:t>
            </a:r>
            <a:r>
              <a:rPr lang="sv-SE" sz="1200" dirty="0"/>
              <a:t>Överkänslighet besvärande</a:t>
            </a:r>
            <a:endParaRPr lang="sv-SE" sz="1200" b="1" dirty="0" smtClean="0"/>
          </a:p>
        </p:txBody>
      </p:sp>
      <p:pic>
        <p:nvPicPr>
          <p:cNvPr id="7" name="Bildobjekt 6"/>
          <p:cNvPicPr>
            <a:picLocks noChangeAspect="1"/>
          </p:cNvPicPr>
          <p:nvPr/>
        </p:nvPicPr>
        <p:blipFill>
          <a:blip r:embed="rId4"/>
          <a:stretch>
            <a:fillRect/>
          </a:stretch>
        </p:blipFill>
        <p:spPr>
          <a:xfrm>
            <a:off x="375936" y="2863501"/>
            <a:ext cx="604475" cy="637149"/>
          </a:xfrm>
          <a:prstGeom prst="rect">
            <a:avLst/>
          </a:prstGeom>
        </p:spPr>
      </p:pic>
      <p:pic>
        <p:nvPicPr>
          <p:cNvPr id="8" name="Bildobjekt 7"/>
          <p:cNvPicPr>
            <a:picLocks noChangeAspect="1"/>
          </p:cNvPicPr>
          <p:nvPr/>
        </p:nvPicPr>
        <p:blipFill>
          <a:blip r:embed="rId5"/>
          <a:stretch>
            <a:fillRect/>
          </a:stretch>
        </p:blipFill>
        <p:spPr>
          <a:xfrm>
            <a:off x="354505" y="3625825"/>
            <a:ext cx="685498" cy="667459"/>
          </a:xfrm>
          <a:prstGeom prst="rect">
            <a:avLst/>
          </a:prstGeom>
        </p:spPr>
      </p:pic>
      <p:pic>
        <p:nvPicPr>
          <p:cNvPr id="9" name="Bildobjekt 8"/>
          <p:cNvPicPr>
            <a:picLocks noChangeAspect="1"/>
          </p:cNvPicPr>
          <p:nvPr/>
        </p:nvPicPr>
        <p:blipFill>
          <a:blip r:embed="rId6"/>
          <a:stretch>
            <a:fillRect/>
          </a:stretch>
        </p:blipFill>
        <p:spPr>
          <a:xfrm>
            <a:off x="358885" y="4407380"/>
            <a:ext cx="681118" cy="736344"/>
          </a:xfrm>
          <a:prstGeom prst="rect">
            <a:avLst/>
          </a:prstGeom>
        </p:spPr>
      </p:pic>
      <p:pic>
        <p:nvPicPr>
          <p:cNvPr id="10" name="Bildobjekt 9"/>
          <p:cNvPicPr>
            <a:picLocks noChangeAspect="1"/>
          </p:cNvPicPr>
          <p:nvPr/>
        </p:nvPicPr>
        <p:blipFill>
          <a:blip r:embed="rId7"/>
          <a:stretch>
            <a:fillRect/>
          </a:stretch>
        </p:blipFill>
        <p:spPr>
          <a:xfrm>
            <a:off x="0" y="5891515"/>
            <a:ext cx="2622183" cy="877434"/>
          </a:xfrm>
          <a:prstGeom prst="rect">
            <a:avLst/>
          </a:prstGeom>
        </p:spPr>
      </p:pic>
      <p:sp>
        <p:nvSpPr>
          <p:cNvPr id="11" name="Rektangel 10"/>
          <p:cNvSpPr/>
          <p:nvPr/>
        </p:nvSpPr>
        <p:spPr>
          <a:xfrm>
            <a:off x="2471195" y="6181811"/>
            <a:ext cx="6568633" cy="307777"/>
          </a:xfrm>
          <a:prstGeom prst="rect">
            <a:avLst/>
          </a:prstGeom>
        </p:spPr>
        <p:txBody>
          <a:bodyPr wrap="square">
            <a:spAutoFit/>
          </a:bodyPr>
          <a:lstStyle/>
          <a:p>
            <a:pPr algn="l">
              <a:spcBef>
                <a:spcPts val="0"/>
              </a:spcBef>
            </a:pPr>
            <a:r>
              <a:rPr lang="sv-SE" sz="1400" b="1" dirty="0"/>
              <a:t>5</a:t>
            </a:r>
            <a:r>
              <a:rPr lang="sv-SE" sz="1400" b="1" dirty="0" smtClean="0"/>
              <a:t>) </a:t>
            </a:r>
            <a:r>
              <a:rPr lang="sv-SE" sz="1400" b="1" dirty="0" smtClean="0"/>
              <a:t>x </a:t>
            </a:r>
            <a:r>
              <a:rPr lang="sv-SE" sz="1200" dirty="0"/>
              <a:t>Ställningstagande till allvarlighetsgrad </a:t>
            </a:r>
            <a:r>
              <a:rPr lang="sv-SE" sz="1200" dirty="0" smtClean="0"/>
              <a:t>av överkänslighet </a:t>
            </a:r>
            <a:r>
              <a:rPr lang="sv-SE" sz="1200" dirty="0"/>
              <a:t>saknas</a:t>
            </a:r>
          </a:p>
        </p:txBody>
      </p:sp>
      <p:pic>
        <p:nvPicPr>
          <p:cNvPr id="12" name="Bildobjekt 11"/>
          <p:cNvPicPr>
            <a:picLocks noChangeAspect="1"/>
          </p:cNvPicPr>
          <p:nvPr/>
        </p:nvPicPr>
        <p:blipFill>
          <a:blip r:embed="rId8"/>
          <a:stretch>
            <a:fillRect/>
          </a:stretch>
        </p:blipFill>
        <p:spPr>
          <a:xfrm>
            <a:off x="375936" y="5199150"/>
            <a:ext cx="654940" cy="692365"/>
          </a:xfrm>
          <a:prstGeom prst="rect">
            <a:avLst/>
          </a:prstGeom>
        </p:spPr>
      </p:pic>
      <p:sp>
        <p:nvSpPr>
          <p:cNvPr id="13" name="Rektangel 12"/>
          <p:cNvSpPr/>
          <p:nvPr/>
        </p:nvSpPr>
        <p:spPr>
          <a:xfrm>
            <a:off x="1020923" y="5292531"/>
            <a:ext cx="5480612" cy="492443"/>
          </a:xfrm>
          <a:prstGeom prst="rect">
            <a:avLst/>
          </a:prstGeom>
        </p:spPr>
        <p:txBody>
          <a:bodyPr wrap="square">
            <a:spAutoFit/>
          </a:bodyPr>
          <a:lstStyle/>
          <a:p>
            <a:pPr algn="l">
              <a:spcBef>
                <a:spcPts val="0"/>
              </a:spcBef>
            </a:pPr>
            <a:r>
              <a:rPr lang="sv-SE" sz="1400" b="1" dirty="0"/>
              <a:t>4</a:t>
            </a:r>
            <a:r>
              <a:rPr lang="sv-SE" sz="1400" b="1" dirty="0" smtClean="0"/>
              <a:t>) </a:t>
            </a:r>
            <a:r>
              <a:rPr lang="sv-SE" sz="1400" b="1" dirty="0" smtClean="0"/>
              <a:t>x </a:t>
            </a:r>
            <a:r>
              <a:rPr lang="sv-SE" sz="1200" dirty="0">
                <a:solidFill>
                  <a:srgbClr val="0070C0"/>
                </a:solidFill>
              </a:rPr>
              <a:t>Medicinska diagnoser </a:t>
            </a:r>
            <a:r>
              <a:rPr lang="sv-SE" sz="1200" dirty="0"/>
              <a:t>som särskilt ska uppmärksammas samt</a:t>
            </a:r>
            <a:br>
              <a:rPr lang="sv-SE" sz="1200" dirty="0"/>
            </a:br>
            <a:r>
              <a:rPr lang="sv-SE" sz="1200" dirty="0"/>
              <a:t>     </a:t>
            </a:r>
            <a:r>
              <a:rPr lang="sv-SE" sz="1200" dirty="0" smtClean="0"/>
              <a:t>    </a:t>
            </a:r>
            <a:r>
              <a:rPr lang="sv-SE" sz="1200" dirty="0" smtClean="0">
                <a:solidFill>
                  <a:srgbClr val="0070C0"/>
                </a:solidFill>
              </a:rPr>
              <a:t>Behandling/terapi </a:t>
            </a:r>
            <a:r>
              <a:rPr lang="sv-SE" sz="1200" dirty="0"/>
              <a:t>som särskild ska uppmärksammas</a:t>
            </a:r>
          </a:p>
        </p:txBody>
      </p:sp>
    </p:spTree>
    <p:extLst>
      <p:ext uri="{BB962C8B-B14F-4D97-AF65-F5344CB8AC3E}">
        <p14:creationId xmlns:p14="http://schemas.microsoft.com/office/powerpoint/2010/main" val="9139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32385" y="887092"/>
            <a:ext cx="4115524" cy="2770065"/>
          </a:xfrm>
          <a:prstGeom prst="rect">
            <a:avLst/>
          </a:prstGeom>
        </p:spPr>
      </p:pic>
      <p:pic>
        <p:nvPicPr>
          <p:cNvPr id="3" name="Bildobjekt 2"/>
          <p:cNvPicPr>
            <a:picLocks noChangeAspect="1"/>
          </p:cNvPicPr>
          <p:nvPr/>
        </p:nvPicPr>
        <p:blipFill>
          <a:blip r:embed="rId3"/>
          <a:stretch>
            <a:fillRect/>
          </a:stretch>
        </p:blipFill>
        <p:spPr>
          <a:xfrm>
            <a:off x="4691494" y="887092"/>
            <a:ext cx="4452506" cy="4333090"/>
          </a:xfrm>
          <a:prstGeom prst="rect">
            <a:avLst/>
          </a:prstGeom>
        </p:spPr>
      </p:pic>
      <p:pic>
        <p:nvPicPr>
          <p:cNvPr id="4" name="Bildobjekt 3"/>
          <p:cNvPicPr>
            <a:picLocks noChangeAspect="1"/>
          </p:cNvPicPr>
          <p:nvPr/>
        </p:nvPicPr>
        <p:blipFill>
          <a:blip r:embed="rId4"/>
          <a:stretch>
            <a:fillRect/>
          </a:stretch>
        </p:blipFill>
        <p:spPr>
          <a:xfrm>
            <a:off x="132385" y="3657157"/>
            <a:ext cx="4128183" cy="3142956"/>
          </a:xfrm>
          <a:prstGeom prst="rect">
            <a:avLst/>
          </a:prstGeom>
        </p:spPr>
      </p:pic>
    </p:spTree>
    <p:extLst>
      <p:ext uri="{BB962C8B-B14F-4D97-AF65-F5344CB8AC3E}">
        <p14:creationId xmlns:p14="http://schemas.microsoft.com/office/powerpoint/2010/main" val="1057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75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50331" y="6019114"/>
            <a:ext cx="4572000" cy="253916"/>
          </a:xfrm>
          <a:prstGeom prst="rect">
            <a:avLst/>
          </a:prstGeom>
        </p:spPr>
        <p:txBody>
          <a:bodyPr>
            <a:spAutoFit/>
          </a:bodyPr>
          <a:lstStyle/>
          <a:p>
            <a:r>
              <a:rPr lang="sv-SE" sz="1050" dirty="0">
                <a:hlinkClick r:id="rId3"/>
              </a:rPr>
              <a:t>Regler som styr dokumentering av uppmärksamhetsinformation</a:t>
            </a:r>
            <a:endParaRPr lang="sv-SE" sz="1050" dirty="0"/>
          </a:p>
        </p:txBody>
      </p:sp>
      <p:sp>
        <p:nvSpPr>
          <p:cNvPr id="8" name="Rektangel 7"/>
          <p:cNvSpPr/>
          <p:nvPr/>
        </p:nvSpPr>
        <p:spPr>
          <a:xfrm>
            <a:off x="830068" y="2160128"/>
            <a:ext cx="8059289" cy="2608406"/>
          </a:xfrm>
          <a:prstGeom prst="rect">
            <a:avLst/>
          </a:prstGeom>
        </p:spPr>
        <p:txBody>
          <a:bodyPr wrap="square">
            <a:spAutoFit/>
          </a:bodyPr>
          <a:lstStyle/>
          <a:p>
            <a:pPr marL="214313" indent="-214313">
              <a:buFont typeface="Wingdings" panose="05000000000000000000" pitchFamily="2" charset="2"/>
              <a:buChar char="ü"/>
            </a:pPr>
            <a:endParaRPr lang="sv-SE" sz="1050" dirty="0">
              <a:ea typeface="Verdana" panose="020B0604030504040204" pitchFamily="34" charset="0"/>
            </a:endParaRPr>
          </a:p>
          <a:p>
            <a:pPr marL="171450" indent="-171450" algn="l">
              <a:buFont typeface="Arial" panose="020B0604020202020204" pitchFamily="34" charset="0"/>
              <a:buChar char="•"/>
            </a:pPr>
            <a:r>
              <a:rPr lang="sv-SE" sz="1800" dirty="0">
                <a:ea typeface="Verdana" panose="020B0604030504040204" pitchFamily="34" charset="0"/>
              </a:rPr>
              <a:t>Behandling/terapi att beakta  </a:t>
            </a:r>
          </a:p>
          <a:p>
            <a:pPr marL="171450" indent="-171450" algn="l">
              <a:buFont typeface="Arial" panose="020B0604020202020204" pitchFamily="34" charset="0"/>
              <a:buChar char="•"/>
            </a:pPr>
            <a:r>
              <a:rPr lang="sv-SE" sz="1800" dirty="0" smtClean="0">
                <a:ea typeface="Verdana" panose="020B0604030504040204" pitchFamily="34" charset="0"/>
              </a:rPr>
              <a:t>Diagnos </a:t>
            </a:r>
            <a:r>
              <a:rPr lang="sv-SE" sz="1800" dirty="0">
                <a:ea typeface="Verdana" panose="020B0604030504040204" pitchFamily="34" charset="0"/>
              </a:rPr>
              <a:t>att beakta  </a:t>
            </a:r>
          </a:p>
          <a:p>
            <a:pPr marL="171450" indent="-171450" algn="l">
              <a:buFont typeface="Arial" panose="020B0604020202020204" pitchFamily="34" charset="0"/>
              <a:buChar char="•"/>
            </a:pPr>
            <a:r>
              <a:rPr lang="sv-SE" sz="1800" dirty="0">
                <a:ea typeface="Verdana" panose="020B0604030504040204" pitchFamily="34" charset="0"/>
              </a:rPr>
              <a:t>Resistenta bakterier  </a:t>
            </a:r>
          </a:p>
          <a:p>
            <a:pPr marL="171450" indent="-171450" algn="l">
              <a:buFont typeface="Arial" panose="020B0604020202020204" pitchFamily="34" charset="0"/>
              <a:buChar char="•"/>
            </a:pPr>
            <a:r>
              <a:rPr lang="sv-SE" sz="1800" dirty="0">
                <a:ea typeface="Verdana" panose="020B0604030504040204" pitchFamily="34" charset="0"/>
              </a:rPr>
              <a:t>Vårdbegränsningar att beakta </a:t>
            </a:r>
          </a:p>
          <a:p>
            <a:pPr marL="171450" indent="-171450" algn="l">
              <a:buFont typeface="Arial" panose="020B0604020202020204" pitchFamily="34" charset="0"/>
              <a:buChar char="•"/>
            </a:pPr>
            <a:r>
              <a:rPr lang="sv-SE" sz="1800" dirty="0">
                <a:ea typeface="Verdana" panose="020B0604030504040204" pitchFamily="34" charset="0"/>
              </a:rPr>
              <a:t>Överkänslighet och intolerans (livshotande, skadlig eller besvärande) </a:t>
            </a:r>
          </a:p>
        </p:txBody>
      </p:sp>
      <p:sp>
        <p:nvSpPr>
          <p:cNvPr id="3" name="Rubrik 2"/>
          <p:cNvSpPr>
            <a:spLocks noGrp="1"/>
          </p:cNvSpPr>
          <p:nvPr>
            <p:ph type="title"/>
          </p:nvPr>
        </p:nvSpPr>
        <p:spPr/>
        <p:txBody>
          <a:bodyPr>
            <a:noAutofit/>
          </a:bodyPr>
          <a:lstStyle/>
          <a:p>
            <a:pPr algn="ctr"/>
            <a:r>
              <a:rPr lang="sv-SE" sz="2000" b="1" dirty="0">
                <a:ea typeface="Verdana" panose="020B0604030504040204" pitchFamily="34" charset="0"/>
              </a:rPr>
              <a:t>Uppmärksamhetssymbolen visar grafiskt </a:t>
            </a:r>
            <a:r>
              <a:rPr lang="sv-SE" sz="2000" b="1" dirty="0" smtClean="0">
                <a:ea typeface="Verdana" panose="020B0604030504040204" pitchFamily="34" charset="0"/>
              </a:rPr>
              <a:t/>
            </a:r>
            <a:br>
              <a:rPr lang="sv-SE" sz="2000" b="1" dirty="0" smtClean="0">
                <a:ea typeface="Verdana" panose="020B0604030504040204" pitchFamily="34" charset="0"/>
              </a:rPr>
            </a:br>
            <a:r>
              <a:rPr lang="sv-SE" sz="2000" b="1" dirty="0" smtClean="0">
                <a:ea typeface="Verdana" panose="020B0604030504040204" pitchFamily="34" charset="0"/>
              </a:rPr>
              <a:t>varningar </a:t>
            </a:r>
            <a:r>
              <a:rPr lang="sv-SE" sz="2000" b="1" dirty="0">
                <a:ea typeface="Verdana" panose="020B0604030504040204" pitchFamily="34" charset="0"/>
              </a:rPr>
              <a:t>av </a:t>
            </a:r>
            <a:r>
              <a:rPr lang="sv-SE" sz="2000" b="1" dirty="0" smtClean="0">
                <a:ea typeface="Verdana" panose="020B0604030504040204" pitchFamily="34" charset="0"/>
              </a:rPr>
              <a:t>typerna</a:t>
            </a:r>
            <a:r>
              <a:rPr lang="sv-SE" sz="2000" b="1" dirty="0">
                <a:ea typeface="Verdana" panose="020B0604030504040204" pitchFamily="34" charset="0"/>
              </a:rPr>
              <a:t>:</a:t>
            </a:r>
            <a:endParaRPr lang="sv-SE" sz="1800" dirty="0"/>
          </a:p>
        </p:txBody>
      </p:sp>
    </p:spTree>
    <p:extLst>
      <p:ext uri="{BB962C8B-B14F-4D97-AF65-F5344CB8AC3E}">
        <p14:creationId xmlns:p14="http://schemas.microsoft.com/office/powerpoint/2010/main" val="613849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 13"/>
          <p:cNvGrpSpPr/>
          <p:nvPr/>
        </p:nvGrpSpPr>
        <p:grpSpPr>
          <a:xfrm>
            <a:off x="3335336" y="3996287"/>
            <a:ext cx="1925999" cy="1881516"/>
            <a:chOff x="3082652" y="3789040"/>
            <a:chExt cx="2857500" cy="2592288"/>
          </a:xfrm>
        </p:grpSpPr>
        <p:pic>
          <p:nvPicPr>
            <p:cNvPr id="15"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ubrik 2"/>
          <p:cNvSpPr>
            <a:spLocks noGrp="1"/>
          </p:cNvSpPr>
          <p:nvPr>
            <p:ph type="title"/>
          </p:nvPr>
        </p:nvSpPr>
        <p:spPr>
          <a:xfrm>
            <a:off x="710832" y="967622"/>
            <a:ext cx="7886700" cy="555443"/>
          </a:xfrm>
        </p:spPr>
        <p:txBody>
          <a:bodyPr>
            <a:normAutofit/>
          </a:bodyPr>
          <a:lstStyle/>
          <a:p>
            <a:pPr algn="ctr"/>
            <a:r>
              <a:rPr lang="sv-SE" sz="2000" b="1" dirty="0" smtClean="0">
                <a:solidFill>
                  <a:srgbClr val="000000"/>
                </a:solidFill>
                <a:latin typeface="Verdana" panose="020B0604030504040204" pitchFamily="34" charset="0"/>
                <a:ea typeface="Verdana" panose="020B0604030504040204" pitchFamily="34" charset="0"/>
              </a:rPr>
              <a:t>Gemensam läkemedelsjournal</a:t>
            </a:r>
            <a:endParaRPr lang="sv-SE" sz="2000" b="1" dirty="0">
              <a:latin typeface="Verdana" panose="020B0604030504040204" pitchFamily="34" charset="0"/>
              <a:ea typeface="Verdana" panose="020B0604030504040204" pitchFamily="34" charset="0"/>
            </a:endParaRPr>
          </a:p>
        </p:txBody>
      </p:sp>
      <p:sp>
        <p:nvSpPr>
          <p:cNvPr id="22" name="Tankebubbla: moln 19"/>
          <p:cNvSpPr/>
          <p:nvPr/>
        </p:nvSpPr>
        <p:spPr bwMode="auto">
          <a:xfrm>
            <a:off x="2861059" y="1862887"/>
            <a:ext cx="2593352" cy="1461456"/>
          </a:xfrm>
          <a:prstGeom prst="cloudCallout">
            <a:avLst>
              <a:gd name="adj1" fmla="val -4060"/>
              <a:gd name="adj2" fmla="val 87941"/>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noAutofit/>
          </a:bodyPr>
          <a:lstStyle/>
          <a:p>
            <a:r>
              <a:rPr lang="sv-SE" sz="1100" dirty="0"/>
              <a:t>Kan vi lita på att läkemedelsjournalen är uppdaterad och säker? </a:t>
            </a:r>
            <a:endParaRPr lang="sv-SE" sz="1200" dirty="0">
              <a:latin typeface="Calibri" panose="020F0502020204030204" pitchFamily="34" charset="0"/>
            </a:endParaRPr>
          </a:p>
        </p:txBody>
      </p:sp>
    </p:spTree>
    <p:extLst>
      <p:ext uri="{BB962C8B-B14F-4D97-AF65-F5344CB8AC3E}">
        <p14:creationId xmlns:p14="http://schemas.microsoft.com/office/powerpoint/2010/main" val="364693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GDPR, statistik och utvärdering</a:t>
            </a:r>
            <a:endParaRPr lang="sv-SE" sz="2000" dirty="0">
              <a:solidFill>
                <a:srgbClr val="FF0000"/>
              </a:solidFill>
            </a:endParaRPr>
          </a:p>
        </p:txBody>
      </p:sp>
      <p:sp>
        <p:nvSpPr>
          <p:cNvPr id="3" name="Platshållare för innehåll 2"/>
          <p:cNvSpPr>
            <a:spLocks noGrp="1"/>
          </p:cNvSpPr>
          <p:nvPr>
            <p:ph idx="1"/>
          </p:nvPr>
        </p:nvSpPr>
        <p:spPr>
          <a:xfrm>
            <a:off x="719138" y="1888494"/>
            <a:ext cx="7700962" cy="3937000"/>
          </a:xfrm>
        </p:spPr>
        <p:txBody>
          <a:bodyPr>
            <a:noAutofit/>
          </a:bodyPr>
          <a:lstStyle/>
          <a:p>
            <a:r>
              <a:rPr lang="sv-SE" sz="1550" b="1" dirty="0" smtClean="0">
                <a:latin typeface="+mj-lt"/>
              </a:rPr>
              <a:t>Hantering av personuppgifter: </a:t>
            </a:r>
            <a:r>
              <a:rPr lang="sv-SE" sz="1550" dirty="0" smtClean="0">
                <a:latin typeface="+mj-lt"/>
              </a:rPr>
              <a:t>Från och med 2018-05-25 gäller dataskyddsförordningen (EU) 2016/679 (</a:t>
            </a:r>
            <a:r>
              <a:rPr lang="sv-SE" sz="1550" b="1" dirty="0" smtClean="0">
                <a:latin typeface="+mj-lt"/>
              </a:rPr>
              <a:t>GDPR</a:t>
            </a:r>
            <a:r>
              <a:rPr lang="sv-SE" sz="1550" dirty="0" smtClean="0">
                <a:latin typeface="+mj-lt"/>
              </a:rPr>
              <a:t>) som lag i alla EU:s medlemsstater. Förordningen ersätter personuppgiftslagen (PUL). </a:t>
            </a:r>
            <a:endParaRPr lang="sv-SE" sz="1550" i="1" kern="1200" dirty="0" smtClean="0">
              <a:latin typeface="+mj-lt"/>
              <a:ea typeface="Geneva" pitchFamily="1" charset="-128"/>
            </a:endParaRPr>
          </a:p>
          <a:p>
            <a:r>
              <a:rPr lang="sv-SE" sz="1550" b="1" dirty="0" smtClean="0">
                <a:latin typeface="+mj-lt"/>
              </a:rPr>
              <a:t>Statistik: </a:t>
            </a:r>
            <a:r>
              <a:rPr lang="sv-SE" sz="1550" dirty="0">
                <a:latin typeface="+mj-lt"/>
              </a:rPr>
              <a:t>På uppdrag av Svenska ESF-rådet tar </a:t>
            </a:r>
            <a:r>
              <a:rPr lang="sv-SE" sz="1550" dirty="0" err="1">
                <a:latin typeface="+mj-lt"/>
              </a:rPr>
              <a:t>eHälsalyftets</a:t>
            </a:r>
            <a:r>
              <a:rPr lang="sv-SE" sz="1550" dirty="0">
                <a:latin typeface="+mj-lt"/>
              </a:rPr>
              <a:t> projektledning fram personuppgifter och </a:t>
            </a:r>
            <a:r>
              <a:rPr lang="sv-SE" sz="1550" dirty="0" smtClean="0">
                <a:latin typeface="+mj-lt"/>
              </a:rPr>
              <a:t>rapporterar till </a:t>
            </a:r>
            <a:r>
              <a:rPr lang="sv-SE" sz="1550" dirty="0">
                <a:latin typeface="+mj-lt"/>
              </a:rPr>
              <a:t>Statistiska centralbyrån (SCB</a:t>
            </a:r>
            <a:r>
              <a:rPr lang="sv-SE" sz="1550" dirty="0" smtClean="0">
                <a:latin typeface="+mj-lt"/>
              </a:rPr>
              <a:t>). SCB </a:t>
            </a:r>
            <a:r>
              <a:rPr lang="sv-SE" sz="1550" dirty="0">
                <a:latin typeface="+mj-lt"/>
              </a:rPr>
              <a:t>tar sedan fram statistik </a:t>
            </a:r>
            <a:r>
              <a:rPr lang="sv-SE" sz="1550" dirty="0" smtClean="0">
                <a:latin typeface="+mj-lt"/>
              </a:rPr>
              <a:t>om deltagandet.</a:t>
            </a:r>
            <a:endParaRPr lang="sv-SE" sz="1550" dirty="0">
              <a:latin typeface="+mj-lt"/>
            </a:endParaRPr>
          </a:p>
          <a:p>
            <a:r>
              <a:rPr lang="sv-SE" sz="1550" b="1" dirty="0" smtClean="0">
                <a:latin typeface="+mj-lt"/>
              </a:rPr>
              <a:t>Sekretess: </a:t>
            </a:r>
            <a:r>
              <a:rPr lang="sv-SE" sz="1550" dirty="0" smtClean="0">
                <a:latin typeface="+mj-lt"/>
              </a:rPr>
              <a:t>Uppgifterna skyddas av sekretess enligt 24 kap. 8 § offentlighets- och sekretesslagen (2009:400).</a:t>
            </a:r>
          </a:p>
          <a:p>
            <a:r>
              <a:rPr lang="sv-SE" sz="1550" b="1" dirty="0" smtClean="0">
                <a:latin typeface="+mj-lt"/>
              </a:rPr>
              <a:t>Lärande utvärdering:</a:t>
            </a:r>
            <a:r>
              <a:rPr lang="sv-SE" sz="1550" kern="1200" dirty="0">
                <a:latin typeface="+mj-lt"/>
                <a:ea typeface="Geneva" pitchFamily="1" charset="-128"/>
              </a:rPr>
              <a:t> </a:t>
            </a:r>
            <a:r>
              <a:rPr lang="sv-SE" sz="1550" dirty="0" err="1">
                <a:latin typeface="+mj-lt"/>
              </a:rPr>
              <a:t>eHälsalyftet</a:t>
            </a:r>
            <a:r>
              <a:rPr lang="sv-SE" sz="1550" dirty="0">
                <a:latin typeface="+mj-lt"/>
              </a:rPr>
              <a:t> utvärderas av Ekan AB </a:t>
            </a:r>
            <a:r>
              <a:rPr lang="sv-SE" sz="1550" dirty="0" smtClean="0">
                <a:latin typeface="+mj-lt"/>
              </a:rPr>
              <a:t>under </a:t>
            </a:r>
            <a:r>
              <a:rPr lang="sv-SE" sz="1550" dirty="0">
                <a:latin typeface="+mj-lt"/>
              </a:rPr>
              <a:t>tiden projektet </a:t>
            </a:r>
            <a:r>
              <a:rPr lang="sv-SE" sz="1550" dirty="0" smtClean="0">
                <a:latin typeface="+mj-lt"/>
              </a:rPr>
              <a:t>pågår. </a:t>
            </a:r>
            <a:r>
              <a:rPr lang="sv-SE" sz="1550" dirty="0">
                <a:latin typeface="+mj-lt"/>
              </a:rPr>
              <a:t>Projektledningen skickar e-postadresser till Ekan och deltagare kan komma att få frågeformulär om sitt </a:t>
            </a:r>
            <a:r>
              <a:rPr lang="sv-SE" sz="1550" dirty="0" smtClean="0">
                <a:latin typeface="+mj-lt"/>
              </a:rPr>
              <a:t>deltagande via </a:t>
            </a:r>
            <a:br>
              <a:rPr lang="sv-SE" sz="1550" dirty="0" smtClean="0">
                <a:latin typeface="+mj-lt"/>
              </a:rPr>
            </a:br>
            <a:r>
              <a:rPr lang="sv-SE" sz="1550" dirty="0" smtClean="0">
                <a:latin typeface="+mj-lt"/>
              </a:rPr>
              <a:t>e-post.</a:t>
            </a:r>
          </a:p>
          <a:p>
            <a:pPr marL="0" indent="0" algn="ctr">
              <a:buNone/>
            </a:pPr>
            <a:r>
              <a:rPr lang="sv-SE" sz="1200" dirty="0" smtClean="0"/>
              <a:t>Mer information finns i informationsblad från ESF och SCB samt på </a:t>
            </a:r>
            <a:r>
              <a:rPr lang="sv-SE" sz="1200" dirty="0" smtClean="0">
                <a:hlinkClick r:id="rId3"/>
              </a:rPr>
              <a:t>www.esf.se </a:t>
            </a:r>
            <a:r>
              <a:rPr lang="sv-SE" sz="1200" dirty="0" smtClean="0"/>
              <a:t/>
            </a:r>
            <a:br>
              <a:rPr lang="sv-SE" sz="1200" dirty="0" smtClean="0"/>
            </a:br>
            <a:r>
              <a:rPr lang="sv-SE" sz="1200" dirty="0" smtClean="0"/>
              <a:t>och </a:t>
            </a:r>
            <a:r>
              <a:rPr lang="sv-SE" sz="1200" dirty="0" smtClean="0">
                <a:hlinkClick r:id="rId4"/>
              </a:rPr>
              <a:t>www.ekan.com</a:t>
            </a:r>
            <a:endParaRPr lang="sv-SE" sz="1200" dirty="0"/>
          </a:p>
        </p:txBody>
      </p:sp>
    </p:spTree>
    <p:extLst>
      <p:ext uri="{BB962C8B-B14F-4D97-AF65-F5344CB8AC3E}">
        <p14:creationId xmlns:p14="http://schemas.microsoft.com/office/powerpoint/2010/main" val="3657622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0441"/>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Verdana" pitchFamily="34" charset="0"/>
                <a:ea typeface="Geneva" charset="0"/>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a:xfrm>
            <a:off x="685800" y="2363897"/>
            <a:ext cx="7772400" cy="1470025"/>
          </a:xfrm>
        </p:spPr>
        <p:txBody>
          <a:bodyPr>
            <a:normAutofit/>
          </a:bodyPr>
          <a:lstStyle/>
          <a:p>
            <a:pPr algn="ctr"/>
            <a:r>
              <a:rPr lang="sv-SE" sz="2700" b="1" dirty="0"/>
              <a:t>Inspiration</a:t>
            </a:r>
            <a:r>
              <a:rPr lang="sv-SE" sz="2700" b="1" dirty="0" smtClean="0"/>
              <a:t/>
            </a:r>
            <a:br>
              <a:rPr lang="sv-SE" sz="2700" b="1" dirty="0" smtClean="0"/>
            </a:br>
            <a:r>
              <a:rPr lang="sv-SE" sz="2700" dirty="0" smtClean="0"/>
              <a:t>Exempel på vad vi kan göra här och nu</a:t>
            </a:r>
            <a:r>
              <a:rPr lang="sv-SE" sz="2700" b="1" dirty="0" smtClean="0"/>
              <a:t/>
            </a:r>
            <a:br>
              <a:rPr lang="sv-SE" sz="2700" b="1" dirty="0" smtClean="0"/>
            </a:br>
            <a:endParaRPr lang="sv-SE" sz="2700" b="1" dirty="0"/>
          </a:p>
        </p:txBody>
      </p:sp>
    </p:spTree>
    <p:extLst>
      <p:ext uri="{BB962C8B-B14F-4D97-AF65-F5344CB8AC3E}">
        <p14:creationId xmlns:p14="http://schemas.microsoft.com/office/powerpoint/2010/main" val="3142374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a:extLst>
              <a:ext uri="{FF2B5EF4-FFF2-40B4-BE49-F238E27FC236}">
                <a16:creationId xmlns:a16="http://schemas.microsoft.com/office/drawing/2014/main" id="{A565367C-30B0-415A-AA9B-8F7FDBF9362C}"/>
              </a:ext>
            </a:extLst>
          </p:cNvPr>
          <p:cNvSpPr>
            <a:spLocks noGrp="1"/>
          </p:cNvSpPr>
          <p:nvPr>
            <p:ph type="title"/>
          </p:nvPr>
        </p:nvSpPr>
        <p:spPr>
          <a:xfrm>
            <a:off x="741363" y="686952"/>
            <a:ext cx="7667625" cy="1042988"/>
          </a:xfrm>
        </p:spPr>
        <p:txBody>
          <a:bodyPr>
            <a:normAutofit/>
          </a:bodyPr>
          <a:lstStyle/>
          <a:p>
            <a:pPr algn="ctr"/>
            <a:r>
              <a:rPr lang="sv-SE" sz="2000" b="1" dirty="0" smtClean="0"/>
              <a:t>Självdialys </a:t>
            </a:r>
            <a:r>
              <a:rPr lang="sv-SE" sz="2000" b="1" dirty="0"/>
              <a:t>Njurcentrum Nord</a:t>
            </a:r>
            <a:endParaRPr lang="sv-SE" altLang="sv-SE" sz="2000" b="1"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B3763F4E-A3C6-4820-9A11-802407A17DC9}"/>
              </a:ext>
            </a:extLst>
          </p:cNvPr>
          <p:cNvGraphicFramePr/>
          <p:nvPr>
            <p:extLst>
              <p:ext uri="{D42A27DB-BD31-4B8C-83A1-F6EECF244321}">
                <p14:modId xmlns:p14="http://schemas.microsoft.com/office/powerpoint/2010/main" val="1669928415"/>
              </p:ext>
            </p:extLst>
          </p:nvPr>
        </p:nvGraphicFramePr>
        <p:xfrm>
          <a:off x="1524000" y="16376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ktangel 2">
            <a:extLst>
              <a:ext uri="{FF2B5EF4-FFF2-40B4-BE49-F238E27FC236}">
                <a16:creationId xmlns:a16="http://schemas.microsoft.com/office/drawing/2014/main" id="{027FEB9C-A008-4EAD-8CBB-7C7968EC4377}"/>
              </a:ext>
            </a:extLst>
          </p:cNvPr>
          <p:cNvSpPr/>
          <p:nvPr/>
        </p:nvSpPr>
        <p:spPr>
          <a:xfrm>
            <a:off x="409492" y="5911186"/>
            <a:ext cx="8325016" cy="515526"/>
          </a:xfrm>
          <a:prstGeom prst="rect">
            <a:avLst/>
          </a:prstGeom>
        </p:spPr>
        <p:txBody>
          <a:bodyPr wrap="square">
            <a:spAutoFit/>
          </a:bodyPr>
          <a:lstStyle/>
          <a:p>
            <a:pPr eaLnBrk="1" hangingPunct="1">
              <a:defRPr/>
            </a:pPr>
            <a:r>
              <a:rPr lang="sv-SE" sz="1100" i="1" dirty="0"/>
              <a:t>En idéskiss om hur det i teorin skulle kunna fungera med befintliga system/medel att </a:t>
            </a:r>
            <a:endParaRPr lang="sv-SE" sz="1100" i="1" dirty="0" smtClean="0"/>
          </a:p>
          <a:p>
            <a:pPr eaLnBrk="1" hangingPunct="1">
              <a:defRPr/>
            </a:pPr>
            <a:r>
              <a:rPr lang="sv-SE" sz="1100" i="1" dirty="0" smtClean="0"/>
              <a:t>Patienterna bokar </a:t>
            </a:r>
            <a:r>
              <a:rPr lang="sv-SE" sz="1100" i="1" dirty="0"/>
              <a:t>och genomför sin egen självdialys på Njurcentrum Nord. </a:t>
            </a:r>
          </a:p>
        </p:txBody>
      </p:sp>
    </p:spTree>
    <p:extLst>
      <p:ext uri="{BB962C8B-B14F-4D97-AF65-F5344CB8AC3E}">
        <p14:creationId xmlns:p14="http://schemas.microsoft.com/office/powerpoint/2010/main" val="91512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0D07BE-8D3B-4A68-9BA0-CD06A6F8CBE4}"/>
              </a:ext>
            </a:extLst>
          </p:cNvPr>
          <p:cNvSpPr>
            <a:spLocks noGrp="1"/>
          </p:cNvSpPr>
          <p:nvPr>
            <p:ph type="title"/>
          </p:nvPr>
        </p:nvSpPr>
        <p:spPr/>
        <p:txBody>
          <a:bodyPr>
            <a:normAutofit/>
          </a:bodyPr>
          <a:lstStyle/>
          <a:p>
            <a:pPr algn="ctr"/>
            <a:r>
              <a:rPr lang="sv-SE" sz="2000" b="1" dirty="0"/>
              <a:t>Hälsa på plats (HÄPP)</a:t>
            </a:r>
          </a:p>
        </p:txBody>
      </p:sp>
      <p:sp>
        <p:nvSpPr>
          <p:cNvPr id="3" name="Platshållare för innehåll 2">
            <a:extLst>
              <a:ext uri="{FF2B5EF4-FFF2-40B4-BE49-F238E27FC236}">
                <a16:creationId xmlns:a16="http://schemas.microsoft.com/office/drawing/2014/main" id="{2DEF6CFA-BBD4-447C-B179-C837E4EEC462}"/>
              </a:ext>
            </a:extLst>
          </p:cNvPr>
          <p:cNvSpPr>
            <a:spLocks noGrp="1"/>
          </p:cNvSpPr>
          <p:nvPr>
            <p:ph idx="1"/>
          </p:nvPr>
        </p:nvSpPr>
        <p:spPr>
          <a:xfrm>
            <a:off x="628650" y="2141467"/>
            <a:ext cx="7886700" cy="2284616"/>
          </a:xfrm>
        </p:spPr>
        <p:txBody>
          <a:bodyPr>
            <a:normAutofit lnSpcReduction="10000"/>
          </a:bodyPr>
          <a:lstStyle/>
          <a:p>
            <a:r>
              <a:rPr lang="sv-SE" sz="1800" dirty="0"/>
              <a:t>Stockholms läns sjukvårdsområdes mobila lösning för att läsa och skriva in dokumentation i journalsystemet via Ipad och </a:t>
            </a:r>
            <a:r>
              <a:rPr lang="sv-SE" sz="1800" dirty="0" smtClean="0"/>
              <a:t>Iphone</a:t>
            </a:r>
            <a:endParaRPr lang="sv-SE" sz="1800" dirty="0"/>
          </a:p>
          <a:p>
            <a:r>
              <a:rPr lang="sv-SE" sz="1800" dirty="0"/>
              <a:t>Inloggning med </a:t>
            </a:r>
            <a:r>
              <a:rPr lang="sv-SE" sz="1800" dirty="0" smtClean="0"/>
              <a:t>SITHS-kort</a:t>
            </a:r>
            <a:endParaRPr lang="sv-SE" sz="1800" dirty="0"/>
          </a:p>
          <a:p>
            <a:r>
              <a:rPr lang="sv-SE" sz="1800" dirty="0"/>
              <a:t>Pilotprojekt pågår på flera </a:t>
            </a:r>
            <a:r>
              <a:rPr lang="sv-SE" sz="1800" dirty="0" smtClean="0"/>
              <a:t/>
            </a:r>
            <a:br>
              <a:rPr lang="sv-SE" sz="1800" dirty="0" smtClean="0"/>
            </a:br>
            <a:r>
              <a:rPr lang="sv-SE" sz="1800" dirty="0" smtClean="0"/>
              <a:t>kliniker </a:t>
            </a:r>
            <a:r>
              <a:rPr lang="sv-SE" sz="1800" dirty="0"/>
              <a:t>på DS</a:t>
            </a:r>
          </a:p>
          <a:p>
            <a:endParaRPr lang="sv-SE" sz="1800" dirty="0"/>
          </a:p>
          <a:p>
            <a:endParaRPr lang="sv-SE" sz="1800" dirty="0"/>
          </a:p>
          <a:p>
            <a:endParaRPr lang="sv-SE" sz="1800" dirty="0"/>
          </a:p>
        </p:txBody>
      </p:sp>
      <p:pic>
        <p:nvPicPr>
          <p:cNvPr id="4" name="Bildobjekt 3">
            <a:extLst>
              <a:ext uri="{FF2B5EF4-FFF2-40B4-BE49-F238E27FC236}">
                <a16:creationId xmlns:a16="http://schemas.microsoft.com/office/drawing/2014/main" id="{22CC4567-BBE3-4147-B671-DE3C77833C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106"/>
          <a:stretch/>
        </p:blipFill>
        <p:spPr>
          <a:xfrm>
            <a:off x="4650441" y="3093172"/>
            <a:ext cx="1620115" cy="2168090"/>
          </a:xfrm>
          <a:prstGeom prst="rect">
            <a:avLst/>
          </a:prstGeom>
        </p:spPr>
      </p:pic>
      <p:pic>
        <p:nvPicPr>
          <p:cNvPr id="5" name="Bildobjekt 4">
            <a:extLst>
              <a:ext uri="{FF2B5EF4-FFF2-40B4-BE49-F238E27FC236}">
                <a16:creationId xmlns:a16="http://schemas.microsoft.com/office/drawing/2014/main" id="{7B57D85B-917A-4C7F-AE5C-907CAE21F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8" t="6332" r="4531"/>
          <a:stretch/>
        </p:blipFill>
        <p:spPr>
          <a:xfrm>
            <a:off x="6391276" y="3106858"/>
            <a:ext cx="1609726" cy="2140718"/>
          </a:xfrm>
          <a:prstGeom prst="rect">
            <a:avLst/>
          </a:prstGeom>
        </p:spPr>
      </p:pic>
    </p:spTree>
    <p:extLst>
      <p:ext uri="{BB962C8B-B14F-4D97-AF65-F5344CB8AC3E}">
        <p14:creationId xmlns:p14="http://schemas.microsoft.com/office/powerpoint/2010/main" val="692929890"/>
      </p:ext>
    </p:extLst>
  </p:cSld>
  <p:clrMapOvr>
    <a:masterClrMapping/>
  </p:clrMapOvr>
  <p:transition spd="slow" advClick="0" advTm="10000">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8513" y="669752"/>
            <a:ext cx="8204309" cy="836613"/>
          </a:xfrm>
        </p:spPr>
        <p:txBody>
          <a:bodyPr>
            <a:normAutofit/>
          </a:bodyPr>
          <a:lstStyle/>
          <a:p>
            <a:pPr algn="ctr"/>
            <a:r>
              <a:rPr lang="sv-SE" sz="2000" b="1" dirty="0" smtClean="0"/>
              <a:t>Film: Digitalt återbesök </a:t>
            </a:r>
            <a:endParaRPr lang="sv-SE" sz="2000" b="1" dirty="0"/>
          </a:p>
        </p:txBody>
      </p:sp>
      <p:pic>
        <p:nvPicPr>
          <p:cNvPr id="3" name="biRnpBDXjwA"/>
          <p:cNvPicPr>
            <a:picLocks noRot="1" noChangeAspect="1"/>
          </p:cNvPicPr>
          <p:nvPr>
            <a:videoFile r:link="rId1"/>
          </p:nvPr>
        </p:nvPicPr>
        <p:blipFill>
          <a:blip r:embed="rId4"/>
          <a:stretch>
            <a:fillRect/>
          </a:stretch>
        </p:blipFill>
        <p:spPr>
          <a:xfrm>
            <a:off x="397228" y="1248180"/>
            <a:ext cx="8326877" cy="4683868"/>
          </a:xfrm>
          <a:prstGeom prst="rect">
            <a:avLst/>
          </a:prstGeom>
        </p:spPr>
      </p:pic>
    </p:spTree>
    <p:extLst>
      <p:ext uri="{BB962C8B-B14F-4D97-AF65-F5344CB8AC3E}">
        <p14:creationId xmlns:p14="http://schemas.microsoft.com/office/powerpoint/2010/main" val="10831258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0262" y="634221"/>
            <a:ext cx="8143617" cy="836613"/>
          </a:xfrm>
        </p:spPr>
        <p:txBody>
          <a:bodyPr>
            <a:normAutofit/>
          </a:bodyPr>
          <a:lstStyle/>
          <a:p>
            <a:pPr algn="ctr"/>
            <a:r>
              <a:rPr lang="sv-SE" sz="2000" b="1" dirty="0" smtClean="0"/>
              <a:t>Frågeformuläret på 1177</a:t>
            </a:r>
            <a:endParaRPr lang="sv-SE" sz="2000" b="1" dirty="0"/>
          </a:p>
        </p:txBody>
      </p:sp>
      <p:pic>
        <p:nvPicPr>
          <p:cNvPr id="4" name="hyy-d-48KgM"/>
          <p:cNvPicPr>
            <a:picLocks noRot="1" noChangeAspect="1"/>
          </p:cNvPicPr>
          <p:nvPr>
            <a:videoFile r:link="rId1"/>
          </p:nvPr>
        </p:nvPicPr>
        <p:blipFill>
          <a:blip r:embed="rId4"/>
          <a:stretch>
            <a:fillRect/>
          </a:stretch>
        </p:blipFill>
        <p:spPr>
          <a:xfrm>
            <a:off x="520262" y="1323975"/>
            <a:ext cx="8143617" cy="4580784"/>
          </a:xfrm>
          <a:prstGeom prst="rect">
            <a:avLst/>
          </a:prstGeom>
        </p:spPr>
      </p:pic>
    </p:spTree>
    <p:extLst>
      <p:ext uri="{BB962C8B-B14F-4D97-AF65-F5344CB8AC3E}">
        <p14:creationId xmlns:p14="http://schemas.microsoft.com/office/powerpoint/2010/main" val="330348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lips 37"/>
          <p:cNvSpPr/>
          <p:nvPr/>
        </p:nvSpPr>
        <p:spPr bwMode="auto">
          <a:xfrm>
            <a:off x="3506433" y="2819911"/>
            <a:ext cx="1890886" cy="1750376"/>
          </a:xfrm>
          <a:prstGeom prst="ellipse">
            <a:avLst/>
          </a:prstGeom>
          <a:solidFill>
            <a:schemeClr val="accent2">
              <a:lumMod val="40000"/>
              <a:lumOff val="60000"/>
            </a:schemeClr>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 name="Flödesschema: Process 302"/>
          <p:cNvSpPr>
            <a:spLocks noChangeArrowheads="1"/>
          </p:cNvSpPr>
          <p:nvPr/>
        </p:nvSpPr>
        <p:spPr bwMode="auto">
          <a:xfrm>
            <a:off x="890204" y="1944407"/>
            <a:ext cx="1691983" cy="745331"/>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lvl="0" algn="ctr"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Patienten </a:t>
            </a:r>
            <a:r>
              <a:rPr lang="sv-SE" altLang="sv-SE" sz="1150" b="1" dirty="0" smtClean="0">
                <a:latin typeface="+mj-lt"/>
                <a:ea typeface="Calibri" panose="020F0502020204030204" pitchFamily="34" charset="0"/>
                <a:cs typeface="Times New Roman" panose="02020603050405020304" pitchFamily="18" charset="0"/>
              </a:rPr>
              <a:t>gör självskattning </a:t>
            </a:r>
            <a:r>
              <a:rPr lang="sv-SE" altLang="sv-SE" sz="1150" b="1" dirty="0">
                <a:latin typeface="+mj-lt"/>
                <a:ea typeface="Calibri" panose="020F0502020204030204" pitchFamily="34" charset="0"/>
                <a:cs typeface="Times New Roman" panose="02020603050405020304" pitchFamily="18" charset="0"/>
              </a:rPr>
              <a:t>i </a:t>
            </a:r>
            <a:r>
              <a:rPr lang="sv-SE" altLang="sv-SE" sz="1150" b="1" dirty="0" smtClean="0">
                <a:latin typeface="+mj-lt"/>
                <a:ea typeface="Calibri" panose="020F0502020204030204" pitchFamily="34" charset="0"/>
                <a:cs typeface="Times New Roman" panose="02020603050405020304" pitchFamily="18" charset="0"/>
              </a:rPr>
              <a:t>kvalitetsregistret via 1177</a:t>
            </a:r>
            <a:endParaRPr lang="sv-SE" altLang="sv-SE" sz="1150" b="1" dirty="0">
              <a:latin typeface="+mj-lt"/>
            </a:endParaRPr>
          </a:p>
        </p:txBody>
      </p:sp>
      <p:sp>
        <p:nvSpPr>
          <p:cNvPr id="5" name="Flödesschema: Process 293"/>
          <p:cNvSpPr>
            <a:spLocks noChangeArrowheads="1"/>
          </p:cNvSpPr>
          <p:nvPr/>
        </p:nvSpPr>
        <p:spPr bwMode="auto">
          <a:xfrm>
            <a:off x="3627186" y="3205487"/>
            <a:ext cx="1666529" cy="1014821"/>
          </a:xfrm>
          <a:prstGeom prst="flowChartProcess">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numCol="1" anchor="ctr" anchorCtr="0" compatLnSpc="1">
            <a:prstTxWarp prst="textNoShape">
              <a:avLst/>
            </a:prstTxWarp>
          </a:bodyPr>
          <a:lstStyle/>
          <a:p>
            <a:pPr lvl="0" algn="ctr" eaLnBrk="0" fontAlgn="base" hangingPunct="0">
              <a:spcBef>
                <a:spcPct val="0"/>
              </a:spcBef>
              <a:spcAft>
                <a:spcPct val="0"/>
              </a:spcAft>
            </a:pPr>
            <a:r>
              <a:rPr lang="sv-SE" altLang="sv-SE" sz="1400" b="1" dirty="0" smtClean="0">
                <a:latin typeface="+mj-lt"/>
                <a:ea typeface="Calibri" panose="020F0502020204030204" pitchFamily="34" charset="0"/>
                <a:cs typeface="Times New Roman" panose="02020603050405020304" pitchFamily="18" charset="0"/>
              </a:rPr>
              <a:t>Patienten väljer mellan:</a:t>
            </a:r>
          </a:p>
          <a:p>
            <a:pPr lvl="0" algn="ctr" eaLnBrk="0" fontAlgn="base" hangingPunct="0">
              <a:spcBef>
                <a:spcPct val="0"/>
              </a:spcBef>
              <a:spcAft>
                <a:spcPct val="0"/>
              </a:spcAft>
            </a:pPr>
            <a:r>
              <a:rPr lang="sv-SE" altLang="sv-SE" sz="1400" dirty="0" smtClean="0">
                <a:latin typeface="+mj-lt"/>
                <a:ea typeface="Calibri" panose="020F0502020204030204" pitchFamily="34" charset="0"/>
                <a:cs typeface="Times New Roman" panose="02020603050405020304" pitchFamily="18" charset="0"/>
              </a:rPr>
              <a:t>Videomöte</a:t>
            </a:r>
            <a:endParaRPr lang="sv-SE" altLang="sv-SE" sz="1400" dirty="0">
              <a:latin typeface="+mj-lt"/>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sv-SE" altLang="sv-SE" sz="1400" dirty="0">
                <a:latin typeface="+mj-lt"/>
                <a:ea typeface="Calibri" panose="020F0502020204030204" pitchFamily="34" charset="0"/>
                <a:cs typeface="Times New Roman" panose="02020603050405020304" pitchFamily="18" charset="0"/>
              </a:rPr>
              <a:t>Telefonkontakt</a:t>
            </a:r>
          </a:p>
          <a:p>
            <a:pPr lvl="0" algn="ctr" eaLnBrk="0" fontAlgn="base" hangingPunct="0">
              <a:spcBef>
                <a:spcPct val="0"/>
              </a:spcBef>
              <a:spcAft>
                <a:spcPct val="0"/>
              </a:spcAft>
            </a:pPr>
            <a:r>
              <a:rPr lang="sv-SE" altLang="sv-SE" sz="1400" dirty="0">
                <a:latin typeface="+mj-lt"/>
                <a:cs typeface="Times New Roman" panose="02020603050405020304" pitchFamily="18" charset="0"/>
              </a:rPr>
              <a:t>Fysiskt möte</a:t>
            </a:r>
            <a:endParaRPr lang="sv-SE" altLang="sv-SE" sz="1400" dirty="0">
              <a:latin typeface="+mj-lt"/>
            </a:endParaRPr>
          </a:p>
        </p:txBody>
      </p:sp>
      <p:sp>
        <p:nvSpPr>
          <p:cNvPr id="6" name="Flödesschema: Process 288"/>
          <p:cNvSpPr>
            <a:spLocks noChangeArrowheads="1"/>
          </p:cNvSpPr>
          <p:nvPr/>
        </p:nvSpPr>
        <p:spPr bwMode="auto">
          <a:xfrm>
            <a:off x="6315041" y="2593728"/>
            <a:ext cx="1974056" cy="860638"/>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Åtgärder utförs:</a:t>
            </a:r>
          </a:p>
          <a:p>
            <a:pPr marL="171450" indent="-171450" algn="l" eaLnBrk="0" fontAlgn="base" hangingPunct="0">
              <a:spcBef>
                <a:spcPct val="0"/>
              </a:spcBef>
              <a:spcAft>
                <a:spcPct val="0"/>
              </a:spcAft>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Remisser skrivs</a:t>
            </a:r>
          </a:p>
          <a:p>
            <a:pPr marL="171450" indent="-171450" algn="l" eaLnBrk="0" fontAlgn="base" hangingPunct="0">
              <a:spcBef>
                <a:spcPct val="0"/>
              </a:spcBef>
              <a:spcAft>
                <a:spcPct val="0"/>
              </a:spcAft>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E-recept skickas</a:t>
            </a:r>
          </a:p>
          <a:p>
            <a:pPr marL="171450" indent="-171450" algn="l" eaLnBrk="0" fontAlgn="base" hangingPunct="0">
              <a:spcBef>
                <a:spcPct val="0"/>
              </a:spcBef>
              <a:spcAft>
                <a:spcPct val="0"/>
              </a:spcAft>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Intyg skrivs</a:t>
            </a:r>
          </a:p>
        </p:txBody>
      </p:sp>
      <p:sp>
        <p:nvSpPr>
          <p:cNvPr id="11" name="Flödesschema: Process 9"/>
          <p:cNvSpPr>
            <a:spLocks noChangeArrowheads="1"/>
          </p:cNvSpPr>
          <p:nvPr/>
        </p:nvSpPr>
        <p:spPr bwMode="auto">
          <a:xfrm>
            <a:off x="904300" y="2949768"/>
            <a:ext cx="1683544" cy="745331"/>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lvl="0" algn="ctr"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Patienten tar </a:t>
            </a:r>
            <a:r>
              <a:rPr lang="sv-SE" altLang="sv-SE" sz="1150" b="1" dirty="0" smtClean="0">
                <a:latin typeface="+mj-lt"/>
                <a:ea typeface="Calibri" panose="020F0502020204030204" pitchFamily="34" charset="0"/>
                <a:cs typeface="Times New Roman" panose="02020603050405020304" pitchFamily="18" charset="0"/>
              </a:rPr>
              <a:t>prover innan besöket</a:t>
            </a:r>
            <a:endParaRPr lang="sv-SE" altLang="sv-SE" sz="1150" b="1" dirty="0">
              <a:latin typeface="+mj-lt"/>
            </a:endParaRPr>
          </a:p>
        </p:txBody>
      </p:sp>
      <p:sp>
        <p:nvSpPr>
          <p:cNvPr id="13" name="Flödesschema: Process 12"/>
          <p:cNvSpPr>
            <a:spLocks noChangeArrowheads="1"/>
          </p:cNvSpPr>
          <p:nvPr/>
        </p:nvSpPr>
        <p:spPr bwMode="auto">
          <a:xfrm>
            <a:off x="912503" y="3917929"/>
            <a:ext cx="2162368" cy="2464937"/>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lvl="0"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Patienten svarar på frågor </a:t>
            </a:r>
            <a:r>
              <a:rPr lang="sv-SE" altLang="sv-SE" sz="1150" b="1" dirty="0" smtClean="0">
                <a:latin typeface="+mj-lt"/>
                <a:ea typeface="Calibri" panose="020F0502020204030204" pitchFamily="34" charset="0"/>
                <a:cs typeface="Times New Roman" panose="02020603050405020304" pitchFamily="18" charset="0"/>
              </a:rPr>
              <a:t>i ett formulär i 1177:</a:t>
            </a:r>
            <a:endParaRPr lang="sv-SE" altLang="sv-SE" sz="1150" b="1" dirty="0">
              <a:latin typeface="+mj-lt"/>
            </a:endParaRP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Vad patienten vill ta upp och vilka förväntningar som finns </a:t>
            </a: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vilka recept som behöver förnyas</a:t>
            </a:r>
            <a:endParaRPr lang="sv-SE" altLang="sv-SE" sz="1100" dirty="0">
              <a:latin typeface="+mj-lt"/>
            </a:endParaRP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vilka </a:t>
            </a:r>
            <a:r>
              <a:rPr lang="sv-SE" altLang="sv-SE" sz="1100" dirty="0" smtClean="0">
                <a:latin typeface="+mj-lt"/>
                <a:ea typeface="Calibri" panose="020F0502020204030204" pitchFamily="34" charset="0"/>
                <a:cs typeface="Times New Roman" panose="02020603050405020304" pitchFamily="18" charset="0"/>
              </a:rPr>
              <a:t>ev. </a:t>
            </a:r>
            <a:r>
              <a:rPr lang="sv-SE" altLang="sv-SE" sz="1100" dirty="0">
                <a:latin typeface="+mj-lt"/>
                <a:ea typeface="Calibri" panose="020F0502020204030204" pitchFamily="34" charset="0"/>
                <a:cs typeface="Times New Roman" panose="02020603050405020304" pitchFamily="18" charset="0"/>
              </a:rPr>
              <a:t>intyg som behöver förnyas/skrivas</a:t>
            </a:r>
            <a:endParaRPr lang="sv-SE" altLang="sv-SE" sz="1100" dirty="0">
              <a:latin typeface="+mj-lt"/>
            </a:endParaRP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om patienten önskar någon åtgärd </a:t>
            </a:r>
            <a:endParaRPr lang="sv-SE" altLang="sv-SE" sz="1100" dirty="0">
              <a:latin typeface="+mj-lt"/>
            </a:endParaRPr>
          </a:p>
        </p:txBody>
      </p:sp>
      <p:sp>
        <p:nvSpPr>
          <p:cNvPr id="14" name="Flödesschema: Process 13"/>
          <p:cNvSpPr>
            <a:spLocks noChangeArrowheads="1"/>
          </p:cNvSpPr>
          <p:nvPr/>
        </p:nvSpPr>
        <p:spPr bwMode="auto">
          <a:xfrm>
            <a:off x="6313850" y="3778172"/>
            <a:ext cx="1975247" cy="2054834"/>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Dokumentation:</a:t>
            </a: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Journal skrivs. </a:t>
            </a: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Hälsoplan med sammanfattande information om planering framöver skrivs.</a:t>
            </a: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Registrering i kvalitetsregister</a:t>
            </a:r>
          </a:p>
        </p:txBody>
      </p:sp>
      <p:sp>
        <p:nvSpPr>
          <p:cNvPr id="16" name="Rectangle 15"/>
          <p:cNvSpPr>
            <a:spLocks noChangeArrowheads="1"/>
          </p:cNvSpPr>
          <p:nvPr/>
        </p:nvSpPr>
        <p:spPr bwMode="auto">
          <a:xfrm>
            <a:off x="4617018" y="981418"/>
            <a:ext cx="13856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sv-SE" sz="1650"/>
          </a:p>
        </p:txBody>
      </p:sp>
      <p:sp>
        <p:nvSpPr>
          <p:cNvPr id="17" name="Rectangle 27"/>
          <p:cNvSpPr>
            <a:spLocks noChangeArrowheads="1"/>
          </p:cNvSpPr>
          <p:nvPr/>
        </p:nvSpPr>
        <p:spPr bwMode="auto">
          <a:xfrm>
            <a:off x="114301" y="968203"/>
            <a:ext cx="13856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a:spcBef>
                <a:spcPct val="0"/>
              </a:spcBef>
            </a:pPr>
            <a:r>
              <a:rPr lang="sv-SE" altLang="sv-SE" sz="1350">
                <a:latin typeface="Arial" panose="020B0604020202020204" pitchFamily="34" charset="0"/>
              </a:rPr>
              <a:t/>
            </a:r>
            <a:br>
              <a:rPr lang="sv-SE" altLang="sv-SE" sz="1350">
                <a:latin typeface="Arial" panose="020B0604020202020204" pitchFamily="34" charset="0"/>
              </a:rPr>
            </a:br>
            <a:endParaRPr lang="sv-SE" altLang="sv-SE" sz="1350">
              <a:latin typeface="Arial" panose="020B0604020202020204" pitchFamily="34" charset="0"/>
            </a:endParaRPr>
          </a:p>
          <a:p>
            <a:pPr algn="l" defTabSz="685800">
              <a:spcBef>
                <a:spcPct val="0"/>
              </a:spcBef>
            </a:pPr>
            <a:endParaRPr lang="sv-SE" altLang="sv-SE" sz="1350">
              <a:latin typeface="Arial" panose="020B0604020202020204" pitchFamily="34" charset="0"/>
            </a:endParaRPr>
          </a:p>
        </p:txBody>
      </p:sp>
      <p:sp>
        <p:nvSpPr>
          <p:cNvPr id="18" name="Rectangle 29"/>
          <p:cNvSpPr>
            <a:spLocks noChangeArrowheads="1"/>
          </p:cNvSpPr>
          <p:nvPr/>
        </p:nvSpPr>
        <p:spPr bwMode="auto">
          <a:xfrm>
            <a:off x="114301" y="985515"/>
            <a:ext cx="138564" cy="65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a:spcBef>
                <a:spcPct val="0"/>
              </a:spcBef>
            </a:pPr>
            <a:endParaRPr lang="sv-SE" altLang="sv-SE" sz="825">
              <a:latin typeface="Calibri" panose="020F0502020204030204" pitchFamily="34" charset="0"/>
              <a:ea typeface="Calibri" panose="020F0502020204030204" pitchFamily="34" charset="0"/>
              <a:cs typeface="Times New Roman" panose="02020603050405020304" pitchFamily="18" charset="0"/>
            </a:endParaRPr>
          </a:p>
          <a:p>
            <a:pPr algn="l" defTabSz="685800">
              <a:spcBef>
                <a:spcPct val="0"/>
              </a:spcBef>
            </a:pPr>
            <a:r>
              <a:rPr lang="sv-SE" altLang="sv-SE" sz="825">
                <a:latin typeface="Calibri" panose="020F0502020204030204" pitchFamily="34" charset="0"/>
                <a:ea typeface="Calibri" panose="020F0502020204030204" pitchFamily="34" charset="0"/>
                <a:cs typeface="Times New Roman" panose="02020603050405020304" pitchFamily="18" charset="0"/>
              </a:rPr>
              <a:t/>
            </a:r>
            <a:br>
              <a:rPr lang="sv-SE" altLang="sv-SE" sz="825">
                <a:latin typeface="Calibri" panose="020F0502020204030204" pitchFamily="34" charset="0"/>
                <a:ea typeface="Calibri" panose="020F0502020204030204" pitchFamily="34" charset="0"/>
                <a:cs typeface="Times New Roman" panose="02020603050405020304" pitchFamily="18" charset="0"/>
              </a:rPr>
            </a:br>
            <a:endParaRPr lang="sv-SE" altLang="sv-SE" sz="825"/>
          </a:p>
          <a:p>
            <a:pPr algn="l" defTabSz="685800">
              <a:spcBef>
                <a:spcPct val="0"/>
              </a:spcBef>
            </a:pPr>
            <a:endParaRPr lang="sv-SE" altLang="sv-SE" sz="1350">
              <a:latin typeface="Arial" panose="020B0604020202020204" pitchFamily="34" charset="0"/>
            </a:endParaRPr>
          </a:p>
        </p:txBody>
      </p:sp>
      <p:cxnSp>
        <p:nvCxnSpPr>
          <p:cNvPr id="28" name="Rak pilkoppling 27"/>
          <p:cNvCxnSpPr/>
          <p:nvPr/>
        </p:nvCxnSpPr>
        <p:spPr>
          <a:xfrm>
            <a:off x="2688045" y="3395540"/>
            <a:ext cx="737466" cy="921"/>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p:cNvCxnSpPr/>
          <p:nvPr/>
        </p:nvCxnSpPr>
        <p:spPr>
          <a:xfrm flipV="1">
            <a:off x="3158253" y="4378569"/>
            <a:ext cx="534516" cy="375655"/>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Rak pilkoppling 56"/>
          <p:cNvCxnSpPr/>
          <p:nvPr/>
        </p:nvCxnSpPr>
        <p:spPr>
          <a:xfrm flipV="1">
            <a:off x="5441262" y="3105640"/>
            <a:ext cx="759483" cy="216793"/>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Rak pilkoppling 67"/>
          <p:cNvCxnSpPr/>
          <p:nvPr/>
        </p:nvCxnSpPr>
        <p:spPr>
          <a:xfrm>
            <a:off x="5518072" y="3912228"/>
            <a:ext cx="682673" cy="16094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ruta 2"/>
          <p:cNvSpPr txBox="1"/>
          <p:nvPr/>
        </p:nvSpPr>
        <p:spPr>
          <a:xfrm>
            <a:off x="2503368" y="1242139"/>
            <a:ext cx="3917490" cy="1334981"/>
          </a:xfrm>
          <a:prstGeom prst="rect">
            <a:avLst/>
          </a:prstGeom>
          <a:noFill/>
        </p:spPr>
        <p:txBody>
          <a:bodyPr wrap="square" rtlCol="0">
            <a:spAutoFit/>
          </a:bodyPr>
          <a:lstStyle/>
          <a:p>
            <a:pPr algn="ctr"/>
            <a:r>
              <a:rPr lang="sv-SE" sz="1600" b="1" dirty="0" smtClean="0"/>
              <a:t>Centrum för reumatologis </a:t>
            </a:r>
            <a:r>
              <a:rPr lang="sv-SE" sz="2000" b="1" dirty="0"/>
              <a:t>v</a:t>
            </a:r>
            <a:r>
              <a:rPr lang="sv-SE" sz="2000" b="1" dirty="0" smtClean="0"/>
              <a:t>erktygslåda för återbesök</a:t>
            </a:r>
            <a:endParaRPr lang="sv-SE" sz="2000" b="1" dirty="0"/>
          </a:p>
          <a:p>
            <a:endParaRPr lang="sv-SE" sz="1650" dirty="0"/>
          </a:p>
        </p:txBody>
      </p:sp>
      <p:cxnSp>
        <p:nvCxnSpPr>
          <p:cNvPr id="27" name="Rak pilkoppling 26"/>
          <p:cNvCxnSpPr/>
          <p:nvPr/>
        </p:nvCxnSpPr>
        <p:spPr>
          <a:xfrm>
            <a:off x="2685678" y="2562565"/>
            <a:ext cx="901174" cy="500626"/>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ektangel med rundade hörn 40"/>
          <p:cNvSpPr/>
          <p:nvPr/>
        </p:nvSpPr>
        <p:spPr bwMode="auto">
          <a:xfrm>
            <a:off x="927151" y="2935226"/>
            <a:ext cx="1664182" cy="792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2" name="Rektangel med rundade hörn 41"/>
          <p:cNvSpPr/>
          <p:nvPr/>
        </p:nvSpPr>
        <p:spPr bwMode="auto">
          <a:xfrm>
            <a:off x="912503" y="1918248"/>
            <a:ext cx="1664182" cy="792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3" name="Rektangel med rundade hörn 42"/>
          <p:cNvSpPr/>
          <p:nvPr/>
        </p:nvSpPr>
        <p:spPr bwMode="auto">
          <a:xfrm>
            <a:off x="923661" y="3912228"/>
            <a:ext cx="2180973" cy="2484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4" name="Rektangel med rundade hörn 43"/>
          <p:cNvSpPr/>
          <p:nvPr/>
        </p:nvSpPr>
        <p:spPr bwMode="auto">
          <a:xfrm>
            <a:off x="6295090" y="2521993"/>
            <a:ext cx="1888150" cy="1044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5" name="Rektangel med rundade hörn 44"/>
          <p:cNvSpPr/>
          <p:nvPr/>
        </p:nvSpPr>
        <p:spPr bwMode="auto">
          <a:xfrm>
            <a:off x="6299242" y="3893583"/>
            <a:ext cx="1883997" cy="1872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321203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p:bldP spid="5" grpId="0"/>
      <p:bldP spid="6" grpId="0"/>
      <p:bldP spid="11" grpId="0"/>
      <p:bldP spid="13" grpId="0"/>
      <p:bldP spid="14" grpId="0"/>
      <p:bldP spid="41" grpId="0" animBg="1"/>
      <p:bldP spid="42"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pPr algn="ctr"/>
            <a:r>
              <a:rPr lang="sv-SE" sz="2000" b="1" dirty="0" smtClean="0">
                <a:solidFill>
                  <a:schemeClr val="tx1"/>
                </a:solidFill>
              </a:rPr>
              <a:t>Dialogseminarium</a:t>
            </a:r>
            <a:endParaRPr lang="sv-SE" sz="2000" b="1" dirty="0">
              <a:solidFill>
                <a:schemeClr val="tx1"/>
              </a:solidFill>
            </a:endParaRPr>
          </a:p>
        </p:txBody>
      </p:sp>
      <p:sp>
        <p:nvSpPr>
          <p:cNvPr id="16" name="Platshållare för innehåll 2"/>
          <p:cNvSpPr>
            <a:spLocks noGrp="1"/>
          </p:cNvSpPr>
          <p:nvPr>
            <p:ph idx="1"/>
          </p:nvPr>
        </p:nvSpPr>
        <p:spPr>
          <a:xfrm>
            <a:off x="719138" y="1991832"/>
            <a:ext cx="7700962" cy="3937000"/>
          </a:xfrm>
        </p:spPr>
        <p:txBody>
          <a:bodyPr>
            <a:noAutofit/>
          </a:bodyPr>
          <a:lstStyle/>
          <a:p>
            <a:pPr marL="0" indent="0">
              <a:buNone/>
            </a:pPr>
            <a:r>
              <a:rPr lang="sv-SE" sz="1600" dirty="0" smtClean="0"/>
              <a:t>Stimulerar kompetens- </a:t>
            </a:r>
            <a:r>
              <a:rPr lang="sv-SE" sz="1600" dirty="0"/>
              <a:t>och verksamhetsutveckling </a:t>
            </a:r>
            <a:r>
              <a:rPr lang="sv-SE" sz="1600" dirty="0" smtClean="0"/>
              <a:t>genom kunskapsöverföring </a:t>
            </a:r>
            <a:r>
              <a:rPr lang="sv-SE" sz="1600" dirty="0"/>
              <a:t>och erfarenhetsutbyte. </a:t>
            </a:r>
            <a:endParaRPr lang="sv-SE" sz="1600" dirty="0" smtClean="0"/>
          </a:p>
          <a:p>
            <a:pPr marL="0" indent="0">
              <a:buNone/>
            </a:pPr>
            <a:r>
              <a:rPr lang="sv-SE" sz="1600" b="1" dirty="0" smtClean="0">
                <a:latin typeface="Verdana" panose="020B0604030504040204" pitchFamily="34" charset="0"/>
                <a:ea typeface="Verdana" panose="020B0604030504040204" pitchFamily="34" charset="0"/>
                <a:cs typeface="Verdana" panose="020B0604030504040204" pitchFamily="34" charset="0"/>
              </a:rPr>
              <a:t>Varför dialog?</a:t>
            </a:r>
          </a:p>
          <a:p>
            <a:pPr marL="0" indent="0">
              <a:buNone/>
            </a:pPr>
            <a:r>
              <a:rPr lang="sv-SE" sz="1600" dirty="0" smtClean="0">
                <a:latin typeface="Verdana" panose="020B0604030504040204" pitchFamily="34" charset="0"/>
                <a:ea typeface="Verdana" panose="020B0604030504040204" pitchFamily="34" charset="0"/>
                <a:cs typeface="Verdana" panose="020B0604030504040204" pitchFamily="34" charset="0"/>
              </a:rPr>
              <a:t>Ett sätt att tänka och arbeta tillsammans. Ge tid för reflektion och utbyte av erfarenheter. Alla lyssnar på alla, uppmuntrar och bygger på varandras kunskap och förslag. </a:t>
            </a:r>
            <a:endParaRPr lang="sv-SE" sz="140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7" name="Grupp 6"/>
          <p:cNvGrpSpPr/>
          <p:nvPr/>
        </p:nvGrpSpPr>
        <p:grpSpPr>
          <a:xfrm>
            <a:off x="3709603" y="4539929"/>
            <a:ext cx="1724795" cy="1602674"/>
            <a:chOff x="3082652" y="3789040"/>
            <a:chExt cx="2857500" cy="2592288"/>
          </a:xfrm>
        </p:grpSpPr>
        <p:pic>
          <p:nvPicPr>
            <p:cNvPr id="8"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15074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t>Reflektion kring föregående </a:t>
            </a:r>
            <a:r>
              <a:rPr lang="sv-SE" sz="2000" b="1" dirty="0" smtClean="0"/>
              <a:t>dialogseminarium</a:t>
            </a:r>
            <a:endParaRPr lang="sv-SE" sz="2000" dirty="0"/>
          </a:p>
        </p:txBody>
      </p:sp>
      <p:sp>
        <p:nvSpPr>
          <p:cNvPr id="3" name="Platshållare för innehåll 2"/>
          <p:cNvSpPr>
            <a:spLocks noGrp="1"/>
          </p:cNvSpPr>
          <p:nvPr>
            <p:ph idx="1"/>
          </p:nvPr>
        </p:nvSpPr>
        <p:spPr/>
        <p:txBody>
          <a:bodyPr>
            <a:normAutofit/>
          </a:bodyPr>
          <a:lstStyle/>
          <a:p>
            <a:pPr marL="0" indent="0">
              <a:buNone/>
            </a:pPr>
            <a:r>
              <a:rPr lang="sv-SE" sz="1800" b="1" dirty="0" smtClean="0"/>
              <a:t>Vad handlade det om?</a:t>
            </a:r>
          </a:p>
          <a:p>
            <a:r>
              <a:rPr lang="sv-SE" sz="1800" dirty="0"/>
              <a:t>Bakgrund till fortsatt digitalisering </a:t>
            </a:r>
            <a:r>
              <a:rPr lang="sv-SE" sz="1800" dirty="0" smtClean="0"/>
              <a:t>i</a:t>
            </a:r>
            <a:br>
              <a:rPr lang="sv-SE" sz="1800" dirty="0" smtClean="0"/>
            </a:br>
            <a:r>
              <a:rPr lang="sv-SE" sz="1800" dirty="0" smtClean="0"/>
              <a:t>vården</a:t>
            </a:r>
          </a:p>
          <a:p>
            <a:r>
              <a:rPr lang="sv-SE" sz="1800" dirty="0" smtClean="0"/>
              <a:t>Informera </a:t>
            </a:r>
            <a:r>
              <a:rPr lang="sv-SE" sz="1800" dirty="0"/>
              <a:t>om och skapa </a:t>
            </a:r>
            <a:r>
              <a:rPr lang="sv-SE" sz="1800" dirty="0" smtClean="0"/>
              <a:t>delaktig-</a:t>
            </a:r>
            <a:br>
              <a:rPr lang="sv-SE" sz="1800" dirty="0" smtClean="0"/>
            </a:br>
            <a:r>
              <a:rPr lang="sv-SE" sz="1800" dirty="0" smtClean="0"/>
              <a:t>het </a:t>
            </a:r>
            <a:r>
              <a:rPr lang="sv-SE" sz="1800" dirty="0"/>
              <a:t>i Framtidens </a:t>
            </a:r>
            <a:r>
              <a:rPr lang="sv-SE" sz="1800" dirty="0" smtClean="0"/>
              <a:t>vårdinformations-</a:t>
            </a:r>
            <a:br>
              <a:rPr lang="sv-SE" sz="1800" dirty="0" smtClean="0"/>
            </a:br>
            <a:r>
              <a:rPr lang="sv-SE" sz="1800" dirty="0" smtClean="0"/>
              <a:t>miljö </a:t>
            </a:r>
            <a:r>
              <a:rPr lang="sv-SE" sz="1800" dirty="0"/>
              <a:t>(FVM SLL)</a:t>
            </a:r>
          </a:p>
          <a:p>
            <a:r>
              <a:rPr lang="sv-SE" sz="1800" dirty="0">
                <a:solidFill>
                  <a:schemeClr val="tx2"/>
                </a:solidFill>
              </a:rPr>
              <a:t>Förstå hur vi som medarbetare </a:t>
            </a:r>
            <a:r>
              <a:rPr lang="sv-SE" sz="1800" dirty="0" smtClean="0">
                <a:solidFill>
                  <a:schemeClr val="tx2"/>
                </a:solidFill>
              </a:rPr>
              <a:t>kan</a:t>
            </a:r>
            <a:br>
              <a:rPr lang="sv-SE" sz="1800" dirty="0" smtClean="0">
                <a:solidFill>
                  <a:schemeClr val="tx2"/>
                </a:solidFill>
              </a:rPr>
            </a:br>
            <a:r>
              <a:rPr lang="sv-SE" sz="1800" dirty="0" smtClean="0">
                <a:solidFill>
                  <a:schemeClr val="tx2"/>
                </a:solidFill>
              </a:rPr>
              <a:t>bidra </a:t>
            </a:r>
            <a:r>
              <a:rPr lang="sv-SE" sz="1800" dirty="0">
                <a:solidFill>
                  <a:schemeClr val="tx2"/>
                </a:solidFill>
              </a:rPr>
              <a:t>till </a:t>
            </a:r>
            <a:r>
              <a:rPr lang="sv-SE" sz="1800" dirty="0" smtClean="0">
                <a:solidFill>
                  <a:schemeClr val="tx2"/>
                </a:solidFill>
              </a:rPr>
              <a:t>FVM SLL</a:t>
            </a:r>
          </a:p>
          <a:p>
            <a:pPr marL="0" indent="0">
              <a:buNone/>
            </a:pPr>
            <a:endParaRPr lang="sv-SE" sz="1800" dirty="0">
              <a:solidFill>
                <a:schemeClr val="tx2"/>
              </a:solidFill>
            </a:endParaRPr>
          </a:p>
        </p:txBody>
      </p:sp>
      <p:pic>
        <p:nvPicPr>
          <p:cNvPr id="4" name="Bildobjekt 3"/>
          <p:cNvPicPr>
            <a:picLocks noChangeAspect="1"/>
          </p:cNvPicPr>
          <p:nvPr/>
        </p:nvPicPr>
        <p:blipFill>
          <a:blip r:embed="rId3"/>
          <a:stretch>
            <a:fillRect/>
          </a:stretch>
        </p:blipFill>
        <p:spPr>
          <a:xfrm>
            <a:off x="5205202" y="2550082"/>
            <a:ext cx="3481597" cy="2611198"/>
          </a:xfrm>
          <a:prstGeom prst="rect">
            <a:avLst/>
          </a:prstGeom>
        </p:spPr>
      </p:pic>
    </p:spTree>
    <p:extLst>
      <p:ext uri="{BB962C8B-B14F-4D97-AF65-F5344CB8AC3E}">
        <p14:creationId xmlns:p14="http://schemas.microsoft.com/office/powerpoint/2010/main" val="3163048559"/>
      </p:ext>
    </p:extLst>
  </p:cSld>
  <p:clrMapOvr>
    <a:masterClrMapping/>
  </p:clrMapOvr>
  <p:transition spd="slow" advClick="0" advTm="10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640556"/>
            <a:ext cx="8229600" cy="650571"/>
          </a:xfrm>
        </p:spPr>
        <p:txBody>
          <a:bodyPr/>
          <a:lstStyle/>
          <a:p>
            <a:pPr algn="ctr">
              <a:lnSpc>
                <a:spcPct val="150000"/>
              </a:lnSpc>
            </a:pPr>
            <a:r>
              <a:rPr lang="sv-SE" sz="2000" b="1" dirty="0"/>
              <a:t>De här frågorna diskuterades i </a:t>
            </a:r>
            <a:r>
              <a:rPr lang="sv-SE" sz="2000" b="1" dirty="0" smtClean="0"/>
              <a:t>miniworkshops</a:t>
            </a:r>
            <a:r>
              <a:rPr lang="sv-SE" sz="2000" b="1" dirty="0"/>
              <a:t/>
            </a:r>
            <a:br>
              <a:rPr lang="sv-SE" sz="2000" b="1" dirty="0"/>
            </a:br>
            <a:r>
              <a:rPr lang="sv-SE" sz="2000" b="1" dirty="0"/>
              <a:t>under </a:t>
            </a:r>
            <a:r>
              <a:rPr lang="sv-SE" sz="2000" b="1" dirty="0" smtClean="0"/>
              <a:t>dialogseminarierna i tema 3</a:t>
            </a:r>
            <a:br>
              <a:rPr lang="sv-SE" sz="2000" b="1" dirty="0" smtClean="0"/>
            </a:br>
            <a:endParaRPr lang="sv-SE" sz="2000" b="1" dirty="0"/>
          </a:p>
        </p:txBody>
      </p:sp>
      <p:sp>
        <p:nvSpPr>
          <p:cNvPr id="4" name="Platshållare för innehåll 3"/>
          <p:cNvSpPr>
            <a:spLocks noGrp="1"/>
          </p:cNvSpPr>
          <p:nvPr>
            <p:ph idx="11"/>
          </p:nvPr>
        </p:nvSpPr>
        <p:spPr>
          <a:xfrm>
            <a:off x="457200" y="2086221"/>
            <a:ext cx="8229600" cy="3937000"/>
          </a:xfrm>
        </p:spPr>
        <p:txBody>
          <a:bodyPr>
            <a:noAutofit/>
          </a:bodyPr>
          <a:lstStyle/>
          <a:p>
            <a:pPr marL="0" indent="0">
              <a:buNone/>
            </a:pPr>
            <a:r>
              <a:rPr lang="sv-SE" sz="1600" b="1" dirty="0" smtClean="0"/>
              <a:t>Hur </a:t>
            </a:r>
            <a:r>
              <a:rPr lang="sv-SE" sz="1600" b="1" dirty="0"/>
              <a:t>kan digitalisering underlätta för patienterna? </a:t>
            </a:r>
          </a:p>
          <a:p>
            <a:pPr lvl="1"/>
            <a:r>
              <a:rPr lang="sv-SE" sz="1600" dirty="0"/>
              <a:t>Kommunikation </a:t>
            </a:r>
          </a:p>
          <a:p>
            <a:pPr lvl="1"/>
            <a:r>
              <a:rPr lang="sv-SE" sz="1600" dirty="0"/>
              <a:t>Delaktighet</a:t>
            </a:r>
          </a:p>
          <a:p>
            <a:pPr lvl="1"/>
            <a:r>
              <a:rPr lang="sv-SE" sz="1600" dirty="0"/>
              <a:t>Vård på distans </a:t>
            </a:r>
          </a:p>
          <a:p>
            <a:pPr lvl="1"/>
            <a:r>
              <a:rPr lang="sv-SE" sz="1600" dirty="0"/>
              <a:t>Information </a:t>
            </a:r>
          </a:p>
          <a:p>
            <a:pPr marL="205978" lvl="1" indent="0">
              <a:buNone/>
            </a:pPr>
            <a:endParaRPr lang="sv-SE" sz="1600" dirty="0"/>
          </a:p>
          <a:p>
            <a:pPr marL="7144" indent="0">
              <a:buNone/>
            </a:pPr>
            <a:r>
              <a:rPr lang="sv-SE" sz="1600" b="1" dirty="0"/>
              <a:t>Hur kan digitalisering underlätta för dig som jobbar i vården? </a:t>
            </a:r>
          </a:p>
          <a:p>
            <a:pPr lvl="1"/>
            <a:r>
              <a:rPr lang="sv-SE" sz="1600" dirty="0"/>
              <a:t>Lättarbetat digitalt stöd </a:t>
            </a:r>
          </a:p>
          <a:p>
            <a:pPr lvl="1"/>
            <a:r>
              <a:rPr lang="sv-SE" sz="1600" dirty="0"/>
              <a:t>Data av hög kvalitet </a:t>
            </a:r>
          </a:p>
          <a:p>
            <a:pPr lvl="1"/>
            <a:r>
              <a:rPr lang="sv-SE" sz="1600" dirty="0"/>
              <a:t>Utbyte av patientinformation</a:t>
            </a:r>
          </a:p>
          <a:p>
            <a:pPr lvl="1"/>
            <a:r>
              <a:rPr lang="sv-SE" sz="1600" dirty="0"/>
              <a:t>Besluts- och kunskapsstöd </a:t>
            </a:r>
          </a:p>
        </p:txBody>
      </p:sp>
      <p:sp>
        <p:nvSpPr>
          <p:cNvPr id="5" name="Platshållare för text 4"/>
          <p:cNvSpPr>
            <a:spLocks noGrp="1"/>
          </p:cNvSpPr>
          <p:nvPr>
            <p:ph type="body" sz="quarter" idx="10"/>
          </p:nvPr>
        </p:nvSpPr>
        <p:spPr/>
        <p:txBody>
          <a:bodyPr/>
          <a:lstStyle/>
          <a:p>
            <a:endParaRPr lang="sv-SE" dirty="0"/>
          </a:p>
        </p:txBody>
      </p:sp>
      <p:pic>
        <p:nvPicPr>
          <p:cNvPr id="7" name="Bildobjekt 6"/>
          <p:cNvPicPr>
            <a:picLocks noChangeAspect="1"/>
          </p:cNvPicPr>
          <p:nvPr/>
        </p:nvPicPr>
        <p:blipFill>
          <a:blip r:embed="rId3"/>
          <a:stretch>
            <a:fillRect/>
          </a:stretch>
        </p:blipFill>
        <p:spPr>
          <a:xfrm>
            <a:off x="6435856" y="2153277"/>
            <a:ext cx="1223995" cy="1165709"/>
          </a:xfrm>
          <a:prstGeom prst="rect">
            <a:avLst/>
          </a:prstGeom>
        </p:spPr>
      </p:pic>
      <p:pic>
        <p:nvPicPr>
          <p:cNvPr id="8" name="Bildobjekt 7"/>
          <p:cNvPicPr>
            <a:picLocks noChangeAspect="1"/>
          </p:cNvPicPr>
          <p:nvPr/>
        </p:nvPicPr>
        <p:blipFill>
          <a:blip r:embed="rId4"/>
          <a:stretch>
            <a:fillRect/>
          </a:stretch>
        </p:blipFill>
        <p:spPr>
          <a:xfrm>
            <a:off x="4230831" y="2944265"/>
            <a:ext cx="1689111" cy="902303"/>
          </a:xfrm>
          <a:prstGeom prst="rect">
            <a:avLst/>
          </a:prstGeom>
        </p:spPr>
      </p:pic>
      <p:pic>
        <p:nvPicPr>
          <p:cNvPr id="9" name="Bildobjekt 8"/>
          <p:cNvPicPr>
            <a:picLocks noChangeAspect="1"/>
          </p:cNvPicPr>
          <p:nvPr/>
        </p:nvPicPr>
        <p:blipFill>
          <a:blip r:embed="rId5"/>
          <a:stretch>
            <a:fillRect/>
          </a:stretch>
        </p:blipFill>
        <p:spPr>
          <a:xfrm>
            <a:off x="6107744" y="4809547"/>
            <a:ext cx="1721722" cy="1176290"/>
          </a:xfrm>
          <a:prstGeom prst="rect">
            <a:avLst/>
          </a:prstGeom>
        </p:spPr>
      </p:pic>
      <p:pic>
        <p:nvPicPr>
          <p:cNvPr id="10" name="Bildobjekt 9"/>
          <p:cNvPicPr>
            <a:picLocks noChangeAspect="1"/>
          </p:cNvPicPr>
          <p:nvPr/>
        </p:nvPicPr>
        <p:blipFill>
          <a:blip r:embed="rId6"/>
          <a:stretch>
            <a:fillRect/>
          </a:stretch>
        </p:blipFill>
        <p:spPr>
          <a:xfrm>
            <a:off x="4409440" y="4772427"/>
            <a:ext cx="1419728" cy="669406"/>
          </a:xfrm>
          <a:prstGeom prst="rect">
            <a:avLst/>
          </a:prstGeom>
        </p:spPr>
      </p:pic>
    </p:spTree>
    <p:extLst>
      <p:ext uri="{BB962C8B-B14F-4D97-AF65-F5344CB8AC3E}">
        <p14:creationId xmlns:p14="http://schemas.microsoft.com/office/powerpoint/2010/main" val="267683603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7" y="1010850"/>
            <a:ext cx="7700962" cy="836613"/>
          </a:xfrm>
        </p:spPr>
        <p:txBody>
          <a:bodyPr>
            <a:noAutofit/>
          </a:bodyPr>
          <a:lstStyle/>
          <a:p>
            <a:pPr algn="ctr"/>
            <a:r>
              <a:rPr lang="sv-SE" sz="2000" b="1" dirty="0"/>
              <a:t>Återkoppling från FVM – </a:t>
            </a:r>
            <a:br>
              <a:rPr lang="sv-SE" sz="2000" b="1" dirty="0"/>
            </a:br>
            <a:r>
              <a:rPr lang="sv-SE" sz="2000" b="1" dirty="0"/>
              <a:t>vad har </a:t>
            </a:r>
            <a:r>
              <a:rPr lang="sv-SE" sz="2000" b="1" dirty="0" err="1"/>
              <a:t>eHälsalyftet</a:t>
            </a:r>
            <a:r>
              <a:rPr lang="sv-SE" sz="2000" b="1" dirty="0"/>
              <a:t> bidragit med?</a:t>
            </a:r>
            <a:endParaRPr lang="sv-SE" sz="1800" dirty="0"/>
          </a:p>
        </p:txBody>
      </p:sp>
      <p:sp>
        <p:nvSpPr>
          <p:cNvPr id="4" name="Platshållare för innehåll 2"/>
          <p:cNvSpPr>
            <a:spLocks noGrp="1"/>
          </p:cNvSpPr>
          <p:nvPr>
            <p:ph idx="1"/>
          </p:nvPr>
        </p:nvSpPr>
        <p:spPr>
          <a:xfrm>
            <a:off x="719137" y="4370693"/>
            <a:ext cx="7700962" cy="1397061"/>
          </a:xfrm>
        </p:spPr>
        <p:txBody>
          <a:bodyPr>
            <a:normAutofit fontScale="92500" lnSpcReduction="10000"/>
          </a:bodyPr>
          <a:lstStyle/>
          <a:p>
            <a:r>
              <a:rPr lang="sv-SE" sz="1800" dirty="0" smtClean="0"/>
              <a:t>Förslagen överensstämmer väl med krav och behov som har identifierats sedan tidigare. Några nya förslag har tillkommit från dialogseminarierna</a:t>
            </a:r>
            <a:r>
              <a:rPr lang="sv-SE" sz="1800" dirty="0"/>
              <a:t> </a:t>
            </a:r>
            <a:r>
              <a:rPr lang="sv-SE" sz="1800" dirty="0" smtClean="0"/>
              <a:t>men kravspecifikationen är sekretessbelagd så vi kan inte gå in på några detaljer.</a:t>
            </a:r>
            <a:endParaRPr lang="sv-SE" sz="1800" dirty="0"/>
          </a:p>
        </p:txBody>
      </p:sp>
      <p:sp>
        <p:nvSpPr>
          <p:cNvPr id="5" name="Rektangel 4"/>
          <p:cNvSpPr/>
          <p:nvPr/>
        </p:nvSpPr>
        <p:spPr>
          <a:xfrm>
            <a:off x="719137" y="2169603"/>
            <a:ext cx="7325825" cy="720197"/>
          </a:xfrm>
          <a:prstGeom prst="rect">
            <a:avLst/>
          </a:prstGeom>
        </p:spPr>
        <p:txBody>
          <a:bodyPr wrap="square">
            <a:spAutoFit/>
          </a:bodyPr>
          <a:lstStyle/>
          <a:p>
            <a:pPr marL="342900" indent="-342900" algn="l" eaLnBrk="1" hangingPunct="1">
              <a:lnSpc>
                <a:spcPct val="120000"/>
              </a:lnSpc>
              <a:spcBef>
                <a:spcPts val="500"/>
              </a:spcBef>
              <a:spcAft>
                <a:spcPts val="200"/>
              </a:spcAft>
              <a:buFont typeface="Wingdings" pitchFamily="2" charset="2"/>
              <a:buChar char="§"/>
            </a:pPr>
            <a:r>
              <a:rPr lang="sv-SE" sz="1700" dirty="0">
                <a:latin typeface="+mn-lt"/>
                <a:ea typeface="+mn-ea"/>
              </a:rPr>
              <a:t>FVM har fått in mängder med bra idéer och förslag från medarbetare som har varit med på dialogseminarier i tema 3.</a:t>
            </a:r>
          </a:p>
        </p:txBody>
      </p:sp>
      <p:sp>
        <p:nvSpPr>
          <p:cNvPr id="6" name="Rektangel 5"/>
          <p:cNvSpPr/>
          <p:nvPr/>
        </p:nvSpPr>
        <p:spPr>
          <a:xfrm>
            <a:off x="719137" y="2945170"/>
            <a:ext cx="6912585" cy="1314784"/>
          </a:xfrm>
          <a:prstGeom prst="rect">
            <a:avLst/>
          </a:prstGeom>
        </p:spPr>
        <p:txBody>
          <a:bodyPr wrap="square">
            <a:spAutoFit/>
          </a:bodyPr>
          <a:lstStyle/>
          <a:p>
            <a:pPr marL="342900" indent="-342900" algn="l" eaLnBrk="1" hangingPunct="1">
              <a:lnSpc>
                <a:spcPct val="120000"/>
              </a:lnSpc>
              <a:spcBef>
                <a:spcPts val="500"/>
              </a:spcBef>
              <a:spcAft>
                <a:spcPts val="200"/>
              </a:spcAft>
              <a:buFont typeface="Wingdings" pitchFamily="2" charset="2"/>
              <a:buChar char="§"/>
            </a:pPr>
            <a:r>
              <a:rPr lang="sv-SE" sz="1700" dirty="0">
                <a:latin typeface="+mn-lt"/>
                <a:ea typeface="+mn-ea"/>
              </a:rPr>
              <a:t>Förslagen har sammanställts och tagits vidare till ansvariga inom FVM som arbetar med att fånga verksamhetens behov och beskriva krav på framtidens vårdinformationsmiljö.</a:t>
            </a:r>
          </a:p>
        </p:txBody>
      </p:sp>
    </p:spTree>
    <p:extLst>
      <p:ext uri="{BB962C8B-B14F-4D97-AF65-F5344CB8AC3E}">
        <p14:creationId xmlns:p14="http://schemas.microsoft.com/office/powerpoint/2010/main" val="14950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ildtext och tankebubbla 25"/>
          <p:cNvSpPr/>
          <p:nvPr/>
        </p:nvSpPr>
        <p:spPr bwMode="auto">
          <a:xfrm rot="612351">
            <a:off x="6065488" y="4083627"/>
            <a:ext cx="2891652" cy="1648510"/>
          </a:xfrm>
          <a:prstGeom prst="cloudCallout">
            <a:avLst>
              <a:gd name="adj1" fmla="val -69370"/>
              <a:gd name="adj2" fmla="val 812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sv-SE" sz="750" b="1" kern="0" dirty="0">
              <a:solidFill>
                <a:sysClr val="windowText" lastClr="000000"/>
              </a:solidFill>
              <a:latin typeface="Arial" panose="020B0604020202020204" pitchFamily="34" charset="0"/>
              <a:cs typeface="Arial" panose="020B0604020202020204" pitchFamily="34" charset="0"/>
            </a:endParaRPr>
          </a:p>
        </p:txBody>
      </p:sp>
      <p:sp>
        <p:nvSpPr>
          <p:cNvPr id="25" name="Bildtext och tankebubbla 24"/>
          <p:cNvSpPr/>
          <p:nvPr/>
        </p:nvSpPr>
        <p:spPr bwMode="auto">
          <a:xfrm rot="612351">
            <a:off x="4781687" y="1667126"/>
            <a:ext cx="2856822" cy="1439356"/>
          </a:xfrm>
          <a:prstGeom prst="cloudCallout">
            <a:avLst>
              <a:gd name="adj1" fmla="val -28064"/>
              <a:gd name="adj2" fmla="val 78351"/>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sv-SE" sz="750" b="1" kern="0" dirty="0">
              <a:solidFill>
                <a:sysClr val="windowText" lastClr="000000"/>
              </a:solidFill>
              <a:latin typeface="Arial" panose="020B0604020202020204" pitchFamily="34" charset="0"/>
              <a:cs typeface="Arial" panose="020B0604020202020204" pitchFamily="34" charset="0"/>
            </a:endParaRPr>
          </a:p>
        </p:txBody>
      </p:sp>
      <p:sp>
        <p:nvSpPr>
          <p:cNvPr id="20" name="Bildtext och tankebubbla 19"/>
          <p:cNvSpPr/>
          <p:nvPr/>
        </p:nvSpPr>
        <p:spPr bwMode="auto">
          <a:xfrm rot="612351">
            <a:off x="500178" y="2139266"/>
            <a:ext cx="2449168" cy="1361019"/>
          </a:xfrm>
          <a:prstGeom prst="cloudCallout">
            <a:avLst>
              <a:gd name="adj1" fmla="val 76626"/>
              <a:gd name="adj2" fmla="val 17321"/>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sv-SE" sz="750" b="1" kern="0" dirty="0">
              <a:solidFill>
                <a:sysClr val="windowText" lastClr="000000"/>
              </a:solidFill>
              <a:latin typeface="Arial" panose="020B0604020202020204" pitchFamily="34" charset="0"/>
              <a:cs typeface="Arial" panose="020B0604020202020204" pitchFamily="34" charset="0"/>
            </a:endParaRPr>
          </a:p>
        </p:txBody>
      </p:sp>
      <p:sp>
        <p:nvSpPr>
          <p:cNvPr id="23" name="Bildtext och tankebubbla 22"/>
          <p:cNvSpPr/>
          <p:nvPr/>
        </p:nvSpPr>
        <p:spPr bwMode="auto">
          <a:xfrm rot="11053638">
            <a:off x="896978" y="5133543"/>
            <a:ext cx="2814750" cy="1444667"/>
          </a:xfrm>
          <a:prstGeom prst="cloudCallout">
            <a:avLst>
              <a:gd name="adj1" fmla="val -35762"/>
              <a:gd name="adj2" fmla="val 7494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sv-SE" sz="750" b="1" kern="0" dirty="0">
              <a:solidFill>
                <a:sysClr val="windowText" lastClr="000000"/>
              </a:solidFill>
              <a:latin typeface="Arial" panose="020B0604020202020204" pitchFamily="34" charset="0"/>
              <a:cs typeface="Arial" panose="020B0604020202020204" pitchFamily="34" charset="0"/>
            </a:endParaRP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918" y="2183682"/>
            <a:ext cx="954528" cy="955414"/>
          </a:xfrm>
          <a:prstGeom prst="rect">
            <a:avLst/>
          </a:prstGeom>
        </p:spPr>
      </p:pic>
      <p:sp>
        <p:nvSpPr>
          <p:cNvPr id="10" name="textruta 9"/>
          <p:cNvSpPr txBox="1"/>
          <p:nvPr/>
        </p:nvSpPr>
        <p:spPr>
          <a:xfrm>
            <a:off x="5340937" y="1857639"/>
            <a:ext cx="2170377" cy="5852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fontAlgn="auto">
              <a:spcBef>
                <a:spcPts val="0"/>
              </a:spcBef>
              <a:spcAft>
                <a:spcPts val="0"/>
              </a:spcAft>
            </a:pPr>
            <a:r>
              <a:rPr lang="sv-SE" sz="1300" b="1" kern="0" dirty="0" smtClean="0">
                <a:solidFill>
                  <a:schemeClr val="bg1"/>
                </a:solidFill>
                <a:ea typeface="Verdana" panose="020B0604030504040204" pitchFamily="34" charset="0"/>
                <a:cs typeface="Verdana" panose="020B0604030504040204" pitchFamily="34" charset="0"/>
              </a:rPr>
              <a:t>Medarbetarna </a:t>
            </a:r>
            <a:r>
              <a:rPr lang="sv-SE" sz="1200" dirty="0" smtClean="0">
                <a:solidFill>
                  <a:schemeClr val="bg1"/>
                </a:solidFill>
                <a:ea typeface="Verdana" panose="020B0604030504040204" pitchFamily="34" charset="0"/>
                <a:cs typeface="Verdana" panose="020B0604030504040204" pitchFamily="34" charset="0"/>
                <a:sym typeface="Calibri"/>
              </a:rPr>
              <a:t>…</a:t>
            </a:r>
            <a:r>
              <a:rPr lang="sv-SE" sz="1200" dirty="0">
                <a:solidFill>
                  <a:schemeClr val="bg1"/>
                </a:solidFill>
                <a:ea typeface="Verdana" panose="020B0604030504040204" pitchFamily="34" charset="0"/>
                <a:cs typeface="Verdana" panose="020B0604030504040204" pitchFamily="34" charset="0"/>
                <a:sym typeface="Calibri"/>
              </a:rPr>
              <a:t>förbättra arbetsmiljön; moderniserat IT-stöd, samt </a:t>
            </a:r>
            <a:r>
              <a:rPr lang="sv-SE" sz="1200" dirty="0" smtClean="0">
                <a:solidFill>
                  <a:schemeClr val="bg1"/>
                </a:solidFill>
                <a:ea typeface="Verdana" panose="020B0604030504040204" pitchFamily="34" charset="0"/>
                <a:cs typeface="Verdana" panose="020B0604030504040204" pitchFamily="34" charset="0"/>
                <a:sym typeface="Calibri"/>
              </a:rPr>
              <a:t>minskad administrativ </a:t>
            </a:r>
            <a:r>
              <a:rPr lang="sv-SE" sz="1200" dirty="0">
                <a:solidFill>
                  <a:schemeClr val="bg1"/>
                </a:solidFill>
                <a:ea typeface="Verdana" panose="020B0604030504040204" pitchFamily="34" charset="0"/>
                <a:cs typeface="Verdana" panose="020B0604030504040204" pitchFamily="34" charset="0"/>
                <a:sym typeface="Calibri"/>
              </a:rPr>
              <a:t>börda.</a:t>
            </a:r>
          </a:p>
          <a:p>
            <a:pPr lvl="1" defTabSz="342900"/>
            <a:endParaRPr lang="sv-SE" sz="1050" dirty="0">
              <a:solidFill>
                <a:srgbClr val="000000"/>
              </a:solidFill>
              <a:ea typeface="Verdana" panose="020B0604030504040204" pitchFamily="34" charset="0"/>
              <a:cs typeface="Verdana" panose="020B0604030504040204" pitchFamily="34" charset="0"/>
              <a:sym typeface="Calibri"/>
            </a:endParaRPr>
          </a:p>
        </p:txBody>
      </p:sp>
      <p:sp>
        <p:nvSpPr>
          <p:cNvPr id="13" name="textruta 12"/>
          <p:cNvSpPr txBox="1"/>
          <p:nvPr/>
        </p:nvSpPr>
        <p:spPr>
          <a:xfrm>
            <a:off x="6445381" y="4386469"/>
            <a:ext cx="2393834" cy="8000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fontAlgn="auto">
              <a:spcBef>
                <a:spcPts val="0"/>
              </a:spcBef>
              <a:spcAft>
                <a:spcPts val="0"/>
              </a:spcAft>
            </a:pPr>
            <a:r>
              <a:rPr lang="sv-SE" sz="1300" b="1" kern="0" dirty="0" smtClean="0">
                <a:solidFill>
                  <a:schemeClr val="bg1"/>
                </a:solidFill>
                <a:ea typeface="Verdana" panose="020B0604030504040204" pitchFamily="34" charset="0"/>
                <a:cs typeface="Verdana" panose="020B0604030504040204" pitchFamily="34" charset="0"/>
              </a:rPr>
              <a:t>Forskning &amp; utveckling</a:t>
            </a:r>
            <a:endParaRPr lang="sv-SE" sz="1300" b="1" kern="0" dirty="0">
              <a:solidFill>
                <a:schemeClr val="bg1"/>
              </a:solidFill>
              <a:ea typeface="Verdana" panose="020B0604030504040204" pitchFamily="34" charset="0"/>
              <a:cs typeface="Verdana" panose="020B0604030504040204" pitchFamily="34" charset="0"/>
            </a:endParaRPr>
          </a:p>
          <a:p>
            <a:pPr algn="l" defTabSz="342900" fontAlgn="auto">
              <a:spcBef>
                <a:spcPts val="0"/>
              </a:spcBef>
              <a:spcAft>
                <a:spcPts val="0"/>
              </a:spcAft>
            </a:pPr>
            <a:r>
              <a:rPr lang="sv-SE" sz="1050" dirty="0" smtClean="0">
                <a:solidFill>
                  <a:schemeClr val="bg1"/>
                </a:solidFill>
                <a:ea typeface="Verdana" panose="020B0604030504040204" pitchFamily="34" charset="0"/>
                <a:cs typeface="Verdana" panose="020B0604030504040204" pitchFamily="34" charset="0"/>
                <a:sym typeface="Calibri"/>
              </a:rPr>
              <a:t>…</a:t>
            </a:r>
            <a:r>
              <a:rPr lang="sv-SE" sz="1200" dirty="0">
                <a:solidFill>
                  <a:schemeClr val="bg1"/>
                </a:solidFill>
                <a:ea typeface="Verdana" panose="020B0604030504040204" pitchFamily="34" charset="0"/>
                <a:cs typeface="Verdana" panose="020B0604030504040204" pitchFamily="34" charset="0"/>
                <a:sym typeface="Calibri"/>
              </a:rPr>
              <a:t>förbättra möjligheten </a:t>
            </a:r>
          </a:p>
          <a:p>
            <a:pPr algn="l" defTabSz="342900" fontAlgn="auto">
              <a:spcBef>
                <a:spcPts val="0"/>
              </a:spcBef>
              <a:spcAft>
                <a:spcPts val="0"/>
              </a:spcAft>
            </a:pPr>
            <a:r>
              <a:rPr lang="sv-SE" sz="1200" dirty="0">
                <a:solidFill>
                  <a:schemeClr val="bg1"/>
                </a:solidFill>
                <a:ea typeface="Verdana" panose="020B0604030504040204" pitchFamily="34" charset="0"/>
                <a:cs typeface="Verdana" panose="020B0604030504040204" pitchFamily="34" charset="0"/>
                <a:sym typeface="Calibri"/>
              </a:rPr>
              <a:t>att analysera, lagra och </a:t>
            </a:r>
            <a:r>
              <a:rPr lang="sv-SE" sz="1200" dirty="0" smtClean="0">
                <a:solidFill>
                  <a:schemeClr val="bg1"/>
                </a:solidFill>
                <a:ea typeface="Verdana" panose="020B0604030504040204" pitchFamily="34" charset="0"/>
                <a:cs typeface="Verdana" panose="020B0604030504040204" pitchFamily="34" charset="0"/>
                <a:sym typeface="Calibri"/>
              </a:rPr>
              <a:t/>
            </a:r>
            <a:br>
              <a:rPr lang="sv-SE" sz="1200" dirty="0" smtClean="0">
                <a:solidFill>
                  <a:schemeClr val="bg1"/>
                </a:solidFill>
                <a:ea typeface="Verdana" panose="020B0604030504040204" pitchFamily="34" charset="0"/>
                <a:cs typeface="Verdana" panose="020B0604030504040204" pitchFamily="34" charset="0"/>
                <a:sym typeface="Calibri"/>
              </a:rPr>
            </a:br>
            <a:r>
              <a:rPr lang="sv-SE" sz="1200" dirty="0" smtClean="0">
                <a:solidFill>
                  <a:schemeClr val="bg1"/>
                </a:solidFill>
                <a:ea typeface="Verdana" panose="020B0604030504040204" pitchFamily="34" charset="0"/>
                <a:cs typeface="Verdana" panose="020B0604030504040204" pitchFamily="34" charset="0"/>
                <a:sym typeface="Calibri"/>
              </a:rPr>
              <a:t>dra </a:t>
            </a:r>
            <a:r>
              <a:rPr lang="sv-SE" sz="1200" dirty="0">
                <a:solidFill>
                  <a:schemeClr val="bg1"/>
                </a:solidFill>
                <a:ea typeface="Verdana" panose="020B0604030504040204" pitchFamily="34" charset="0"/>
                <a:cs typeface="Verdana" panose="020B0604030504040204" pitchFamily="34" charset="0"/>
                <a:sym typeface="Calibri"/>
              </a:rPr>
              <a:t>nytta av data som sjukvården tar fram.</a:t>
            </a:r>
          </a:p>
        </p:txBody>
      </p:sp>
      <p:sp>
        <p:nvSpPr>
          <p:cNvPr id="16" name="textruta 15"/>
          <p:cNvSpPr txBox="1"/>
          <p:nvPr/>
        </p:nvSpPr>
        <p:spPr>
          <a:xfrm>
            <a:off x="1322541" y="5418765"/>
            <a:ext cx="2028123" cy="1318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fontAlgn="auto">
              <a:spcBef>
                <a:spcPts val="0"/>
              </a:spcBef>
              <a:spcAft>
                <a:spcPts val="0"/>
              </a:spcAft>
            </a:pPr>
            <a:r>
              <a:rPr lang="sv-SE" sz="1300" b="1" kern="0" dirty="0" smtClean="0">
                <a:solidFill>
                  <a:schemeClr val="bg1"/>
                </a:solidFill>
                <a:ea typeface="Verdana" panose="020B0604030504040204" pitchFamily="34" charset="0"/>
                <a:cs typeface="Verdana" panose="020B0604030504040204" pitchFamily="34" charset="0"/>
              </a:rPr>
              <a:t>Ledning och styrning</a:t>
            </a:r>
          </a:p>
          <a:p>
            <a:pPr algn="l" defTabSz="342900" fontAlgn="auto">
              <a:spcBef>
                <a:spcPts val="0"/>
              </a:spcBef>
              <a:spcAft>
                <a:spcPts val="0"/>
              </a:spcAft>
            </a:pPr>
            <a:r>
              <a:rPr lang="sv-SE" sz="1200" dirty="0" smtClean="0">
                <a:solidFill>
                  <a:schemeClr val="bg1"/>
                </a:solidFill>
                <a:ea typeface="Verdana" panose="020B0604030504040204" pitchFamily="34" charset="0"/>
                <a:cs typeface="Verdana" panose="020B0604030504040204" pitchFamily="34" charset="0"/>
                <a:sym typeface="Calibri"/>
              </a:rPr>
              <a:t>…förbättra möjligheten att följa upp, koordinera och planera vårdverksamhet.</a:t>
            </a:r>
            <a:endParaRPr lang="sv-SE" sz="1200" dirty="0">
              <a:solidFill>
                <a:schemeClr val="bg1"/>
              </a:solidFill>
              <a:ea typeface="Verdana" panose="020B0604030504040204" pitchFamily="34" charset="0"/>
              <a:cs typeface="Verdana" panose="020B0604030504040204" pitchFamily="34" charset="0"/>
              <a:sym typeface="Calibri"/>
            </a:endParaRPr>
          </a:p>
        </p:txBody>
      </p:sp>
      <p:sp>
        <p:nvSpPr>
          <p:cNvPr id="19" name="textruta 18"/>
          <p:cNvSpPr txBox="1"/>
          <p:nvPr/>
        </p:nvSpPr>
        <p:spPr>
          <a:xfrm>
            <a:off x="906709" y="2359042"/>
            <a:ext cx="1812214" cy="1318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fontAlgn="auto">
              <a:spcBef>
                <a:spcPts val="0"/>
              </a:spcBef>
              <a:spcAft>
                <a:spcPts val="0"/>
              </a:spcAft>
            </a:pPr>
            <a:r>
              <a:rPr lang="sv-SE" sz="1300" b="1" dirty="0" smtClean="0">
                <a:solidFill>
                  <a:schemeClr val="bg1"/>
                </a:solidFill>
                <a:ea typeface="Verdana" panose="020B0604030504040204" pitchFamily="34" charset="0"/>
                <a:cs typeface="Verdana" panose="020B0604030504040204" pitchFamily="34" charset="0"/>
                <a:sym typeface="Calibri"/>
              </a:rPr>
              <a:t>Patienterna</a:t>
            </a:r>
          </a:p>
          <a:p>
            <a:pPr algn="l" defTabSz="342900" fontAlgn="auto">
              <a:spcBef>
                <a:spcPts val="0"/>
              </a:spcBef>
              <a:spcAft>
                <a:spcPts val="0"/>
              </a:spcAft>
            </a:pPr>
            <a:r>
              <a:rPr lang="sv-SE" sz="1200" dirty="0" smtClean="0">
                <a:solidFill>
                  <a:schemeClr val="bg1"/>
                </a:solidFill>
                <a:ea typeface="Verdana" panose="020B0604030504040204" pitchFamily="34" charset="0"/>
                <a:cs typeface="Verdana" panose="020B0604030504040204" pitchFamily="34" charset="0"/>
                <a:sym typeface="Calibri"/>
              </a:rPr>
              <a:t>…</a:t>
            </a:r>
            <a:r>
              <a:rPr lang="sv-SE" sz="1200" dirty="0">
                <a:solidFill>
                  <a:schemeClr val="bg1"/>
                </a:solidFill>
                <a:ea typeface="Verdana" panose="020B0604030504040204" pitchFamily="34" charset="0"/>
                <a:cs typeface="Verdana" panose="020B0604030504040204" pitchFamily="34" charset="0"/>
                <a:sym typeface="Calibri"/>
              </a:rPr>
              <a:t>öka möjligheten för patienter att vara </a:t>
            </a:r>
            <a:r>
              <a:rPr lang="sv-SE" sz="1200" dirty="0" smtClean="0">
                <a:solidFill>
                  <a:schemeClr val="bg1"/>
                </a:solidFill>
                <a:ea typeface="Verdana" panose="020B0604030504040204" pitchFamily="34" charset="0"/>
                <a:cs typeface="Verdana" panose="020B0604030504040204" pitchFamily="34" charset="0"/>
                <a:sym typeface="Calibri"/>
              </a:rPr>
              <a:t>delaktiga </a:t>
            </a:r>
            <a:r>
              <a:rPr lang="sv-SE" sz="1200" dirty="0">
                <a:solidFill>
                  <a:schemeClr val="bg1"/>
                </a:solidFill>
                <a:ea typeface="Verdana" panose="020B0604030504040204" pitchFamily="34" charset="0"/>
                <a:cs typeface="Verdana" panose="020B0604030504040204" pitchFamily="34" charset="0"/>
                <a:sym typeface="Calibri"/>
              </a:rPr>
              <a:t>i sin vård</a:t>
            </a:r>
            <a:r>
              <a:rPr lang="sv-SE" sz="1050" dirty="0">
                <a:solidFill>
                  <a:schemeClr val="bg1"/>
                </a:solidFill>
                <a:ea typeface="Verdana" panose="020B0604030504040204" pitchFamily="34" charset="0"/>
                <a:cs typeface="Verdana" panose="020B0604030504040204" pitchFamily="34" charset="0"/>
                <a:sym typeface="Calibri"/>
              </a:rPr>
              <a:t>.</a:t>
            </a:r>
          </a:p>
        </p:txBody>
      </p:sp>
      <p:pic>
        <p:nvPicPr>
          <p:cNvPr id="12" name="Bildobjekt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4840" y="3557911"/>
            <a:ext cx="861472" cy="861472"/>
          </a:xfrm>
          <a:prstGeom prst="rect">
            <a:avLst/>
          </a:prstGeom>
        </p:spPr>
      </p:pic>
      <p:pic>
        <p:nvPicPr>
          <p:cNvPr id="18" name="Bildobjekt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6291" y="3557911"/>
            <a:ext cx="905695" cy="918017"/>
          </a:xfrm>
          <a:prstGeom prst="rect">
            <a:avLst/>
          </a:prstGeom>
        </p:spPr>
      </p:pic>
      <p:pic>
        <p:nvPicPr>
          <p:cNvPr id="15" name="Bildobjekt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9918" y="5187758"/>
            <a:ext cx="961085" cy="961085"/>
          </a:xfrm>
          <a:prstGeom prst="rect">
            <a:avLst/>
          </a:prstGeom>
        </p:spPr>
      </p:pic>
      <p:sp>
        <p:nvSpPr>
          <p:cNvPr id="24" name="Ellips 23"/>
          <p:cNvSpPr/>
          <p:nvPr/>
        </p:nvSpPr>
        <p:spPr bwMode="auto">
          <a:xfrm>
            <a:off x="3419013" y="3177196"/>
            <a:ext cx="1927811" cy="1927811"/>
          </a:xfrm>
          <a:prstGeom prst="ellipse">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108000" tIns="0" rIns="108000" bIns="0" numCol="1" rtlCol="0" anchor="ctr" anchorCtr="0" compatLnSpc="1">
            <a:prstTxWarp prst="textNoShape">
              <a:avLst/>
            </a:prstTxWarp>
          </a:bodyPr>
          <a:lstStyle/>
          <a:p>
            <a:pPr marL="0" marR="0" indent="0" algn="ctr" defTabSz="914400" eaLnBrk="1" fontAlgn="base" latinLnBrk="0" hangingPunct="1">
              <a:lnSpc>
                <a:spcPct val="100000"/>
              </a:lnSpc>
              <a:spcBef>
                <a:spcPct val="50000"/>
              </a:spcBef>
              <a:spcAft>
                <a:spcPct val="0"/>
              </a:spcAft>
              <a:buClrTx/>
              <a:buSzTx/>
              <a:buFontTx/>
              <a:buNone/>
              <a:tabLst/>
            </a:pPr>
            <a:endParaRPr kumimoji="0" lang="sv-SE"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Rektangel 6"/>
          <p:cNvSpPr/>
          <p:nvPr/>
        </p:nvSpPr>
        <p:spPr>
          <a:xfrm>
            <a:off x="3387815" y="3650850"/>
            <a:ext cx="1988741" cy="1200329"/>
          </a:xfrm>
          <a:prstGeom prst="rect">
            <a:avLst/>
          </a:prstGeom>
        </p:spPr>
        <p:txBody>
          <a:bodyPr wrap="square">
            <a:spAutoFit/>
          </a:bodyPr>
          <a:lstStyle/>
          <a:p>
            <a:r>
              <a:rPr lang="sv-SE" sz="1200" b="1" dirty="0">
                <a:solidFill>
                  <a:srgbClr val="FFFFFF"/>
                </a:solidFill>
                <a:ea typeface="Verdana" panose="020B0604030504040204" pitchFamily="34" charset="0"/>
                <a:cs typeface="Verdana" panose="020B0604030504040204" pitchFamily="34" charset="0"/>
              </a:rPr>
              <a:t>Patientinformation samlad på ett ställe</a:t>
            </a:r>
          </a:p>
          <a:p>
            <a:r>
              <a:rPr lang="sv-SE" sz="1200" b="1" dirty="0">
                <a:solidFill>
                  <a:srgbClr val="FFFFFF"/>
                </a:solidFill>
                <a:ea typeface="Verdana" panose="020B0604030504040204" pitchFamily="34" charset="0"/>
                <a:cs typeface="Verdana" panose="020B0604030504040204" pitchFamily="34" charset="0"/>
              </a:rPr>
              <a:t>Kunskaps-, process- och beslutsstöd</a:t>
            </a:r>
          </a:p>
          <a:p>
            <a:r>
              <a:rPr lang="sv-SE" sz="1200" b="1" dirty="0">
                <a:solidFill>
                  <a:srgbClr val="FFFFFF"/>
                </a:solidFill>
                <a:ea typeface="Verdana" panose="020B0604030504040204" pitchFamily="34" charset="0"/>
                <a:cs typeface="Verdana" panose="020B0604030504040204" pitchFamily="34" charset="0"/>
              </a:rPr>
              <a:t>Mobila stöd</a:t>
            </a:r>
          </a:p>
        </p:txBody>
      </p:sp>
      <p:sp>
        <p:nvSpPr>
          <p:cNvPr id="28" name="Rubrik 1"/>
          <p:cNvSpPr>
            <a:spLocks noGrp="1"/>
          </p:cNvSpPr>
          <p:nvPr>
            <p:ph type="title"/>
          </p:nvPr>
        </p:nvSpPr>
        <p:spPr>
          <a:xfrm>
            <a:off x="607114" y="887085"/>
            <a:ext cx="7984752" cy="650571"/>
          </a:xfrm>
        </p:spPr>
        <p:txBody>
          <a:bodyPr/>
          <a:lstStyle/>
          <a:p>
            <a:pPr algn="ctr"/>
            <a:r>
              <a:rPr lang="sv-SE" sz="2000" b="1" dirty="0"/>
              <a:t>Framtidens </a:t>
            </a:r>
            <a:r>
              <a:rPr lang="sv-SE" sz="2000" b="1" dirty="0" smtClean="0"/>
              <a:t>vårdinformationsmiljö </a:t>
            </a:r>
            <a:br>
              <a:rPr lang="sv-SE" sz="2000" b="1" dirty="0" smtClean="0"/>
            </a:br>
            <a:r>
              <a:rPr lang="sv-SE" sz="1600" dirty="0" smtClean="0"/>
              <a:t>Målbild utifrån olika perspektiv</a:t>
            </a:r>
            <a:endParaRPr lang="sv-SE" sz="1600" dirty="0"/>
          </a:p>
        </p:txBody>
      </p:sp>
    </p:spTree>
    <p:extLst>
      <p:ext uri="{BB962C8B-B14F-4D97-AF65-F5344CB8AC3E}">
        <p14:creationId xmlns:p14="http://schemas.microsoft.com/office/powerpoint/2010/main" val="2012776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0" grpId="0" animBg="1"/>
      <p:bldP spid="23" grpId="0" animBg="1"/>
      <p:bldP spid="10" grpId="0"/>
      <p:bldP spid="13" grpId="0"/>
      <p:bldP spid="16"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PAk45nxSn.Dd2PgrsJC4g"/>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noFill/>
      </a:spPr>
      <a:bodyPr wrap="square" rtlCol="0">
        <a:spAutoFit/>
      </a:bodyPr>
      <a:lstStyle>
        <a:defPPr algn="l">
          <a:spcBef>
            <a:spcPts val="0"/>
          </a:spcBef>
          <a:defRPr sz="1400" b="1" dirty="0"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10648</TotalTime>
  <Words>3857</Words>
  <Application>Microsoft Office PowerPoint</Application>
  <PresentationFormat>Bildspel på skärmen (4:3)</PresentationFormat>
  <Paragraphs>640</Paragraphs>
  <Slides>45</Slides>
  <Notes>37</Notes>
  <HiddenSlides>0</HiddenSlides>
  <MMClips>3</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45</vt:i4>
      </vt:variant>
    </vt:vector>
  </HeadingPairs>
  <TitlesOfParts>
    <vt:vector size="54" baseType="lpstr">
      <vt:lpstr>Arial</vt:lpstr>
      <vt:lpstr>Calibri</vt:lpstr>
      <vt:lpstr>Geneva</vt:lpstr>
      <vt:lpstr>Helvetica</vt:lpstr>
      <vt:lpstr>Times New Roman</vt:lpstr>
      <vt:lpstr>Verdana</vt:lpstr>
      <vt:lpstr>Wingdings</vt:lpstr>
      <vt:lpstr>Presentation sll mall plus EU logga_NY</vt:lpstr>
      <vt:lpstr>think-cell Slide</vt:lpstr>
      <vt:lpstr>Välkomna till eHälsalyftet tema 4!  Förbereda och skapa förutsättningar för införandet av Framtidens vårdinformationsmiljö  - Vad kan vi göra här och nu?   </vt:lpstr>
      <vt:lpstr>Agenda</vt:lpstr>
      <vt:lpstr>eHälsalyftet 2016-2019</vt:lpstr>
      <vt:lpstr>GDPR, statistik och utvärdering</vt:lpstr>
      <vt:lpstr>Dialogseminarium</vt:lpstr>
      <vt:lpstr>Reflektion kring föregående dialogseminarium</vt:lpstr>
      <vt:lpstr>De här frågorna diskuterades i miniworkshops under dialogseminarierna i tema 3 </vt:lpstr>
      <vt:lpstr>Återkoppling från FVM –  vad har eHälsalyftet bidragit med?</vt:lpstr>
      <vt:lpstr>Framtidens vårdinformationsmiljö  Målbild utifrån olika perspektiv</vt:lpstr>
      <vt:lpstr>Hur kan digitalisering underlätta för patienter? Exempel från mini-workshops</vt:lpstr>
      <vt:lpstr>Hur kan digitalisering underlätta för dig  som jobbar i vården? Exempel från mini-workshops</vt:lpstr>
      <vt:lpstr>FVM-programmets organisation (förenklad)</vt:lpstr>
      <vt:lpstr>Tidplan FVM </vt:lpstr>
      <vt:lpstr>PowerPoint-presentation</vt:lpstr>
      <vt:lpstr>Mål för dagens dialogseminarium</vt:lpstr>
      <vt:lpstr>”Norsk helpdesk”</vt:lpstr>
      <vt:lpstr>PowerPoint-presentation</vt:lpstr>
      <vt:lpstr>Paus </vt:lpstr>
      <vt:lpstr>Vi behöver inte vänta på FVM! </vt:lpstr>
      <vt:lpstr>Gemensamma delar i TakeCare idag</vt:lpstr>
      <vt:lpstr>Översikter i TakeCare</vt:lpstr>
      <vt:lpstr> Länk till skärminspelning: Gemensam patientöversikt </vt:lpstr>
      <vt:lpstr>Allmän patientöversikt</vt:lpstr>
      <vt:lpstr>Dialogfrågor gemensam patientöversikt</vt:lpstr>
      <vt:lpstr>Journalfilter (På)</vt:lpstr>
      <vt:lpstr>Åtkomst annan vårdgivare</vt:lpstr>
      <vt:lpstr>Visa översikter automatiskt när  jag öppnar en journal</vt:lpstr>
      <vt:lpstr>Hjälp i TakeCare</vt:lpstr>
      <vt:lpstr>Gemensam information i journalsystemet: Uppmärksamhetssymbolen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Uppmärksamhetssymbolen visar grafiskt  varningar av typerna:</vt:lpstr>
      <vt:lpstr>Gemensam läkemedelsjournal</vt:lpstr>
      <vt:lpstr>Inspiration Exempel på vad vi kan göra här och nu </vt:lpstr>
      <vt:lpstr>Självdialys Njurcentrum Nord</vt:lpstr>
      <vt:lpstr>Hälsa på plats (HÄPP)</vt:lpstr>
      <vt:lpstr>Film: Digitalt återbesök </vt:lpstr>
      <vt:lpstr>Frågeformuläret på 1177</vt:lpstr>
      <vt:lpstr>PowerPoint-presentation</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Kristiina Krank 3FR6</cp:lastModifiedBy>
  <cp:revision>896</cp:revision>
  <cp:lastPrinted>2019-03-14T10:28:30Z</cp:lastPrinted>
  <dcterms:created xsi:type="dcterms:W3CDTF">2016-02-16T09:54:35Z</dcterms:created>
  <dcterms:modified xsi:type="dcterms:W3CDTF">2019-03-19T10:04:27Z</dcterms:modified>
</cp:coreProperties>
</file>