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280" r:id="rId2"/>
    <p:sldId id="320" r:id="rId3"/>
    <p:sldId id="347" r:id="rId4"/>
    <p:sldId id="314" r:id="rId5"/>
    <p:sldId id="287" r:id="rId6"/>
    <p:sldId id="324" r:id="rId7"/>
    <p:sldId id="288" r:id="rId8"/>
    <p:sldId id="336" r:id="rId9"/>
    <p:sldId id="334" r:id="rId10"/>
    <p:sldId id="317" r:id="rId11"/>
    <p:sldId id="332" r:id="rId12"/>
    <p:sldId id="338" r:id="rId13"/>
    <p:sldId id="335" r:id="rId14"/>
    <p:sldId id="289" r:id="rId15"/>
    <p:sldId id="346" r:id="rId16"/>
    <p:sldId id="300" r:id="rId17"/>
    <p:sldId id="339" r:id="rId18"/>
    <p:sldId id="316" r:id="rId19"/>
    <p:sldId id="341" r:id="rId20"/>
    <p:sldId id="290" r:id="rId21"/>
    <p:sldId id="345" r:id="rId22"/>
    <p:sldId id="312" r:id="rId23"/>
    <p:sldId id="304" r:id="rId24"/>
    <p:sldId id="307" r:id="rId25"/>
    <p:sldId id="340" r:id="rId26"/>
    <p:sldId id="348" r:id="rId27"/>
    <p:sldId id="342" r:id="rId28"/>
    <p:sldId id="344" r:id="rId29"/>
    <p:sldId id="284" r:id="rId30"/>
    <p:sldId id="349" r:id="rId31"/>
    <p:sldId id="343" r:id="rId32"/>
  </p:sldIdLst>
  <p:sldSz cx="9144000" cy="6858000" type="screen4x3"/>
  <p:notesSz cx="6797675" cy="9926638"/>
  <p:defaultTextStyle>
    <a:defPPr>
      <a:defRPr lang="sv-SE"/>
    </a:defPPr>
    <a:lvl1pPr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1pPr>
    <a:lvl2pPr marL="4572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2pPr>
    <a:lvl3pPr marL="9144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3pPr>
    <a:lvl4pPr marL="13716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4pPr>
    <a:lvl5pPr marL="18288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5pPr>
    <a:lvl6pPr marL="2286000" algn="l" defTabSz="914400" rtl="0" eaLnBrk="1" latinLnBrk="0" hangingPunct="1">
      <a:defRPr sz="2200" kern="1200">
        <a:solidFill>
          <a:schemeClr val="tx1"/>
        </a:solidFill>
        <a:latin typeface="Verdana" pitchFamily="34" charset="0"/>
        <a:ea typeface="Geneva" charset="0"/>
        <a:cs typeface="Geneva" charset="0"/>
      </a:defRPr>
    </a:lvl6pPr>
    <a:lvl7pPr marL="2743200" algn="l" defTabSz="914400" rtl="0" eaLnBrk="1" latinLnBrk="0" hangingPunct="1">
      <a:defRPr sz="2200" kern="1200">
        <a:solidFill>
          <a:schemeClr val="tx1"/>
        </a:solidFill>
        <a:latin typeface="Verdana" pitchFamily="34" charset="0"/>
        <a:ea typeface="Geneva" charset="0"/>
        <a:cs typeface="Geneva" charset="0"/>
      </a:defRPr>
    </a:lvl7pPr>
    <a:lvl8pPr marL="3200400" algn="l" defTabSz="914400" rtl="0" eaLnBrk="1" latinLnBrk="0" hangingPunct="1">
      <a:defRPr sz="2200" kern="1200">
        <a:solidFill>
          <a:schemeClr val="tx1"/>
        </a:solidFill>
        <a:latin typeface="Verdana" pitchFamily="34" charset="0"/>
        <a:ea typeface="Geneva" charset="0"/>
        <a:cs typeface="Geneva" charset="0"/>
      </a:defRPr>
    </a:lvl8pPr>
    <a:lvl9pPr marL="3657600" algn="l" defTabSz="914400" rtl="0" eaLnBrk="1" latinLnBrk="0" hangingPunct="1">
      <a:defRPr sz="2200" kern="1200">
        <a:solidFill>
          <a:schemeClr val="tx1"/>
        </a:solidFill>
        <a:latin typeface="Verdana" pitchFamily="34" charset="0"/>
        <a:ea typeface="Geneva" charset="0"/>
        <a:cs typeface="Geneva" charset="0"/>
      </a:defRPr>
    </a:lvl9pPr>
  </p:defaultTextStyle>
  <p:extLst>
    <p:ext uri="{EFAFB233-063F-42B5-8137-9DF3F51BA10A}">
      <p15:sldGuideLst xmlns:p15="http://schemas.microsoft.com/office/powerpoint/2012/main">
        <p15:guide id="1" orient="horz" pos="413">
          <p15:clr>
            <a:srgbClr val="A4A3A4"/>
          </p15:clr>
        </p15:guide>
        <p15:guide id="2" orient="horz" pos="2160">
          <p15:clr>
            <a:srgbClr val="A4A3A4"/>
          </p15:clr>
        </p15:guide>
        <p15:guide id="3" orient="horz" pos="197">
          <p15:clr>
            <a:srgbClr val="A4A3A4"/>
          </p15:clr>
        </p15:guide>
        <p15:guide id="4" orient="horz" pos="4193">
          <p15:clr>
            <a:srgbClr val="A4A3A4"/>
          </p15:clr>
        </p15:guide>
        <p15:guide id="5" orient="horz" pos="3948">
          <p15:clr>
            <a:srgbClr val="A4A3A4"/>
          </p15:clr>
        </p15:guide>
        <p15:guide id="6" pos="2880">
          <p15:clr>
            <a:srgbClr val="A4A3A4"/>
          </p15:clr>
        </p15:guide>
        <p15:guide id="7" pos="209">
          <p15:clr>
            <a:srgbClr val="A4A3A4"/>
          </p15:clr>
        </p15:guide>
        <p15:guide id="8" pos="422">
          <p15:clr>
            <a:srgbClr val="A4A3A4"/>
          </p15:clr>
        </p15:guide>
        <p15:guide id="9" pos="5506">
          <p15:clr>
            <a:srgbClr val="A4A3A4"/>
          </p15:clr>
        </p15:guide>
        <p15:guide id="10" pos="33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FFFF"/>
    <a:srgbClr val="99CCFF"/>
    <a:srgbClr val="9966FF"/>
    <a:srgbClr val="CC99FF"/>
    <a:srgbClr val="FF99FF"/>
    <a:srgbClr val="E9E3DC"/>
    <a:srgbClr val="003468"/>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1715" autoAdjust="0"/>
  </p:normalViewPr>
  <p:slideViewPr>
    <p:cSldViewPr snapToGrid="0">
      <p:cViewPr varScale="1">
        <p:scale>
          <a:sx n="94" d="100"/>
          <a:sy n="94" d="100"/>
        </p:scale>
        <p:origin x="2130" y="84"/>
      </p:cViewPr>
      <p:guideLst>
        <p:guide orient="horz" pos="413"/>
        <p:guide orient="horz" pos="2160"/>
        <p:guide orient="horz" pos="197"/>
        <p:guide orient="horz" pos="4193"/>
        <p:guide orient="horz" pos="3948"/>
        <p:guide pos="2880"/>
        <p:guide pos="209"/>
        <p:guide pos="422"/>
        <p:guide pos="5506"/>
        <p:guide pos="3308"/>
      </p:guideLst>
    </p:cSldViewPr>
  </p:slideViewPr>
  <p:outlineViewPr>
    <p:cViewPr>
      <p:scale>
        <a:sx n="33" d="100"/>
        <a:sy n="33" d="100"/>
      </p:scale>
      <p:origin x="0" y="-4440"/>
    </p:cViewPr>
  </p:outlineViewPr>
  <p:notesTextViewPr>
    <p:cViewPr>
      <p:scale>
        <a:sx n="100" d="100"/>
        <a:sy n="100" d="100"/>
      </p:scale>
      <p:origin x="0" y="0"/>
    </p:cViewPr>
  </p:notesTextViewPr>
  <p:sorterViewPr>
    <p:cViewPr>
      <p:scale>
        <a:sx n="100" d="100"/>
        <a:sy n="100" d="100"/>
      </p:scale>
      <p:origin x="0" y="-2430"/>
    </p:cViewPr>
  </p:sorterViewPr>
  <p:notesViewPr>
    <p:cSldViewPr snapToGrid="0">
      <p:cViewPr varScale="1">
        <p:scale>
          <a:sx n="92" d="100"/>
          <a:sy n="92"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01FS12.ORION.SLL.SE\home12$\C06X\Presentationer\Digitala%20l&#228;karbes&#246;k%20i%20Stockholm%20201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r>
              <a:rPr lang="en-US"/>
              <a:t>Digitala läkarbesök i Stockholm 2017</a:t>
            </a:r>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Blad1!$A$2</c:f>
              <c:strCache>
                <c:ptCount val="1"/>
                <c:pt idx="0">
                  <c:v>Stockholm</c:v>
                </c:pt>
              </c:strCache>
            </c:strRef>
          </c:tx>
          <c:spPr>
            <a:ln w="28575" cap="rnd">
              <a:solidFill>
                <a:schemeClr val="accent1"/>
              </a:solidFill>
              <a:round/>
            </a:ln>
            <a:effectLst/>
          </c:spPr>
          <c:marker>
            <c:symbol val="none"/>
          </c:marker>
          <c:cat>
            <c:numRef>
              <c:f>Blad1!$B$1:$T$1</c:f>
              <c:numCache>
                <c:formatCode>mmm\-yy</c:formatCode>
                <c:ptCount val="19"/>
                <c:pt idx="0">
                  <c:v>42522</c:v>
                </c:pt>
                <c:pt idx="1">
                  <c:v>42552</c:v>
                </c:pt>
                <c:pt idx="2">
                  <c:v>42583</c:v>
                </c:pt>
                <c:pt idx="3">
                  <c:v>42614</c:v>
                </c:pt>
                <c:pt idx="4">
                  <c:v>42644</c:v>
                </c:pt>
                <c:pt idx="5">
                  <c:v>42675</c:v>
                </c:pt>
                <c:pt idx="6">
                  <c:v>42705</c:v>
                </c:pt>
                <c:pt idx="7">
                  <c:v>42736</c:v>
                </c:pt>
                <c:pt idx="8">
                  <c:v>42767</c:v>
                </c:pt>
                <c:pt idx="9">
                  <c:v>42795</c:v>
                </c:pt>
                <c:pt idx="10">
                  <c:v>42826</c:v>
                </c:pt>
                <c:pt idx="11">
                  <c:v>42856</c:v>
                </c:pt>
                <c:pt idx="12">
                  <c:v>42887</c:v>
                </c:pt>
                <c:pt idx="13">
                  <c:v>42917</c:v>
                </c:pt>
                <c:pt idx="14">
                  <c:v>42948</c:v>
                </c:pt>
                <c:pt idx="15">
                  <c:v>42979</c:v>
                </c:pt>
                <c:pt idx="16">
                  <c:v>43009</c:v>
                </c:pt>
                <c:pt idx="17">
                  <c:v>43040</c:v>
                </c:pt>
                <c:pt idx="18">
                  <c:v>43070</c:v>
                </c:pt>
              </c:numCache>
            </c:numRef>
          </c:cat>
          <c:val>
            <c:numRef>
              <c:f>Blad1!$B$2:$T$2</c:f>
              <c:numCache>
                <c:formatCode>#,##0</c:formatCode>
                <c:ptCount val="19"/>
                <c:pt idx="0">
                  <c:v>36</c:v>
                </c:pt>
                <c:pt idx="1">
                  <c:v>267</c:v>
                </c:pt>
                <c:pt idx="2">
                  <c:v>444</c:v>
                </c:pt>
                <c:pt idx="3">
                  <c:v>453</c:v>
                </c:pt>
                <c:pt idx="4">
                  <c:v>1617</c:v>
                </c:pt>
                <c:pt idx="5">
                  <c:v>2072</c:v>
                </c:pt>
                <c:pt idx="6">
                  <c:v>3673</c:v>
                </c:pt>
                <c:pt idx="7">
                  <c:v>4175</c:v>
                </c:pt>
                <c:pt idx="8">
                  <c:v>5010</c:v>
                </c:pt>
                <c:pt idx="9">
                  <c:v>5826</c:v>
                </c:pt>
                <c:pt idx="10">
                  <c:v>6263</c:v>
                </c:pt>
                <c:pt idx="11">
                  <c:v>7961</c:v>
                </c:pt>
                <c:pt idx="12">
                  <c:v>8625</c:v>
                </c:pt>
                <c:pt idx="13">
                  <c:v>8862</c:v>
                </c:pt>
                <c:pt idx="14">
                  <c:v>7757</c:v>
                </c:pt>
                <c:pt idx="15">
                  <c:v>7973</c:v>
                </c:pt>
                <c:pt idx="16">
                  <c:v>9565</c:v>
                </c:pt>
                <c:pt idx="17">
                  <c:v>10448</c:v>
                </c:pt>
                <c:pt idx="18">
                  <c:v>11860</c:v>
                </c:pt>
              </c:numCache>
            </c:numRef>
          </c:val>
          <c:smooth val="0"/>
          <c:extLst>
            <c:ext xmlns:c16="http://schemas.microsoft.com/office/drawing/2014/chart" uri="{C3380CC4-5D6E-409C-BE32-E72D297353CC}">
              <c16:uniqueId val="{00000000-86BD-486E-8E97-7D9ACBE6D677}"/>
            </c:ext>
          </c:extLst>
        </c:ser>
        <c:dLbls>
          <c:showLegendKey val="0"/>
          <c:showVal val="0"/>
          <c:showCatName val="0"/>
          <c:showSerName val="0"/>
          <c:showPercent val="0"/>
          <c:showBubbleSize val="0"/>
        </c:dLbls>
        <c:smooth val="0"/>
        <c:axId val="410937984"/>
        <c:axId val="410938312"/>
      </c:lineChart>
      <c:dateAx>
        <c:axId val="41093798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sv-SE"/>
          </a:p>
        </c:txPr>
        <c:crossAx val="410938312"/>
        <c:crosses val="autoZero"/>
        <c:auto val="1"/>
        <c:lblOffset val="100"/>
        <c:baseTimeUnit val="months"/>
      </c:dateAx>
      <c:valAx>
        <c:axId val="410938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sv-SE"/>
          </a:p>
        </c:txPr>
        <c:crossAx val="410937984"/>
        <c:crosses val="autoZero"/>
        <c:crossBetween val="between"/>
      </c:valAx>
      <c:spPr>
        <a:noFill/>
        <a:ln>
          <a:noFill/>
        </a:ln>
        <a:effectLst/>
      </c:spPr>
    </c:plotArea>
    <c:plotVisOnly val="1"/>
    <c:dispBlanksAs val="gap"/>
    <c:showDLblsOverMax val="0"/>
  </c:chart>
  <c:spPr>
    <a:noFill/>
    <a:ln>
      <a:noFill/>
    </a:ln>
    <a:effectLst/>
  </c:spPr>
  <c:txPr>
    <a:bodyPr/>
    <a:lstStyle/>
    <a:p>
      <a:pPr>
        <a:defRPr sz="700"/>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Verdana" charset="0"/>
              </a:defRPr>
            </a:lvl1pPr>
          </a:lstStyle>
          <a:p>
            <a:pPr>
              <a:defRPr/>
            </a:pPr>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104B59C-27AA-40BB-A939-FF05A7B8656E}" type="datetime1">
              <a:rPr lang="sv-SE"/>
              <a:pPr>
                <a:defRPr/>
              </a:pPr>
              <a:t>2018-05-28</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Verdana" charset="0"/>
              </a:defRPr>
            </a:lvl1pPr>
          </a:lstStyle>
          <a:p>
            <a:pPr>
              <a:defRPr/>
            </a:pPr>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58BF225-E5CB-4DF5-948F-B95046AA4073}" type="slidenum">
              <a:rPr lang="sv-SE"/>
              <a:pPr>
                <a:defRPr/>
              </a:pPr>
              <a:t>‹#›</a:t>
            </a:fld>
            <a:endParaRPr lang="sv-SE"/>
          </a:p>
        </p:txBody>
      </p:sp>
    </p:spTree>
    <p:extLst>
      <p:ext uri="{BB962C8B-B14F-4D97-AF65-F5344CB8AC3E}">
        <p14:creationId xmlns:p14="http://schemas.microsoft.com/office/powerpoint/2010/main" val="3656303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sz="1200">
                <a:latin typeface="Arial" pitchFamily="34" charset="0"/>
                <a:ea typeface="Geneva" pitchFamily="1" charset="-128"/>
                <a:cs typeface="+mn-cs"/>
              </a:defRPr>
            </a:lvl1pPr>
          </a:lstStyle>
          <a:p>
            <a:pPr>
              <a:defRPr/>
            </a:pPr>
            <a:endParaRPr lang="sv-SE"/>
          </a:p>
        </p:txBody>
      </p:sp>
      <p:sp>
        <p:nvSpPr>
          <p:cNvPr id="6147"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200">
                <a:latin typeface="Arial" pitchFamily="34" charset="0"/>
                <a:ea typeface="Geneva" pitchFamily="1" charset="-128"/>
                <a:cs typeface="+mn-cs"/>
              </a:defRPr>
            </a:lvl1pPr>
          </a:lstStyle>
          <a:p>
            <a:pPr>
              <a:defRPr/>
            </a:pPr>
            <a:endParaRPr lang="sv-S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sz="1200">
                <a:latin typeface="Arial" pitchFamily="34" charset="0"/>
                <a:ea typeface="Geneva" pitchFamily="1" charset="-128"/>
                <a:cs typeface="+mn-cs"/>
              </a:defRPr>
            </a:lvl1pPr>
          </a:lstStyle>
          <a:p>
            <a:pPr>
              <a:defRPr/>
            </a:pPr>
            <a:endParaRPr lang="sv-SE"/>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sz="1200">
                <a:latin typeface="Arial" pitchFamily="34" charset="0"/>
              </a:defRPr>
            </a:lvl1pPr>
          </a:lstStyle>
          <a:p>
            <a:pPr>
              <a:defRPr/>
            </a:pPr>
            <a:fld id="{3DE237F8-7095-47D1-AD93-B41ED59F381C}" type="slidenum">
              <a:rPr lang="sv-SE"/>
              <a:pPr>
                <a:defRPr/>
              </a:pPr>
              <a:t>‹#›</a:t>
            </a:fld>
            <a:endParaRPr lang="sv-SE"/>
          </a:p>
        </p:txBody>
      </p:sp>
    </p:spTree>
    <p:extLst>
      <p:ext uri="{BB962C8B-B14F-4D97-AF65-F5344CB8AC3E}">
        <p14:creationId xmlns:p14="http://schemas.microsoft.com/office/powerpoint/2010/main" val="2355985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1pPr>
    <a:lvl2pPr marL="4572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2pPr>
    <a:lvl3pPr marL="9144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3pPr>
    <a:lvl4pPr marL="13716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4pPr>
    <a:lvl5pPr marL="18288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vSxIzSsAqHc"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fvm.sll@sll.se"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www.vardgivarguiden.se/fv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b="1" dirty="0" smtClean="0"/>
              <a:t>Hjälptext för UL:</a:t>
            </a:r>
          </a:p>
          <a:p>
            <a:pPr lvl="0"/>
            <a:endParaRPr lang="sv-SE" sz="1000" kern="1200" dirty="0" smtClean="0">
              <a:solidFill>
                <a:schemeClr val="tx1"/>
              </a:solidFill>
              <a:effectLst/>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a:t>
            </a:fld>
            <a:endParaRPr lang="sv-SE"/>
          </a:p>
        </p:txBody>
      </p:sp>
    </p:spTree>
    <p:extLst>
      <p:ext uri="{BB962C8B-B14F-4D97-AF65-F5344CB8AC3E}">
        <p14:creationId xmlns:p14="http://schemas.microsoft.com/office/powerpoint/2010/main" val="1743316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10</a:t>
            </a:fld>
            <a:endParaRPr lang="sv-SE"/>
          </a:p>
        </p:txBody>
      </p:sp>
    </p:spTree>
    <p:extLst>
      <p:ext uri="{BB962C8B-B14F-4D97-AF65-F5344CB8AC3E}">
        <p14:creationId xmlns:p14="http://schemas.microsoft.com/office/powerpoint/2010/main" val="2299125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904996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kern="1200" baseline="0" dirty="0" smtClean="0">
              <a:solidFill>
                <a:schemeClr val="tx1"/>
              </a:solidFill>
              <a:effectLst/>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12</a:t>
            </a:fld>
            <a:endParaRPr lang="sv-SE"/>
          </a:p>
        </p:txBody>
      </p:sp>
    </p:spTree>
    <p:extLst>
      <p:ext uri="{BB962C8B-B14F-4D97-AF65-F5344CB8AC3E}">
        <p14:creationId xmlns:p14="http://schemas.microsoft.com/office/powerpoint/2010/main" val="1521446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D1601-877F-4959-98B8-43F11BA93F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990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endParaRPr lang="sv-SE" sz="1000" kern="1200" dirty="0" smtClean="0">
              <a:solidFill>
                <a:schemeClr val="tx1"/>
              </a:solidFill>
              <a:effectLst/>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14</a:t>
            </a:fld>
            <a:endParaRPr lang="sv-SE"/>
          </a:p>
        </p:txBody>
      </p:sp>
    </p:spTree>
    <p:extLst>
      <p:ext uri="{BB962C8B-B14F-4D97-AF65-F5344CB8AC3E}">
        <p14:creationId xmlns:p14="http://schemas.microsoft.com/office/powerpoint/2010/main" val="2869539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Syfte: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Ge en introduktion till FVM.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Genomförande: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Starta filmen i presentationsläget,  för muspekaren till det nedre vänstra hörnet så dyker play-knappen upp.</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Filmen är sparad i presentationen. Det finns även en länk till Youtube: </a:t>
            </a:r>
            <a:r>
              <a:rPr lang="sv-SE" sz="1200" u="sng" kern="1200" dirty="0" smtClean="0">
                <a:solidFill>
                  <a:schemeClr val="tx1"/>
                </a:solidFill>
                <a:effectLst/>
                <a:latin typeface="Arial" pitchFamily="34" charset="0"/>
                <a:ea typeface="Geneva" pitchFamily="1" charset="-128"/>
                <a:cs typeface="Geneva" charset="0"/>
                <a:hlinkClick r:id="rId3"/>
              </a:rPr>
              <a:t>https://www.youtube.com/watch?v=vSxIzSsAqHc</a:t>
            </a:r>
            <a:r>
              <a:rPr lang="sv-SE" sz="1200" kern="1200" dirty="0" smtClean="0">
                <a:solidFill>
                  <a:schemeClr val="tx1"/>
                </a:solidFill>
                <a:effectLst/>
                <a:latin typeface="Arial" pitchFamily="34" charset="0"/>
                <a:ea typeface="Geneva" pitchFamily="1" charset="-128"/>
                <a:cs typeface="Geneva"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Innehåll: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Animerad introduktionsfilm från FVM. Text finns i separat Word dokument.</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15</a:t>
            </a:fld>
            <a:endParaRPr lang="sv-SE"/>
          </a:p>
        </p:txBody>
      </p:sp>
    </p:spTree>
    <p:extLst>
      <p:ext uri="{BB962C8B-B14F-4D97-AF65-F5344CB8AC3E}">
        <p14:creationId xmlns:p14="http://schemas.microsoft.com/office/powerpoint/2010/main" val="286484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16</a:t>
            </a:fld>
            <a:endParaRPr lang="sv-SE"/>
          </a:p>
        </p:txBody>
      </p:sp>
    </p:spTree>
    <p:extLst>
      <p:ext uri="{BB962C8B-B14F-4D97-AF65-F5344CB8AC3E}">
        <p14:creationId xmlns:p14="http://schemas.microsoft.com/office/powerpoint/2010/main" val="1094892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35038" y="739775"/>
            <a:ext cx="4927600" cy="3695700"/>
          </a:xfrm>
        </p:spPr>
      </p:sp>
      <p:sp>
        <p:nvSpPr>
          <p:cNvPr id="3" name="Platshållare för anteckningar 2"/>
          <p:cNvSpPr>
            <a:spLocks noGrp="1"/>
          </p:cNvSpPr>
          <p:nvPr>
            <p:ph type="body" idx="1"/>
          </p:nvPr>
        </p:nvSpPr>
        <p:spPr/>
        <p:txBody>
          <a:bodyPr/>
          <a:lstStyle/>
          <a:p>
            <a:endParaRPr lang="sv-SE" sz="1000" baseline="0" dirty="0" smtClean="0"/>
          </a:p>
        </p:txBody>
      </p:sp>
    </p:spTree>
    <p:extLst>
      <p:ext uri="{BB962C8B-B14F-4D97-AF65-F5344CB8AC3E}">
        <p14:creationId xmlns:p14="http://schemas.microsoft.com/office/powerpoint/2010/main" val="1946741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Dialogfråga</a:t>
            </a:r>
            <a:r>
              <a:rPr lang="sv-SE" baseline="0" dirty="0" smtClean="0"/>
              <a:t>: Vilka samarbetar vi med idag? Var har vi för beröringspunkter?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18</a:t>
            </a:fld>
            <a:endParaRPr lang="sv-SE"/>
          </a:p>
        </p:txBody>
      </p:sp>
    </p:spTree>
    <p:extLst>
      <p:ext uri="{BB962C8B-B14F-4D97-AF65-F5344CB8AC3E}">
        <p14:creationId xmlns:p14="http://schemas.microsoft.com/office/powerpoint/2010/main" val="27936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DE237F8-7095-47D1-AD93-B41ED59F381C}" type="slidenum">
              <a:rPr kumimoji="0" lang="sv-SE" sz="1200" b="0" i="0" u="none" strike="noStrike" kern="1200" cap="none" spc="0" normalizeH="0" baseline="0" noProof="0" smtClean="0">
                <a:ln>
                  <a:noFill/>
                </a:ln>
                <a:solidFill>
                  <a:srgbClr val="000000"/>
                </a:solidFill>
                <a:effectLst/>
                <a:uLnTx/>
                <a:uFillTx/>
                <a:latin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sv-SE" sz="1200" b="0" i="0" u="none" strike="noStrike" kern="1200" cap="none" spc="0" normalizeH="0" baseline="0" noProof="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862711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dirty="0" smtClean="0">
              <a:solidFill>
                <a:schemeClr val="tx1"/>
              </a:solidFill>
              <a:effectLst/>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a:t>
            </a:fld>
            <a:endParaRPr lang="sv-SE"/>
          </a:p>
        </p:txBody>
      </p:sp>
    </p:spTree>
    <p:extLst>
      <p:ext uri="{BB962C8B-B14F-4D97-AF65-F5344CB8AC3E}">
        <p14:creationId xmlns:p14="http://schemas.microsoft.com/office/powerpoint/2010/main" val="1957344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20</a:t>
            </a:fld>
            <a:endParaRPr lang="sv-SE"/>
          </a:p>
        </p:txBody>
      </p:sp>
    </p:spTree>
    <p:extLst>
      <p:ext uri="{BB962C8B-B14F-4D97-AF65-F5344CB8AC3E}">
        <p14:creationId xmlns:p14="http://schemas.microsoft.com/office/powerpoint/2010/main" val="3776365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35038" y="739775"/>
            <a:ext cx="4927600" cy="3695700"/>
          </a:xfrm>
        </p:spPr>
      </p:sp>
      <p:sp>
        <p:nvSpPr>
          <p:cNvPr id="3" name="Platshållare för anteckningar 2"/>
          <p:cNvSpPr>
            <a:spLocks noGrp="1"/>
          </p:cNvSpPr>
          <p:nvPr>
            <p:ph type="body" idx="1"/>
          </p:nvPr>
        </p:nvSpPr>
        <p:spPr/>
        <p:txBody>
          <a:bodyPr/>
          <a:lstStyle/>
          <a:p>
            <a:endParaRPr lang="sv-SE"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21961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23</a:t>
            </a:fld>
            <a:endParaRPr lang="sv-SE"/>
          </a:p>
        </p:txBody>
      </p:sp>
    </p:spTree>
    <p:extLst>
      <p:ext uri="{BB962C8B-B14F-4D97-AF65-F5344CB8AC3E}">
        <p14:creationId xmlns:p14="http://schemas.microsoft.com/office/powerpoint/2010/main" val="3515576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kern="120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24</a:t>
            </a:fld>
            <a:endParaRPr lang="sv-SE"/>
          </a:p>
        </p:txBody>
      </p:sp>
    </p:spTree>
    <p:extLst>
      <p:ext uri="{BB962C8B-B14F-4D97-AF65-F5344CB8AC3E}">
        <p14:creationId xmlns:p14="http://schemas.microsoft.com/office/powerpoint/2010/main" val="1053259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25</a:t>
            </a:fld>
            <a:endParaRPr lang="sv-SE"/>
          </a:p>
        </p:txBody>
      </p:sp>
    </p:spTree>
    <p:extLst>
      <p:ext uri="{BB962C8B-B14F-4D97-AF65-F5344CB8AC3E}">
        <p14:creationId xmlns:p14="http://schemas.microsoft.com/office/powerpoint/2010/main" val="2820601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35038" y="739775"/>
            <a:ext cx="4927600" cy="3695700"/>
          </a:xfrm>
        </p:spPr>
      </p:sp>
      <p:sp>
        <p:nvSpPr>
          <p:cNvPr id="3" name="Platshållare för anteckningar 2"/>
          <p:cNvSpPr>
            <a:spLocks noGrp="1"/>
          </p:cNvSpPr>
          <p:nvPr>
            <p:ph type="body" idx="1"/>
          </p:nvPr>
        </p:nvSpPr>
        <p:spPr/>
        <p:txBody>
          <a:bodyPr/>
          <a:lstStyle/>
          <a:p>
            <a:pPr marL="0" indent="0">
              <a:buNone/>
            </a:pPr>
            <a:r>
              <a:rPr lang="sv-SE" sz="1600" b="1" dirty="0" smtClean="0"/>
              <a:t>Syfte:</a:t>
            </a:r>
          </a:p>
          <a:p>
            <a:pPr marL="0" indent="0">
              <a:buNone/>
            </a:pPr>
            <a:r>
              <a:rPr lang="sv-SE" sz="1600" b="0" dirty="0" smtClean="0"/>
              <a:t>Visa var vi befinner oss nu och hur tidsplanen</a:t>
            </a:r>
            <a:r>
              <a:rPr lang="sv-SE" sz="1600" b="0" baseline="0" dirty="0" smtClean="0"/>
              <a:t> ser ut.</a:t>
            </a:r>
            <a:endParaRPr lang="sv-SE" sz="1600" b="0" dirty="0" smtClean="0"/>
          </a:p>
          <a:p>
            <a:pPr marL="0" indent="0">
              <a:buNone/>
            </a:pPr>
            <a:endParaRPr lang="sv-SE" sz="1600" b="1" dirty="0" smtClean="0"/>
          </a:p>
          <a:p>
            <a:pPr marL="0" indent="0">
              <a:buNone/>
            </a:pPr>
            <a:r>
              <a:rPr lang="sv-SE" sz="1600" b="1" dirty="0" smtClean="0"/>
              <a:t>Upphandlingsfas</a:t>
            </a:r>
            <a:endParaRPr lang="sv-SE" sz="1400" b="1" dirty="0" smtClean="0"/>
          </a:p>
          <a:p>
            <a:pPr lvl="1"/>
            <a:r>
              <a:rPr lang="sv-SE" sz="1400" dirty="0" smtClean="0"/>
              <a:t>Upphandling påbörjades i december 2017 </a:t>
            </a:r>
          </a:p>
          <a:p>
            <a:pPr lvl="1"/>
            <a:r>
              <a:rPr lang="sv-SE" sz="1400" dirty="0" smtClean="0"/>
              <a:t>Förberedelser inför upphandlingens dialogfas</a:t>
            </a:r>
            <a:br>
              <a:rPr lang="sv-SE" sz="1400" dirty="0" smtClean="0"/>
            </a:br>
            <a:endParaRPr lang="sv-SE" sz="1400" dirty="0" smtClean="0"/>
          </a:p>
          <a:p>
            <a:pPr marL="0" indent="0">
              <a:buNone/>
            </a:pPr>
            <a:r>
              <a:rPr lang="sv-SE" sz="1600" b="1" dirty="0" smtClean="0"/>
              <a:t>Kravställningsfas</a:t>
            </a:r>
            <a:r>
              <a:rPr lang="sv-SE" sz="1400" dirty="0" smtClean="0"/>
              <a:t> </a:t>
            </a:r>
          </a:p>
          <a:p>
            <a:pPr lvl="1"/>
            <a:r>
              <a:rPr lang="sv-SE" sz="1400" dirty="0" smtClean="0"/>
              <a:t>Cirka 400 verksamhetsrepresentanter (sjuksköterskor, läkare, systemadministratörer osv..) som har valts ut av verksamheterna och är med under</a:t>
            </a:r>
            <a:r>
              <a:rPr lang="sv-SE" sz="1400" baseline="0" dirty="0" smtClean="0"/>
              <a:t> 2018</a:t>
            </a:r>
            <a:r>
              <a:rPr lang="sv-SE" sz="1400" dirty="0" smtClean="0"/>
              <a:t>. Det finns en ansvarig i varje verksamhets ledningsgrupp</a:t>
            </a:r>
            <a:r>
              <a:rPr lang="sv-SE" sz="1400" baseline="0" dirty="0" smtClean="0"/>
              <a:t> som har valt ut representanterna i sin verksamhet.</a:t>
            </a:r>
            <a:endParaRPr lang="sv-SE" sz="1400" dirty="0" smtClean="0"/>
          </a:p>
          <a:p>
            <a:pPr lvl="1"/>
            <a:r>
              <a:rPr lang="sv-SE" sz="1400" dirty="0" smtClean="0"/>
              <a:t>Specificerar krav på vårdens framtida arbetsverktyg</a:t>
            </a:r>
          </a:p>
          <a:p>
            <a:endParaRPr lang="sv-SE" dirty="0"/>
          </a:p>
        </p:txBody>
      </p:sp>
    </p:spTree>
    <p:extLst>
      <p:ext uri="{BB962C8B-B14F-4D97-AF65-F5344CB8AC3E}">
        <p14:creationId xmlns:p14="http://schemas.microsoft.com/office/powerpoint/2010/main" val="197834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29</a:t>
            </a:fld>
            <a:endParaRPr lang="sv-SE"/>
          </a:p>
        </p:txBody>
      </p:sp>
    </p:spTree>
    <p:extLst>
      <p:ext uri="{BB962C8B-B14F-4D97-AF65-F5344CB8AC3E}">
        <p14:creationId xmlns:p14="http://schemas.microsoft.com/office/powerpoint/2010/main" val="694833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Hjälptext</a:t>
            </a:r>
          </a:p>
          <a:p>
            <a:r>
              <a:rPr lang="sv-SE" dirty="0" smtClean="0"/>
              <a:t>Reflektionsrunda. Låt</a:t>
            </a:r>
            <a:r>
              <a:rPr lang="sv-SE" baseline="0" dirty="0" smtClean="0"/>
              <a:t> deltagarna fundera kring om det finns behov av reviderade rutiner eller utbildning/mer information med anledning av dagens tema. </a:t>
            </a:r>
          </a:p>
          <a:p>
            <a:endParaRPr lang="sv-SE" baseline="0" dirty="0" smtClean="0"/>
          </a:p>
          <a:p>
            <a:r>
              <a:rPr lang="sv-SE" baseline="0" dirty="0" smtClean="0"/>
              <a:t>Ta hjälp av gruppen att sortera i vad som ska till ledningen och vad som bör tas vidare till APT.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Frågor som är till ledning och projektspecifika tar du som utvecklingsledare vidare till utvecklingsledarnätverket. </a:t>
            </a:r>
          </a:p>
          <a:p>
            <a:endParaRPr lang="sv-SE" baseline="0" dirty="0" smtClean="0"/>
          </a:p>
          <a:p>
            <a:r>
              <a:rPr lang="sv-SE" baseline="0" dirty="0" smtClean="0"/>
              <a:t>Ska något tas vidare till FVM – utvecklingsledaren samlar ihop förbättringsförslag och lämnar vidare till ledningsgruppen och FVM.</a:t>
            </a:r>
          </a:p>
          <a:p>
            <a:endParaRPr lang="sv-SE" baseline="0" dirty="0" smtClean="0"/>
          </a:p>
          <a:p>
            <a:r>
              <a:rPr lang="sv-SE" b="1" baseline="0" dirty="0" smtClean="0"/>
              <a:t>Information till utvecklingsledarna (som </a:t>
            </a:r>
            <a:r>
              <a:rPr lang="sv-SE" b="1" i="1" baseline="0" dirty="0" smtClean="0"/>
              <a:t>inte</a:t>
            </a:r>
            <a:r>
              <a:rPr lang="sv-SE" b="1" baseline="0" dirty="0" smtClean="0"/>
              <a:t> ska läsas upp för deltagarna):</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Arial" pitchFamily="34" charset="0"/>
                <a:ea typeface="Geneva" pitchFamily="1" charset="-128"/>
                <a:cs typeface="Geneva" charset="0"/>
              </a:rPr>
              <a:t>Utöver att förmedla förslag till FVM via ledningsgrupper så går det att mejla förslag/idéer direkt till FVM.</a:t>
            </a:r>
            <a:r>
              <a:rPr lang="sv-SE" sz="1200" kern="1200" baseline="0" dirty="0" smtClean="0">
                <a:solidFill>
                  <a:schemeClr val="tx1"/>
                </a:solidFill>
                <a:effectLst/>
                <a:latin typeface="Arial" pitchFamily="34" charset="0"/>
                <a:ea typeface="Geneva" pitchFamily="1" charset="-128"/>
                <a:cs typeface="Geneva" charset="0"/>
              </a:rPr>
              <a:t> </a:t>
            </a:r>
            <a:r>
              <a:rPr lang="sv-SE" sz="1200" b="0" kern="1200" dirty="0" smtClean="0">
                <a:solidFill>
                  <a:schemeClr val="tx1"/>
                </a:solidFill>
                <a:effectLst/>
                <a:latin typeface="Arial" pitchFamily="34" charset="0"/>
                <a:ea typeface="Geneva" pitchFamily="1" charset="-128"/>
                <a:cs typeface="Geneva" charset="0"/>
              </a:rPr>
              <a:t>Samla då ihop förslag</a:t>
            </a:r>
            <a:r>
              <a:rPr lang="sv-SE" sz="1200" b="0" kern="1200" baseline="0" dirty="0" smtClean="0">
                <a:solidFill>
                  <a:schemeClr val="tx1"/>
                </a:solidFill>
                <a:effectLst/>
                <a:latin typeface="Arial" pitchFamily="34" charset="0"/>
                <a:ea typeface="Geneva" pitchFamily="1" charset="-128"/>
                <a:cs typeface="Geneva" charset="0"/>
              </a:rPr>
              <a:t> som kommer in via miniworkshoparna under respektive rubrik och mejla förslagen till: </a:t>
            </a:r>
            <a:r>
              <a:rPr lang="sv-SE" sz="1200" u="sng" kern="1200" dirty="0" smtClean="0">
                <a:solidFill>
                  <a:schemeClr val="tx1"/>
                </a:solidFill>
                <a:effectLst/>
                <a:latin typeface="Arial" pitchFamily="34" charset="0"/>
                <a:ea typeface="Geneva" pitchFamily="1" charset="-128"/>
                <a:cs typeface="Geneva" charset="0"/>
                <a:hlinkClick r:id="rId3"/>
              </a:rPr>
              <a:t>fvm.sll@sll.se</a:t>
            </a:r>
            <a:r>
              <a:rPr lang="sv-SE" sz="1200" kern="1200" dirty="0" smtClean="0">
                <a:solidFill>
                  <a:schemeClr val="tx1"/>
                </a:solidFill>
                <a:effectLst/>
                <a:latin typeface="Arial" pitchFamily="34" charset="0"/>
                <a:ea typeface="Geneva" pitchFamily="1" charset="-128"/>
                <a:cs typeface="Geneva" charset="0"/>
              </a:rPr>
              <a:t> </a:t>
            </a:r>
            <a:endParaRPr lang="sv-SE" sz="1200" b="0" kern="1200" baseline="0" dirty="0" smtClean="0">
              <a:solidFill>
                <a:schemeClr val="tx1"/>
              </a:solidFill>
              <a:effectLst/>
              <a:latin typeface="Arial" pitchFamily="34" charset="0"/>
              <a:ea typeface="Geneva" pitchFamily="1" charset="-128"/>
              <a:cs typeface="Geneva"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0" kern="1200" baseline="0" dirty="0" smtClean="0">
              <a:solidFill>
                <a:schemeClr val="tx1"/>
              </a:solidFill>
              <a:effectLst/>
              <a:latin typeface="Arial" pitchFamily="34" charset="0"/>
              <a:ea typeface="Geneva" pitchFamily="1" charset="-128"/>
              <a:cs typeface="Geneva"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Arial" pitchFamily="34" charset="0"/>
                <a:ea typeface="Geneva" pitchFamily="1" charset="-128"/>
                <a:cs typeface="Geneva" charset="0"/>
              </a:rPr>
              <a:t>Läs mer om FVM på </a:t>
            </a:r>
            <a:r>
              <a:rPr lang="sv-SE" sz="1200" u="sng" kern="1200" dirty="0" smtClean="0">
                <a:solidFill>
                  <a:schemeClr val="tx1"/>
                </a:solidFill>
                <a:effectLst/>
                <a:latin typeface="Arial" pitchFamily="34" charset="0"/>
                <a:ea typeface="Geneva" pitchFamily="1" charset="-128"/>
                <a:cs typeface="Geneva" charset="0"/>
                <a:hlinkClick r:id="rId4"/>
              </a:rPr>
              <a:t>www.vardgivarguiden.se/fvm</a:t>
            </a:r>
            <a:r>
              <a:rPr lang="sv-SE" sz="1200" kern="1200" dirty="0" smtClean="0">
                <a:solidFill>
                  <a:schemeClr val="tx1"/>
                </a:solidFill>
                <a:effectLst/>
                <a:latin typeface="Arial" pitchFamily="34" charset="0"/>
                <a:ea typeface="Geneva" pitchFamily="1" charset="-128"/>
                <a:cs typeface="Geneva" charset="0"/>
              </a:rPr>
              <a:t> </a:t>
            </a:r>
            <a:endParaRPr lang="sv-SE" sz="1200" b="0" kern="1200" dirty="0" smtClean="0">
              <a:solidFill>
                <a:schemeClr val="tx1"/>
              </a:solidFill>
              <a:effectLst/>
              <a:latin typeface="Arial" pitchFamily="34" charset="0"/>
              <a:ea typeface="Geneva" pitchFamily="1" charset="-128"/>
              <a:cs typeface="Geneva" charset="0"/>
            </a:endParaRP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30</a:t>
            </a:fld>
            <a:endParaRPr lang="sv-SE"/>
          </a:p>
        </p:txBody>
      </p:sp>
    </p:spTree>
    <p:extLst>
      <p:ext uri="{BB962C8B-B14F-4D97-AF65-F5344CB8AC3E}">
        <p14:creationId xmlns:p14="http://schemas.microsoft.com/office/powerpoint/2010/main" val="3192243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dirty="0" smtClean="0">
                <a:solidFill>
                  <a:schemeClr val="tx1"/>
                </a:solidFill>
                <a:effectLst/>
                <a:latin typeface="Arial" pitchFamily="34" charset="0"/>
                <a:ea typeface="Geneva" pitchFamily="1" charset="-128"/>
                <a:cs typeface="Geneva" charset="0"/>
              </a:rPr>
              <a:t>VIKTIG information som</a:t>
            </a:r>
            <a:r>
              <a:rPr lang="sv-SE" sz="1200" b="1" kern="1200" baseline="0" dirty="0" smtClean="0">
                <a:solidFill>
                  <a:schemeClr val="tx1"/>
                </a:solidFill>
                <a:effectLst/>
                <a:latin typeface="Arial" pitchFamily="34" charset="0"/>
                <a:ea typeface="Geneva" pitchFamily="1" charset="-128"/>
                <a:cs typeface="Geneva" charset="0"/>
              </a:rPr>
              <a:t> ska läsas upp</a:t>
            </a:r>
            <a:r>
              <a:rPr lang="sv-SE" sz="1200" b="1" kern="1200" dirty="0" smtClean="0">
                <a:solidFill>
                  <a:schemeClr val="tx1"/>
                </a:solidFill>
                <a:effectLst/>
                <a:latin typeface="Arial" pitchFamily="34" charset="0"/>
                <a:ea typeface="Geneva" pitchFamily="1" charset="-128"/>
                <a:cs typeface="Geneva" charset="0"/>
              </a:rPr>
              <a:t>:</a:t>
            </a:r>
            <a:r>
              <a:rPr lang="sv-SE" sz="1200" b="1" kern="1200" baseline="0" dirty="0" smtClean="0">
                <a:solidFill>
                  <a:schemeClr val="tx1"/>
                </a:solidFill>
                <a:effectLst/>
                <a:latin typeface="Arial" pitchFamily="34" charset="0"/>
                <a:ea typeface="Geneva" pitchFamily="1" charset="-128"/>
                <a:cs typeface="Geneva"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1" kern="1200" baseline="0" dirty="0" smtClean="0">
              <a:solidFill>
                <a:schemeClr val="tx1"/>
              </a:solidFill>
              <a:effectLst/>
              <a:latin typeface="Arial" pitchFamily="34" charset="0"/>
              <a:ea typeface="Geneva" pitchFamily="1" charset="-128"/>
              <a:cs typeface="Geneva"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baseline="0" dirty="0" err="1" smtClean="0">
                <a:solidFill>
                  <a:schemeClr val="tx1"/>
                </a:solidFill>
                <a:effectLst/>
                <a:latin typeface="Arial" pitchFamily="34" charset="0"/>
                <a:ea typeface="Geneva" pitchFamily="1" charset="-128"/>
                <a:cs typeface="Geneva" charset="0"/>
              </a:rPr>
              <a:t>eHälsalyftet</a:t>
            </a:r>
            <a:r>
              <a:rPr lang="sv-SE" sz="1200" b="1" kern="1200" baseline="0" dirty="0" smtClean="0">
                <a:solidFill>
                  <a:schemeClr val="tx1"/>
                </a:solidFill>
                <a:effectLst/>
                <a:latin typeface="Arial" pitchFamily="34" charset="0"/>
                <a:ea typeface="Geneva" pitchFamily="1" charset="-128"/>
                <a:cs typeface="Geneva" charset="0"/>
              </a:rPr>
              <a:t> – ett socialfondsprojekt</a:t>
            </a:r>
          </a:p>
          <a:p>
            <a:pPr eaLnBrk="0" hangingPunct="0">
              <a:lnSpc>
                <a:spcPct val="100000"/>
              </a:lnSpc>
              <a:spcBef>
                <a:spcPct val="30000"/>
              </a:spcBef>
              <a:spcAft>
                <a:spcPct val="0"/>
              </a:spcAft>
              <a:defRPr/>
            </a:pPr>
            <a:r>
              <a:rPr lang="sv-SE" sz="1200" kern="1200" dirty="0" smtClean="0">
                <a:latin typeface="Arial" pitchFamily="34" charset="0"/>
                <a:ea typeface="Geneva" pitchFamily="1" charset="-128"/>
              </a:rPr>
              <a:t>För att säkerställa att projektmedlen används effektivt samt att projektet når önskade resultat ställer ESF krav på att uppgifter om projektdeltagare i socialfondsprojekt samlas in. </a:t>
            </a:r>
          </a:p>
          <a:p>
            <a:pPr eaLnBrk="0" hangingPunct="0">
              <a:lnSpc>
                <a:spcPct val="100000"/>
              </a:lnSpc>
              <a:spcBef>
                <a:spcPct val="30000"/>
              </a:spcBef>
              <a:spcAft>
                <a:spcPct val="0"/>
              </a:spcAft>
              <a:defRPr/>
            </a:pPr>
            <a:endParaRPr lang="sv-SE" sz="1200" kern="1200" dirty="0" smtClean="0">
              <a:latin typeface="Arial" pitchFamily="34" charset="0"/>
              <a:ea typeface="Geneva" pitchFamily="1" charset="-128"/>
            </a:endParaRPr>
          </a:p>
          <a:p>
            <a:pPr eaLnBrk="0" hangingPunct="0">
              <a:lnSpc>
                <a:spcPct val="100000"/>
              </a:lnSpc>
              <a:spcBef>
                <a:spcPct val="30000"/>
              </a:spcBef>
              <a:spcAft>
                <a:spcPct val="0"/>
              </a:spcAft>
              <a:defRPr/>
            </a:pPr>
            <a:r>
              <a:rPr lang="sv-SE" sz="1200" kern="1200" dirty="0" smtClean="0">
                <a:latin typeface="Arial" pitchFamily="34" charset="0"/>
                <a:ea typeface="Geneva" pitchFamily="1" charset="-128"/>
              </a:rPr>
              <a:t>På uppdrag av Svenska ESF-rådet ansvarar Statistiska centralbyrån (SCB) för upprättandet av ett deltagarregister och att ta fram statistik. </a:t>
            </a:r>
          </a:p>
          <a:p>
            <a:pPr eaLnBrk="0" hangingPunct="0">
              <a:lnSpc>
                <a:spcPct val="100000"/>
              </a:lnSpc>
              <a:spcBef>
                <a:spcPct val="30000"/>
              </a:spcBef>
              <a:spcAft>
                <a:spcPct val="0"/>
              </a:spcAft>
              <a:defRPr/>
            </a:pPr>
            <a:endParaRPr lang="sv-SE" sz="1200" kern="1200" dirty="0" smtClean="0">
              <a:latin typeface="Arial" pitchFamily="34" charset="0"/>
              <a:ea typeface="Geneva" pitchFamily="1" charset="-128"/>
            </a:endParaRPr>
          </a:p>
          <a:p>
            <a:pPr eaLnBrk="0" hangingPunct="0">
              <a:lnSpc>
                <a:spcPct val="100000"/>
              </a:lnSpc>
              <a:spcBef>
                <a:spcPct val="30000"/>
              </a:spcBef>
              <a:spcAft>
                <a:spcPct val="0"/>
              </a:spcAft>
              <a:defRPr/>
            </a:pPr>
            <a:r>
              <a:rPr lang="sv-SE" sz="1200" kern="1200" dirty="0" err="1" smtClean="0">
                <a:latin typeface="Arial" pitchFamily="34" charset="0"/>
                <a:ea typeface="Geneva" pitchFamily="1" charset="-128"/>
              </a:rPr>
              <a:t>eHälsalyftet</a:t>
            </a:r>
            <a:r>
              <a:rPr lang="sv-SE" sz="1200" kern="1200" dirty="0" smtClean="0">
                <a:latin typeface="Arial" pitchFamily="34" charset="0"/>
                <a:ea typeface="Geneva" pitchFamily="1" charset="-128"/>
              </a:rPr>
              <a:t> tar fram uppgifter om deltagare via EK och redovisar dessa till SCB. Uppgifterna skyddas av sekretess enligt 24 kap. 8 § offentlighets- och sekretesslagen (2009:400).</a:t>
            </a:r>
          </a:p>
          <a:p>
            <a:pPr eaLnBrk="0" hangingPunct="0">
              <a:lnSpc>
                <a:spcPct val="100000"/>
              </a:lnSpc>
              <a:spcBef>
                <a:spcPct val="30000"/>
              </a:spcBef>
              <a:spcAft>
                <a:spcPct val="0"/>
              </a:spcAft>
              <a:defRPr/>
            </a:pPr>
            <a:endParaRPr lang="sv-SE" sz="1200" kern="1200" dirty="0" smtClean="0">
              <a:latin typeface="Arial" pitchFamily="34" charset="0"/>
              <a:ea typeface="Geneva" pitchFamily="1" charset="-128"/>
            </a:endParaRPr>
          </a:p>
          <a:p>
            <a:pPr eaLnBrk="0" hangingPunct="0">
              <a:lnSpc>
                <a:spcPct val="100000"/>
              </a:lnSpc>
              <a:spcBef>
                <a:spcPct val="30000"/>
              </a:spcBef>
              <a:spcAft>
                <a:spcPct val="0"/>
              </a:spcAft>
              <a:defRPr/>
            </a:pPr>
            <a:r>
              <a:rPr lang="sv-SE" sz="1200" kern="1200" dirty="0" smtClean="0">
                <a:latin typeface="Arial" pitchFamily="34" charset="0"/>
                <a:ea typeface="Geneva" pitchFamily="1" charset="-128"/>
              </a:rPr>
              <a:t>Mer information finns på </a:t>
            </a:r>
            <a:r>
              <a:rPr lang="sv-SE" sz="1200" b="1" kern="1200" dirty="0" smtClean="0">
                <a:latin typeface="Arial" pitchFamily="34" charset="0"/>
                <a:ea typeface="Geneva" pitchFamily="1" charset="-128"/>
              </a:rPr>
              <a:t>Insidan </a:t>
            </a:r>
            <a:r>
              <a:rPr lang="sv-SE" sz="1200" kern="1200" dirty="0" smtClean="0">
                <a:latin typeface="Arial" pitchFamily="34" charset="0"/>
                <a:ea typeface="Geneva" pitchFamily="1" charset="-128"/>
              </a:rPr>
              <a:t>samt på </a:t>
            </a:r>
            <a:r>
              <a:rPr lang="sv-SE" sz="1200" b="1" kern="1200" dirty="0" smtClean="0">
                <a:latin typeface="Arial" pitchFamily="34" charset="0"/>
                <a:ea typeface="Geneva" pitchFamily="1" charset="-128"/>
              </a:rPr>
              <a:t>https://www.esf.se/sv/Vara-fonder/Socialfonden1/Genomfora/Hur-ska-mitt-projekt-utvarderas</a:t>
            </a:r>
            <a:r>
              <a:rPr lang="sv-SE" sz="1200" kern="1200" dirty="0" smtClean="0">
                <a:latin typeface="Arial" pitchFamily="34" charset="0"/>
                <a:ea typeface="Geneva" pitchFamily="1" charset="-128"/>
              </a:rPr>
              <a:t>/  </a:t>
            </a:r>
          </a:p>
          <a:p>
            <a:pPr marL="0" lvl="0" indent="0" eaLnBrk="0" hangingPunct="0">
              <a:lnSpc>
                <a:spcPct val="100000"/>
              </a:lnSpc>
              <a:spcBef>
                <a:spcPct val="30000"/>
              </a:spcBef>
              <a:spcAft>
                <a:spcPct val="0"/>
              </a:spcAft>
              <a:buNone/>
              <a:defRPr/>
            </a:pPr>
            <a:endParaRPr lang="sv-SE" sz="1200" kern="1200" dirty="0" smtClean="0">
              <a:latin typeface="Arial" pitchFamily="34" charset="0"/>
              <a:ea typeface="Geneva" pitchFamily="1" charset="-128"/>
            </a:endParaRPr>
          </a:p>
          <a:p>
            <a:pPr marL="0" lvl="0" indent="0" eaLnBrk="0" hangingPunct="0">
              <a:lnSpc>
                <a:spcPct val="100000"/>
              </a:lnSpc>
              <a:spcBef>
                <a:spcPct val="30000"/>
              </a:spcBef>
              <a:spcAft>
                <a:spcPct val="0"/>
              </a:spcAft>
              <a:buNone/>
              <a:defRPr/>
            </a:pPr>
            <a:r>
              <a:rPr lang="sv-SE" sz="1200" i="1" kern="1200" dirty="0" smtClean="0">
                <a:latin typeface="Arial" pitchFamily="34" charset="0"/>
                <a:ea typeface="Geneva" pitchFamily="1" charset="-128"/>
              </a:rPr>
              <a:t>Om information önskas om hur insamlingen av uppgifter går till eller om en person inte vill att uppgifter skickas till SCB för det här ändamålet kan personen höra av sig till projektledningen.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baseline="0" dirty="0" smtClean="0">
                <a:solidFill>
                  <a:schemeClr val="tx1"/>
                </a:solidFill>
                <a:effectLst/>
                <a:latin typeface="Arial" pitchFamily="34" charset="0"/>
                <a:ea typeface="Geneva" pitchFamily="1" charset="-128"/>
                <a:cs typeface="Geneva"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aseline="0"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a:t>
            </a:fld>
            <a:endParaRPr lang="sv-SE"/>
          </a:p>
        </p:txBody>
      </p:sp>
    </p:spTree>
    <p:extLst>
      <p:ext uri="{BB962C8B-B14F-4D97-AF65-F5344CB8AC3E}">
        <p14:creationId xmlns:p14="http://schemas.microsoft.com/office/powerpoint/2010/main" val="1822047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endParaRPr lang="sv-SE" sz="1200" kern="1200" dirty="0" smtClean="0">
              <a:solidFill>
                <a:schemeClr val="tx1"/>
              </a:solidFill>
              <a:effectLst/>
              <a:latin typeface="Arial" pitchFamily="34" charset="0"/>
              <a:ea typeface="Geneva" pitchFamily="1" charset="-128"/>
              <a:cs typeface="Geneva"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1" dirty="0" smtClean="0">
              <a:latin typeface="Verdana" panose="020B0604030504040204" pitchFamily="34" charset="0"/>
              <a:ea typeface="Verdana" panose="020B0604030504040204" pitchFamily="34" charset="0"/>
              <a:cs typeface="Verdana" panose="020B0604030504040204" pitchFamily="34" charset="0"/>
            </a:endParaRP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a:t>
            </a:fld>
            <a:endParaRPr lang="sv-SE"/>
          </a:p>
        </p:txBody>
      </p:sp>
    </p:spTree>
    <p:extLst>
      <p:ext uri="{BB962C8B-B14F-4D97-AF65-F5344CB8AC3E}">
        <p14:creationId xmlns:p14="http://schemas.microsoft.com/office/powerpoint/2010/main" val="26149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5</a:t>
            </a:fld>
            <a:endParaRPr lang="sv-SE"/>
          </a:p>
        </p:txBody>
      </p:sp>
    </p:spTree>
    <p:extLst>
      <p:ext uri="{BB962C8B-B14F-4D97-AF65-F5344CB8AC3E}">
        <p14:creationId xmlns:p14="http://schemas.microsoft.com/office/powerpoint/2010/main" val="4206165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6</a:t>
            </a:fld>
            <a:endParaRPr lang="sv-SE"/>
          </a:p>
        </p:txBody>
      </p:sp>
    </p:spTree>
    <p:extLst>
      <p:ext uri="{BB962C8B-B14F-4D97-AF65-F5344CB8AC3E}">
        <p14:creationId xmlns:p14="http://schemas.microsoft.com/office/powerpoint/2010/main" val="2082568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7</a:t>
            </a:fld>
            <a:endParaRPr lang="sv-SE"/>
          </a:p>
        </p:txBody>
      </p:sp>
    </p:spTree>
    <p:extLst>
      <p:ext uri="{BB962C8B-B14F-4D97-AF65-F5344CB8AC3E}">
        <p14:creationId xmlns:p14="http://schemas.microsoft.com/office/powerpoint/2010/main" val="3160783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8</a:t>
            </a:fld>
            <a:endParaRPr lang="sv-SE"/>
          </a:p>
        </p:txBody>
      </p:sp>
    </p:spTree>
    <p:extLst>
      <p:ext uri="{BB962C8B-B14F-4D97-AF65-F5344CB8AC3E}">
        <p14:creationId xmlns:p14="http://schemas.microsoft.com/office/powerpoint/2010/main" val="6125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9</a:t>
            </a:fld>
            <a:endParaRPr lang="sv-SE"/>
          </a:p>
        </p:txBody>
      </p:sp>
    </p:spTree>
    <p:extLst>
      <p:ext uri="{BB962C8B-B14F-4D97-AF65-F5344CB8AC3E}">
        <p14:creationId xmlns:p14="http://schemas.microsoft.com/office/powerpoint/2010/main" val="1175056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23316397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n textrut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297"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hape 24"/>
          <p:cNvSpPr>
            <a:spLocks noGrp="1"/>
          </p:cNvSpPr>
          <p:nvPr>
            <p:ph type="title"/>
          </p:nvPr>
        </p:nvSpPr>
        <p:spPr>
          <a:xfrm>
            <a:off x="457200" y="857220"/>
            <a:ext cx="8229600" cy="6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36000" bIns="36000" numCol="1" anchor="b" anchorCtr="0" compatLnSpc="1">
            <a:prstTxWarp prst="textNoShape">
              <a:avLst/>
            </a:prstTxWarp>
            <a:noAutofit/>
          </a:bodyPr>
          <a:lstStyle>
            <a:lvl1pPr>
              <a:defRPr lang="sv-SE" sz="1500" dirty="0">
                <a:latin typeface="Verdana" panose="020B0604030504040204" pitchFamily="34" charset="0"/>
                <a:ea typeface="Verdana" panose="020B0604030504040204" pitchFamily="34" charset="0"/>
                <a:cs typeface="Verdana" panose="020B0604030504040204" pitchFamily="34" charset="0"/>
              </a:defRPr>
            </a:lvl1pPr>
          </a:lstStyle>
          <a:p>
            <a:pPr lvl="0" eaLnBrk="0" fontAlgn="base" hangingPunct="0">
              <a:spcBef>
                <a:spcPct val="0"/>
              </a:spcBef>
            </a:pPr>
            <a:endParaRPr lang="sv-SE" dirty="0"/>
          </a:p>
        </p:txBody>
      </p:sp>
      <p:sp>
        <p:nvSpPr>
          <p:cNvPr id="26" name="Shape 26"/>
          <p:cNvSpPr>
            <a:spLocks noGrp="1"/>
          </p:cNvSpPr>
          <p:nvPr>
            <p:ph type="body" sz="quarter" idx="1"/>
          </p:nvPr>
        </p:nvSpPr>
        <p:spPr>
          <a:xfrm>
            <a:off x="457200" y="1560996"/>
            <a:ext cx="8229600" cy="288926"/>
          </a:xfrm>
          <a:prstGeom prst="rect">
            <a:avLst/>
          </a:prstGeom>
        </p:spPr>
        <p:txBody>
          <a:bodyPr lIns="0">
            <a:noAutofit/>
          </a:bodyPr>
          <a:lstStyle>
            <a:lvl1pPr marL="0" indent="0">
              <a:spcBef>
                <a:spcPts val="300"/>
              </a:spcBef>
              <a:buSzTx/>
              <a:buFontTx/>
              <a:buNone/>
              <a:defRPr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endParaRPr lang="sv-SE" dirty="0"/>
          </a:p>
        </p:txBody>
      </p:sp>
      <p:sp>
        <p:nvSpPr>
          <p:cNvPr id="7" name="Platshållare för innehåll 2"/>
          <p:cNvSpPr>
            <a:spLocks noGrp="1"/>
          </p:cNvSpPr>
          <p:nvPr>
            <p:ph idx="11" hasCustomPrompt="1"/>
          </p:nvPr>
        </p:nvSpPr>
        <p:spPr>
          <a:xfrm>
            <a:off x="457200" y="2159000"/>
            <a:ext cx="8229600" cy="39370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marL="809625" indent="-138113">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12" name="Shape 26"/>
          <p:cNvSpPr>
            <a:spLocks noGrp="1"/>
          </p:cNvSpPr>
          <p:nvPr>
            <p:ph type="body" sz="quarter" idx="10" hasCustomPrompt="1"/>
          </p:nvPr>
        </p:nvSpPr>
        <p:spPr>
          <a:xfrm>
            <a:off x="457200" y="6284068"/>
            <a:ext cx="8229600" cy="370422"/>
          </a:xfrm>
          <a:prstGeom prst="rect">
            <a:avLst/>
          </a:prstGeom>
        </p:spPr>
        <p:txBody>
          <a:bodyPr anchor="b">
            <a:noAutofit/>
          </a:bodyPr>
          <a:lstStyle>
            <a:lvl1pPr marL="0" indent="0">
              <a:spcBef>
                <a:spcPts val="0"/>
              </a:spcBef>
              <a:buSzTx/>
              <a:buFontTx/>
              <a:buNone/>
              <a:defRPr sz="600" b="0" i="1">
                <a:solidFill>
                  <a:schemeClr val="tx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2022416171"/>
      </p:ext>
    </p:extLst>
  </p:cSld>
  <p:clrMapOvr>
    <a:masterClrMapping/>
  </p:clrMapOvr>
  <p:transition spd="med"/>
  <p:extLst mod="1">
    <p:ext uri="{DCECCB84-F9BA-43D5-87BE-67443E8EF086}">
      <p15:sldGuideLst xmlns:p15="http://schemas.microsoft.com/office/powerpoint/2012/main">
        <p15:guide id="1" pos="278">
          <p15:clr>
            <a:srgbClr val="FBAE40"/>
          </p15:clr>
        </p15:guide>
        <p15:guide id="2" pos="2880">
          <p15:clr>
            <a:srgbClr val="FBAE40"/>
          </p15:clr>
        </p15:guide>
        <p15:guide id="3" pos="5483">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Endast rubri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5278"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90"/>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Shape 26"/>
          <p:cNvSpPr>
            <a:spLocks noGrp="1"/>
          </p:cNvSpPr>
          <p:nvPr>
            <p:ph type="body" sz="quarter" idx="1" hasCustomPrompt="1"/>
          </p:nvPr>
        </p:nvSpPr>
        <p:spPr>
          <a:xfrm>
            <a:off x="457200" y="1560998"/>
            <a:ext cx="8229600" cy="288927"/>
          </a:xfrm>
          <a:prstGeom prst="rect">
            <a:avLst/>
          </a:prstGeom>
        </p:spPr>
        <p:txBody>
          <a:bodyPr lIns="0" tIns="45719" rIns="91438" bIns="45719">
            <a:noAutofit/>
          </a:bodyPr>
          <a:lstStyle>
            <a:lvl1pPr marL="0" indent="0">
              <a:spcBef>
                <a:spcPts val="300"/>
              </a:spcBef>
              <a:buSzTx/>
              <a:buFontTx/>
              <a:buNone/>
              <a:defRPr sz="1200" b="1">
                <a:solidFill>
                  <a:schemeClr val="accent1"/>
                </a:solidFill>
                <a:latin typeface="Arial" panose="020B0604020202020204" pitchFamily="34" charset="0"/>
                <a:ea typeface="+mj-ea"/>
                <a:cs typeface="Arial" panose="020B0604020202020204" pitchFamily="34" charset="0"/>
                <a:sym typeface="Calibri"/>
              </a:defRPr>
            </a:lvl1pPr>
            <a:lvl2pPr marL="480660" indent="-13776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68" indent="-128585">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2974"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866"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Brödtext nivå ett</a:t>
            </a:r>
          </a:p>
        </p:txBody>
      </p:sp>
      <p:sp>
        <p:nvSpPr>
          <p:cNvPr id="5" name="Shape 26"/>
          <p:cNvSpPr>
            <a:spLocks noGrp="1"/>
          </p:cNvSpPr>
          <p:nvPr>
            <p:ph type="body" sz="quarter" idx="10" hasCustomPrompt="1"/>
          </p:nvPr>
        </p:nvSpPr>
        <p:spPr>
          <a:xfrm>
            <a:off x="457200" y="6400801"/>
            <a:ext cx="8229600" cy="253691"/>
          </a:xfrm>
          <a:prstGeom prst="rect">
            <a:avLst/>
          </a:prstGeom>
        </p:spPr>
        <p:txBody>
          <a:bodyPr lIns="91438" tIns="45719" rIns="91438" bIns="45719" anchor="b">
            <a:noAutofit/>
          </a:bodyPr>
          <a:lstStyle>
            <a:lvl1pPr marL="0" indent="0">
              <a:spcBef>
                <a:spcPts val="0"/>
              </a:spcBef>
              <a:buSzTx/>
              <a:buFontTx/>
              <a:buNone/>
              <a:defRPr sz="600" b="0" i="1">
                <a:solidFill>
                  <a:schemeClr val="tx1"/>
                </a:solidFill>
                <a:latin typeface="Arial" panose="020B0604020202020204" pitchFamily="34" charset="0"/>
                <a:ea typeface="+mj-ea"/>
                <a:cs typeface="Arial" panose="020B0604020202020204" pitchFamily="34" charset="0"/>
                <a:sym typeface="Calibri"/>
              </a:defRPr>
            </a:lvl1pPr>
            <a:lvl2pPr marL="480660" indent="-13776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68" indent="-128585">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2974"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866"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3452777666"/>
      </p:ext>
    </p:extLst>
  </p:cSld>
  <p:clrMapOvr>
    <a:masterClrMapping/>
  </p:clrMapOvr>
  <p:transition spd="med"/>
  <p:extLst mod="1">
    <p:ext uri="{DCECCB84-F9BA-43D5-87BE-67443E8EF086}">
      <p15:sldGuideLst xmlns:p15="http://schemas.microsoft.com/office/powerpoint/2012/main">
        <p15:guide id="1" pos="278">
          <p15:clr>
            <a:srgbClr val="FBAE40"/>
          </p15:clr>
        </p15:guide>
        <p15:guide id="2" pos="2880">
          <p15:clr>
            <a:srgbClr val="FBAE40"/>
          </p15:clr>
        </p15:guide>
        <p15:guide id="3" pos="5483">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Endast rubri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8321"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90"/>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hape 24"/>
          <p:cNvSpPr>
            <a:spLocks noGrp="1"/>
          </p:cNvSpPr>
          <p:nvPr>
            <p:ph type="title" hasCustomPrompt="1"/>
          </p:nvPr>
        </p:nvSpPr>
        <p:spPr>
          <a:xfrm>
            <a:off x="457200" y="857221"/>
            <a:ext cx="8229600" cy="6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5999" rIns="35999" bIns="35999" numCol="1" anchor="b" anchorCtr="0" compatLnSpc="1">
            <a:prstTxWarp prst="textNoShape">
              <a:avLst/>
            </a:prstTxWarp>
            <a:noAutofit/>
          </a:bodyPr>
          <a:lstStyle>
            <a:lvl1pPr>
              <a:defRPr lang="sv-SE" sz="1500" dirty="0">
                <a:latin typeface="Arial" panose="020B0604020202020204" pitchFamily="34" charset="0"/>
                <a:cs typeface="Arial" panose="020B0604020202020204" pitchFamily="34" charset="0"/>
              </a:defRPr>
            </a:lvl1pPr>
          </a:lstStyle>
          <a:p>
            <a:pPr lvl="0" eaLnBrk="0" fontAlgn="base" hangingPunct="0">
              <a:spcBef>
                <a:spcPct val="0"/>
              </a:spcBef>
            </a:pPr>
            <a:r>
              <a:rPr lang="sv-SE" dirty="0"/>
              <a:t>Titeltext</a:t>
            </a:r>
          </a:p>
        </p:txBody>
      </p:sp>
      <p:sp>
        <p:nvSpPr>
          <p:cNvPr id="26" name="Shape 26"/>
          <p:cNvSpPr>
            <a:spLocks noGrp="1"/>
          </p:cNvSpPr>
          <p:nvPr>
            <p:ph type="body" sz="quarter" idx="1" hasCustomPrompt="1"/>
          </p:nvPr>
        </p:nvSpPr>
        <p:spPr>
          <a:xfrm>
            <a:off x="457200" y="1560998"/>
            <a:ext cx="8229600" cy="288927"/>
          </a:xfrm>
          <a:prstGeom prst="rect">
            <a:avLst/>
          </a:prstGeom>
        </p:spPr>
        <p:txBody>
          <a:bodyPr lIns="0" tIns="45719" rIns="91438" bIns="45719">
            <a:noAutofit/>
          </a:bodyPr>
          <a:lstStyle>
            <a:lvl1pPr marL="0" indent="0">
              <a:spcBef>
                <a:spcPts val="300"/>
              </a:spcBef>
              <a:buSzTx/>
              <a:buFontTx/>
              <a:buNone/>
              <a:defRPr sz="1200" b="1">
                <a:solidFill>
                  <a:schemeClr val="accent1"/>
                </a:solidFill>
                <a:latin typeface="Arial" panose="020B0604020202020204" pitchFamily="34" charset="0"/>
                <a:ea typeface="+mj-ea"/>
                <a:cs typeface="Arial" panose="020B0604020202020204" pitchFamily="34" charset="0"/>
                <a:sym typeface="Calibri"/>
              </a:defRPr>
            </a:lvl1pPr>
            <a:lvl2pPr marL="480660" indent="-13776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68" indent="-128585">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2974"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866"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Brödtext nivå ett</a:t>
            </a:r>
          </a:p>
        </p:txBody>
      </p:sp>
      <p:sp>
        <p:nvSpPr>
          <p:cNvPr id="5" name="Shape 26"/>
          <p:cNvSpPr>
            <a:spLocks noGrp="1"/>
          </p:cNvSpPr>
          <p:nvPr>
            <p:ph type="body" sz="quarter" idx="10" hasCustomPrompt="1"/>
          </p:nvPr>
        </p:nvSpPr>
        <p:spPr>
          <a:xfrm>
            <a:off x="457200" y="6400801"/>
            <a:ext cx="8229600" cy="253691"/>
          </a:xfrm>
          <a:prstGeom prst="rect">
            <a:avLst/>
          </a:prstGeom>
        </p:spPr>
        <p:txBody>
          <a:bodyPr lIns="91438" tIns="45719" rIns="91438" bIns="45719" anchor="b">
            <a:noAutofit/>
          </a:bodyPr>
          <a:lstStyle>
            <a:lvl1pPr marL="0" indent="0">
              <a:spcBef>
                <a:spcPts val="0"/>
              </a:spcBef>
              <a:buSzTx/>
              <a:buFontTx/>
              <a:buNone/>
              <a:defRPr sz="600" b="0" i="1">
                <a:solidFill>
                  <a:schemeClr val="tx1"/>
                </a:solidFill>
                <a:latin typeface="Arial" panose="020B0604020202020204" pitchFamily="34" charset="0"/>
                <a:ea typeface="+mj-ea"/>
                <a:cs typeface="Arial" panose="020B0604020202020204" pitchFamily="34" charset="0"/>
                <a:sym typeface="Calibri"/>
              </a:defRPr>
            </a:lvl1pPr>
            <a:lvl2pPr marL="480660" indent="-13776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68" indent="-128585">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2974"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866"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77224846"/>
      </p:ext>
    </p:extLst>
  </p:cSld>
  <p:clrMapOvr>
    <a:masterClrMapping/>
  </p:clrMapOvr>
  <p:transition spd="med"/>
  <p:extLst mod="1">
    <p:ext uri="{DCECCB84-F9BA-43D5-87BE-67443E8EF086}">
      <p15:sldGuideLst xmlns:p15="http://schemas.microsoft.com/office/powerpoint/2012/main">
        <p15:guide id="1" pos="278">
          <p15:clr>
            <a:srgbClr val="FBAE40"/>
          </p15:clr>
        </p15:guide>
        <p15:guide id="2" pos="2880">
          <p15:clr>
            <a:srgbClr val="FBAE40"/>
          </p15:clr>
        </p15:guide>
        <p15:guide id="3" pos="5483">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bwMode="auto">
          <a:xfrm>
            <a:off x="719138" y="936625"/>
            <a:ext cx="7700962"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sv-SE" altLang="sv-SE" smtClean="0"/>
              <a:t>Klicka här för att ändra format</a:t>
            </a:r>
            <a:endParaRPr lang="sv-SE" altLang="sv-SE" dirty="0" smtClean="0"/>
          </a:p>
        </p:txBody>
      </p:sp>
      <p:sp>
        <p:nvSpPr>
          <p:cNvPr id="23" name="Rectangle 3"/>
          <p:cNvSpPr>
            <a:spLocks noGrp="1" noChangeArrowheads="1"/>
          </p:cNvSpPr>
          <p:nvPr>
            <p:ph idx="1"/>
          </p:nvPr>
        </p:nvSpPr>
        <p:spPr bwMode="auto">
          <a:xfrm>
            <a:off x="719138" y="2063750"/>
            <a:ext cx="7700962"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sv-SE" altLang="sv-SE" noProof="0" smtClean="0"/>
              <a:t>Klicka här för att ändra format på bakgrundstexten</a:t>
            </a:r>
          </a:p>
          <a:p>
            <a:pPr lvl="1"/>
            <a:r>
              <a:rPr lang="sv-SE" altLang="sv-SE" noProof="0" smtClean="0"/>
              <a:t>Nivå två</a:t>
            </a:r>
          </a:p>
          <a:p>
            <a:pPr lvl="2"/>
            <a:r>
              <a:rPr lang="sv-SE" altLang="sv-SE" noProof="0" smtClean="0"/>
              <a:t>Nivå tre</a:t>
            </a:r>
          </a:p>
          <a:p>
            <a:pPr lvl="3"/>
            <a:r>
              <a:rPr lang="sv-SE" altLang="sv-SE" noProof="0" smtClean="0"/>
              <a:t>Nivå fyra</a:t>
            </a:r>
          </a:p>
          <a:p>
            <a:pPr lvl="4"/>
            <a:r>
              <a:rPr lang="sv-SE" altLang="sv-SE" noProof="0" smtClean="0"/>
              <a:t>Nivå fem</a:t>
            </a:r>
          </a:p>
        </p:txBody>
      </p:sp>
      <p:sp>
        <p:nvSpPr>
          <p:cNvPr id="15" name="Rectangle 24"/>
          <p:cNvSpPr>
            <a:spLocks noChangeArrowheads="1"/>
          </p:cNvSpPr>
          <p:nvPr userDrawn="1"/>
        </p:nvSpPr>
        <p:spPr bwMode="auto">
          <a:xfrm>
            <a:off x="0" y="-416"/>
            <a:ext cx="9144000" cy="719137"/>
          </a:xfrm>
          <a:prstGeom prst="rect">
            <a:avLst/>
          </a:prstGeom>
          <a:solidFill>
            <a:srgbClr val="E9E3DC"/>
          </a:solidFill>
          <a:ln>
            <a:noFill/>
          </a:ln>
          <a:extLst/>
        </p:spPr>
        <p:txBody>
          <a:bodyPr wrap="none" anchor="ctr">
            <a:spAutoFit/>
          </a:bodyPr>
          <a:lstStyle>
            <a:lvl1pPr>
              <a:defRPr sz="2200">
                <a:solidFill>
                  <a:schemeClr val="tx1"/>
                </a:solidFill>
                <a:latin typeface="Verdana" pitchFamily="34" charset="0"/>
                <a:ea typeface="Geneva" charset="0"/>
                <a:cs typeface="Geneva" charset="0"/>
              </a:defRPr>
            </a:lvl1pPr>
            <a:lvl2pPr marL="742950" indent="-285750">
              <a:defRPr sz="2200">
                <a:solidFill>
                  <a:schemeClr val="tx1"/>
                </a:solidFill>
                <a:latin typeface="Verdana" pitchFamily="34" charset="0"/>
                <a:ea typeface="Geneva" charset="0"/>
                <a:cs typeface="Geneva" charset="0"/>
              </a:defRPr>
            </a:lvl2pPr>
            <a:lvl3pPr marL="1143000" indent="-228600">
              <a:defRPr sz="2200">
                <a:solidFill>
                  <a:schemeClr val="tx1"/>
                </a:solidFill>
                <a:latin typeface="Verdana" pitchFamily="34" charset="0"/>
                <a:ea typeface="Geneva" charset="0"/>
                <a:cs typeface="Geneva" charset="0"/>
              </a:defRPr>
            </a:lvl3pPr>
            <a:lvl4pPr marL="1600200" indent="-228600">
              <a:defRPr sz="2200">
                <a:solidFill>
                  <a:schemeClr val="tx1"/>
                </a:solidFill>
                <a:latin typeface="Verdana" pitchFamily="34" charset="0"/>
                <a:ea typeface="Geneva" charset="0"/>
                <a:cs typeface="Geneva" charset="0"/>
              </a:defRPr>
            </a:lvl4pPr>
            <a:lvl5pPr marL="2057400" indent="-228600">
              <a:defRPr sz="2200">
                <a:solidFill>
                  <a:schemeClr val="tx1"/>
                </a:solidFill>
                <a:latin typeface="Verdana" pitchFamily="34" charset="0"/>
                <a:ea typeface="Geneva" charset="0"/>
                <a:cs typeface="Geneva" charset="0"/>
              </a:defRPr>
            </a:lvl5pPr>
            <a:lvl6pPr marL="25146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6pPr>
            <a:lvl7pPr marL="29718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7pPr>
            <a:lvl8pPr marL="34290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8pPr>
            <a:lvl9pPr marL="38862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9pPr>
          </a:lstStyle>
          <a:p>
            <a:pPr>
              <a:defRPr/>
            </a:pPr>
            <a:endParaRPr lang="sv-SE" altLang="sv-SE" smtClean="0"/>
          </a:p>
        </p:txBody>
      </p:sp>
      <p:grpSp>
        <p:nvGrpSpPr>
          <p:cNvPr id="16" name="Grupp 15"/>
          <p:cNvGrpSpPr/>
          <p:nvPr userDrawn="1"/>
        </p:nvGrpSpPr>
        <p:grpSpPr>
          <a:xfrm>
            <a:off x="9023022" y="2063"/>
            <a:ext cx="120981" cy="624495"/>
            <a:chOff x="9039727" y="6142038"/>
            <a:chExt cx="108287" cy="558969"/>
          </a:xfrm>
        </p:grpSpPr>
        <p:sp>
          <p:nvSpPr>
            <p:cNvPr id="17" name="Rektangel 16"/>
            <p:cNvSpPr/>
            <p:nvPr userDrawn="1"/>
          </p:nvSpPr>
          <p:spPr bwMode="auto">
            <a:xfrm>
              <a:off x="9039730" y="61420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8" name="Rektangel 17"/>
            <p:cNvSpPr/>
            <p:nvPr userDrawn="1"/>
          </p:nvSpPr>
          <p:spPr bwMode="auto">
            <a:xfrm>
              <a:off x="9039727" y="62944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9" name="Rektangel 18"/>
            <p:cNvSpPr/>
            <p:nvPr userDrawn="1"/>
          </p:nvSpPr>
          <p:spPr bwMode="auto">
            <a:xfrm>
              <a:off x="9039730" y="6446651"/>
              <a:ext cx="108284" cy="108284"/>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20" name="Rektangel 19"/>
            <p:cNvSpPr/>
            <p:nvPr userDrawn="1"/>
          </p:nvSpPr>
          <p:spPr bwMode="auto">
            <a:xfrm>
              <a:off x="9039730" y="6592723"/>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grpSp>
      <p:pic>
        <p:nvPicPr>
          <p:cNvPr id="21" name="Picture 2" descr="G:\Information-Kommunikation\Grafiskt_material\SLL_logotyper\png\sll_rgb_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7956" y="189438"/>
            <a:ext cx="2598737" cy="4078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43" descr="eHalsa-linje-ro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ruta 23"/>
          <p:cNvSpPr txBox="1"/>
          <p:nvPr userDrawn="1"/>
        </p:nvSpPr>
        <p:spPr>
          <a:xfrm>
            <a:off x="3668891" y="6635277"/>
            <a:ext cx="4341633" cy="215444"/>
          </a:xfrm>
          <a:prstGeom prst="rect">
            <a:avLst/>
          </a:prstGeom>
          <a:noFill/>
        </p:spPr>
        <p:txBody>
          <a:bodyPr wrap="square" rtlCol="0">
            <a:spAutoFit/>
          </a:bodyPr>
          <a:lstStyle/>
          <a:p>
            <a:pPr algn="r"/>
            <a:r>
              <a:rPr lang="sv-SE" sz="800" dirty="0" smtClean="0">
                <a:solidFill>
                  <a:srgbClr val="000000"/>
                </a:solidFill>
              </a:rPr>
              <a:t>Detta projektet medfinansieras av Europeiska unionen/Europeiska socialfonden</a:t>
            </a:r>
            <a:endParaRPr lang="sv-SE" sz="800" dirty="0">
              <a:solidFill>
                <a:srgbClr val="000000"/>
              </a:solidFill>
            </a:endParaRPr>
          </a:p>
        </p:txBody>
      </p:sp>
      <p:pic>
        <p:nvPicPr>
          <p:cNvPr id="26" name="Bildobjekt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Tree>
    <p:extLst>
      <p:ext uri="{BB962C8B-B14F-4D97-AF65-F5344CB8AC3E}">
        <p14:creationId xmlns:p14="http://schemas.microsoft.com/office/powerpoint/2010/main" val="15176160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22479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22479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8590177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750888"/>
            <a:ext cx="8229600" cy="11430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1"/>
            <a:ext cx="4038600" cy="219562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innehåll 3"/>
          <p:cNvSpPr>
            <a:spLocks noGrp="1"/>
          </p:cNvSpPr>
          <p:nvPr>
            <p:ph sz="half" idx="10"/>
          </p:nvPr>
        </p:nvSpPr>
        <p:spPr>
          <a:xfrm>
            <a:off x="4662371" y="3932366"/>
            <a:ext cx="4038600" cy="219562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9559729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457200" y="1535113"/>
            <a:ext cx="4040188" cy="639762"/>
          </a:xfrm>
        </p:spPr>
        <p:txBody>
          <a:bodyPr anchor="b">
            <a:no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för att lägga till Rubrik</a:t>
            </a:r>
          </a:p>
        </p:txBody>
      </p:sp>
      <p:sp>
        <p:nvSpPr>
          <p:cNvPr id="4" name="Platshållare för innehåll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hasCustomPrompt="1"/>
          </p:nvPr>
        </p:nvSpPr>
        <p:spPr>
          <a:xfrm>
            <a:off x="4645025" y="1535113"/>
            <a:ext cx="4041775"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för att lägga till Rubrik</a:t>
            </a:r>
          </a:p>
        </p:txBody>
      </p:sp>
      <p:sp>
        <p:nvSpPr>
          <p:cNvPr id="6" name="Platshållare för innehåll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Rubrik 6"/>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4683648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873125"/>
            <a:ext cx="3008313"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873125"/>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203517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8899001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741272896"/>
      </p:ext>
    </p:extLst>
  </p:cSld>
  <p:clrMapOvr>
    <a:masterClrMapping/>
  </p:clrMapOvr>
  <p:transition spd="slow" advClick="0"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lvl1pPr>
              <a:defRPr sz="2000" b="1">
                <a:solidFill>
                  <a:srgbClr val="000000"/>
                </a:solidFill>
              </a:defRPr>
            </a:lvl1pPr>
          </a:lstStyle>
          <a:p>
            <a:r>
              <a:rPr lang="sv-SE"/>
              <a:t>Klicka här för att ändra format</a:t>
            </a:r>
          </a:p>
        </p:txBody>
      </p:sp>
    </p:spTree>
    <p:extLst>
      <p:ext uri="{BB962C8B-B14F-4D97-AF65-F5344CB8AC3E}">
        <p14:creationId xmlns:p14="http://schemas.microsoft.com/office/powerpoint/2010/main" val="161169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vå textruto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73"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hape 24"/>
          <p:cNvSpPr>
            <a:spLocks noGrp="1"/>
          </p:cNvSpPr>
          <p:nvPr>
            <p:ph type="title"/>
          </p:nvPr>
        </p:nvSpPr>
        <p:spPr>
          <a:xfrm>
            <a:off x="457200" y="857220"/>
            <a:ext cx="8229600" cy="6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36000" bIns="36000" numCol="1" anchor="b" anchorCtr="0" compatLnSpc="1">
            <a:prstTxWarp prst="textNoShape">
              <a:avLst/>
            </a:prstTxWarp>
            <a:noAutofit/>
          </a:bodyPr>
          <a:lstStyle>
            <a:lvl1pPr>
              <a:defRPr lang="sv-SE" sz="1500" dirty="0">
                <a:latin typeface="Verdana" panose="020B0604030504040204" pitchFamily="34" charset="0"/>
                <a:ea typeface="Verdana" panose="020B0604030504040204" pitchFamily="34" charset="0"/>
                <a:cs typeface="Verdana" panose="020B0604030504040204" pitchFamily="34" charset="0"/>
              </a:defRPr>
            </a:lvl1pPr>
          </a:lstStyle>
          <a:p>
            <a:pPr lvl="0" eaLnBrk="0" fontAlgn="base" hangingPunct="0">
              <a:spcBef>
                <a:spcPct val="0"/>
              </a:spcBef>
            </a:pPr>
            <a:endParaRPr lang="sv-SE" dirty="0"/>
          </a:p>
        </p:txBody>
      </p:sp>
      <p:sp>
        <p:nvSpPr>
          <p:cNvPr id="26" name="Shape 26"/>
          <p:cNvSpPr>
            <a:spLocks noGrp="1"/>
          </p:cNvSpPr>
          <p:nvPr>
            <p:ph type="body" sz="quarter" idx="1"/>
          </p:nvPr>
        </p:nvSpPr>
        <p:spPr>
          <a:xfrm>
            <a:off x="457200" y="1560996"/>
            <a:ext cx="8229600" cy="288926"/>
          </a:xfrm>
          <a:prstGeom prst="rect">
            <a:avLst/>
          </a:prstGeom>
        </p:spPr>
        <p:txBody>
          <a:bodyPr lIns="0">
            <a:noAutofit/>
          </a:bodyPr>
          <a:lstStyle>
            <a:lvl1pPr marL="0" indent="0">
              <a:spcBef>
                <a:spcPts val="300"/>
              </a:spcBef>
              <a:buSzTx/>
              <a:buFontTx/>
              <a:buNone/>
              <a:defRPr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endParaRPr lang="sv-SE" dirty="0"/>
          </a:p>
        </p:txBody>
      </p:sp>
      <p:sp>
        <p:nvSpPr>
          <p:cNvPr id="7" name="Platshållare för innehåll 2"/>
          <p:cNvSpPr>
            <a:spLocks noGrp="1"/>
          </p:cNvSpPr>
          <p:nvPr>
            <p:ph idx="11" hasCustomPrompt="1"/>
          </p:nvPr>
        </p:nvSpPr>
        <p:spPr>
          <a:xfrm>
            <a:off x="457201" y="2159000"/>
            <a:ext cx="3934838" cy="39370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marL="809625" indent="-136922">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8" name="Platshållare för innehåll 2"/>
          <p:cNvSpPr>
            <a:spLocks noGrp="1"/>
          </p:cNvSpPr>
          <p:nvPr>
            <p:ph idx="12" hasCustomPrompt="1"/>
          </p:nvPr>
        </p:nvSpPr>
        <p:spPr>
          <a:xfrm>
            <a:off x="4751962" y="2159000"/>
            <a:ext cx="3934838" cy="39370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marL="809625" indent="-116681">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12" name="Shape 26"/>
          <p:cNvSpPr>
            <a:spLocks noGrp="1"/>
          </p:cNvSpPr>
          <p:nvPr>
            <p:ph type="body" sz="quarter" idx="10" hasCustomPrompt="1"/>
          </p:nvPr>
        </p:nvSpPr>
        <p:spPr>
          <a:xfrm>
            <a:off x="457200" y="6284068"/>
            <a:ext cx="8229600" cy="370422"/>
          </a:xfrm>
          <a:prstGeom prst="rect">
            <a:avLst/>
          </a:prstGeom>
        </p:spPr>
        <p:txBody>
          <a:bodyPr anchor="b">
            <a:noAutofit/>
          </a:bodyPr>
          <a:lstStyle>
            <a:lvl1pPr marL="0" indent="0">
              <a:spcBef>
                <a:spcPts val="0"/>
              </a:spcBef>
              <a:buSzTx/>
              <a:buFontTx/>
              <a:buNone/>
              <a:defRPr sz="600" b="0" i="1">
                <a:solidFill>
                  <a:schemeClr val="tx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1473242609"/>
      </p:ext>
    </p:extLst>
  </p:cSld>
  <p:clrMapOvr>
    <a:masterClrMapping/>
  </p:clrMapOvr>
  <p:transition spd="med"/>
  <p:extLst mod="1">
    <p:ext uri="{DCECCB84-F9BA-43D5-87BE-67443E8EF086}">
      <p15:sldGuideLst xmlns:p15="http://schemas.microsoft.com/office/powerpoint/2012/main">
        <p15:guide id="1" pos="278">
          <p15:clr>
            <a:srgbClr val="FBAE40"/>
          </p15:clr>
        </p15:guide>
        <p15:guide id="2" pos="2880">
          <p15:clr>
            <a:srgbClr val="FBAE40"/>
          </p15:clr>
        </p15:guide>
        <p15:guide id="3" pos="5483">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24"/>
          <p:cNvSpPr>
            <a:spLocks noChangeArrowheads="1"/>
          </p:cNvSpPr>
          <p:nvPr/>
        </p:nvSpPr>
        <p:spPr bwMode="auto">
          <a:xfrm>
            <a:off x="0" y="-416"/>
            <a:ext cx="9144000" cy="719137"/>
          </a:xfrm>
          <a:prstGeom prst="rect">
            <a:avLst/>
          </a:prstGeom>
          <a:solidFill>
            <a:srgbClr val="E9E3DC"/>
          </a:solidFill>
          <a:ln>
            <a:noFill/>
          </a:ln>
          <a:extLst/>
        </p:spPr>
        <p:txBody>
          <a:bodyPr wrap="none" anchor="ctr">
            <a:spAutoFit/>
          </a:bodyPr>
          <a:lstStyle>
            <a:lvl1pPr>
              <a:defRPr sz="2200">
                <a:solidFill>
                  <a:schemeClr val="tx1"/>
                </a:solidFill>
                <a:latin typeface="Verdana" pitchFamily="34" charset="0"/>
                <a:ea typeface="Geneva" charset="0"/>
                <a:cs typeface="Geneva" charset="0"/>
              </a:defRPr>
            </a:lvl1pPr>
            <a:lvl2pPr marL="742950" indent="-285750">
              <a:defRPr sz="2200">
                <a:solidFill>
                  <a:schemeClr val="tx1"/>
                </a:solidFill>
                <a:latin typeface="Verdana" pitchFamily="34" charset="0"/>
                <a:ea typeface="Geneva" charset="0"/>
                <a:cs typeface="Geneva" charset="0"/>
              </a:defRPr>
            </a:lvl2pPr>
            <a:lvl3pPr marL="1143000" indent="-228600">
              <a:defRPr sz="2200">
                <a:solidFill>
                  <a:schemeClr val="tx1"/>
                </a:solidFill>
                <a:latin typeface="Verdana" pitchFamily="34" charset="0"/>
                <a:ea typeface="Geneva" charset="0"/>
                <a:cs typeface="Geneva" charset="0"/>
              </a:defRPr>
            </a:lvl3pPr>
            <a:lvl4pPr marL="1600200" indent="-228600">
              <a:defRPr sz="2200">
                <a:solidFill>
                  <a:schemeClr val="tx1"/>
                </a:solidFill>
                <a:latin typeface="Verdana" pitchFamily="34" charset="0"/>
                <a:ea typeface="Geneva" charset="0"/>
                <a:cs typeface="Geneva" charset="0"/>
              </a:defRPr>
            </a:lvl4pPr>
            <a:lvl5pPr marL="2057400" indent="-228600">
              <a:defRPr sz="2200">
                <a:solidFill>
                  <a:schemeClr val="tx1"/>
                </a:solidFill>
                <a:latin typeface="Verdana" pitchFamily="34" charset="0"/>
                <a:ea typeface="Geneva" charset="0"/>
                <a:cs typeface="Geneva" charset="0"/>
              </a:defRPr>
            </a:lvl5pPr>
            <a:lvl6pPr marL="25146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6pPr>
            <a:lvl7pPr marL="29718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7pPr>
            <a:lvl8pPr marL="34290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8pPr>
            <a:lvl9pPr marL="38862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9pPr>
          </a:lstStyle>
          <a:p>
            <a:pPr>
              <a:defRPr/>
            </a:pPr>
            <a:endParaRPr lang="sv-SE" altLang="sv-SE" smtClean="0"/>
          </a:p>
        </p:txBody>
      </p:sp>
      <p:sp>
        <p:nvSpPr>
          <p:cNvPr id="4" name="Platshållare för rubrik 3"/>
          <p:cNvSpPr>
            <a:spLocks noGrp="1"/>
          </p:cNvSpPr>
          <p:nvPr>
            <p:ph type="title"/>
          </p:nvPr>
        </p:nvSpPr>
        <p:spPr>
          <a:xfrm>
            <a:off x="457200" y="8842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5" name="Platshållare för text 4"/>
          <p:cNvSpPr>
            <a:spLocks noGrp="1"/>
          </p:cNvSpPr>
          <p:nvPr>
            <p:ph type="body" idx="1"/>
          </p:nvPr>
        </p:nvSpPr>
        <p:spPr>
          <a:xfrm>
            <a:off x="457200" y="2105026"/>
            <a:ext cx="8229600" cy="36195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29" name="Picture 543" descr="eHalsa-linje-ro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upp 29"/>
          <p:cNvGrpSpPr/>
          <p:nvPr/>
        </p:nvGrpSpPr>
        <p:grpSpPr>
          <a:xfrm>
            <a:off x="9023022" y="2063"/>
            <a:ext cx="120981" cy="624495"/>
            <a:chOff x="9039727" y="6142038"/>
            <a:chExt cx="108287" cy="558969"/>
          </a:xfrm>
        </p:grpSpPr>
        <p:sp>
          <p:nvSpPr>
            <p:cNvPr id="31" name="Rektangel 30"/>
            <p:cNvSpPr/>
            <p:nvPr userDrawn="1"/>
          </p:nvSpPr>
          <p:spPr bwMode="auto">
            <a:xfrm>
              <a:off x="9039730" y="61420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2" name="Rektangel 31"/>
            <p:cNvSpPr/>
            <p:nvPr userDrawn="1"/>
          </p:nvSpPr>
          <p:spPr bwMode="auto">
            <a:xfrm>
              <a:off x="9039727" y="62944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3" name="Rektangel 32"/>
            <p:cNvSpPr/>
            <p:nvPr userDrawn="1"/>
          </p:nvSpPr>
          <p:spPr bwMode="auto">
            <a:xfrm>
              <a:off x="9039730" y="6446651"/>
              <a:ext cx="108284" cy="108284"/>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4" name="Rektangel 33"/>
            <p:cNvSpPr/>
            <p:nvPr userDrawn="1"/>
          </p:nvSpPr>
          <p:spPr bwMode="auto">
            <a:xfrm>
              <a:off x="9039730" y="6592723"/>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grpSp>
      <p:sp>
        <p:nvSpPr>
          <p:cNvPr id="13" name="textruta 12"/>
          <p:cNvSpPr txBox="1"/>
          <p:nvPr/>
        </p:nvSpPr>
        <p:spPr>
          <a:xfrm>
            <a:off x="3668891" y="6635277"/>
            <a:ext cx="4341633" cy="215444"/>
          </a:xfrm>
          <a:prstGeom prst="rect">
            <a:avLst/>
          </a:prstGeom>
          <a:noFill/>
        </p:spPr>
        <p:txBody>
          <a:bodyPr wrap="square" rtlCol="0">
            <a:spAutoFit/>
          </a:bodyPr>
          <a:lstStyle/>
          <a:p>
            <a:pPr algn="r"/>
            <a:r>
              <a:rPr lang="sv-SE" sz="800" dirty="0" smtClean="0">
                <a:solidFill>
                  <a:srgbClr val="000000"/>
                </a:solidFill>
              </a:rPr>
              <a:t>Detta projektet medfinansieras av Europeiska unionen/Europeiska socialfonden</a:t>
            </a:r>
            <a:endParaRPr lang="sv-SE" sz="800" dirty="0">
              <a:solidFill>
                <a:srgbClr val="000000"/>
              </a:solidFill>
            </a:endParaRPr>
          </a:p>
        </p:txBody>
      </p:sp>
      <p:pic>
        <p:nvPicPr>
          <p:cNvPr id="1026" name="Picture 2" descr="G:\Information-Kommunikation\Grafiskt_material\SLL_logotyper\png\sll_rgb_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7956" y="189438"/>
            <a:ext cx="2598737" cy="407822"/>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Tree>
  </p:cSld>
  <p:clrMap bg1="lt1" tx1="dk1" bg2="lt2" tx2="dk2" accent1="accent1" accent2="accent2" accent3="accent3" accent4="accent4" accent5="accent5" accent6="accent6" hlink="hlink" folHlink="folHlink"/>
  <p:sldLayoutIdLst>
    <p:sldLayoutId id="2147483959" r:id="rId1"/>
    <p:sldLayoutId id="2147483956" r:id="rId2"/>
    <p:sldLayoutId id="2147483962" r:id="rId3"/>
    <p:sldLayoutId id="2147483967" r:id="rId4"/>
    <p:sldLayoutId id="2147483963" r:id="rId5"/>
    <p:sldLayoutId id="2147483966" r:id="rId6"/>
    <p:sldLayoutId id="2147483968" r:id="rId7"/>
    <p:sldLayoutId id="2147483969" r:id="rId8"/>
    <p:sldLayoutId id="2147483970" r:id="rId9"/>
    <p:sldLayoutId id="2147483971" r:id="rId10"/>
    <p:sldLayoutId id="2147483972" r:id="rId11"/>
    <p:sldLayoutId id="2147483974" r:id="rId12"/>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000">
          <a:solidFill>
            <a:schemeClr val="tx2"/>
          </a:solidFill>
          <a:latin typeface="+mj-lt"/>
          <a:ea typeface="+mj-ea"/>
          <a:cs typeface="Geneva"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2pPr>
      <a:lvl3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3pPr>
      <a:lvl4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4pPr>
      <a:lvl5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Geneva" charset="0"/>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cs typeface="Geneva" charset="0"/>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cs typeface="Geneva" charset="0"/>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cs typeface="Geneva" charset="0"/>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cs typeface="Geneva" charset="0"/>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MBBNP-YS_mQ" TargetMode="External"/><Relationship Id="rId5" Type="http://schemas.openxmlformats.org/officeDocument/2006/relationships/image" Target="../media/image19.png"/><Relationship Id="rId4" Type="http://schemas.openxmlformats.org/officeDocument/2006/relationships/hyperlink" Target="https://www.youtube.com/watch?v=MBBNP-YS_mQ"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vSxIzSsAqHc"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oleObject" Target="../embeddings/oleObject5.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video" Target="https://www.youtube.com/embed/S7r0c3kmaok" TargetMode="External"/><Relationship Id="rId5" Type="http://schemas.openxmlformats.org/officeDocument/2006/relationships/image" Target="../media/image19.png"/><Relationship Id="rId4" Type="http://schemas.openxmlformats.org/officeDocument/2006/relationships/hyperlink" Target="https://www.youtube.com/watch?v=S7r0c3kmaok"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insidan.slso.sll.se/BHV-Stockholm-Nordvast/Om-SLSO/Framtidens-halso--och-sjukvard/Vardelyftet/Vardelyftet-Primarvard/" TargetMode="External"/><Relationship Id="rId2" Type="http://schemas.openxmlformats.org/officeDocument/2006/relationships/hyperlink" Target="http://insidan.slso.sll.se/BHV-Stockholm-Nordvast/Stod--service/Verktyg-och-system-A-O/TakeCare/Webbtidboke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insidan.slso.sll.se/Startsida-gast/Stod--service/" TargetMode="Externa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2ZEILJYmxec" TargetMode="External"/><Relationship Id="rId5" Type="http://schemas.openxmlformats.org/officeDocument/2006/relationships/image" Target="../media/image19.png"/><Relationship Id="rId4" Type="http://schemas.openxmlformats.org/officeDocument/2006/relationships/hyperlink" Target="https://www.youtube.com/watch?v=2ZEILJYmxe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07" y="710441"/>
            <a:ext cx="9158207" cy="6140280"/>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9" name="textruta 8"/>
          <p:cNvSpPr txBox="1"/>
          <p:nvPr/>
        </p:nvSpPr>
        <p:spPr>
          <a:xfrm>
            <a:off x="1434114" y="3268062"/>
            <a:ext cx="7315200" cy="584775"/>
          </a:xfrm>
          <a:prstGeom prst="rect">
            <a:avLst/>
          </a:prstGeom>
          <a:noFill/>
        </p:spPr>
        <p:txBody>
          <a:bodyPr wrap="square" rtlCol="0">
            <a:spAutoFit/>
          </a:bodyPr>
          <a:lstStyle/>
          <a:p>
            <a:pPr algn="l">
              <a:spcBef>
                <a:spcPts val="0"/>
              </a:spcBef>
            </a:pPr>
            <a:endParaRPr lang="sv-SE" sz="3200" b="1" dirty="0"/>
          </a:p>
        </p:txBody>
      </p:sp>
      <p:sp>
        <p:nvSpPr>
          <p:cNvPr id="11" name="Rubrik 10"/>
          <p:cNvSpPr>
            <a:spLocks noGrp="1"/>
          </p:cNvSpPr>
          <p:nvPr>
            <p:ph type="ctrTitle"/>
          </p:nvPr>
        </p:nvSpPr>
        <p:spPr/>
        <p:txBody>
          <a:bodyPr>
            <a:normAutofit fontScale="90000"/>
          </a:bodyPr>
          <a:lstStyle/>
          <a:p>
            <a:r>
              <a:rPr lang="sv-SE" b="1" dirty="0">
                <a:solidFill>
                  <a:srgbClr val="7030A0"/>
                </a:solidFill>
              </a:rPr>
              <a:t>Välkomna till </a:t>
            </a:r>
            <a:r>
              <a:rPr lang="sv-SE" b="1" dirty="0" err="1" smtClean="0">
                <a:solidFill>
                  <a:srgbClr val="7030A0"/>
                </a:solidFill>
              </a:rPr>
              <a:t>eHälsalyftet</a:t>
            </a:r>
            <a:r>
              <a:rPr lang="sv-SE" b="1" dirty="0" smtClean="0">
                <a:solidFill>
                  <a:srgbClr val="7030A0"/>
                </a:solidFill>
              </a:rPr>
              <a:t> tema 3!</a:t>
            </a:r>
            <a:r>
              <a:rPr lang="sv-SE" dirty="0"/>
              <a:t/>
            </a:r>
            <a:br>
              <a:rPr lang="sv-SE" dirty="0"/>
            </a:br>
            <a:r>
              <a:rPr lang="sv-SE" dirty="0"/>
              <a:t/>
            </a:r>
            <a:br>
              <a:rPr lang="sv-SE" dirty="0"/>
            </a:br>
            <a:r>
              <a:rPr lang="sv-SE" dirty="0" smtClean="0">
                <a:solidFill>
                  <a:srgbClr val="7030A0"/>
                </a:solidFill>
              </a:rPr>
              <a:t>Framtidens vårdinformationsmiljö (FVM)</a:t>
            </a:r>
            <a:r>
              <a:rPr lang="sv-SE" dirty="0" smtClean="0"/>
              <a:t/>
            </a:r>
            <a:br>
              <a:rPr lang="sv-SE" dirty="0" smtClean="0"/>
            </a:br>
            <a:r>
              <a:rPr lang="sv-SE" dirty="0"/>
              <a:t/>
            </a:r>
            <a:br>
              <a:rPr lang="sv-SE" dirty="0"/>
            </a:br>
            <a:r>
              <a:rPr lang="sv-SE" dirty="0" smtClean="0"/>
              <a:t/>
            </a:r>
            <a:br>
              <a:rPr lang="sv-SE" dirty="0" smtClean="0"/>
            </a:br>
            <a:r>
              <a:rPr lang="sv-SE" dirty="0"/>
              <a:t/>
            </a:r>
            <a:br>
              <a:rPr lang="sv-SE" dirty="0"/>
            </a:br>
            <a:endParaRPr lang="sv-SE" dirty="0"/>
          </a:p>
        </p:txBody>
      </p:sp>
      <p:pic>
        <p:nvPicPr>
          <p:cNvPr id="10" name="Picture 5" descr="C:\Users\2d26\AppData\Local\Microsoft\Windows\Temporary Internet Files\Content.IE5\SVMMMJVM\baby-working-on-a-laptop[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9886" y="3015574"/>
            <a:ext cx="5146751" cy="3265068"/>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602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p:txBody>
          <a:bodyPr>
            <a:normAutofit/>
          </a:bodyPr>
          <a:lstStyle/>
          <a:p>
            <a:pPr algn="ctr"/>
            <a:r>
              <a:rPr lang="sv-SE" sz="2000" b="1" dirty="0" smtClean="0">
                <a:solidFill>
                  <a:srgbClr val="7030A0"/>
                </a:solidFill>
              </a:rPr>
              <a:t>Dialogfrågor</a:t>
            </a:r>
            <a:endParaRPr lang="sv-SE" sz="2000" b="1" dirty="0">
              <a:solidFill>
                <a:srgbClr val="7030A0"/>
              </a:solidFill>
            </a:endParaRPr>
          </a:p>
        </p:txBody>
      </p:sp>
      <p:grpSp>
        <p:nvGrpSpPr>
          <p:cNvPr id="4" name="Grupp 3"/>
          <p:cNvGrpSpPr/>
          <p:nvPr/>
        </p:nvGrpSpPr>
        <p:grpSpPr>
          <a:xfrm>
            <a:off x="1087398" y="2446648"/>
            <a:ext cx="2193734" cy="2180918"/>
            <a:chOff x="3082652" y="3789040"/>
            <a:chExt cx="2857500" cy="2592288"/>
          </a:xfrm>
        </p:grpSpPr>
        <p:pic>
          <p:nvPicPr>
            <p:cNvPr id="6" name="Picture 6" descr="https://s.evbuc.com/https_proxy?url=http%3A%2F%2Fwww.trinitybiblechurch.us%2Fwp-content%2Fuploads%2Fgroup_meeting_trim-300x198.png&amp;sig=ADR2i78CEh1i2IUT89-1EjA5q1dI8_xy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449537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127" y="3789040"/>
              <a:ext cx="2114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ankebubbla: moln 19"/>
          <p:cNvSpPr/>
          <p:nvPr/>
        </p:nvSpPr>
        <p:spPr bwMode="auto">
          <a:xfrm>
            <a:off x="4705513" y="1810188"/>
            <a:ext cx="3227525" cy="1938037"/>
          </a:xfrm>
          <a:prstGeom prst="cloudCallout">
            <a:avLst>
              <a:gd name="adj1" fmla="val -87321"/>
              <a:gd name="adj2" fmla="val 32825"/>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a:r>
              <a:rPr lang="sv-SE" sz="1350" i="1" dirty="0" smtClean="0">
                <a:latin typeface="Verdana" panose="020B0604030504040204" pitchFamily="34" charset="0"/>
                <a:ea typeface="Verdana" panose="020B0604030504040204" pitchFamily="34" charset="0"/>
                <a:cs typeface="Verdana" panose="020B0604030504040204" pitchFamily="34" charset="0"/>
              </a:rPr>
              <a:t>Vad kan dessa befolknings- förändringar innebära för oss i vår verksamhet?</a:t>
            </a:r>
          </a:p>
        </p:txBody>
      </p:sp>
      <p:sp>
        <p:nvSpPr>
          <p:cNvPr id="9" name="Tankebubbla: moln 19"/>
          <p:cNvSpPr/>
          <p:nvPr/>
        </p:nvSpPr>
        <p:spPr bwMode="auto">
          <a:xfrm>
            <a:off x="3829554" y="3994307"/>
            <a:ext cx="3956702" cy="1938037"/>
          </a:xfrm>
          <a:prstGeom prst="cloudCallout">
            <a:avLst>
              <a:gd name="adj1" fmla="val -60434"/>
              <a:gd name="adj2" fmla="val -50815"/>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a:r>
              <a:rPr lang="sv-SE" sz="1350" i="1" dirty="0" smtClean="0">
                <a:ea typeface="Verdana" panose="020B0604030504040204" pitchFamily="34" charset="0"/>
                <a:cs typeface="Verdana" panose="020B0604030504040204" pitchFamily="34" charset="0"/>
              </a:rPr>
              <a:t>Hur påverkar detta behovet av digitala tjänster i vår verksamhet?</a:t>
            </a:r>
            <a:endParaRPr lang="sv-SE" sz="135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1657969"/>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624954" y="867386"/>
            <a:ext cx="8229600" cy="1009863"/>
          </a:xfrm>
        </p:spPr>
        <p:txBody>
          <a:bodyPr>
            <a:normAutofit fontScale="90000"/>
          </a:bodyPr>
          <a:lstStyle/>
          <a:p>
            <a:r>
              <a:rPr lang="sv-SE" sz="2000" dirty="0" smtClean="0"/>
              <a:t/>
            </a:r>
            <a:br>
              <a:rPr lang="sv-SE" sz="2000" dirty="0" smtClean="0"/>
            </a:br>
            <a:r>
              <a:rPr lang="sv-SE" sz="2000" dirty="0" smtClean="0"/>
              <a:t>Liam </a:t>
            </a:r>
            <a:r>
              <a:rPr lang="sv-SE" sz="2000" dirty="0"/>
              <a:t>är fem </a:t>
            </a:r>
            <a:r>
              <a:rPr lang="sv-SE" sz="2000" dirty="0" smtClean="0"/>
              <a:t>år</a:t>
            </a:r>
            <a:br>
              <a:rPr lang="sv-SE" sz="2000" dirty="0" smtClean="0"/>
            </a:br>
            <a:r>
              <a:rPr lang="sv-SE" sz="2000" dirty="0"/>
              <a:t/>
            </a:r>
            <a:br>
              <a:rPr lang="sv-SE" sz="2000" dirty="0"/>
            </a:br>
            <a:r>
              <a:rPr lang="sv-SE" sz="2000" dirty="0"/>
              <a:t>Han har en del vårdkontakter förutom BHV</a:t>
            </a:r>
            <a:br>
              <a:rPr lang="sv-SE" sz="2000" dirty="0"/>
            </a:br>
            <a:r>
              <a:rPr lang="sv-SE" sz="2000" dirty="0"/>
              <a:t/>
            </a:r>
            <a:br>
              <a:rPr lang="sv-SE" sz="2000" dirty="0"/>
            </a:br>
            <a:endParaRPr lang="sv-SE" sz="2000" b="1" dirty="0">
              <a:solidFill>
                <a:srgbClr val="FF0000"/>
              </a:solidFill>
            </a:endParaRPr>
          </a:p>
        </p:txBody>
      </p:sp>
      <p:sp>
        <p:nvSpPr>
          <p:cNvPr id="29" name="textruta 28"/>
          <p:cNvSpPr txBox="1"/>
          <p:nvPr/>
        </p:nvSpPr>
        <p:spPr>
          <a:xfrm>
            <a:off x="3668891" y="6635277"/>
            <a:ext cx="4341633" cy="215444"/>
          </a:xfrm>
          <a:prstGeom prst="rect">
            <a:avLst/>
          </a:prstGeom>
          <a:noFill/>
        </p:spPr>
        <p:txBody>
          <a:bodyPr wrap="square" rtlCol="0">
            <a:spAutoFit/>
          </a:bodyPr>
          <a:lstStyle/>
          <a:p>
            <a:pPr algn="r"/>
            <a:r>
              <a:rPr lang="sv-SE" sz="800" dirty="0" smtClean="0">
                <a:solidFill>
                  <a:srgbClr val="000000"/>
                </a:solidFill>
              </a:rPr>
              <a:t>Detta projektet medfinansieras av Europeiska unionen/Europeiska socialfonden</a:t>
            </a:r>
            <a:endParaRPr lang="sv-SE" sz="800" dirty="0">
              <a:solidFill>
                <a:srgbClr val="000000"/>
              </a:solidFill>
            </a:endParaRPr>
          </a:p>
        </p:txBody>
      </p:sp>
      <p:pic>
        <p:nvPicPr>
          <p:cNvPr id="31" name="Bildobjekt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pic>
        <p:nvPicPr>
          <p:cNvPr id="17" name="Bildobjekt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6887" y="2022662"/>
            <a:ext cx="6225602" cy="4257979"/>
          </a:xfrm>
          <a:prstGeom prst="rect">
            <a:avLst/>
          </a:prstGeom>
        </p:spPr>
      </p:pic>
      <p:grpSp>
        <p:nvGrpSpPr>
          <p:cNvPr id="42" name="Grupp 41"/>
          <p:cNvGrpSpPr/>
          <p:nvPr/>
        </p:nvGrpSpPr>
        <p:grpSpPr>
          <a:xfrm>
            <a:off x="698017" y="2667378"/>
            <a:ext cx="6950205" cy="3307363"/>
            <a:chOff x="5118276" y="763378"/>
            <a:chExt cx="6546128" cy="5780535"/>
          </a:xfrm>
          <a:solidFill>
            <a:srgbClr val="BFBFBF">
              <a:alpha val="74118"/>
            </a:srgbClr>
          </a:solidFill>
        </p:grpSpPr>
        <p:sp>
          <p:nvSpPr>
            <p:cNvPr id="44" name="Rektangel med rundade hörn 43"/>
            <p:cNvSpPr/>
            <p:nvPr/>
          </p:nvSpPr>
          <p:spPr>
            <a:xfrm>
              <a:off x="7775394" y="763378"/>
              <a:ext cx="1673409" cy="492532"/>
            </a:xfrm>
            <a:prstGeom prst="roundRect">
              <a:avLst/>
            </a:prstGeom>
            <a:solidFill>
              <a:srgbClr val="FF99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solidFill>
                    <a:schemeClr val="tx1"/>
                  </a:solidFill>
                </a:rPr>
                <a:t>Extra stöd på förskolan</a:t>
              </a:r>
              <a:endParaRPr lang="sv-SE" sz="1050" dirty="0">
                <a:solidFill>
                  <a:schemeClr val="tx1"/>
                </a:solidFill>
              </a:endParaRPr>
            </a:p>
          </p:txBody>
        </p:sp>
        <p:sp>
          <p:nvSpPr>
            <p:cNvPr id="45" name="Rektangel med rundade hörn 44"/>
            <p:cNvSpPr/>
            <p:nvPr/>
          </p:nvSpPr>
          <p:spPr>
            <a:xfrm>
              <a:off x="9759405" y="2492130"/>
              <a:ext cx="1904999" cy="628360"/>
            </a:xfrm>
            <a:prstGeom prst="roundRect">
              <a:avLst/>
            </a:prstGeom>
            <a:solidFill>
              <a:srgbClr val="92D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solidFill>
                    <a:schemeClr val="tx1"/>
                  </a:solidFill>
                </a:rPr>
                <a:t>BUP</a:t>
              </a:r>
              <a:endParaRPr lang="sv-SE" sz="1050" dirty="0">
                <a:solidFill>
                  <a:schemeClr val="tx1"/>
                </a:solidFill>
              </a:endParaRPr>
            </a:p>
          </p:txBody>
        </p:sp>
        <p:sp>
          <p:nvSpPr>
            <p:cNvPr id="46" name="Rektangel med rundade hörn 45"/>
            <p:cNvSpPr/>
            <p:nvPr/>
          </p:nvSpPr>
          <p:spPr>
            <a:xfrm>
              <a:off x="6855792" y="4651645"/>
              <a:ext cx="1545507" cy="707158"/>
            </a:xfrm>
            <a:prstGeom prst="roundRect">
              <a:avLst/>
            </a:prstGeom>
            <a:solidFill>
              <a:srgbClr val="99CC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solidFill>
                    <a:schemeClr val="tx1"/>
                  </a:solidFill>
                </a:rPr>
                <a:t>BUMM</a:t>
              </a:r>
              <a:endParaRPr lang="sv-SE" sz="1050" dirty="0">
                <a:solidFill>
                  <a:schemeClr val="tx1"/>
                </a:solidFill>
              </a:endParaRPr>
            </a:p>
          </p:txBody>
        </p:sp>
        <p:sp>
          <p:nvSpPr>
            <p:cNvPr id="47" name="Rektangel med rundade hörn 46"/>
            <p:cNvSpPr/>
            <p:nvPr/>
          </p:nvSpPr>
          <p:spPr>
            <a:xfrm>
              <a:off x="5118276" y="5358803"/>
              <a:ext cx="1737515" cy="785733"/>
            </a:xfrm>
            <a:prstGeom prst="roundRect">
              <a:avLst/>
            </a:prstGeom>
            <a:solidFill>
              <a:srgbClr val="FFCC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a:t>
              </a:r>
            </a:p>
          </p:txBody>
        </p:sp>
        <p:sp>
          <p:nvSpPr>
            <p:cNvPr id="48" name="Rektangel med rundade hörn 47"/>
            <p:cNvSpPr/>
            <p:nvPr/>
          </p:nvSpPr>
          <p:spPr>
            <a:xfrm>
              <a:off x="9893171" y="4651643"/>
              <a:ext cx="1771233" cy="809006"/>
            </a:xfrm>
            <a:prstGeom prst="roundRect">
              <a:avLst/>
            </a:prstGeom>
            <a:solidFill>
              <a:srgbClr val="9966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solidFill>
                    <a:schemeClr val="tx1"/>
                  </a:solidFill>
                </a:rPr>
                <a:t>Habiliteringen</a:t>
              </a:r>
              <a:endParaRPr lang="sv-SE" sz="1050" dirty="0">
                <a:solidFill>
                  <a:schemeClr val="tx1"/>
                </a:solidFill>
              </a:endParaRPr>
            </a:p>
          </p:txBody>
        </p:sp>
        <p:sp>
          <p:nvSpPr>
            <p:cNvPr id="49" name="Rektangel med rundade hörn 48"/>
            <p:cNvSpPr/>
            <p:nvPr/>
          </p:nvSpPr>
          <p:spPr>
            <a:xfrm>
              <a:off x="5289465" y="2833306"/>
              <a:ext cx="2174931" cy="793316"/>
            </a:xfrm>
            <a:prstGeom prst="roundRect">
              <a:avLst/>
            </a:prstGeom>
            <a:solidFill>
              <a:srgbClr val="CC99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solidFill>
                    <a:schemeClr val="tx1"/>
                  </a:solidFill>
                </a:rPr>
                <a:t>Logopedkontakt</a:t>
              </a:r>
              <a:endParaRPr lang="sv-SE" sz="1050" dirty="0">
                <a:solidFill>
                  <a:schemeClr val="tx1"/>
                </a:solidFill>
              </a:endParaRPr>
            </a:p>
          </p:txBody>
        </p:sp>
        <p:sp>
          <p:nvSpPr>
            <p:cNvPr id="53" name="Rektangel med rundade hörn 52"/>
            <p:cNvSpPr/>
            <p:nvPr/>
          </p:nvSpPr>
          <p:spPr>
            <a:xfrm>
              <a:off x="8401299" y="5763653"/>
              <a:ext cx="1491872" cy="780260"/>
            </a:xfrm>
            <a:prstGeom prst="roundRect">
              <a:avLst/>
            </a:prstGeom>
            <a:solidFill>
              <a:srgbClr val="00FF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solidFill>
                    <a:schemeClr val="tx1"/>
                  </a:solidFill>
                </a:rPr>
                <a:t>Socialtjänsten</a:t>
              </a:r>
              <a:endParaRPr lang="sv-SE" sz="1050" dirty="0">
                <a:solidFill>
                  <a:schemeClr val="tx1"/>
                </a:solidFill>
              </a:endParaRPr>
            </a:p>
          </p:txBody>
        </p:sp>
      </p:grpSp>
      <p:cxnSp>
        <p:nvCxnSpPr>
          <p:cNvPr id="68" name="Rak koppling 67"/>
          <p:cNvCxnSpPr/>
          <p:nvPr/>
        </p:nvCxnSpPr>
        <p:spPr bwMode="auto">
          <a:xfrm>
            <a:off x="5295858" y="1615858"/>
            <a:ext cx="679057" cy="2040634"/>
          </a:xfrm>
          <a:prstGeom prst="line">
            <a:avLst/>
          </a:prstGeom>
          <a:noFill/>
          <a:ln w="9525" cap="flat" cmpd="sng" algn="ctr">
            <a:solidFill>
              <a:srgbClr val="003468"/>
            </a:solidFill>
            <a:prstDash val="solid"/>
            <a:round/>
            <a:headEnd type="none" w="med" len="med"/>
            <a:tailEnd type="none" w="med" len="med"/>
          </a:ln>
          <a:effectLst/>
        </p:spPr>
      </p:cxnSp>
      <p:cxnSp>
        <p:nvCxnSpPr>
          <p:cNvPr id="70" name="Rak koppling 69"/>
          <p:cNvCxnSpPr/>
          <p:nvPr/>
        </p:nvCxnSpPr>
        <p:spPr bwMode="auto">
          <a:xfrm flipH="1">
            <a:off x="4739755" y="1594155"/>
            <a:ext cx="556103" cy="1073223"/>
          </a:xfrm>
          <a:prstGeom prst="line">
            <a:avLst/>
          </a:prstGeom>
          <a:noFill/>
          <a:ln w="9525" cap="flat" cmpd="sng" algn="ctr">
            <a:solidFill>
              <a:srgbClr val="003468"/>
            </a:solidFill>
            <a:prstDash val="solid"/>
            <a:round/>
            <a:headEnd type="none" w="med" len="med"/>
            <a:tailEnd type="none" w="med" len="med"/>
          </a:ln>
          <a:effectLst/>
        </p:spPr>
      </p:cxnSp>
      <p:cxnSp>
        <p:nvCxnSpPr>
          <p:cNvPr id="72" name="Rak koppling 71"/>
          <p:cNvCxnSpPr/>
          <p:nvPr/>
        </p:nvCxnSpPr>
        <p:spPr bwMode="auto">
          <a:xfrm flipH="1">
            <a:off x="5100126" y="1668026"/>
            <a:ext cx="471796" cy="3853428"/>
          </a:xfrm>
          <a:prstGeom prst="line">
            <a:avLst/>
          </a:prstGeom>
          <a:noFill/>
          <a:ln w="9525" cap="flat" cmpd="sng" algn="ctr">
            <a:solidFill>
              <a:srgbClr val="003468"/>
            </a:solidFill>
            <a:prstDash val="solid"/>
            <a:round/>
            <a:headEnd type="none" w="med" len="med"/>
            <a:tailEnd type="none" w="med" len="med"/>
          </a:ln>
          <a:effectLst/>
        </p:spPr>
      </p:cxnSp>
      <p:cxnSp>
        <p:nvCxnSpPr>
          <p:cNvPr id="75" name="Rak koppling 74"/>
          <p:cNvCxnSpPr/>
          <p:nvPr/>
        </p:nvCxnSpPr>
        <p:spPr bwMode="auto">
          <a:xfrm flipH="1">
            <a:off x="2872559" y="2961432"/>
            <a:ext cx="1173103" cy="840473"/>
          </a:xfrm>
          <a:prstGeom prst="line">
            <a:avLst/>
          </a:prstGeom>
          <a:noFill/>
          <a:ln w="9525" cap="flat" cmpd="sng" algn="ctr">
            <a:solidFill>
              <a:srgbClr val="003468"/>
            </a:solidFill>
            <a:prstDash val="solid"/>
            <a:round/>
            <a:headEnd type="none" w="med" len="med"/>
            <a:tailEnd type="none" w="med" len="med"/>
          </a:ln>
          <a:effectLst/>
        </p:spPr>
      </p:cxnSp>
      <p:cxnSp>
        <p:nvCxnSpPr>
          <p:cNvPr id="77" name="Rak koppling 76"/>
          <p:cNvCxnSpPr/>
          <p:nvPr/>
        </p:nvCxnSpPr>
        <p:spPr bwMode="auto">
          <a:xfrm>
            <a:off x="6425190" y="4062680"/>
            <a:ext cx="0" cy="860952"/>
          </a:xfrm>
          <a:prstGeom prst="line">
            <a:avLst/>
          </a:prstGeom>
          <a:noFill/>
          <a:ln w="9525" cap="flat" cmpd="sng" algn="ctr">
            <a:solidFill>
              <a:srgbClr val="003468"/>
            </a:solidFill>
            <a:prstDash val="solid"/>
            <a:round/>
            <a:headEnd type="none" w="med" len="med"/>
            <a:tailEnd type="none" w="med" len="med"/>
          </a:ln>
          <a:effectLst/>
        </p:spPr>
      </p:cxnSp>
      <p:cxnSp>
        <p:nvCxnSpPr>
          <p:cNvPr id="79" name="Rak koppling 78"/>
          <p:cNvCxnSpPr>
            <a:stCxn id="46" idx="3"/>
            <a:endCxn id="48" idx="1"/>
          </p:cNvCxnSpPr>
          <p:nvPr/>
        </p:nvCxnSpPr>
        <p:spPr bwMode="auto">
          <a:xfrm>
            <a:off x="4183693" y="5094372"/>
            <a:ext cx="1583962" cy="29136"/>
          </a:xfrm>
          <a:prstGeom prst="line">
            <a:avLst/>
          </a:prstGeom>
          <a:noFill/>
          <a:ln w="9525" cap="flat" cmpd="sng" algn="ctr">
            <a:solidFill>
              <a:srgbClr val="003468"/>
            </a:solidFill>
            <a:prstDash val="solid"/>
            <a:round/>
            <a:headEnd type="none" w="med" len="med"/>
            <a:tailEnd type="none" w="med" len="med"/>
          </a:ln>
          <a:effectLst/>
        </p:spPr>
      </p:cxnSp>
      <p:cxnSp>
        <p:nvCxnSpPr>
          <p:cNvPr id="81" name="Rak koppling 80"/>
          <p:cNvCxnSpPr/>
          <p:nvPr/>
        </p:nvCxnSpPr>
        <p:spPr bwMode="auto">
          <a:xfrm flipV="1">
            <a:off x="4183693" y="3851698"/>
            <a:ext cx="1388229" cy="1242674"/>
          </a:xfrm>
          <a:prstGeom prst="line">
            <a:avLst/>
          </a:prstGeom>
          <a:noFill/>
          <a:ln w="9525" cap="flat" cmpd="sng" algn="ctr">
            <a:solidFill>
              <a:srgbClr val="003468"/>
            </a:solidFill>
            <a:prstDash val="solid"/>
            <a:round/>
            <a:headEnd type="none" w="med" len="med"/>
            <a:tailEnd type="none" w="med" len="med"/>
          </a:ln>
          <a:effectLst/>
        </p:spPr>
      </p:cxnSp>
      <p:cxnSp>
        <p:nvCxnSpPr>
          <p:cNvPr id="83" name="Rak koppling 82"/>
          <p:cNvCxnSpPr/>
          <p:nvPr/>
        </p:nvCxnSpPr>
        <p:spPr bwMode="auto">
          <a:xfrm>
            <a:off x="1620401" y="4365763"/>
            <a:ext cx="0" cy="920881"/>
          </a:xfrm>
          <a:prstGeom prst="line">
            <a:avLst/>
          </a:prstGeom>
          <a:noFill/>
          <a:ln w="9525" cap="flat" cmpd="sng" algn="ctr">
            <a:solidFill>
              <a:srgbClr val="003468"/>
            </a:solidFill>
            <a:prstDash val="solid"/>
            <a:round/>
            <a:headEnd type="none" w="med" len="med"/>
            <a:tailEnd type="none" w="med" len="med"/>
          </a:ln>
          <a:effectLst/>
        </p:spPr>
      </p:cxnSp>
      <p:cxnSp>
        <p:nvCxnSpPr>
          <p:cNvPr id="86" name="Rak koppling 85"/>
          <p:cNvCxnSpPr>
            <a:endCxn id="48" idx="1"/>
          </p:cNvCxnSpPr>
          <p:nvPr/>
        </p:nvCxnSpPr>
        <p:spPr bwMode="auto">
          <a:xfrm>
            <a:off x="4407505" y="2955610"/>
            <a:ext cx="1360150" cy="2167898"/>
          </a:xfrm>
          <a:prstGeom prst="line">
            <a:avLst/>
          </a:prstGeom>
          <a:noFill/>
          <a:ln w="9525" cap="flat" cmpd="sng" algn="ctr">
            <a:solidFill>
              <a:srgbClr val="003468"/>
            </a:solidFill>
            <a:prstDash val="solid"/>
            <a:round/>
            <a:headEnd type="none" w="med" len="med"/>
            <a:tailEnd type="none" w="med" len="med"/>
          </a:ln>
          <a:effectLst/>
        </p:spPr>
      </p:cxnSp>
    </p:spTree>
    <p:extLst>
      <p:ext uri="{BB962C8B-B14F-4D97-AF65-F5344CB8AC3E}">
        <p14:creationId xmlns:p14="http://schemas.microsoft.com/office/powerpoint/2010/main" val="3200082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4360" y="644017"/>
            <a:ext cx="8046720" cy="912409"/>
          </a:xfrm>
        </p:spPr>
        <p:txBody>
          <a:bodyPr>
            <a:normAutofit/>
          </a:bodyPr>
          <a:lstStyle/>
          <a:p>
            <a:pPr algn="ctr"/>
            <a:r>
              <a:rPr lang="sv-SE" sz="2000" b="1" dirty="0" smtClean="0">
                <a:solidFill>
                  <a:srgbClr val="7030A0"/>
                </a:solidFill>
              </a:rPr>
              <a:t>Innovationslandstingsrådet </a:t>
            </a:r>
            <a:br>
              <a:rPr lang="sv-SE" sz="2000" b="1" dirty="0" smtClean="0">
                <a:solidFill>
                  <a:srgbClr val="7030A0"/>
                </a:solidFill>
              </a:rPr>
            </a:br>
            <a:r>
              <a:rPr lang="sv-SE" sz="2000" b="1" dirty="0" smtClean="0">
                <a:solidFill>
                  <a:srgbClr val="7030A0"/>
                </a:solidFill>
                <a:hlinkClick r:id="rId4"/>
              </a:rPr>
              <a:t>Daniel Forslund </a:t>
            </a:r>
            <a:r>
              <a:rPr lang="sv-SE" sz="2000" b="1" dirty="0" smtClean="0">
                <a:solidFill>
                  <a:srgbClr val="7030A0"/>
                </a:solidFill>
              </a:rPr>
              <a:t>talar om digitalisering</a:t>
            </a:r>
            <a:endParaRPr lang="sv-SE" sz="2000" b="1" dirty="0">
              <a:solidFill>
                <a:srgbClr val="7030A0"/>
              </a:solidFill>
            </a:endParaRPr>
          </a:p>
        </p:txBody>
      </p:sp>
      <p:pic>
        <p:nvPicPr>
          <p:cNvPr id="5" name="MBBNP-YS_mQ"/>
          <p:cNvPicPr>
            <a:picLocks noRot="1" noChangeAspect="1"/>
          </p:cNvPicPr>
          <p:nvPr>
            <a:videoFile r:link="rId1"/>
          </p:nvPr>
        </p:nvPicPr>
        <p:blipFill>
          <a:blip r:embed="rId5"/>
          <a:stretch>
            <a:fillRect/>
          </a:stretch>
        </p:blipFill>
        <p:spPr>
          <a:xfrm>
            <a:off x="997571" y="1914649"/>
            <a:ext cx="7240297" cy="3914934"/>
          </a:xfrm>
          <a:prstGeom prst="rect">
            <a:avLst/>
          </a:prstGeom>
        </p:spPr>
      </p:pic>
    </p:spTree>
    <p:extLst>
      <p:ext uri="{BB962C8B-B14F-4D97-AF65-F5344CB8AC3E}">
        <p14:creationId xmlns:p14="http://schemas.microsoft.com/office/powerpoint/2010/main" val="1668955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9229" y="779400"/>
            <a:ext cx="8229600" cy="650571"/>
          </a:xfrm>
        </p:spPr>
        <p:txBody>
          <a:bodyPr/>
          <a:lstStyle/>
          <a:p>
            <a:pPr algn="ctr"/>
            <a:r>
              <a:rPr lang="sv-SE" sz="2000" b="1" dirty="0" smtClean="0">
                <a:solidFill>
                  <a:srgbClr val="7030A0"/>
                </a:solidFill>
                <a:latin typeface="+mj-lt"/>
              </a:rPr>
              <a:t>Den digitala stockholmaren idag</a:t>
            </a:r>
            <a:endParaRPr lang="en-US" sz="2000" b="1" dirty="0">
              <a:solidFill>
                <a:srgbClr val="7030A0"/>
              </a:solidFill>
              <a:latin typeface="+mj-lt"/>
            </a:endParaRPr>
          </a:p>
        </p:txBody>
      </p:sp>
      <p:pic>
        <p:nvPicPr>
          <p:cNvPr id="5" name="Bildobjekt 4"/>
          <p:cNvPicPr>
            <a:picLocks noChangeAspect="1"/>
          </p:cNvPicPr>
          <p:nvPr/>
        </p:nvPicPr>
        <p:blipFill>
          <a:blip r:embed="rId3"/>
          <a:stretch>
            <a:fillRect/>
          </a:stretch>
        </p:blipFill>
        <p:spPr>
          <a:xfrm>
            <a:off x="5845548" y="2153588"/>
            <a:ext cx="3309134" cy="3309134"/>
          </a:xfrm>
          <a:prstGeom prst="rect">
            <a:avLst/>
          </a:prstGeom>
        </p:spPr>
      </p:pic>
      <p:graphicFrame>
        <p:nvGraphicFramePr>
          <p:cNvPr id="6" name="Platshållare för innehåll 10"/>
          <p:cNvGraphicFramePr>
            <a:graphicFrameLocks/>
          </p:cNvGraphicFramePr>
          <p:nvPr>
            <p:extLst>
              <p:ext uri="{D42A27DB-BD31-4B8C-83A1-F6EECF244321}">
                <p14:modId xmlns:p14="http://schemas.microsoft.com/office/powerpoint/2010/main" val="2432458227"/>
              </p:ext>
            </p:extLst>
          </p:nvPr>
        </p:nvGraphicFramePr>
        <p:xfrm>
          <a:off x="359229" y="1893704"/>
          <a:ext cx="4020924" cy="1715127"/>
        </p:xfrm>
        <a:graphic>
          <a:graphicData uri="http://schemas.openxmlformats.org/drawingml/2006/chart">
            <c:chart xmlns:c="http://schemas.openxmlformats.org/drawingml/2006/chart" xmlns:r="http://schemas.openxmlformats.org/officeDocument/2006/relationships" r:id="rId4"/>
          </a:graphicData>
        </a:graphic>
      </p:graphicFrame>
      <p:pic>
        <p:nvPicPr>
          <p:cNvPr id="7" name="Bildobjekt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7506" y="2478607"/>
            <a:ext cx="1458950" cy="2594985"/>
          </a:xfrm>
          <a:prstGeom prst="rect">
            <a:avLst/>
          </a:prstGeom>
        </p:spPr>
      </p:pic>
      <p:pic>
        <p:nvPicPr>
          <p:cNvPr id="9" name="Bildobjekt 8"/>
          <p:cNvPicPr>
            <a:picLocks noChangeAspect="1"/>
          </p:cNvPicPr>
          <p:nvPr/>
        </p:nvPicPr>
        <p:blipFill>
          <a:blip r:embed="rId6"/>
          <a:stretch>
            <a:fillRect/>
          </a:stretch>
        </p:blipFill>
        <p:spPr>
          <a:xfrm>
            <a:off x="4783381" y="2533785"/>
            <a:ext cx="1463123" cy="2607629"/>
          </a:xfrm>
          <a:prstGeom prst="rect">
            <a:avLst/>
          </a:prstGeom>
        </p:spPr>
      </p:pic>
      <p:sp>
        <p:nvSpPr>
          <p:cNvPr id="11" name="textruta 10"/>
          <p:cNvSpPr txBox="1"/>
          <p:nvPr/>
        </p:nvSpPr>
        <p:spPr>
          <a:xfrm>
            <a:off x="967183" y="3939710"/>
            <a:ext cx="3305195" cy="1668610"/>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algn="l" defTabSz="342900" hangingPunct="0">
              <a:defRPr/>
            </a:pPr>
            <a:r>
              <a:rPr lang="sv-SE" sz="1100" b="1" dirty="0">
                <a:solidFill>
                  <a:srgbClr val="000000"/>
                </a:solidFill>
                <a:latin typeface="+mj-lt"/>
                <a:cs typeface="Arial" panose="020B0604020202020204" pitchFamily="34" charset="0"/>
                <a:sym typeface="Calibri"/>
              </a:rPr>
              <a:t>1177 Vårdgivarguiden</a:t>
            </a:r>
          </a:p>
          <a:p>
            <a:pPr marL="128588" indent="-128588" algn="l" defTabSz="342900" hangingPunct="0">
              <a:buFont typeface="Arial" panose="020B0604020202020204" pitchFamily="34" charset="0"/>
              <a:buChar char="•"/>
              <a:defRPr/>
            </a:pPr>
            <a:r>
              <a:rPr lang="sv-SE" sz="1100" dirty="0" smtClean="0">
                <a:solidFill>
                  <a:srgbClr val="000000"/>
                </a:solidFill>
                <a:latin typeface="+mj-lt"/>
                <a:cs typeface="Arial" panose="020B0604020202020204" pitchFamily="34" charset="0"/>
                <a:sym typeface="Calibri"/>
              </a:rPr>
              <a:t>1,1 </a:t>
            </a:r>
            <a:r>
              <a:rPr lang="sv-SE" sz="1100" dirty="0">
                <a:solidFill>
                  <a:srgbClr val="000000"/>
                </a:solidFill>
                <a:latin typeface="+mj-lt"/>
                <a:cs typeface="Arial" panose="020B0604020202020204" pitchFamily="34" charset="0"/>
                <a:sym typeface="Calibri"/>
              </a:rPr>
              <a:t>miljoner Stockholmare använder </a:t>
            </a:r>
            <a:r>
              <a:rPr lang="sv-SE" sz="1100" dirty="0" smtClean="0">
                <a:solidFill>
                  <a:srgbClr val="000000"/>
                </a:solidFill>
                <a:latin typeface="+mj-lt"/>
                <a:cs typeface="Arial" panose="020B0604020202020204" pitchFamily="34" charset="0"/>
                <a:sym typeface="Calibri"/>
              </a:rPr>
              <a:t>1177</a:t>
            </a:r>
            <a:endParaRPr lang="sv-SE" sz="1100" dirty="0">
              <a:solidFill>
                <a:srgbClr val="000000"/>
              </a:solidFill>
              <a:latin typeface="+mj-lt"/>
              <a:cs typeface="Arial" panose="020B0604020202020204" pitchFamily="34" charset="0"/>
              <a:sym typeface="Calibri"/>
            </a:endParaRPr>
          </a:p>
          <a:p>
            <a:pPr marL="128588" indent="-128588" algn="l" defTabSz="342900" hangingPunct="0">
              <a:buFont typeface="Arial" panose="020B0604020202020204" pitchFamily="34" charset="0"/>
              <a:buChar char="•"/>
              <a:defRPr/>
            </a:pPr>
            <a:r>
              <a:rPr lang="sv-SE" sz="1100" dirty="0">
                <a:solidFill>
                  <a:srgbClr val="000000"/>
                </a:solidFill>
                <a:latin typeface="+mj-lt"/>
                <a:cs typeface="Arial" panose="020B0604020202020204" pitchFamily="34" charset="0"/>
                <a:sym typeface="Calibri"/>
              </a:rPr>
              <a:t>Ökning med 26% under </a:t>
            </a:r>
            <a:r>
              <a:rPr lang="sv-SE" sz="1100" dirty="0" smtClean="0">
                <a:solidFill>
                  <a:srgbClr val="000000"/>
                </a:solidFill>
                <a:latin typeface="+mj-lt"/>
                <a:cs typeface="Arial" panose="020B0604020202020204" pitchFamily="34" charset="0"/>
                <a:sym typeface="Calibri"/>
              </a:rPr>
              <a:t>2017</a:t>
            </a:r>
            <a:endParaRPr lang="sv-SE" sz="1100" dirty="0">
              <a:solidFill>
                <a:srgbClr val="000000"/>
              </a:solidFill>
              <a:latin typeface="+mj-lt"/>
              <a:cs typeface="Arial" panose="020B0604020202020204" pitchFamily="34" charset="0"/>
              <a:sym typeface="Calibri"/>
            </a:endParaRPr>
          </a:p>
          <a:p>
            <a:pPr marL="128588" indent="-128588" algn="l" defTabSz="342900" hangingPunct="0">
              <a:buFont typeface="Arial" panose="020B0604020202020204" pitchFamily="34" charset="0"/>
              <a:buChar char="•"/>
              <a:defRPr/>
            </a:pPr>
            <a:r>
              <a:rPr lang="sv-SE" sz="1100" dirty="0">
                <a:solidFill>
                  <a:srgbClr val="000000"/>
                </a:solidFill>
                <a:latin typeface="+mj-lt"/>
                <a:cs typeface="Arial" panose="020B0604020202020204" pitchFamily="34" charset="0"/>
                <a:sym typeface="Calibri"/>
              </a:rPr>
              <a:t>4,7 miljoner inloggningar skedde förra </a:t>
            </a:r>
            <a:r>
              <a:rPr lang="sv-SE" sz="1100" dirty="0" smtClean="0">
                <a:solidFill>
                  <a:srgbClr val="000000"/>
                </a:solidFill>
                <a:latin typeface="+mj-lt"/>
                <a:cs typeface="Arial" panose="020B0604020202020204" pitchFamily="34" charset="0"/>
                <a:sym typeface="Calibri"/>
              </a:rPr>
              <a:t>året</a:t>
            </a:r>
            <a:endParaRPr lang="sv-SE" sz="1100" dirty="0">
              <a:solidFill>
                <a:srgbClr val="000000"/>
              </a:solidFill>
              <a:latin typeface="+mj-lt"/>
              <a:cs typeface="Arial" panose="020B0604020202020204" pitchFamily="34" charset="0"/>
              <a:sym typeface="Calibri"/>
            </a:endParaRPr>
          </a:p>
          <a:p>
            <a:pPr marL="128588" indent="-128588" algn="l" defTabSz="342900" hangingPunct="0">
              <a:buFont typeface="Arial" panose="020B0604020202020204" pitchFamily="34" charset="0"/>
              <a:buChar char="•"/>
              <a:defRPr/>
            </a:pPr>
            <a:r>
              <a:rPr lang="sv-SE" sz="1100" dirty="0">
                <a:solidFill>
                  <a:srgbClr val="000000"/>
                </a:solidFill>
                <a:latin typeface="+mj-lt"/>
                <a:cs typeface="Arial" panose="020B0604020202020204" pitchFamily="34" charset="0"/>
                <a:sym typeface="Calibri"/>
              </a:rPr>
              <a:t>Tidsbokning &amp; förnya recept mest populära tjänsterna</a:t>
            </a:r>
            <a:endParaRPr lang="en-US" sz="1100" dirty="0">
              <a:solidFill>
                <a:srgbClr val="000000"/>
              </a:solidFill>
              <a:latin typeface="+mj-lt"/>
              <a:cs typeface="Arial" panose="020B0604020202020204" pitchFamily="34" charset="0"/>
              <a:sym typeface="Calibri"/>
            </a:endParaRPr>
          </a:p>
        </p:txBody>
      </p:sp>
    </p:spTree>
    <p:extLst>
      <p:ext uri="{BB962C8B-B14F-4D97-AF65-F5344CB8AC3E}">
        <p14:creationId xmlns:p14="http://schemas.microsoft.com/office/powerpoint/2010/main" val="371994201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07" y="717720"/>
            <a:ext cx="9158207" cy="6140280"/>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9" name="textruta 8"/>
          <p:cNvSpPr txBox="1"/>
          <p:nvPr/>
        </p:nvSpPr>
        <p:spPr>
          <a:xfrm>
            <a:off x="1434114" y="3268062"/>
            <a:ext cx="7315200" cy="584775"/>
          </a:xfrm>
          <a:prstGeom prst="rect">
            <a:avLst/>
          </a:prstGeom>
          <a:noFill/>
        </p:spPr>
        <p:txBody>
          <a:bodyPr wrap="square" rtlCol="0">
            <a:spAutoFit/>
          </a:bodyPr>
          <a:lstStyle/>
          <a:p>
            <a:pPr algn="l">
              <a:spcBef>
                <a:spcPts val="0"/>
              </a:spcBef>
            </a:pPr>
            <a:endParaRPr lang="sv-SE" sz="3200" b="1" dirty="0"/>
          </a:p>
        </p:txBody>
      </p:sp>
      <p:sp>
        <p:nvSpPr>
          <p:cNvPr id="11" name="Rubrik 10"/>
          <p:cNvSpPr>
            <a:spLocks noGrp="1"/>
          </p:cNvSpPr>
          <p:nvPr>
            <p:ph type="ctrTitle"/>
          </p:nvPr>
        </p:nvSpPr>
        <p:spPr>
          <a:xfrm>
            <a:off x="685800" y="1883285"/>
            <a:ext cx="7772400" cy="1470025"/>
          </a:xfrm>
        </p:spPr>
        <p:txBody>
          <a:bodyPr>
            <a:normAutofit fontScale="90000"/>
          </a:bodyPr>
          <a:lstStyle/>
          <a:p>
            <a:r>
              <a:rPr lang="sv-SE" dirty="0" smtClean="0"/>
              <a:t>Framtidens vårdinformationsmiljö –</a:t>
            </a:r>
            <a:br>
              <a:rPr lang="sv-SE" dirty="0" smtClean="0"/>
            </a:br>
            <a:r>
              <a:rPr lang="sv-SE" dirty="0" smtClean="0"/>
              <a:t>FVM SLL – en introduktion</a:t>
            </a:r>
            <a:br>
              <a:rPr lang="sv-SE" dirty="0" smtClean="0"/>
            </a:br>
            <a:r>
              <a:rPr lang="sv-SE" dirty="0"/>
              <a:t/>
            </a:r>
            <a:br>
              <a:rPr lang="sv-SE" dirty="0"/>
            </a:br>
            <a:r>
              <a:rPr lang="sv-SE" dirty="0" smtClean="0"/>
              <a:t>En del av Framtidens hälso- och sjukvård, vision 2025</a:t>
            </a:r>
            <a:endParaRPr lang="sv-SE" dirty="0"/>
          </a:p>
        </p:txBody>
      </p:sp>
      <p:pic>
        <p:nvPicPr>
          <p:cNvPr id="2" name="Bildobjekt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1284" y="3796568"/>
            <a:ext cx="4331906" cy="2160927"/>
          </a:xfrm>
          <a:prstGeom prst="rect">
            <a:avLst/>
          </a:prstGeom>
        </p:spPr>
      </p:pic>
    </p:spTree>
    <p:extLst>
      <p:ext uri="{BB962C8B-B14F-4D97-AF65-F5344CB8AC3E}">
        <p14:creationId xmlns:p14="http://schemas.microsoft.com/office/powerpoint/2010/main" val="3544311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a:spLocks noGrp="1"/>
          </p:cNvSpPr>
          <p:nvPr>
            <p:ph type="title"/>
          </p:nvPr>
        </p:nvSpPr>
        <p:spPr>
          <a:xfrm>
            <a:off x="1573047" y="719569"/>
            <a:ext cx="5909883" cy="650571"/>
          </a:xfrm>
        </p:spPr>
        <p:txBody>
          <a:bodyPr>
            <a:noAutofit/>
          </a:bodyPr>
          <a:lstStyle/>
          <a:p>
            <a:pPr algn="ctr"/>
            <a:r>
              <a:rPr lang="sv-SE" sz="2000" b="1" dirty="0" smtClean="0"/>
              <a:t>Framtidens vårdinformationsmiljö – FVM SLL</a:t>
            </a:r>
            <a:endParaRPr lang="sv-SE" sz="2000" b="1" dirty="0"/>
          </a:p>
        </p:txBody>
      </p:sp>
      <p:pic>
        <p:nvPicPr>
          <p:cNvPr id="5" name="vSxIzSsAqHc"/>
          <p:cNvPicPr>
            <a:picLocks noRot="1" noChangeAspect="1"/>
          </p:cNvPicPr>
          <p:nvPr>
            <a:videoFile r:link="rId1"/>
          </p:nvPr>
        </p:nvPicPr>
        <p:blipFill>
          <a:blip r:embed="rId4"/>
          <a:stretch>
            <a:fillRect/>
          </a:stretch>
        </p:blipFill>
        <p:spPr>
          <a:xfrm>
            <a:off x="749436" y="1370140"/>
            <a:ext cx="7733695" cy="4539047"/>
          </a:xfrm>
          <a:prstGeom prst="rect">
            <a:avLst/>
          </a:prstGeom>
        </p:spPr>
      </p:pic>
    </p:spTree>
    <p:extLst>
      <p:ext uri="{BB962C8B-B14F-4D97-AF65-F5344CB8AC3E}">
        <p14:creationId xmlns:p14="http://schemas.microsoft.com/office/powerpoint/2010/main" val="3250951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designhealth.com/wp-content/uploads/healthca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979" y="1103569"/>
            <a:ext cx="7220793" cy="4813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p:cNvSpPr/>
          <p:nvPr/>
        </p:nvSpPr>
        <p:spPr>
          <a:xfrm>
            <a:off x="819979" y="1027417"/>
            <a:ext cx="7589235" cy="4890013"/>
          </a:xfrm>
          <a:prstGeom prst="rect">
            <a:avLst/>
          </a:prstGeom>
          <a:gradFill flip="none" rotWithShape="1">
            <a:gsLst>
              <a:gs pos="57000">
                <a:schemeClr val="bg1">
                  <a:alpha val="85000"/>
                </a:schemeClr>
              </a:gs>
              <a:gs pos="1000">
                <a:schemeClr val="bg1"/>
              </a:gs>
              <a:gs pos="100000">
                <a:schemeClr val="bg1">
                  <a:alpha val="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dirty="0">
              <a:solidFill>
                <a:schemeClr val="accent3"/>
              </a:solidFill>
            </a:endParaRPr>
          </a:p>
        </p:txBody>
      </p:sp>
      <p:sp>
        <p:nvSpPr>
          <p:cNvPr id="6" name="Rubrik 5"/>
          <p:cNvSpPr>
            <a:spLocks noGrp="1"/>
          </p:cNvSpPr>
          <p:nvPr>
            <p:ph type="title"/>
          </p:nvPr>
        </p:nvSpPr>
        <p:spPr>
          <a:xfrm>
            <a:off x="1089509" y="2517446"/>
            <a:ext cx="6400800" cy="838955"/>
          </a:xfrm>
        </p:spPr>
        <p:txBody>
          <a:bodyPr>
            <a:normAutofit fontScale="90000"/>
          </a:bodyPr>
          <a:lstStyle/>
          <a:p>
            <a:pPr algn="ctr"/>
            <a:r>
              <a:rPr lang="sv-SE" sz="4950" dirty="0" smtClean="0">
                <a:solidFill>
                  <a:schemeClr val="accent1"/>
                </a:solidFill>
              </a:rPr>
              <a:t>Syfte med FVM</a:t>
            </a:r>
            <a:endParaRPr lang="sv-SE" dirty="0">
              <a:solidFill>
                <a:schemeClr val="accent1"/>
              </a:solidFill>
            </a:endParaRPr>
          </a:p>
        </p:txBody>
      </p:sp>
      <p:sp>
        <p:nvSpPr>
          <p:cNvPr id="7" name="Platshållare för text 6"/>
          <p:cNvSpPr>
            <a:spLocks noGrp="1"/>
          </p:cNvSpPr>
          <p:nvPr>
            <p:ph type="body" sz="quarter" idx="1"/>
          </p:nvPr>
        </p:nvSpPr>
        <p:spPr>
          <a:xfrm>
            <a:off x="693774" y="3482870"/>
            <a:ext cx="7908463" cy="1314450"/>
          </a:xfrm>
        </p:spPr>
        <p:txBody>
          <a:bodyPr>
            <a:noAutofit/>
          </a:bodyPr>
          <a:lstStyle/>
          <a:p>
            <a:pPr algn="ctr"/>
            <a:r>
              <a:rPr lang="sv-SE" sz="1800" dirty="0" smtClean="0">
                <a:solidFill>
                  <a:schemeClr val="tx1"/>
                </a:solidFill>
              </a:rPr>
              <a:t>Skapa </a:t>
            </a:r>
            <a:r>
              <a:rPr lang="sv-SE" sz="1800" b="1" dirty="0">
                <a:solidFill>
                  <a:schemeClr val="tx1"/>
                </a:solidFill>
              </a:rPr>
              <a:t>digitala förutsättningar </a:t>
            </a:r>
            <a:r>
              <a:rPr lang="sv-SE" sz="1800" dirty="0" smtClean="0">
                <a:solidFill>
                  <a:schemeClr val="tx1"/>
                </a:solidFill>
              </a:rPr>
              <a:t>för och </a:t>
            </a:r>
            <a:r>
              <a:rPr lang="sv-SE" sz="1800" b="1" dirty="0">
                <a:solidFill>
                  <a:schemeClr val="tx1"/>
                </a:solidFill>
              </a:rPr>
              <a:t>verksamhetsutveckling</a:t>
            </a:r>
            <a:r>
              <a:rPr lang="sv-SE" sz="1800" dirty="0">
                <a:solidFill>
                  <a:schemeClr val="tx1"/>
                </a:solidFill>
              </a:rPr>
              <a:t> av </a:t>
            </a:r>
            <a:r>
              <a:rPr lang="sv-SE" sz="1800" b="1" dirty="0">
                <a:solidFill>
                  <a:schemeClr val="tx1"/>
                </a:solidFill>
              </a:rPr>
              <a:t>den egenägda vården </a:t>
            </a:r>
            <a:r>
              <a:rPr lang="sv-SE" sz="1800" dirty="0">
                <a:solidFill>
                  <a:schemeClr val="tx1"/>
                </a:solidFill>
              </a:rPr>
              <a:t>samt förmåga till regional </a:t>
            </a:r>
            <a:r>
              <a:rPr lang="sv-SE" sz="1800" b="1" dirty="0">
                <a:solidFill>
                  <a:schemeClr val="tx1"/>
                </a:solidFill>
              </a:rPr>
              <a:t>nätverkssjukvård</a:t>
            </a:r>
            <a:r>
              <a:rPr lang="sv-SE" sz="1800" dirty="0">
                <a:solidFill>
                  <a:schemeClr val="tx1"/>
                </a:solidFill>
              </a:rPr>
              <a:t> genom att etablera </a:t>
            </a:r>
            <a:r>
              <a:rPr lang="sv-SE" sz="1800" dirty="0" smtClean="0">
                <a:solidFill>
                  <a:schemeClr val="tx1"/>
                </a:solidFill>
              </a:rPr>
              <a:t>en </a:t>
            </a:r>
          </a:p>
          <a:p>
            <a:pPr algn="ctr"/>
            <a:r>
              <a:rPr lang="sv-SE" sz="1800" dirty="0" smtClean="0">
                <a:solidFill>
                  <a:schemeClr val="tx1"/>
                </a:solidFill>
              </a:rPr>
              <a:t>ny </a:t>
            </a:r>
            <a:r>
              <a:rPr lang="sv-SE" sz="1800" b="1" dirty="0" smtClean="0">
                <a:solidFill>
                  <a:schemeClr val="tx1"/>
                </a:solidFill>
              </a:rPr>
              <a:t>vårdinformationsmiljö!</a:t>
            </a:r>
          </a:p>
          <a:p>
            <a:pPr algn="ctr"/>
            <a:endParaRPr lang="sv-SE" sz="1800" b="1" dirty="0">
              <a:solidFill>
                <a:schemeClr val="tx1"/>
              </a:solidFill>
            </a:endParaRPr>
          </a:p>
        </p:txBody>
      </p:sp>
      <p:sp>
        <p:nvSpPr>
          <p:cNvPr id="8" name="Title 4"/>
          <p:cNvSpPr txBox="1">
            <a:spLocks/>
          </p:cNvSpPr>
          <p:nvPr/>
        </p:nvSpPr>
        <p:spPr>
          <a:xfrm>
            <a:off x="372638" y="1692105"/>
            <a:ext cx="8229600" cy="349808"/>
          </a:xfrm>
          <a:prstGeom prst="rect">
            <a:avLst/>
          </a:prstGeom>
        </p:spPr>
        <p:txBody>
          <a:bodyPr anchor="t">
            <a:normAutofit/>
          </a:bodyPr>
          <a:lstStyle>
            <a:lvl1pPr marL="0" marR="0" indent="0" algn="l" defTabSz="457200" rtl="0" latinLnBrk="0">
              <a:lnSpc>
                <a:spcPct val="100000"/>
              </a:lnSpc>
              <a:spcBef>
                <a:spcPts val="0"/>
              </a:spcBef>
              <a:spcAft>
                <a:spcPts val="0"/>
              </a:spcAft>
              <a:buClrTx/>
              <a:buSzTx/>
              <a:buFontTx/>
              <a:buNone/>
              <a:tabLst/>
              <a:defRPr sz="3200" b="1" i="0" u="none" strike="noStrike" cap="none" spc="0" baseline="0">
                <a:ln>
                  <a:noFill/>
                </a:ln>
                <a:solidFill>
                  <a:srgbClr val="404040"/>
                </a:solidFill>
                <a:uFillTx/>
                <a:latin typeface="Verdana" panose="020B0604030504040204" pitchFamily="34" charset="0"/>
                <a:ea typeface="Verdana" panose="020B0604030504040204" pitchFamily="34" charset="0"/>
                <a:cs typeface="Verdana" panose="020B0604030504040204" pitchFamily="34" charset="0"/>
                <a:sym typeface="Arial"/>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a:lstStyle>
          <a:p>
            <a:pPr hangingPunct="1"/>
            <a:endParaRPr lang="sv-SE" sz="1500" dirty="0"/>
          </a:p>
        </p:txBody>
      </p:sp>
    </p:spTree>
    <p:extLst>
      <p:ext uri="{BB962C8B-B14F-4D97-AF65-F5344CB8AC3E}">
        <p14:creationId xmlns:p14="http://schemas.microsoft.com/office/powerpoint/2010/main" val="406480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2000" b="1" dirty="0" smtClean="0">
                <a:solidFill>
                  <a:srgbClr val="7030A0"/>
                </a:solidFill>
              </a:rPr>
              <a:t>Effektmål med FVM</a:t>
            </a:r>
            <a:endParaRPr lang="sv-SE" sz="2000" b="1" dirty="0">
              <a:solidFill>
                <a:srgbClr val="7030A0"/>
              </a:solidFill>
            </a:endParaRPr>
          </a:p>
        </p:txBody>
      </p:sp>
      <p:sp>
        <p:nvSpPr>
          <p:cNvPr id="4" name="Platshållare för innehåll 3"/>
          <p:cNvSpPr>
            <a:spLocks noGrp="1"/>
          </p:cNvSpPr>
          <p:nvPr>
            <p:ph idx="11"/>
          </p:nvPr>
        </p:nvSpPr>
        <p:spPr>
          <a:xfrm>
            <a:off x="1989858" y="2212149"/>
            <a:ext cx="4021282" cy="2952750"/>
          </a:xfrm>
        </p:spPr>
        <p:txBody>
          <a:bodyPr>
            <a:noAutofit/>
          </a:bodyPr>
          <a:lstStyle/>
          <a:p>
            <a:pPr marL="0" indent="0">
              <a:buNone/>
            </a:pPr>
            <a:r>
              <a:rPr lang="sv-SE" sz="1800" dirty="0"/>
              <a:t>Göra det lättare för </a:t>
            </a:r>
            <a:r>
              <a:rPr lang="sv-SE" sz="1800" dirty="0" smtClean="0"/>
              <a:t>patienten</a:t>
            </a:r>
            <a:endParaRPr lang="sv-SE" sz="1800" dirty="0"/>
          </a:p>
          <a:p>
            <a:pPr marL="0" indent="0">
              <a:buNone/>
            </a:pPr>
            <a:endParaRPr lang="sv-SE" sz="1800" dirty="0"/>
          </a:p>
          <a:p>
            <a:pPr marL="0" indent="0">
              <a:buNone/>
            </a:pPr>
            <a:r>
              <a:rPr lang="sv-SE" sz="1800" dirty="0"/>
              <a:t>Göra det lättare för vårdens medarbetare</a:t>
            </a:r>
          </a:p>
          <a:p>
            <a:pPr marL="128588" indent="-128588">
              <a:buFont typeface="Arial" panose="020B0604020202020204" pitchFamily="34" charset="0"/>
              <a:buChar char="•"/>
            </a:pPr>
            <a:endParaRPr lang="sv-SE" sz="1800" dirty="0"/>
          </a:p>
          <a:p>
            <a:pPr marL="0" indent="0">
              <a:buNone/>
            </a:pPr>
            <a:r>
              <a:rPr lang="sv-SE" sz="1800" dirty="0" smtClean="0"/>
              <a:t>Göra </a:t>
            </a:r>
            <a:r>
              <a:rPr lang="sv-SE" sz="1800" dirty="0"/>
              <a:t>det lättare att optimera kvalitet och effektivitet inom vården</a:t>
            </a:r>
          </a:p>
        </p:txBody>
      </p:sp>
      <p:sp>
        <p:nvSpPr>
          <p:cNvPr id="6" name="textruta 5"/>
          <p:cNvSpPr txBox="1"/>
          <p:nvPr/>
        </p:nvSpPr>
        <p:spPr>
          <a:xfrm>
            <a:off x="1214770" y="2548289"/>
            <a:ext cx="775088" cy="6220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defTabSz="342900"/>
            <a:r>
              <a:rPr lang="sv-SE" sz="6000" b="1" dirty="0">
                <a:solidFill>
                  <a:schemeClr val="accent1"/>
                </a:solidFill>
                <a:latin typeface="Arial" panose="020B0604020202020204" pitchFamily="34" charset="0"/>
                <a:cs typeface="Arial" panose="020B0604020202020204" pitchFamily="34" charset="0"/>
              </a:rPr>
              <a:t>2.</a:t>
            </a:r>
          </a:p>
        </p:txBody>
      </p:sp>
      <p:sp>
        <p:nvSpPr>
          <p:cNvPr id="8" name="textruta 7"/>
          <p:cNvSpPr txBox="1"/>
          <p:nvPr/>
        </p:nvSpPr>
        <p:spPr>
          <a:xfrm>
            <a:off x="1214770" y="3590937"/>
            <a:ext cx="775088" cy="6220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defTabSz="342900"/>
            <a:r>
              <a:rPr lang="sv-SE" sz="6000" b="1" dirty="0">
                <a:solidFill>
                  <a:schemeClr val="accent1"/>
                </a:solidFill>
                <a:latin typeface="Arial" panose="020B0604020202020204" pitchFamily="34" charset="0"/>
                <a:cs typeface="Arial" panose="020B0604020202020204" pitchFamily="34" charset="0"/>
              </a:rPr>
              <a:t>3.</a:t>
            </a:r>
          </a:p>
        </p:txBody>
      </p:sp>
      <p:sp>
        <p:nvSpPr>
          <p:cNvPr id="9" name="textruta 8"/>
          <p:cNvSpPr txBox="1"/>
          <p:nvPr/>
        </p:nvSpPr>
        <p:spPr>
          <a:xfrm>
            <a:off x="1214770" y="1507791"/>
            <a:ext cx="775088" cy="6220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defTabSz="342900"/>
            <a:r>
              <a:rPr lang="sv-SE" sz="6000" b="1" dirty="0">
                <a:solidFill>
                  <a:schemeClr val="accent1"/>
                </a:solidFill>
                <a:latin typeface="Arial" panose="020B0604020202020204" pitchFamily="34" charset="0"/>
                <a:cs typeface="Arial" panose="020B0604020202020204" pitchFamily="34" charset="0"/>
              </a:rPr>
              <a:t>1.</a:t>
            </a:r>
          </a:p>
        </p:txBody>
      </p:sp>
      <p:sp>
        <p:nvSpPr>
          <p:cNvPr id="10" name="Rectangle 9"/>
          <p:cNvSpPr/>
          <p:nvPr/>
        </p:nvSpPr>
        <p:spPr bwMode="gray">
          <a:xfrm>
            <a:off x="6934238" y="1795501"/>
            <a:ext cx="1810481" cy="3668131"/>
          </a:xfrm>
          <a:prstGeom prst="rect">
            <a:avLst/>
          </a:prstGeom>
          <a:solidFill>
            <a:schemeClr val="bg1"/>
          </a:solidFill>
          <a:ln w="9525">
            <a:solidFill>
              <a:schemeClr val="bg1">
                <a:lumMod val="75000"/>
              </a:schemeClr>
            </a:solidFill>
            <a:prstDash val="solid"/>
            <a:miter lim="800000"/>
            <a:headEnd/>
            <a:tailEn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noAutofit/>
          </a:bodyPr>
          <a:lstStyle/>
          <a:p>
            <a:pPr marL="0" marR="0" lvl="0" indent="0" algn="l" defTabSz="914400" rtl="0" eaLnBrk="1" fontAlgn="base" latinLnBrk="0" hangingPunct="1">
              <a:lnSpc>
                <a:spcPct val="100000"/>
              </a:lnSpc>
              <a:spcBef>
                <a:spcPts val="0"/>
              </a:spcBef>
              <a:spcAft>
                <a:spcPts val="300"/>
              </a:spcAft>
              <a:buClrTx/>
              <a:buSzTx/>
              <a:buFontTx/>
              <a:buNone/>
              <a:tabLst/>
              <a:defRPr/>
            </a:pPr>
            <a:endParaRPr kumimoji="0" lang="sv-SE" sz="12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textruta 4"/>
          <p:cNvSpPr txBox="1"/>
          <p:nvPr/>
        </p:nvSpPr>
        <p:spPr>
          <a:xfrm>
            <a:off x="6934239" y="1888894"/>
            <a:ext cx="1810480" cy="3754874"/>
          </a:xfrm>
          <a:prstGeom prst="rect">
            <a:avLst/>
          </a:prstGeom>
          <a:noFill/>
        </p:spPr>
        <p:txBody>
          <a:bodyPr wrap="square" rtlCol="0">
            <a:spAutoFit/>
          </a:bodyPr>
          <a:lstStyle/>
          <a:p>
            <a:pPr algn="l"/>
            <a:r>
              <a:rPr lang="sv-SE" sz="1400" i="1" dirty="0" smtClean="0"/>
              <a:t>Verksamheterna tar </a:t>
            </a:r>
            <a:r>
              <a:rPr lang="sv-SE" sz="1400" i="1" dirty="0"/>
              <a:t>tillsammans fram hur effektmålen ska </a:t>
            </a:r>
            <a:r>
              <a:rPr lang="sv-SE" sz="1400" i="1" dirty="0" smtClean="0"/>
              <a:t>mätas för att utvärdera om det har blivit lättare. T ex: </a:t>
            </a:r>
          </a:p>
          <a:p>
            <a:pPr algn="l"/>
            <a:r>
              <a:rPr lang="sv-SE" sz="1400" i="1" dirty="0" smtClean="0"/>
              <a:t>- Har </a:t>
            </a:r>
            <a:r>
              <a:rPr lang="sv-SE" sz="1400" i="1" dirty="0"/>
              <a:t>administrationen minskat för </a:t>
            </a:r>
            <a:r>
              <a:rPr lang="sv-SE" sz="1400" i="1" dirty="0" smtClean="0"/>
              <a:t>medarbetarna</a:t>
            </a:r>
            <a:r>
              <a:rPr lang="sv-SE" sz="1400" i="1" dirty="0"/>
              <a:t>?</a:t>
            </a:r>
            <a:endParaRPr lang="sv-SE" sz="1400" i="1" dirty="0" smtClean="0"/>
          </a:p>
          <a:p>
            <a:pPr algn="l"/>
            <a:r>
              <a:rPr lang="sv-SE" sz="1400" i="1" dirty="0" smtClean="0"/>
              <a:t>- Har </a:t>
            </a:r>
            <a:r>
              <a:rPr lang="sv-SE" sz="1400" i="1" dirty="0"/>
              <a:t>antalet digitala bokningar </a:t>
            </a:r>
            <a:r>
              <a:rPr lang="sv-SE" sz="1400" i="1" dirty="0" smtClean="0"/>
              <a:t>ökat?</a:t>
            </a:r>
            <a:endParaRPr lang="sv-SE" sz="1400" i="1" dirty="0"/>
          </a:p>
          <a:p>
            <a:pPr algn="l">
              <a:spcBef>
                <a:spcPts val="0"/>
              </a:spcBef>
            </a:pPr>
            <a:endParaRPr lang="sv-SE" sz="1400" i="1" dirty="0" smtClean="0"/>
          </a:p>
        </p:txBody>
      </p:sp>
      <p:sp>
        <p:nvSpPr>
          <p:cNvPr id="11" name="Isosceles Triangle 8">
            <a:extLst>
              <a:ext uri="{FF2B5EF4-FFF2-40B4-BE49-F238E27FC236}">
                <a16:creationId xmlns:a16="http://schemas.microsoft.com/office/drawing/2014/main" id="{54D25ADD-E612-485E-BDD1-502C88182F71}"/>
              </a:ext>
            </a:extLst>
          </p:cNvPr>
          <p:cNvSpPr/>
          <p:nvPr/>
        </p:nvSpPr>
        <p:spPr bwMode="auto">
          <a:xfrm rot="16200000" flipV="1">
            <a:off x="4631726" y="3358177"/>
            <a:ext cx="3323346" cy="789015"/>
          </a:xfrm>
          <a:prstGeom prst="triangle">
            <a:avLst>
              <a:gd name="adj" fmla="val 49348"/>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108000" tIns="0" rIns="108000" bIns="0" numCol="1" rtlCol="0" anchor="ctr" anchorCtr="0" compatLnSpc="1">
            <a:prstTxWarp prst="textNoShape">
              <a:avLst/>
            </a:prstTxWarp>
          </a:bodyPr>
          <a:lstStyle/>
          <a:p>
            <a:pPr marL="0" marR="0" indent="0" algn="ctr" defTabSz="914400" eaLnBrk="1" fontAlgn="base" latinLnBrk="0" hangingPunct="1">
              <a:lnSpc>
                <a:spcPct val="100000"/>
              </a:lnSpc>
              <a:spcBef>
                <a:spcPct val="50000"/>
              </a:spcBef>
              <a:spcAft>
                <a:spcPct val="0"/>
              </a:spcAft>
              <a:buClrTx/>
              <a:buSzTx/>
              <a:buFontTx/>
              <a:buNone/>
              <a:tabLst/>
            </a:pPr>
            <a:endParaRPr kumimoji="0" lang="sv-SE" sz="10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9081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018885"/>
            <a:ext cx="8229600" cy="650571"/>
          </a:xfrm>
        </p:spPr>
        <p:txBody>
          <a:bodyPr/>
          <a:lstStyle/>
          <a:p>
            <a:pPr algn="ctr"/>
            <a:r>
              <a:rPr lang="sv-SE" sz="2000" b="1" dirty="0" smtClean="0"/>
              <a:t/>
            </a:r>
            <a:br>
              <a:rPr lang="sv-SE" sz="2000" b="1" dirty="0" smtClean="0"/>
            </a:br>
            <a:r>
              <a:rPr lang="sv-SE" sz="2000" b="1" dirty="0" smtClean="0">
                <a:solidFill>
                  <a:srgbClr val="7030A0"/>
                </a:solidFill>
              </a:rPr>
              <a:t>Vi utvecklar Framtidens vårdinformationsmiljö tillsammans för patienten</a:t>
            </a:r>
            <a:endParaRPr lang="sv-SE" sz="2000" b="1" dirty="0">
              <a:solidFill>
                <a:srgbClr val="7030A0"/>
              </a:solidFill>
            </a:endParaRPr>
          </a:p>
        </p:txBody>
      </p:sp>
      <p:sp>
        <p:nvSpPr>
          <p:cNvPr id="11" name="Oval 9">
            <a:extLst>
              <a:ext uri="{FF2B5EF4-FFF2-40B4-BE49-F238E27FC236}">
                <a16:creationId xmlns:a16="http://schemas.microsoft.com/office/drawing/2014/main" id="{5883056C-4FA8-49DE-BDD7-2FAE05CD5A43}"/>
              </a:ext>
            </a:extLst>
          </p:cNvPr>
          <p:cNvSpPr/>
          <p:nvPr/>
        </p:nvSpPr>
        <p:spPr bwMode="auto">
          <a:xfrm>
            <a:off x="999575" y="2429166"/>
            <a:ext cx="3557163" cy="3557162"/>
          </a:xfrm>
          <a:prstGeom prst="ellipse">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ysClr val="windowText" lastClr="000000"/>
              </a:solidFill>
              <a:latin typeface="Arial" panose="020B0604020202020204" pitchFamily="34" charset="0"/>
              <a:cs typeface="Arial" panose="020B0604020202020204" pitchFamily="34" charset="0"/>
            </a:endParaRPr>
          </a:p>
        </p:txBody>
      </p:sp>
      <p:sp>
        <p:nvSpPr>
          <p:cNvPr id="14" name="Oval 11">
            <a:extLst>
              <a:ext uri="{FF2B5EF4-FFF2-40B4-BE49-F238E27FC236}">
                <a16:creationId xmlns:a16="http://schemas.microsoft.com/office/drawing/2014/main" id="{387F25E9-73C3-40E6-9A9D-754A8F1638E6}"/>
              </a:ext>
            </a:extLst>
          </p:cNvPr>
          <p:cNvSpPr/>
          <p:nvPr/>
        </p:nvSpPr>
        <p:spPr bwMode="auto">
          <a:xfrm>
            <a:off x="2197611" y="3589333"/>
            <a:ext cx="1185380" cy="1185379"/>
          </a:xfrm>
          <a:prstGeom prst="ellipse">
            <a:avLst/>
          </a:prstGeom>
          <a:solidFill>
            <a:schemeClr val="accent1"/>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r>
              <a:rPr lang="sv-SE" sz="1800" b="1" dirty="0">
                <a:solidFill>
                  <a:schemeClr val="bg1"/>
                </a:solidFill>
                <a:latin typeface="Verdana" panose="020B0604030504040204" pitchFamily="34" charset="0"/>
                <a:ea typeface="Verdana" panose="020B0604030504040204" pitchFamily="34" charset="0"/>
                <a:cs typeface="Verdana" panose="020B0604030504040204" pitchFamily="34" charset="0"/>
              </a:rPr>
              <a:t>FVM</a:t>
            </a:r>
            <a:endParaRPr lang="sv-SE" sz="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38">
            <a:extLst>
              <a:ext uri="{FF2B5EF4-FFF2-40B4-BE49-F238E27FC236}">
                <a16:creationId xmlns:a16="http://schemas.microsoft.com/office/drawing/2014/main" id="{C46F67E5-56FE-45E2-96F9-F62E5D73B510}"/>
              </a:ext>
            </a:extLst>
          </p:cNvPr>
          <p:cNvSpPr txBox="1"/>
          <p:nvPr/>
        </p:nvSpPr>
        <p:spPr>
          <a:xfrm rot="20122071">
            <a:off x="2166254" y="3088538"/>
            <a:ext cx="335685" cy="1860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prstTxWarp prst="textArchUp">
              <a:avLst/>
            </a:prstTxWarp>
            <a:noAutofit/>
          </a:bodyPr>
          <a:lstStyle/>
          <a:p>
            <a:pPr algn="ctr" defTabSz="342900"/>
            <a:r>
              <a:rPr lang="sv-SE" sz="900" b="1" dirty="0">
                <a:latin typeface="Verdana" panose="020B0604030504040204" pitchFamily="34" charset="0"/>
                <a:ea typeface="Verdana" panose="020B0604030504040204" pitchFamily="34" charset="0"/>
                <a:cs typeface="Verdana" panose="020B0604030504040204" pitchFamily="34" charset="0"/>
              </a:rPr>
              <a:t> </a:t>
            </a:r>
          </a:p>
        </p:txBody>
      </p:sp>
      <p:grpSp>
        <p:nvGrpSpPr>
          <p:cNvPr id="35" name="Grupp 34"/>
          <p:cNvGrpSpPr/>
          <p:nvPr/>
        </p:nvGrpSpPr>
        <p:grpSpPr>
          <a:xfrm>
            <a:off x="1326736" y="2495283"/>
            <a:ext cx="3097043" cy="3479189"/>
            <a:chOff x="1326736" y="2495283"/>
            <a:chExt cx="3097043" cy="3479189"/>
          </a:xfrm>
        </p:grpSpPr>
        <p:sp>
          <p:nvSpPr>
            <p:cNvPr id="12" name="TextBox 50">
              <a:extLst>
                <a:ext uri="{FF2B5EF4-FFF2-40B4-BE49-F238E27FC236}">
                  <a16:creationId xmlns:a16="http://schemas.microsoft.com/office/drawing/2014/main" id="{8645437D-438A-4BF3-941C-B96C295C3F4D}"/>
                </a:ext>
              </a:extLst>
            </p:cNvPr>
            <p:cNvSpPr txBox="1"/>
            <p:nvPr/>
          </p:nvSpPr>
          <p:spPr>
            <a:xfrm rot="19638589">
              <a:off x="2891097" y="5649104"/>
              <a:ext cx="1359143" cy="325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prstTxWarp prst="textArchDown">
                <a:avLst/>
              </a:prstTxWarp>
              <a:noAutofit/>
            </a:bodyPr>
            <a:lstStyle/>
            <a:p>
              <a:pPr algn="ctr" defTabSz="342900"/>
              <a:r>
                <a:rPr lang="sv-SE" sz="750" i="1" dirty="0">
                  <a:latin typeface="Verdana" panose="020B0604030504040204" pitchFamily="34" charset="0"/>
                  <a:ea typeface="Verdana" panose="020B0604030504040204" pitchFamily="34" charset="0"/>
                  <a:cs typeface="Verdana" panose="020B0604030504040204" pitchFamily="34" charset="0"/>
                </a:rPr>
                <a:t>Konsolidering</a:t>
              </a:r>
              <a:br>
                <a:rPr lang="sv-SE" sz="750" i="1" dirty="0">
                  <a:latin typeface="Verdana" panose="020B0604030504040204" pitchFamily="34" charset="0"/>
                  <a:ea typeface="Verdana" panose="020B0604030504040204" pitchFamily="34" charset="0"/>
                  <a:cs typeface="Verdana" panose="020B0604030504040204" pitchFamily="34" charset="0"/>
                </a:rPr>
              </a:br>
              <a:r>
                <a:rPr lang="sv-SE" sz="750" i="1" dirty="0">
                  <a:latin typeface="Verdana" panose="020B0604030504040204" pitchFamily="34" charset="0"/>
                  <a:ea typeface="Verdana" panose="020B0604030504040204" pitchFamily="34" charset="0"/>
                  <a:cs typeface="Verdana" panose="020B0604030504040204" pitchFamily="34" charset="0"/>
                </a:rPr>
                <a:t>&amp;  Avveckling</a:t>
              </a:r>
            </a:p>
          </p:txBody>
        </p:sp>
        <p:sp>
          <p:nvSpPr>
            <p:cNvPr id="19" name="TextBox 49">
              <a:extLst>
                <a:ext uri="{FF2B5EF4-FFF2-40B4-BE49-F238E27FC236}">
                  <a16:creationId xmlns:a16="http://schemas.microsoft.com/office/drawing/2014/main" id="{2DAACAE8-37E3-4755-BF53-5FD733B595FB}"/>
                </a:ext>
              </a:extLst>
            </p:cNvPr>
            <p:cNvSpPr txBox="1"/>
            <p:nvPr/>
          </p:nvSpPr>
          <p:spPr>
            <a:xfrm rot="19281702">
              <a:off x="1326736" y="2680413"/>
              <a:ext cx="476372" cy="222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b">
              <a:prstTxWarp prst="textArchUp">
                <a:avLst/>
              </a:prstTxWarp>
              <a:noAutofit/>
            </a:bodyPr>
            <a:lstStyle/>
            <a:p>
              <a:pPr algn="ctr" defTabSz="342900"/>
              <a:r>
                <a:rPr lang="sv-SE" sz="750" dirty="0">
                  <a:latin typeface="Verdana" panose="020B0604030504040204" pitchFamily="34" charset="0"/>
                  <a:ea typeface="Verdana" panose="020B0604030504040204" pitchFamily="34" charset="0"/>
                  <a:cs typeface="Verdana" panose="020B0604030504040204" pitchFamily="34" charset="0"/>
                </a:rPr>
                <a:t>Avtal</a:t>
              </a:r>
            </a:p>
          </p:txBody>
        </p:sp>
        <p:sp>
          <p:nvSpPr>
            <p:cNvPr id="20" name="TextBox 51">
              <a:extLst>
                <a:ext uri="{FF2B5EF4-FFF2-40B4-BE49-F238E27FC236}">
                  <a16:creationId xmlns:a16="http://schemas.microsoft.com/office/drawing/2014/main" id="{C9A058E9-A87F-46BD-BC2D-ED7F6FDA1884}"/>
                </a:ext>
              </a:extLst>
            </p:cNvPr>
            <p:cNvSpPr txBox="1"/>
            <p:nvPr/>
          </p:nvSpPr>
          <p:spPr>
            <a:xfrm rot="3034923">
              <a:off x="3710792" y="2905554"/>
              <a:ext cx="1123258" cy="3027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prstTxWarp prst="textArchUp">
                <a:avLst/>
              </a:prstTxWarp>
              <a:noAutofit/>
            </a:bodyPr>
            <a:lstStyle/>
            <a:p>
              <a:pPr algn="ctr" defTabSz="342900"/>
              <a:r>
                <a:rPr lang="sv-SE" sz="750" i="1" dirty="0" smtClean="0">
                  <a:latin typeface="Verdana" panose="020B0604030504040204" pitchFamily="34" charset="0"/>
                  <a:ea typeface="Verdana" panose="020B0604030504040204" pitchFamily="34" charset="0"/>
                  <a:cs typeface="Verdana" panose="020B0604030504040204" pitchFamily="34" charset="0"/>
                </a:rPr>
                <a:t>IT-</a:t>
              </a:r>
              <a:r>
                <a:rPr lang="sv-SE" sz="750" i="1" dirty="0" err="1" smtClean="0">
                  <a:latin typeface="Verdana" panose="020B0604030504040204" pitchFamily="34" charset="0"/>
                  <a:ea typeface="Verdana" panose="020B0604030504040204" pitchFamily="34" charset="0"/>
                  <a:cs typeface="Verdana" panose="020B0604030504040204" pitchFamily="34" charset="0"/>
                </a:rPr>
                <a:t>infrastuktur</a:t>
              </a:r>
              <a:endParaRPr lang="sv-SE" sz="750" i="1"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 name="Grupp 3"/>
          <p:cNvGrpSpPr/>
          <p:nvPr/>
        </p:nvGrpSpPr>
        <p:grpSpPr>
          <a:xfrm>
            <a:off x="1159513" y="2524601"/>
            <a:ext cx="3227798" cy="3190619"/>
            <a:chOff x="1159513" y="2524601"/>
            <a:chExt cx="3227798" cy="3190619"/>
          </a:xfrm>
        </p:grpSpPr>
        <p:pic>
          <p:nvPicPr>
            <p:cNvPr id="15" name="Picture 30">
              <a:extLst>
                <a:ext uri="{FF2B5EF4-FFF2-40B4-BE49-F238E27FC236}">
                  <a16:creationId xmlns:a16="http://schemas.microsoft.com/office/drawing/2014/main" id="{423E34DA-5A1F-4BE1-94B9-552467E0C88D}"/>
                </a:ext>
              </a:extLst>
            </p:cNvPr>
            <p:cNvPicPr>
              <a:picLocks noChangeAspect="1"/>
            </p:cNvPicPr>
            <p:nvPr/>
          </p:nvPicPr>
          <p:blipFill rotWithShape="1">
            <a:blip r:embed="rId3" cstate="print">
              <a:extLst/>
            </a:blip>
            <a:srcRect l="38406" t="23762" r="35983" b="41751"/>
            <a:stretch/>
          </p:blipFill>
          <p:spPr>
            <a:xfrm>
              <a:off x="3579637" y="4126333"/>
              <a:ext cx="747614" cy="405177"/>
            </a:xfrm>
            <a:prstGeom prst="rect">
              <a:avLst/>
            </a:prstGeom>
          </p:spPr>
        </p:pic>
        <p:pic>
          <p:nvPicPr>
            <p:cNvPr id="16" name="Picture 35">
              <a:extLst>
                <a:ext uri="{FF2B5EF4-FFF2-40B4-BE49-F238E27FC236}">
                  <a16:creationId xmlns:a16="http://schemas.microsoft.com/office/drawing/2014/main" id="{BDD915C5-65B9-4FFE-AD71-D3C7DF81F261}"/>
                </a:ext>
              </a:extLst>
            </p:cNvPr>
            <p:cNvPicPr>
              <a:picLocks noChangeAspect="1"/>
            </p:cNvPicPr>
            <p:nvPr/>
          </p:nvPicPr>
          <p:blipFill rotWithShape="1">
            <a:blip r:embed="rId4">
              <a:extLst/>
            </a:blip>
            <a:srcRect l="11557" r="10498" b="16998"/>
            <a:stretch/>
          </p:blipFill>
          <p:spPr>
            <a:xfrm>
              <a:off x="2360937" y="2524601"/>
              <a:ext cx="897348" cy="502444"/>
            </a:xfrm>
            <a:prstGeom prst="rect">
              <a:avLst/>
            </a:prstGeom>
          </p:spPr>
        </p:pic>
        <p:pic>
          <p:nvPicPr>
            <p:cNvPr id="17" name="Picture 2" descr="Bildresultat för AISAB logo">
              <a:extLst>
                <a:ext uri="{FF2B5EF4-FFF2-40B4-BE49-F238E27FC236}">
                  <a16:creationId xmlns:a16="http://schemas.microsoft.com/office/drawing/2014/main" id="{81D11909-F73E-4A03-B8B1-4B3E67B834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417" y="3578811"/>
              <a:ext cx="723986" cy="723986"/>
            </a:xfrm>
            <a:prstGeom prst="rect">
              <a:avLst/>
            </a:prstGeom>
            <a:noFill/>
            <a:extLst>
              <a:ext uri="{909E8E84-426E-40DD-AFC4-6F175D3DCCD1}">
                <a14:hiddenFill xmlns:a14="http://schemas.microsoft.com/office/drawing/2010/main">
                  <a:solidFill>
                    <a:srgbClr val="FFFFFF"/>
                  </a:solidFill>
                </a14:hiddenFill>
              </a:ext>
            </a:extLst>
          </p:spPr>
        </p:pic>
        <p:pic>
          <p:nvPicPr>
            <p:cNvPr id="25" name="Bildobjekt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0169" y="2970218"/>
              <a:ext cx="566325" cy="530930"/>
            </a:xfrm>
            <a:prstGeom prst="rect">
              <a:avLst/>
            </a:prstGeom>
          </p:spPr>
        </p:pic>
        <p:pic>
          <p:nvPicPr>
            <p:cNvPr id="9" name="Bildobjekt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0591" y="3354653"/>
              <a:ext cx="806720" cy="806720"/>
            </a:xfrm>
            <a:prstGeom prst="rect">
              <a:avLst/>
            </a:prstGeom>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12422" y="5336931"/>
              <a:ext cx="1420192" cy="378289"/>
            </a:xfrm>
            <a:prstGeom prst="rect">
              <a:avLst/>
            </a:prstGeom>
          </p:spPr>
        </p:pic>
        <p:pic>
          <p:nvPicPr>
            <p:cNvPr id="26" name="Bildobjekt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70490" y="3126296"/>
              <a:ext cx="921584" cy="219094"/>
            </a:xfrm>
            <a:prstGeom prst="rect">
              <a:avLst/>
            </a:prstGeom>
          </p:spPr>
        </p:pic>
        <p:pic>
          <p:nvPicPr>
            <p:cNvPr id="27" name="Bildobjekt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V="1">
              <a:off x="1159513" y="4283776"/>
              <a:ext cx="852427" cy="211031"/>
            </a:xfrm>
            <a:prstGeom prst="rect">
              <a:avLst/>
            </a:prstGeom>
          </p:spPr>
        </p:pic>
        <p:pic>
          <p:nvPicPr>
            <p:cNvPr id="28" name="Bildobjekt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26914" y="4847438"/>
              <a:ext cx="1116809" cy="243248"/>
            </a:xfrm>
            <a:prstGeom prst="rect">
              <a:avLst/>
            </a:prstGeom>
          </p:spPr>
        </p:pic>
        <p:pic>
          <p:nvPicPr>
            <p:cNvPr id="29" name="Bildobjekt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23367" y="4662171"/>
              <a:ext cx="768707" cy="594317"/>
            </a:xfrm>
            <a:prstGeom prst="rect">
              <a:avLst/>
            </a:prstGeom>
          </p:spPr>
        </p:pic>
      </p:grpSp>
      <p:sp>
        <p:nvSpPr>
          <p:cNvPr id="32" name="Tankebubbla: moln 19"/>
          <p:cNvSpPr/>
          <p:nvPr/>
        </p:nvSpPr>
        <p:spPr bwMode="auto">
          <a:xfrm>
            <a:off x="5316686" y="1721442"/>
            <a:ext cx="3584252" cy="1669140"/>
          </a:xfrm>
          <a:prstGeom prst="cloudCallout">
            <a:avLst>
              <a:gd name="adj1" fmla="val -54941"/>
              <a:gd name="adj2" fmla="val 49982"/>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a:r>
              <a:rPr lang="sv-SE" sz="1350" dirty="0" smtClean="0">
                <a:latin typeface="Verdana" panose="020B0604030504040204" pitchFamily="34" charset="0"/>
                <a:ea typeface="Verdana" panose="020B0604030504040204" pitchFamily="34" charset="0"/>
                <a:cs typeface="Verdana" panose="020B0604030504040204" pitchFamily="34" charset="0"/>
              </a:rPr>
              <a:t>Vilka aktörer samarbetar vi med idag?</a:t>
            </a:r>
          </a:p>
          <a:p>
            <a:pPr algn="ctr"/>
            <a:r>
              <a:rPr lang="sv-SE" sz="1350" dirty="0" smtClean="0">
                <a:ea typeface="Verdana" panose="020B0604030504040204" pitchFamily="34" charset="0"/>
                <a:cs typeface="Verdana" panose="020B0604030504040204" pitchFamily="34" charset="0"/>
              </a:rPr>
              <a:t>Vilka behöver/vill vi samarbeta mer med?</a:t>
            </a:r>
            <a:endParaRPr lang="sv-SE" sz="1350" dirty="0" smtClean="0">
              <a:latin typeface="Verdana" panose="020B0604030504040204" pitchFamily="34" charset="0"/>
              <a:ea typeface="Verdana" panose="020B0604030504040204" pitchFamily="34" charset="0"/>
              <a:cs typeface="Verdana" panose="020B0604030504040204" pitchFamily="34" charset="0"/>
            </a:endParaRPr>
          </a:p>
        </p:txBody>
      </p:sp>
      <p:grpSp>
        <p:nvGrpSpPr>
          <p:cNvPr id="34" name="Grupp 33"/>
          <p:cNvGrpSpPr/>
          <p:nvPr/>
        </p:nvGrpSpPr>
        <p:grpSpPr>
          <a:xfrm>
            <a:off x="493921" y="1966452"/>
            <a:ext cx="4568470" cy="4482590"/>
            <a:chOff x="493921" y="1966452"/>
            <a:chExt cx="4568470" cy="4482590"/>
          </a:xfrm>
        </p:grpSpPr>
        <p:grpSp>
          <p:nvGrpSpPr>
            <p:cNvPr id="13" name="Grupp 12"/>
            <p:cNvGrpSpPr/>
            <p:nvPr/>
          </p:nvGrpSpPr>
          <p:grpSpPr>
            <a:xfrm>
              <a:off x="493921" y="1966452"/>
              <a:ext cx="4568470" cy="4482590"/>
              <a:chOff x="460445" y="1967197"/>
              <a:chExt cx="4568470" cy="4482590"/>
            </a:xfrm>
          </p:grpSpPr>
          <p:grpSp>
            <p:nvGrpSpPr>
              <p:cNvPr id="31" name="Grupp 30"/>
              <p:cNvGrpSpPr/>
              <p:nvPr/>
            </p:nvGrpSpPr>
            <p:grpSpPr>
              <a:xfrm>
                <a:off x="460445" y="1967197"/>
                <a:ext cx="4568470" cy="4482590"/>
                <a:chOff x="460445" y="1967196"/>
                <a:chExt cx="4568470" cy="4568469"/>
              </a:xfrm>
            </p:grpSpPr>
            <p:grpSp>
              <p:nvGrpSpPr>
                <p:cNvPr id="5" name="Grupp 4"/>
                <p:cNvGrpSpPr/>
                <p:nvPr/>
              </p:nvGrpSpPr>
              <p:grpSpPr>
                <a:xfrm>
                  <a:off x="460445" y="1967196"/>
                  <a:ext cx="4568470" cy="4568469"/>
                  <a:chOff x="460445" y="1967196"/>
                  <a:chExt cx="4568470" cy="4568469"/>
                </a:xfrm>
              </p:grpSpPr>
              <p:sp>
                <p:nvSpPr>
                  <p:cNvPr id="21" name="Oval 42">
                    <a:extLst>
                      <a:ext uri="{FF2B5EF4-FFF2-40B4-BE49-F238E27FC236}">
                        <a16:creationId xmlns:a16="http://schemas.microsoft.com/office/drawing/2014/main" id="{38790041-EC6E-4F77-B660-E8C69FC91690}"/>
                      </a:ext>
                    </a:extLst>
                  </p:cNvPr>
                  <p:cNvSpPr/>
                  <p:nvPr/>
                </p:nvSpPr>
                <p:spPr bwMode="auto">
                  <a:xfrm>
                    <a:off x="460445" y="1967196"/>
                    <a:ext cx="4568470" cy="4568469"/>
                  </a:xfrm>
                  <a:prstGeom prst="ellipse">
                    <a:avLst/>
                  </a:prstGeom>
                  <a:noFill/>
                  <a:ln w="12700" cap="flat" cmpd="sng" algn="ctr">
                    <a:solidFill>
                      <a:srgbClr val="000000"/>
                    </a:solidFill>
                    <a:prstDash val="dash"/>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ysClr val="windowText" lastClr="000000"/>
                      </a:solidFill>
                      <a:latin typeface="Arial" panose="020B0604020202020204" pitchFamily="34" charset="0"/>
                      <a:cs typeface="Arial" panose="020B0604020202020204" pitchFamily="34" charset="0"/>
                    </a:endParaRPr>
                  </a:p>
                </p:txBody>
              </p:sp>
              <p:sp>
                <p:nvSpPr>
                  <p:cNvPr id="22" name="TextBox 46">
                    <a:extLst>
                      <a:ext uri="{FF2B5EF4-FFF2-40B4-BE49-F238E27FC236}">
                        <a16:creationId xmlns:a16="http://schemas.microsoft.com/office/drawing/2014/main" id="{C592CEAD-78C6-4C59-946C-3791AC9CE24A}"/>
                      </a:ext>
                    </a:extLst>
                  </p:cNvPr>
                  <p:cNvSpPr txBox="1"/>
                  <p:nvPr/>
                </p:nvSpPr>
                <p:spPr>
                  <a:xfrm rot="17271764">
                    <a:off x="4217100" y="4893665"/>
                    <a:ext cx="1122641" cy="29562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prstTxWarp prst="textArchDown">
                      <a:avLst/>
                    </a:prstTxWarp>
                    <a:noAutofit/>
                  </a:bodyPr>
                  <a:lstStyle/>
                  <a:p>
                    <a:pPr algn="ctr" defTabSz="342900"/>
                    <a:r>
                      <a:rPr lang="sv-SE" sz="750" b="1" i="1" dirty="0">
                        <a:latin typeface="Verdana" panose="020B0604030504040204" pitchFamily="34" charset="0"/>
                        <a:ea typeface="Verdana" panose="020B0604030504040204" pitchFamily="34" charset="0"/>
                        <a:cs typeface="Verdana" panose="020B0604030504040204" pitchFamily="34" charset="0"/>
                      </a:rPr>
                      <a:t>Kommuner</a:t>
                    </a:r>
                  </a:p>
                </p:txBody>
              </p:sp>
            </p:grpSp>
            <p:sp>
              <p:nvSpPr>
                <p:cNvPr id="24" name="TextBox 40">
                  <a:extLst>
                    <a:ext uri="{FF2B5EF4-FFF2-40B4-BE49-F238E27FC236}">
                      <a16:creationId xmlns:a16="http://schemas.microsoft.com/office/drawing/2014/main" id="{7E0B3008-7042-4E85-AEE9-39A8BECCB765}"/>
                    </a:ext>
                  </a:extLst>
                </p:cNvPr>
                <p:cNvSpPr txBox="1"/>
                <p:nvPr/>
              </p:nvSpPr>
              <p:spPr>
                <a:xfrm rot="17696293">
                  <a:off x="-49564" y="3077613"/>
                  <a:ext cx="1855614" cy="38530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prstTxWarp prst="textArchUp">
                    <a:avLst/>
                  </a:prstTxWarp>
                  <a:noAutofit/>
                </a:bodyPr>
                <a:lstStyle/>
                <a:p>
                  <a:pPr algn="ctr" defTabSz="342900"/>
                  <a:r>
                    <a:rPr lang="sv-SE" sz="750" b="1" i="1" dirty="0">
                      <a:latin typeface="Verdana" panose="020B0604030504040204" pitchFamily="34" charset="0"/>
                      <a:ea typeface="Verdana" panose="020B0604030504040204" pitchFamily="34" charset="0"/>
                      <a:cs typeface="Verdana" panose="020B0604030504040204" pitchFamily="34" charset="0"/>
                    </a:rPr>
                    <a:t>Privata vårdgivare (PVG)</a:t>
                  </a:r>
                </a:p>
              </p:txBody>
            </p:sp>
          </p:grpSp>
          <p:grpSp>
            <p:nvGrpSpPr>
              <p:cNvPr id="8" name="Grupp 7"/>
              <p:cNvGrpSpPr/>
              <p:nvPr/>
            </p:nvGrpSpPr>
            <p:grpSpPr>
              <a:xfrm>
                <a:off x="4327011" y="2103974"/>
                <a:ext cx="180340" cy="1208481"/>
                <a:chOff x="4327011" y="2103974"/>
                <a:chExt cx="180340" cy="1208481"/>
              </a:xfrm>
            </p:grpSpPr>
            <p:sp>
              <p:nvSpPr>
                <p:cNvPr id="7" name="Rektangel 6"/>
                <p:cNvSpPr/>
                <p:nvPr/>
              </p:nvSpPr>
              <p:spPr bwMode="auto">
                <a:xfrm rot="2983488">
                  <a:off x="3812940" y="2618045"/>
                  <a:ext cx="1208481" cy="1803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0" name="TextBox 40">
                  <a:extLst>
                    <a:ext uri="{FF2B5EF4-FFF2-40B4-BE49-F238E27FC236}">
                      <a16:creationId xmlns:a16="http://schemas.microsoft.com/office/drawing/2014/main" id="{7E0B3008-7042-4E85-AEE9-39A8BECCB765}"/>
                    </a:ext>
                  </a:extLst>
                </p:cNvPr>
                <p:cNvSpPr txBox="1"/>
                <p:nvPr/>
              </p:nvSpPr>
              <p:spPr>
                <a:xfrm rot="2905008">
                  <a:off x="3963471" y="2699267"/>
                  <a:ext cx="902231" cy="10456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prstTxWarp prst="textArchUp">
                    <a:avLst/>
                  </a:prstTxWarp>
                  <a:noAutofit/>
                </a:bodyPr>
                <a:lstStyle/>
                <a:p>
                  <a:pPr algn="ctr" defTabSz="342900"/>
                  <a:r>
                    <a:rPr lang="sv-SE" sz="750" b="1" i="1" dirty="0" smtClean="0">
                      <a:ea typeface="Verdana" panose="020B0604030504040204" pitchFamily="34" charset="0"/>
                      <a:cs typeface="Verdana" panose="020B0604030504040204" pitchFamily="34" charset="0"/>
                    </a:rPr>
                    <a:t>Patienter</a:t>
                  </a:r>
                  <a:endParaRPr lang="sv-SE" sz="750" b="1" i="1" dirty="0">
                    <a:latin typeface="Verdana" panose="020B0604030504040204" pitchFamily="34" charset="0"/>
                    <a:ea typeface="Verdana" panose="020B0604030504040204" pitchFamily="34" charset="0"/>
                    <a:cs typeface="Verdana" panose="020B0604030504040204" pitchFamily="34" charset="0"/>
                  </a:endParaRPr>
                </a:p>
              </p:txBody>
            </p:sp>
          </p:grpSp>
        </p:grpSp>
        <p:sp>
          <p:nvSpPr>
            <p:cNvPr id="33" name="TextBox 46">
              <a:extLst>
                <a:ext uri="{FF2B5EF4-FFF2-40B4-BE49-F238E27FC236}">
                  <a16:creationId xmlns:a16="http://schemas.microsoft.com/office/drawing/2014/main" id="{C592CEAD-78C6-4C59-946C-3791AC9CE24A}"/>
                </a:ext>
              </a:extLst>
            </p:cNvPr>
            <p:cNvSpPr txBox="1"/>
            <p:nvPr/>
          </p:nvSpPr>
          <p:spPr>
            <a:xfrm rot="3113193">
              <a:off x="484491" y="5295505"/>
              <a:ext cx="1101537" cy="29562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prstTxWarp prst="textArchDown">
                <a:avLst/>
              </a:prstTxWarp>
              <a:noAutofit/>
            </a:bodyPr>
            <a:lstStyle/>
            <a:p>
              <a:pPr algn="ctr" defTabSz="342900"/>
              <a:r>
                <a:rPr lang="sv-SE" sz="750" b="1" i="1" dirty="0" smtClean="0">
                  <a:latin typeface="Verdana" panose="020B0604030504040204" pitchFamily="34" charset="0"/>
                  <a:ea typeface="Verdana" panose="020B0604030504040204" pitchFamily="34" charset="0"/>
                  <a:cs typeface="Verdana" panose="020B0604030504040204" pitchFamily="34" charset="0"/>
                </a:rPr>
                <a:t>Nationella tjänster</a:t>
              </a:r>
              <a:endParaRPr lang="sv-SE" sz="750" b="1" i="1"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2441404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999"/>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192" y="858442"/>
          <a:ext cx="1190" cy="1190"/>
        </p:xfrm>
        <a:graphic>
          <a:graphicData uri="http://schemas.openxmlformats.org/presentationml/2006/ole">
            <mc:AlternateContent xmlns:mc="http://schemas.openxmlformats.org/markup-compatibility/2006">
              <mc:Choice xmlns:v="urn:schemas-microsoft-com:vml" Requires="v">
                <p:oleObj spid="_x0000_s9260" name="think-cell Slide" r:id="rId5" imgW="530" imgH="531" progId="TCLayout.ActiveDocument.1">
                  <p:embed/>
                </p:oleObj>
              </mc:Choice>
              <mc:Fallback>
                <p:oleObj name="think-cell Slide" r:id="rId5" imgW="530" imgH="531" progId="TCLayout.ActiveDocument.1">
                  <p:embed/>
                  <p:pic>
                    <p:nvPicPr>
                      <p:cNvPr id="3" name="Object 2" hidden="1"/>
                      <p:cNvPicPr/>
                      <p:nvPr/>
                    </p:nvPicPr>
                    <p:blipFill>
                      <a:blip r:embed="rId6"/>
                      <a:stretch>
                        <a:fillRect/>
                      </a:stretch>
                    </p:blipFill>
                    <p:spPr>
                      <a:xfrm>
                        <a:off x="1192" y="858442"/>
                        <a:ext cx="1190" cy="1190"/>
                      </a:xfrm>
                      <a:prstGeom prst="rect">
                        <a:avLst/>
                      </a:prstGeom>
                    </p:spPr>
                  </p:pic>
                </p:oleObj>
              </mc:Fallback>
            </mc:AlternateContent>
          </a:graphicData>
        </a:graphic>
      </p:graphicFrame>
      <p:sp>
        <p:nvSpPr>
          <p:cNvPr id="5" name="Title 4"/>
          <p:cNvSpPr>
            <a:spLocks noGrp="1"/>
          </p:cNvSpPr>
          <p:nvPr>
            <p:ph type="title"/>
          </p:nvPr>
        </p:nvSpPr>
        <p:spPr>
          <a:xfrm>
            <a:off x="403294" y="759914"/>
            <a:ext cx="8229600" cy="650571"/>
          </a:xfrm>
        </p:spPr>
        <p:txBody>
          <a:bodyPr/>
          <a:lstStyle/>
          <a:p>
            <a:pPr algn="ctr"/>
            <a:r>
              <a:rPr lang="sv-SE" sz="2000" b="1" dirty="0">
                <a:solidFill>
                  <a:srgbClr val="7030A0"/>
                </a:solidFill>
              </a:rPr>
              <a:t>FVM </a:t>
            </a:r>
            <a:r>
              <a:rPr lang="sv-SE" sz="2000" b="1" dirty="0" smtClean="0">
                <a:solidFill>
                  <a:srgbClr val="7030A0"/>
                </a:solidFill>
              </a:rPr>
              <a:t>utifrån fyra perspektiv</a:t>
            </a:r>
            <a:endParaRPr lang="sv-SE" sz="2000" b="1" dirty="0">
              <a:solidFill>
                <a:srgbClr val="7030A0"/>
              </a:solidFill>
            </a:endParaRPr>
          </a:p>
        </p:txBody>
      </p:sp>
      <p:sp>
        <p:nvSpPr>
          <p:cNvPr id="9" name="Rectangle 8"/>
          <p:cNvSpPr/>
          <p:nvPr/>
        </p:nvSpPr>
        <p:spPr bwMode="gray">
          <a:xfrm>
            <a:off x="460170" y="2084018"/>
            <a:ext cx="4040941" cy="1416552"/>
          </a:xfrm>
          <a:prstGeom prst="rect">
            <a:avLst/>
          </a:prstGeom>
          <a:solidFill>
            <a:schemeClr val="bg1"/>
          </a:solidFill>
          <a:ln w="9525">
            <a:solidFill>
              <a:schemeClr val="bg1">
                <a:lumMod val="75000"/>
              </a:schemeClr>
            </a:solidFill>
            <a:prstDash val="solid"/>
            <a:miter lim="800000"/>
            <a:headEnd/>
            <a:tailEn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noAutofit/>
          </a:bodyPr>
          <a:lstStyle/>
          <a:p>
            <a:pPr marL="0" marR="0" lvl="0" indent="0" algn="ctr" defTabSz="685800" rtl="0" eaLnBrk="1" fontAlgn="base" latinLnBrk="0" hangingPunct="1">
              <a:lnSpc>
                <a:spcPct val="100000"/>
              </a:lnSpc>
              <a:spcBef>
                <a:spcPts val="0"/>
              </a:spcBef>
              <a:spcAft>
                <a:spcPts val="225"/>
              </a:spcAft>
              <a:buClrTx/>
              <a:buSzTx/>
              <a:buFontTx/>
              <a:buNone/>
              <a:tabLst/>
              <a:defRPr/>
            </a:pPr>
            <a:endParaRPr kumimoji="0" lang="sv-SE" sz="900" b="0" i="0" u="none" strike="noStrike" kern="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endParaRPr>
          </a:p>
        </p:txBody>
      </p:sp>
      <p:sp>
        <p:nvSpPr>
          <p:cNvPr id="10" name="Rectangle 9"/>
          <p:cNvSpPr/>
          <p:nvPr/>
        </p:nvSpPr>
        <p:spPr bwMode="gray">
          <a:xfrm>
            <a:off x="4642890" y="2083740"/>
            <a:ext cx="4043911" cy="1411788"/>
          </a:xfrm>
          <a:prstGeom prst="rect">
            <a:avLst/>
          </a:prstGeom>
          <a:solidFill>
            <a:schemeClr val="bg1"/>
          </a:solidFill>
          <a:ln w="9525">
            <a:solidFill>
              <a:schemeClr val="bg1">
                <a:lumMod val="75000"/>
              </a:schemeClr>
            </a:solidFill>
            <a:prstDash val="solid"/>
            <a:miter lim="800000"/>
            <a:headEnd/>
            <a:tailEn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noAutofit/>
          </a:bodyPr>
          <a:lstStyle/>
          <a:p>
            <a:pPr marL="0" marR="0" lvl="0" indent="0" algn="l" defTabSz="685800" rtl="0" eaLnBrk="1" fontAlgn="base" latinLnBrk="0" hangingPunct="1">
              <a:lnSpc>
                <a:spcPct val="100000"/>
              </a:lnSpc>
              <a:spcBef>
                <a:spcPts val="0"/>
              </a:spcBef>
              <a:spcAft>
                <a:spcPts val="225"/>
              </a:spcAft>
              <a:buClrTx/>
              <a:buSzTx/>
              <a:buFontTx/>
              <a:buNone/>
              <a:tabLst/>
              <a:defRPr/>
            </a:pPr>
            <a:endParaRPr kumimoji="0" lang="sv-SE" sz="900" b="0" i="0" u="none" strike="noStrike" kern="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endParaRPr>
          </a:p>
        </p:txBody>
      </p:sp>
      <p:sp>
        <p:nvSpPr>
          <p:cNvPr id="11" name="Rectangle 10"/>
          <p:cNvSpPr/>
          <p:nvPr/>
        </p:nvSpPr>
        <p:spPr bwMode="gray">
          <a:xfrm>
            <a:off x="4642890" y="3613849"/>
            <a:ext cx="4043911" cy="1369534"/>
          </a:xfrm>
          <a:prstGeom prst="rect">
            <a:avLst/>
          </a:prstGeom>
          <a:solidFill>
            <a:schemeClr val="bg1"/>
          </a:solidFill>
          <a:ln w="9525">
            <a:solidFill>
              <a:schemeClr val="bg1">
                <a:lumMod val="75000"/>
              </a:schemeClr>
            </a:solidFill>
            <a:prstDash val="solid"/>
            <a:miter lim="800000"/>
            <a:headEnd/>
            <a:tailEn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noAutofit/>
          </a:bodyPr>
          <a:lstStyle/>
          <a:p>
            <a:pPr marL="0" marR="0" lvl="0" indent="0" algn="ctr" defTabSz="685800" rtl="0" eaLnBrk="1" fontAlgn="base" latinLnBrk="0" hangingPunct="1">
              <a:lnSpc>
                <a:spcPct val="100000"/>
              </a:lnSpc>
              <a:spcBef>
                <a:spcPts val="0"/>
              </a:spcBef>
              <a:spcAft>
                <a:spcPts val="225"/>
              </a:spcAft>
              <a:buClrTx/>
              <a:buSzTx/>
              <a:buFontTx/>
              <a:buNone/>
              <a:tabLst/>
              <a:defRPr/>
            </a:pPr>
            <a:endParaRPr kumimoji="0" lang="sv-SE" sz="900" b="0" i="0" u="none" strike="noStrike" kern="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endParaRPr>
          </a:p>
        </p:txBody>
      </p:sp>
      <p:sp>
        <p:nvSpPr>
          <p:cNvPr id="12" name="Rectangle 11"/>
          <p:cNvSpPr/>
          <p:nvPr/>
        </p:nvSpPr>
        <p:spPr bwMode="gray">
          <a:xfrm>
            <a:off x="457200" y="3626609"/>
            <a:ext cx="4043911" cy="1356774"/>
          </a:xfrm>
          <a:prstGeom prst="rect">
            <a:avLst/>
          </a:prstGeom>
          <a:solidFill>
            <a:schemeClr val="bg1"/>
          </a:solidFill>
          <a:ln w="9525">
            <a:solidFill>
              <a:schemeClr val="bg1">
                <a:lumMod val="75000"/>
              </a:schemeClr>
            </a:solidFill>
            <a:prstDash val="solid"/>
            <a:miter lim="800000"/>
            <a:headEnd/>
            <a:tailEn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noAutofit/>
          </a:bodyPr>
          <a:lstStyle/>
          <a:p>
            <a:pPr marL="0" marR="0" lvl="0" indent="0" algn="ctr" defTabSz="685800" rtl="0" eaLnBrk="1" fontAlgn="base" latinLnBrk="0" hangingPunct="1">
              <a:lnSpc>
                <a:spcPct val="100000"/>
              </a:lnSpc>
              <a:spcBef>
                <a:spcPts val="0"/>
              </a:spcBef>
              <a:spcAft>
                <a:spcPts val="225"/>
              </a:spcAft>
              <a:buClrTx/>
              <a:buSzTx/>
              <a:buFontTx/>
              <a:buNone/>
              <a:tabLst/>
              <a:defRPr/>
            </a:pPr>
            <a:endParaRPr kumimoji="0" lang="sv-SE" sz="900" b="0" i="0" u="none" strike="noStrike" kern="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endParaRPr>
          </a:p>
        </p:txBody>
      </p:sp>
      <p:sp>
        <p:nvSpPr>
          <p:cNvPr id="13" name="TextBox 12"/>
          <p:cNvSpPr txBox="1"/>
          <p:nvPr/>
        </p:nvSpPr>
        <p:spPr>
          <a:xfrm>
            <a:off x="1113419" y="2575460"/>
            <a:ext cx="802477" cy="3796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eaLnBrk="1">
              <a:defRPr sz="1200" b="1" kern="0">
                <a:solidFill>
                  <a:schemeClr val="accent1"/>
                </a:solidFill>
                <a:uLn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base" latinLnBrk="0" hangingPunct="0">
              <a:lnSpc>
                <a:spcPct val="100000"/>
              </a:lnSpc>
              <a:spcBef>
                <a:spcPct val="50000"/>
              </a:spcBef>
              <a:spcAft>
                <a:spcPct val="0"/>
              </a:spcAft>
              <a:buClrTx/>
              <a:buSzTx/>
              <a:buFontTx/>
              <a:buNone/>
              <a:tabLst/>
              <a:defRPr/>
            </a:pPr>
            <a:r>
              <a:rPr kumimoji="0" lang="sv-SE" sz="900" b="1" i="0" u="none" strike="noStrike" kern="0" cap="none" spc="0" normalizeH="0" baseline="0" noProof="0" dirty="0">
                <a:ln>
                  <a:noFill/>
                </a:ln>
                <a:solidFill>
                  <a:srgbClr val="003468"/>
                </a:solidFill>
                <a:effectLst/>
                <a:uLnTx/>
                <a:uFillTx/>
                <a:latin typeface="Verdana" panose="020B0604030504040204" pitchFamily="34" charset="0"/>
                <a:ea typeface="Verdana" panose="020B0604030504040204" pitchFamily="34" charset="0"/>
                <a:cs typeface="Verdana" panose="020B0604030504040204" pitchFamily="34" charset="0"/>
              </a:rPr>
              <a:t>Patienter</a:t>
            </a:r>
          </a:p>
        </p:txBody>
      </p:sp>
      <p:sp>
        <p:nvSpPr>
          <p:cNvPr id="14" name="TextBox 13"/>
          <p:cNvSpPr txBox="1"/>
          <p:nvPr/>
        </p:nvSpPr>
        <p:spPr>
          <a:xfrm>
            <a:off x="7788200" y="2564030"/>
            <a:ext cx="749977" cy="212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eaLnBrk="1">
              <a:defRPr sz="1200" b="1" kern="0">
                <a:solidFill>
                  <a:schemeClr val="accent1"/>
                </a:solidFill>
                <a:uLn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r" defTabSz="914400" rtl="0" eaLnBrk="1" fontAlgn="base" latinLnBrk="0" hangingPunct="0">
              <a:lnSpc>
                <a:spcPct val="100000"/>
              </a:lnSpc>
              <a:spcBef>
                <a:spcPct val="50000"/>
              </a:spcBef>
              <a:spcAft>
                <a:spcPct val="0"/>
              </a:spcAft>
              <a:buClrTx/>
              <a:buSzTx/>
              <a:buFontTx/>
              <a:buNone/>
              <a:tabLst/>
              <a:defRPr/>
            </a:pPr>
            <a:r>
              <a:rPr kumimoji="0" lang="sv-SE" sz="900" b="1" i="0" u="none" strike="noStrike" kern="0" cap="none" spc="0" normalizeH="0" baseline="0" noProof="0" dirty="0">
                <a:ln>
                  <a:noFill/>
                </a:ln>
                <a:solidFill>
                  <a:srgbClr val="003468"/>
                </a:solidFill>
                <a:effectLst/>
                <a:uLnTx/>
                <a:uFillTx/>
                <a:latin typeface="Verdana" panose="020B0604030504040204" pitchFamily="34" charset="0"/>
                <a:ea typeface="Verdana" panose="020B0604030504040204" pitchFamily="34" charset="0"/>
                <a:cs typeface="Verdana" panose="020B0604030504040204" pitchFamily="34" charset="0"/>
              </a:rPr>
              <a:t>Medarbetare</a:t>
            </a:r>
          </a:p>
        </p:txBody>
      </p:sp>
      <p:sp>
        <p:nvSpPr>
          <p:cNvPr id="15" name="TextBox 14"/>
          <p:cNvSpPr txBox="1"/>
          <p:nvPr/>
        </p:nvSpPr>
        <p:spPr>
          <a:xfrm>
            <a:off x="7549552" y="3913860"/>
            <a:ext cx="988625" cy="2161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eaLnBrk="1">
              <a:defRPr sz="1200" b="1" kern="0">
                <a:solidFill>
                  <a:schemeClr val="accent1"/>
                </a:solidFill>
                <a:uLn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base" latinLnBrk="0" hangingPunct="0">
              <a:lnSpc>
                <a:spcPct val="100000"/>
              </a:lnSpc>
              <a:spcBef>
                <a:spcPct val="50000"/>
              </a:spcBef>
              <a:spcAft>
                <a:spcPct val="0"/>
              </a:spcAft>
              <a:buClrTx/>
              <a:buSzTx/>
              <a:buFontTx/>
              <a:buNone/>
              <a:tabLst/>
              <a:defRPr/>
            </a:pPr>
            <a:r>
              <a:rPr kumimoji="0" lang="sv-SE" sz="900" b="1" i="0" u="none" strike="noStrike" kern="0" cap="none" spc="0" normalizeH="0" baseline="0" noProof="0" dirty="0">
                <a:ln>
                  <a:noFill/>
                </a:ln>
                <a:solidFill>
                  <a:srgbClr val="003468"/>
                </a:solidFill>
                <a:effectLst/>
                <a:uLnTx/>
                <a:uFillTx/>
                <a:latin typeface="Verdana" panose="020B0604030504040204" pitchFamily="34" charset="0"/>
                <a:ea typeface="Verdana" panose="020B0604030504040204" pitchFamily="34" charset="0"/>
                <a:cs typeface="Verdana" panose="020B0604030504040204" pitchFamily="34" charset="0"/>
              </a:rPr>
              <a:t>Verksamhets-</a:t>
            </a:r>
            <a:br>
              <a:rPr kumimoji="0" lang="sv-SE" sz="900" b="1" i="0" u="none" strike="noStrike" kern="0" cap="none" spc="0" normalizeH="0" baseline="0" noProof="0" dirty="0">
                <a:ln>
                  <a:noFill/>
                </a:ln>
                <a:solidFill>
                  <a:srgbClr val="003468"/>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sv-SE" sz="900" b="1" i="0" u="none" strike="noStrike" kern="0" cap="none" spc="0" normalizeH="0" baseline="0" noProof="0" dirty="0">
                <a:ln>
                  <a:noFill/>
                </a:ln>
                <a:solidFill>
                  <a:srgbClr val="003468"/>
                </a:solidFill>
                <a:effectLst/>
                <a:uLnTx/>
                <a:uFillTx/>
                <a:latin typeface="Verdana" panose="020B0604030504040204" pitchFamily="34" charset="0"/>
                <a:ea typeface="Verdana" panose="020B0604030504040204" pitchFamily="34" charset="0"/>
                <a:cs typeface="Verdana" panose="020B0604030504040204" pitchFamily="34" charset="0"/>
              </a:rPr>
              <a:t>ledning</a:t>
            </a:r>
          </a:p>
        </p:txBody>
      </p:sp>
      <p:sp>
        <p:nvSpPr>
          <p:cNvPr id="16" name="TextBox 15"/>
          <p:cNvSpPr txBox="1"/>
          <p:nvPr/>
        </p:nvSpPr>
        <p:spPr>
          <a:xfrm>
            <a:off x="1165918" y="3959268"/>
            <a:ext cx="749977" cy="212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eaLnBrk="1">
              <a:defRPr sz="1200" b="1" kern="0">
                <a:solidFill>
                  <a:schemeClr val="accent1"/>
                </a:solidFill>
                <a:uLn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base" latinLnBrk="0" hangingPunct="0">
              <a:lnSpc>
                <a:spcPct val="100000"/>
              </a:lnSpc>
              <a:spcBef>
                <a:spcPct val="50000"/>
              </a:spcBef>
              <a:spcAft>
                <a:spcPct val="0"/>
              </a:spcAft>
              <a:buClrTx/>
              <a:buSzTx/>
              <a:buFontTx/>
              <a:buNone/>
              <a:tabLst/>
              <a:defRPr/>
            </a:pPr>
            <a:r>
              <a:rPr kumimoji="0" lang="sv-SE" sz="900" b="1" i="0" u="none" strike="noStrike" kern="0" cap="none" spc="0" normalizeH="0" baseline="0" noProof="0" dirty="0">
                <a:ln>
                  <a:noFill/>
                </a:ln>
                <a:solidFill>
                  <a:srgbClr val="003468"/>
                </a:solidFill>
                <a:effectLst/>
                <a:uLnTx/>
                <a:uFillTx/>
                <a:latin typeface="Verdana" panose="020B0604030504040204" pitchFamily="34" charset="0"/>
                <a:ea typeface="Verdana" panose="020B0604030504040204" pitchFamily="34" charset="0"/>
                <a:cs typeface="Verdana" panose="020B0604030504040204" pitchFamily="34" charset="0"/>
              </a:rPr>
              <a:t>Forskning</a:t>
            </a:r>
          </a:p>
        </p:txBody>
      </p:sp>
      <p:grpSp>
        <p:nvGrpSpPr>
          <p:cNvPr id="17" name="Group 16"/>
          <p:cNvGrpSpPr/>
          <p:nvPr/>
        </p:nvGrpSpPr>
        <p:grpSpPr>
          <a:xfrm>
            <a:off x="3898449" y="2963024"/>
            <a:ext cx="1347104" cy="1347104"/>
            <a:chOff x="4799075" y="3220751"/>
            <a:chExt cx="1632854" cy="1632854"/>
          </a:xfrm>
          <a:effectLst/>
        </p:grpSpPr>
        <p:sp>
          <p:nvSpPr>
            <p:cNvPr id="18" name="Oval 17"/>
            <p:cNvSpPr/>
            <p:nvPr/>
          </p:nvSpPr>
          <p:spPr bwMode="gray">
            <a:xfrm>
              <a:off x="4799075" y="3220751"/>
              <a:ext cx="1632854" cy="1632854"/>
            </a:xfrm>
            <a:prstGeom prst="ellipse">
              <a:avLst/>
            </a:prstGeom>
            <a:solidFill>
              <a:schemeClr val="accent1"/>
            </a:solidFill>
            <a:ln w="104775">
              <a:solidFill>
                <a:schemeClr val="bg1"/>
              </a:solidFill>
              <a:miter lim="800000"/>
              <a:headEnd/>
              <a:tailEnd/>
            </a:ln>
            <a:effectLst/>
          </p:spPr>
          <p:txBody>
            <a:bodyPr vert="horz" wrap="square" lIns="0" tIns="0" rIns="0" bIns="0" numCol="1" rtlCol="0" anchor="ctr" anchorCtr="0" compatLnSpc="1">
              <a:prstTxWarp prst="textNoShape">
                <a:avLst/>
              </a:prstTxWarp>
              <a:noAutofit/>
            </a:bodyPr>
            <a:lstStyle/>
            <a:p>
              <a:pPr marL="0" marR="0" lvl="0" indent="0" algn="ctr" defTabSz="685800" rtl="0" eaLnBrk="1" fontAlgn="base" latinLnBrk="0" hangingPunct="1">
                <a:lnSpc>
                  <a:spcPct val="100000"/>
                </a:lnSpc>
                <a:spcBef>
                  <a:spcPts val="0"/>
                </a:spcBef>
                <a:spcAft>
                  <a:spcPts val="225"/>
                </a:spcAft>
                <a:buClrTx/>
                <a:buSzTx/>
                <a:buFontTx/>
                <a:buNone/>
                <a:tabLst/>
                <a:defRPr/>
              </a:pPr>
              <a:endParaRPr kumimoji="0" lang="sv-SE" sz="900" b="1" i="0" u="none" strike="noStrike" kern="0" cap="none" spc="0" normalizeH="0" baseline="0" noProof="0" dirty="0">
                <a:ln>
                  <a:noFill/>
                </a:ln>
                <a:solidFill>
                  <a:srgbClr val="FFFFFF"/>
                </a:solidFill>
                <a:effectLst/>
                <a:uLnTx/>
                <a:uFillTx/>
                <a:latin typeface="Verdana" pitchFamily="34" charset="0"/>
                <a:ea typeface="Verdana" panose="020B0604030504040204" pitchFamily="34" charset="0"/>
                <a:cs typeface="Verdana" panose="020B0604030504040204" pitchFamily="34" charset="0"/>
              </a:endParaRPr>
            </a:p>
          </p:txBody>
        </p:sp>
        <p:sp>
          <p:nvSpPr>
            <p:cNvPr id="19" name="Rectangle 18"/>
            <p:cNvSpPr/>
            <p:nvPr/>
          </p:nvSpPr>
          <p:spPr>
            <a:xfrm>
              <a:off x="4852075" y="4274039"/>
              <a:ext cx="1548884" cy="279796"/>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225"/>
                </a:spcAft>
                <a:buClrTx/>
                <a:buSzTx/>
                <a:buFontTx/>
                <a:buNone/>
                <a:tabLst/>
                <a:defRPr/>
              </a:pPr>
              <a:endParaRPr kumimoji="0" lang="sv-SE" sz="900" b="1" i="1" u="none" strike="noStrike" kern="0" cap="none" spc="0" normalizeH="0" baseline="0" noProof="0" dirty="0">
                <a:ln>
                  <a:noFill/>
                </a:ln>
                <a:solidFill>
                  <a:srgbClr val="FFFFFF"/>
                </a:solidFill>
                <a:effectLst/>
                <a:uLnTx/>
                <a:uFillTx/>
                <a:latin typeface="Verdana" pitchFamily="34" charset="0"/>
                <a:ea typeface="Verdana" panose="020B0604030504040204" pitchFamily="34" charset="0"/>
                <a:cs typeface="Verdana" panose="020B0604030504040204" pitchFamily="34" charset="0"/>
              </a:endParaRPr>
            </a:p>
          </p:txBody>
        </p:sp>
      </p:grpSp>
      <p:sp>
        <p:nvSpPr>
          <p:cNvPr id="21" name="TextBox 20"/>
          <p:cNvSpPr txBox="1"/>
          <p:nvPr/>
        </p:nvSpPr>
        <p:spPr>
          <a:xfrm>
            <a:off x="1915894" y="2017563"/>
            <a:ext cx="2549834" cy="14399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Ökad säkerhet</a:t>
            </a:r>
          </a:p>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Insyn i information rörande den egna hälsan och vården </a:t>
            </a:r>
          </a:p>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Enkel kommunikation med vården</a:t>
            </a:r>
          </a:p>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Vård kan ges på distans</a:t>
            </a:r>
          </a:p>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Själva bidra med information till </a:t>
            </a:r>
            <a:r>
              <a:rPr kumimoji="0" lang="sv-SE" sz="900" b="0" i="0" u="none" strike="noStrike" kern="1200" cap="none" spc="0" normalizeH="0" baseline="0" noProof="0" dirty="0" smtClean="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
            </a:r>
            <a:br>
              <a:rPr kumimoji="0" lang="sv-SE" sz="900" b="0" i="0" u="none" strike="noStrike" kern="1200" cap="none" spc="0" normalizeH="0" baseline="0" noProof="0" dirty="0" smtClean="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br>
            <a:r>
              <a:rPr kumimoji="0" lang="sv-SE" sz="900" b="0" i="0" u="none" strike="noStrike" kern="1200" cap="none" spc="0" normalizeH="0" baseline="0" noProof="0" dirty="0" smtClean="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vården</a:t>
            </a: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 t ex genom enkäter</a:t>
            </a:r>
          </a:p>
        </p:txBody>
      </p:sp>
      <p:sp>
        <p:nvSpPr>
          <p:cNvPr id="22" name="TextBox 21"/>
          <p:cNvSpPr txBox="1"/>
          <p:nvPr/>
        </p:nvSpPr>
        <p:spPr>
          <a:xfrm>
            <a:off x="5309871" y="2017564"/>
            <a:ext cx="2858083" cy="11672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171450" lvl="0" indent="-171450">
              <a:spcAft>
                <a:spcPts val="300"/>
              </a:spcAft>
              <a:buSzPct val="120000"/>
              <a:buFont typeface="Arial" panose="020B0604020202020204" pitchFamily="34" charset="0"/>
              <a:buChar cha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pPr marL="171450" marR="0" lvl="0" indent="-171450" algn="l" defTabSz="914400" rtl="0" eaLnBrk="0" fontAlgn="base" latinLnBrk="0" hangingPunct="0">
              <a:lnSpc>
                <a:spcPct val="100000"/>
              </a:lnSpc>
              <a:spcBef>
                <a:spcPct val="50000"/>
              </a:spcBef>
              <a:spcAft>
                <a:spcPts val="300"/>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Utbyte av patient-</a:t>
            </a:r>
            <a:br>
              <a:rPr kumimoji="0" lang="sv-SE" sz="9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sv-SE" sz="9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information mellan vård-</a:t>
            </a:r>
            <a:br>
              <a:rPr kumimoji="0" lang="sv-SE" sz="9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sv-SE" sz="9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givare</a:t>
            </a:r>
          </a:p>
          <a:p>
            <a:pPr marL="171450" marR="0" lvl="0" indent="-171450" algn="l" defTabSz="914400" rtl="0" eaLnBrk="0" fontAlgn="base" latinLnBrk="0" hangingPunct="0">
              <a:lnSpc>
                <a:spcPct val="100000"/>
              </a:lnSpc>
              <a:spcBef>
                <a:spcPct val="50000"/>
              </a:spcBef>
              <a:spcAft>
                <a:spcPts val="300"/>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Möjlighet att arbeta mobilt</a:t>
            </a:r>
          </a:p>
          <a:p>
            <a:pPr marL="171450" marR="0" lvl="0" indent="-171450" algn="l" defTabSz="914400" rtl="0" eaLnBrk="0" fontAlgn="base" latinLnBrk="0" hangingPunct="0">
              <a:lnSpc>
                <a:spcPct val="100000"/>
              </a:lnSpc>
              <a:spcBef>
                <a:spcPct val="50000"/>
              </a:spcBef>
              <a:spcAft>
                <a:spcPts val="300"/>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Beslutsstöd &amp; rekommendationer</a:t>
            </a:r>
          </a:p>
          <a:p>
            <a:pPr marL="171450" marR="0" lvl="0" indent="-171450" algn="l" defTabSz="914400" rtl="0" eaLnBrk="0" fontAlgn="base" latinLnBrk="0" hangingPunct="0">
              <a:lnSpc>
                <a:spcPct val="100000"/>
              </a:lnSpc>
              <a:spcBef>
                <a:spcPct val="50000"/>
              </a:spcBef>
              <a:spcAft>
                <a:spcPts val="300"/>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Avlastning i admin – dubbelarbete och pappershantering försvinner</a:t>
            </a:r>
          </a:p>
        </p:txBody>
      </p:sp>
      <p:sp>
        <p:nvSpPr>
          <p:cNvPr id="23" name="TextBox 22"/>
          <p:cNvSpPr txBox="1"/>
          <p:nvPr/>
        </p:nvSpPr>
        <p:spPr>
          <a:xfrm>
            <a:off x="5309871" y="3582429"/>
            <a:ext cx="2858084" cy="12003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Enklare att följa upp och </a:t>
            </a:r>
            <a:b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b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förbättra tjänster</a:t>
            </a:r>
          </a:p>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Enklare att planera vård-</a:t>
            </a:r>
            <a:b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b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produktionen</a:t>
            </a:r>
          </a:p>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Enklare att föra ut ny kunskap i vården,  </a:t>
            </a:r>
            <a:r>
              <a:rPr kumimoji="0" lang="sv-SE" sz="900" b="0" i="0" u="none" strike="noStrike" kern="1200" cap="none" spc="0" normalizeH="0" baseline="0" noProof="0" dirty="0" smtClean="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
            </a:r>
            <a:br>
              <a:rPr kumimoji="0" lang="sv-SE" sz="900" b="0" i="0" u="none" strike="noStrike" kern="1200" cap="none" spc="0" normalizeH="0" baseline="0" noProof="0" dirty="0" smtClean="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br>
            <a:r>
              <a:rPr kumimoji="0" lang="sv-SE" sz="900" b="0" i="0" u="none" strike="noStrike" kern="1200" cap="none" spc="0" normalizeH="0" baseline="0" noProof="0" dirty="0" smtClean="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t </a:t>
            </a: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ex via besluts- och kunskapsstöd</a:t>
            </a:r>
          </a:p>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Bättre underlag för förbättringsarbete</a:t>
            </a:r>
          </a:p>
        </p:txBody>
      </p:sp>
      <p:sp>
        <p:nvSpPr>
          <p:cNvPr id="24" name="TextBox 23"/>
          <p:cNvSpPr txBox="1"/>
          <p:nvPr/>
        </p:nvSpPr>
        <p:spPr>
          <a:xfrm>
            <a:off x="1915894" y="3705717"/>
            <a:ext cx="2602200" cy="1137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Tillgång till anonymiserad </a:t>
            </a:r>
            <a:b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b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data av hög kvalitet</a:t>
            </a:r>
          </a:p>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Moderna digitala verktyg för </a:t>
            </a:r>
            <a:b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b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dataanalys</a:t>
            </a:r>
          </a:p>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Trygghet i att data hämtas och hanteras enligt rådande lagstiftning</a:t>
            </a:r>
          </a:p>
        </p:txBody>
      </p:sp>
      <p:grpSp>
        <p:nvGrpSpPr>
          <p:cNvPr id="29" name="Group 28"/>
          <p:cNvGrpSpPr/>
          <p:nvPr/>
        </p:nvGrpSpPr>
        <p:grpSpPr>
          <a:xfrm>
            <a:off x="7094459" y="3867291"/>
            <a:ext cx="438110" cy="396238"/>
            <a:chOff x="6430963" y="2265363"/>
            <a:chExt cx="896938" cy="811213"/>
          </a:xfrm>
          <a:solidFill>
            <a:schemeClr val="accent1"/>
          </a:solidFill>
        </p:grpSpPr>
        <p:sp>
          <p:nvSpPr>
            <p:cNvPr id="30" name="Freeform 60"/>
            <p:cNvSpPr>
              <a:spLocks/>
            </p:cNvSpPr>
            <p:nvPr/>
          </p:nvSpPr>
          <p:spPr bwMode="auto">
            <a:xfrm>
              <a:off x="6659563" y="2265363"/>
              <a:ext cx="560388" cy="811213"/>
            </a:xfrm>
            <a:custGeom>
              <a:avLst/>
              <a:gdLst>
                <a:gd name="T0" fmla="*/ 863 w 1105"/>
                <a:gd name="T1" fmla="*/ 429 h 1597"/>
                <a:gd name="T2" fmla="*/ 1005 w 1105"/>
                <a:gd name="T3" fmla="*/ 569 h 1597"/>
                <a:gd name="T4" fmla="*/ 1072 w 1105"/>
                <a:gd name="T5" fmla="*/ 587 h 1597"/>
                <a:gd name="T6" fmla="*/ 1105 w 1105"/>
                <a:gd name="T7" fmla="*/ 529 h 1597"/>
                <a:gd name="T8" fmla="*/ 1104 w 1105"/>
                <a:gd name="T9" fmla="*/ 62 h 1597"/>
                <a:gd name="T10" fmla="*/ 1044 w 1105"/>
                <a:gd name="T11" fmla="*/ 0 h 1597"/>
                <a:gd name="T12" fmla="*/ 569 w 1105"/>
                <a:gd name="T13" fmla="*/ 0 h 1597"/>
                <a:gd name="T14" fmla="*/ 517 w 1105"/>
                <a:gd name="T15" fmla="*/ 34 h 1597"/>
                <a:gd name="T16" fmla="*/ 531 w 1105"/>
                <a:gd name="T17" fmla="*/ 94 h 1597"/>
                <a:gd name="T18" fmla="*/ 593 w 1105"/>
                <a:gd name="T19" fmla="*/ 156 h 1597"/>
                <a:gd name="T20" fmla="*/ 675 w 1105"/>
                <a:gd name="T21" fmla="*/ 233 h 1597"/>
                <a:gd name="T22" fmla="*/ 511 w 1105"/>
                <a:gd name="T23" fmla="*/ 411 h 1597"/>
                <a:gd name="T24" fmla="*/ 15 w 1105"/>
                <a:gd name="T25" fmla="*/ 1421 h 1597"/>
                <a:gd name="T26" fmla="*/ 0 w 1105"/>
                <a:gd name="T27" fmla="*/ 1594 h 1597"/>
                <a:gd name="T28" fmla="*/ 8 w 1105"/>
                <a:gd name="T29" fmla="*/ 1597 h 1597"/>
                <a:gd name="T30" fmla="*/ 863 w 1105"/>
                <a:gd name="T31" fmla="*/ 429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5" h="1597">
                  <a:moveTo>
                    <a:pt x="863" y="429"/>
                  </a:moveTo>
                  <a:cubicBezTo>
                    <a:pt x="910" y="476"/>
                    <a:pt x="958" y="523"/>
                    <a:pt x="1005" y="569"/>
                  </a:cubicBezTo>
                  <a:cubicBezTo>
                    <a:pt x="1024" y="588"/>
                    <a:pt x="1045" y="599"/>
                    <a:pt x="1072" y="587"/>
                  </a:cubicBezTo>
                  <a:cubicBezTo>
                    <a:pt x="1097" y="576"/>
                    <a:pt x="1105" y="555"/>
                    <a:pt x="1105" y="529"/>
                  </a:cubicBezTo>
                  <a:cubicBezTo>
                    <a:pt x="1104" y="374"/>
                    <a:pt x="1105" y="218"/>
                    <a:pt x="1104" y="62"/>
                  </a:cubicBezTo>
                  <a:cubicBezTo>
                    <a:pt x="1104" y="23"/>
                    <a:pt x="1083" y="0"/>
                    <a:pt x="1044" y="0"/>
                  </a:cubicBezTo>
                  <a:cubicBezTo>
                    <a:pt x="886" y="0"/>
                    <a:pt x="728" y="0"/>
                    <a:pt x="569" y="0"/>
                  </a:cubicBezTo>
                  <a:cubicBezTo>
                    <a:pt x="545" y="0"/>
                    <a:pt x="527" y="11"/>
                    <a:pt x="517" y="34"/>
                  </a:cubicBezTo>
                  <a:cubicBezTo>
                    <a:pt x="506" y="57"/>
                    <a:pt x="515" y="77"/>
                    <a:pt x="531" y="94"/>
                  </a:cubicBezTo>
                  <a:cubicBezTo>
                    <a:pt x="552" y="115"/>
                    <a:pt x="572" y="135"/>
                    <a:pt x="593" y="156"/>
                  </a:cubicBezTo>
                  <a:cubicBezTo>
                    <a:pt x="620" y="182"/>
                    <a:pt x="648" y="207"/>
                    <a:pt x="675" y="233"/>
                  </a:cubicBezTo>
                  <a:cubicBezTo>
                    <a:pt x="617" y="296"/>
                    <a:pt x="562" y="352"/>
                    <a:pt x="511" y="411"/>
                  </a:cubicBezTo>
                  <a:cubicBezTo>
                    <a:pt x="254" y="703"/>
                    <a:pt x="65" y="1028"/>
                    <a:pt x="15" y="1421"/>
                  </a:cubicBezTo>
                  <a:cubicBezTo>
                    <a:pt x="8" y="1479"/>
                    <a:pt x="5" y="1536"/>
                    <a:pt x="0" y="1594"/>
                  </a:cubicBezTo>
                  <a:cubicBezTo>
                    <a:pt x="3" y="1595"/>
                    <a:pt x="5" y="1596"/>
                    <a:pt x="8" y="1597"/>
                  </a:cubicBezTo>
                  <a:cubicBezTo>
                    <a:pt x="214" y="1150"/>
                    <a:pt x="500" y="760"/>
                    <a:pt x="863"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sp>
          <p:nvSpPr>
            <p:cNvPr id="31" name="Freeform 61"/>
            <p:cNvSpPr>
              <a:spLocks noEditPoints="1"/>
            </p:cNvSpPr>
            <p:nvPr/>
          </p:nvSpPr>
          <p:spPr bwMode="auto">
            <a:xfrm>
              <a:off x="6430963" y="2271713"/>
              <a:ext cx="363538" cy="363538"/>
            </a:xfrm>
            <a:custGeom>
              <a:avLst/>
              <a:gdLst>
                <a:gd name="T0" fmla="*/ 714 w 714"/>
                <a:gd name="T1" fmla="*/ 359 h 716"/>
                <a:gd name="T2" fmla="*/ 359 w 714"/>
                <a:gd name="T3" fmla="*/ 1 h 716"/>
                <a:gd name="T4" fmla="*/ 0 w 714"/>
                <a:gd name="T5" fmla="*/ 361 h 716"/>
                <a:gd name="T6" fmla="*/ 362 w 714"/>
                <a:gd name="T7" fmla="*/ 715 h 716"/>
                <a:gd name="T8" fmla="*/ 714 w 714"/>
                <a:gd name="T9" fmla="*/ 359 h 716"/>
                <a:gd name="T10" fmla="*/ 360 w 714"/>
                <a:gd name="T11" fmla="*/ 513 h 716"/>
                <a:gd name="T12" fmla="*/ 202 w 714"/>
                <a:gd name="T13" fmla="*/ 361 h 716"/>
                <a:gd name="T14" fmla="*/ 356 w 714"/>
                <a:gd name="T15" fmla="*/ 203 h 716"/>
                <a:gd name="T16" fmla="*/ 512 w 714"/>
                <a:gd name="T17" fmla="*/ 357 h 716"/>
                <a:gd name="T18" fmla="*/ 360 w 714"/>
                <a:gd name="T19" fmla="*/ 513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 h="716">
                  <a:moveTo>
                    <a:pt x="714" y="359"/>
                  </a:moveTo>
                  <a:cubicBezTo>
                    <a:pt x="713" y="162"/>
                    <a:pt x="553" y="0"/>
                    <a:pt x="359" y="1"/>
                  </a:cubicBezTo>
                  <a:cubicBezTo>
                    <a:pt x="159" y="2"/>
                    <a:pt x="0" y="161"/>
                    <a:pt x="0" y="361"/>
                  </a:cubicBezTo>
                  <a:cubicBezTo>
                    <a:pt x="0" y="556"/>
                    <a:pt x="164" y="716"/>
                    <a:pt x="362" y="715"/>
                  </a:cubicBezTo>
                  <a:cubicBezTo>
                    <a:pt x="553" y="714"/>
                    <a:pt x="714" y="550"/>
                    <a:pt x="714" y="359"/>
                  </a:cubicBezTo>
                  <a:close/>
                  <a:moveTo>
                    <a:pt x="360" y="513"/>
                  </a:moveTo>
                  <a:cubicBezTo>
                    <a:pt x="276" y="515"/>
                    <a:pt x="203" y="445"/>
                    <a:pt x="202" y="361"/>
                  </a:cubicBezTo>
                  <a:cubicBezTo>
                    <a:pt x="201" y="274"/>
                    <a:pt x="268" y="205"/>
                    <a:pt x="356" y="203"/>
                  </a:cubicBezTo>
                  <a:cubicBezTo>
                    <a:pt x="441" y="202"/>
                    <a:pt x="511" y="272"/>
                    <a:pt x="512" y="357"/>
                  </a:cubicBezTo>
                  <a:cubicBezTo>
                    <a:pt x="513" y="440"/>
                    <a:pt x="444" y="510"/>
                    <a:pt x="360" y="5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sp>
          <p:nvSpPr>
            <p:cNvPr id="32" name="Freeform 62"/>
            <p:cNvSpPr>
              <a:spLocks/>
            </p:cNvSpPr>
            <p:nvPr/>
          </p:nvSpPr>
          <p:spPr bwMode="auto">
            <a:xfrm>
              <a:off x="6958013" y="2684463"/>
              <a:ext cx="369888" cy="366713"/>
            </a:xfrm>
            <a:custGeom>
              <a:avLst/>
              <a:gdLst>
                <a:gd name="T0" fmla="*/ 688 w 729"/>
                <a:gd name="T1" fmla="*/ 542 h 724"/>
                <a:gd name="T2" fmla="*/ 508 w 729"/>
                <a:gd name="T3" fmla="*/ 362 h 724"/>
                <a:gd name="T4" fmla="*/ 523 w 729"/>
                <a:gd name="T5" fmla="*/ 347 h 724"/>
                <a:gd name="T6" fmla="*/ 704 w 729"/>
                <a:gd name="T7" fmla="*/ 165 h 724"/>
                <a:gd name="T8" fmla="*/ 705 w 729"/>
                <a:gd name="T9" fmla="*/ 117 h 724"/>
                <a:gd name="T10" fmla="*/ 610 w 729"/>
                <a:gd name="T11" fmla="*/ 22 h 724"/>
                <a:gd name="T12" fmla="*/ 557 w 729"/>
                <a:gd name="T13" fmla="*/ 22 h 724"/>
                <a:gd name="T14" fmla="*/ 386 w 729"/>
                <a:gd name="T15" fmla="*/ 193 h 724"/>
                <a:gd name="T16" fmla="*/ 368 w 729"/>
                <a:gd name="T17" fmla="*/ 222 h 724"/>
                <a:gd name="T18" fmla="*/ 167 w 729"/>
                <a:gd name="T19" fmla="*/ 21 h 724"/>
                <a:gd name="T20" fmla="*/ 115 w 729"/>
                <a:gd name="T21" fmla="*/ 21 h 724"/>
                <a:gd name="T22" fmla="*/ 21 w 729"/>
                <a:gd name="T23" fmla="*/ 116 h 724"/>
                <a:gd name="T24" fmla="*/ 21 w 729"/>
                <a:gd name="T25" fmla="*/ 166 h 724"/>
                <a:gd name="T26" fmla="*/ 194 w 729"/>
                <a:gd name="T27" fmla="*/ 338 h 724"/>
                <a:gd name="T28" fmla="*/ 222 w 729"/>
                <a:gd name="T29" fmla="*/ 356 h 724"/>
                <a:gd name="T30" fmla="*/ 20 w 729"/>
                <a:gd name="T31" fmla="*/ 559 h 724"/>
                <a:gd name="T32" fmla="*/ 20 w 729"/>
                <a:gd name="T33" fmla="*/ 607 h 724"/>
                <a:gd name="T34" fmla="*/ 115 w 729"/>
                <a:gd name="T35" fmla="*/ 702 h 724"/>
                <a:gd name="T36" fmla="*/ 167 w 729"/>
                <a:gd name="T37" fmla="*/ 702 h 724"/>
                <a:gd name="T38" fmla="*/ 260 w 729"/>
                <a:gd name="T39" fmla="*/ 609 h 724"/>
                <a:gd name="T40" fmla="*/ 365 w 729"/>
                <a:gd name="T41" fmla="*/ 502 h 724"/>
                <a:gd name="T42" fmla="*/ 394 w 729"/>
                <a:gd name="T43" fmla="*/ 538 h 724"/>
                <a:gd name="T44" fmla="*/ 560 w 729"/>
                <a:gd name="T45" fmla="*/ 704 h 724"/>
                <a:gd name="T46" fmla="*/ 607 w 729"/>
                <a:gd name="T47" fmla="*/ 704 h 724"/>
                <a:gd name="T48" fmla="*/ 689 w 729"/>
                <a:gd name="T49" fmla="*/ 622 h 724"/>
                <a:gd name="T50" fmla="*/ 688 w 729"/>
                <a:gd name="T51" fmla="*/ 542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9" h="724">
                  <a:moveTo>
                    <a:pt x="688" y="542"/>
                  </a:moveTo>
                  <a:cubicBezTo>
                    <a:pt x="629" y="483"/>
                    <a:pt x="569" y="423"/>
                    <a:pt x="508" y="362"/>
                  </a:cubicBezTo>
                  <a:cubicBezTo>
                    <a:pt x="514" y="356"/>
                    <a:pt x="518" y="351"/>
                    <a:pt x="523" y="347"/>
                  </a:cubicBezTo>
                  <a:cubicBezTo>
                    <a:pt x="583" y="287"/>
                    <a:pt x="644" y="226"/>
                    <a:pt x="704" y="165"/>
                  </a:cubicBezTo>
                  <a:cubicBezTo>
                    <a:pt x="724" y="146"/>
                    <a:pt x="724" y="136"/>
                    <a:pt x="705" y="117"/>
                  </a:cubicBezTo>
                  <a:cubicBezTo>
                    <a:pt x="674" y="85"/>
                    <a:pt x="642" y="53"/>
                    <a:pt x="610" y="22"/>
                  </a:cubicBezTo>
                  <a:cubicBezTo>
                    <a:pt x="588" y="0"/>
                    <a:pt x="579" y="0"/>
                    <a:pt x="557" y="22"/>
                  </a:cubicBezTo>
                  <a:cubicBezTo>
                    <a:pt x="500" y="79"/>
                    <a:pt x="443" y="136"/>
                    <a:pt x="386" y="193"/>
                  </a:cubicBezTo>
                  <a:cubicBezTo>
                    <a:pt x="379" y="201"/>
                    <a:pt x="374" y="212"/>
                    <a:pt x="368" y="222"/>
                  </a:cubicBezTo>
                  <a:cubicBezTo>
                    <a:pt x="296" y="150"/>
                    <a:pt x="231" y="86"/>
                    <a:pt x="167" y="21"/>
                  </a:cubicBezTo>
                  <a:cubicBezTo>
                    <a:pt x="146" y="0"/>
                    <a:pt x="137" y="0"/>
                    <a:pt x="115" y="21"/>
                  </a:cubicBezTo>
                  <a:cubicBezTo>
                    <a:pt x="84" y="53"/>
                    <a:pt x="52" y="84"/>
                    <a:pt x="21" y="116"/>
                  </a:cubicBezTo>
                  <a:cubicBezTo>
                    <a:pt x="0" y="136"/>
                    <a:pt x="1" y="146"/>
                    <a:pt x="21" y="166"/>
                  </a:cubicBezTo>
                  <a:cubicBezTo>
                    <a:pt x="79" y="224"/>
                    <a:pt x="136" y="281"/>
                    <a:pt x="194" y="338"/>
                  </a:cubicBezTo>
                  <a:cubicBezTo>
                    <a:pt x="201" y="346"/>
                    <a:pt x="212" y="350"/>
                    <a:pt x="222" y="356"/>
                  </a:cubicBezTo>
                  <a:cubicBezTo>
                    <a:pt x="149" y="429"/>
                    <a:pt x="85" y="494"/>
                    <a:pt x="20" y="559"/>
                  </a:cubicBezTo>
                  <a:cubicBezTo>
                    <a:pt x="1" y="578"/>
                    <a:pt x="1" y="588"/>
                    <a:pt x="20" y="607"/>
                  </a:cubicBezTo>
                  <a:cubicBezTo>
                    <a:pt x="52" y="639"/>
                    <a:pt x="83" y="670"/>
                    <a:pt x="115" y="702"/>
                  </a:cubicBezTo>
                  <a:cubicBezTo>
                    <a:pt x="137" y="724"/>
                    <a:pt x="145" y="724"/>
                    <a:pt x="167" y="702"/>
                  </a:cubicBezTo>
                  <a:cubicBezTo>
                    <a:pt x="198" y="671"/>
                    <a:pt x="229" y="640"/>
                    <a:pt x="260" y="609"/>
                  </a:cubicBezTo>
                  <a:cubicBezTo>
                    <a:pt x="294" y="575"/>
                    <a:pt x="327" y="541"/>
                    <a:pt x="365" y="502"/>
                  </a:cubicBezTo>
                  <a:cubicBezTo>
                    <a:pt x="376" y="516"/>
                    <a:pt x="384" y="528"/>
                    <a:pt x="394" y="538"/>
                  </a:cubicBezTo>
                  <a:cubicBezTo>
                    <a:pt x="449" y="594"/>
                    <a:pt x="504" y="649"/>
                    <a:pt x="560" y="704"/>
                  </a:cubicBezTo>
                  <a:cubicBezTo>
                    <a:pt x="579" y="723"/>
                    <a:pt x="588" y="723"/>
                    <a:pt x="607" y="704"/>
                  </a:cubicBezTo>
                  <a:cubicBezTo>
                    <a:pt x="634" y="677"/>
                    <a:pt x="662" y="650"/>
                    <a:pt x="689" y="622"/>
                  </a:cubicBezTo>
                  <a:cubicBezTo>
                    <a:pt x="729" y="583"/>
                    <a:pt x="729" y="582"/>
                    <a:pt x="688" y="5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grpSp>
      <p:grpSp>
        <p:nvGrpSpPr>
          <p:cNvPr id="40" name="Group 39"/>
          <p:cNvGrpSpPr/>
          <p:nvPr/>
        </p:nvGrpSpPr>
        <p:grpSpPr>
          <a:xfrm>
            <a:off x="742170" y="2542948"/>
            <a:ext cx="285720" cy="444245"/>
            <a:chOff x="5135920" y="2137592"/>
            <a:chExt cx="704359" cy="1095157"/>
          </a:xfrm>
        </p:grpSpPr>
        <p:sp>
          <p:nvSpPr>
            <p:cNvPr id="38" name="Freeform 47"/>
            <p:cNvSpPr>
              <a:spLocks/>
            </p:cNvSpPr>
            <p:nvPr/>
          </p:nvSpPr>
          <p:spPr bwMode="auto">
            <a:xfrm>
              <a:off x="5135920" y="2137592"/>
              <a:ext cx="704359" cy="1095157"/>
            </a:xfrm>
            <a:custGeom>
              <a:avLst/>
              <a:gdLst>
                <a:gd name="T0" fmla="*/ 1056 w 1056"/>
                <a:gd name="T1" fmla="*/ 106 h 1642"/>
                <a:gd name="T2" fmla="*/ 736 w 1056"/>
                <a:gd name="T3" fmla="*/ 435 h 1642"/>
                <a:gd name="T4" fmla="*/ 707 w 1056"/>
                <a:gd name="T5" fmla="*/ 502 h 1642"/>
                <a:gd name="T6" fmla="*/ 707 w 1056"/>
                <a:gd name="T7" fmla="*/ 1536 h 1642"/>
                <a:gd name="T8" fmla="*/ 707 w 1056"/>
                <a:gd name="T9" fmla="*/ 1584 h 1642"/>
                <a:gd name="T10" fmla="*/ 639 w 1056"/>
                <a:gd name="T11" fmla="*/ 1642 h 1642"/>
                <a:gd name="T12" fmla="*/ 572 w 1056"/>
                <a:gd name="T13" fmla="*/ 1584 h 1642"/>
                <a:gd name="T14" fmla="*/ 562 w 1056"/>
                <a:gd name="T15" fmla="*/ 1536 h 1642"/>
                <a:gd name="T16" fmla="*/ 562 w 1056"/>
                <a:gd name="T17" fmla="*/ 1014 h 1642"/>
                <a:gd name="T18" fmla="*/ 562 w 1056"/>
                <a:gd name="T19" fmla="*/ 966 h 1642"/>
                <a:gd name="T20" fmla="*/ 504 w 1056"/>
                <a:gd name="T21" fmla="*/ 966 h 1642"/>
                <a:gd name="T22" fmla="*/ 504 w 1056"/>
                <a:gd name="T23" fmla="*/ 1005 h 1642"/>
                <a:gd name="T24" fmla="*/ 504 w 1056"/>
                <a:gd name="T25" fmla="*/ 1536 h 1642"/>
                <a:gd name="T26" fmla="*/ 504 w 1056"/>
                <a:gd name="T27" fmla="*/ 1575 h 1642"/>
                <a:gd name="T28" fmla="*/ 436 w 1056"/>
                <a:gd name="T29" fmla="*/ 1642 h 1642"/>
                <a:gd name="T30" fmla="*/ 358 w 1056"/>
                <a:gd name="T31" fmla="*/ 1575 h 1642"/>
                <a:gd name="T32" fmla="*/ 358 w 1056"/>
                <a:gd name="T33" fmla="*/ 1536 h 1642"/>
                <a:gd name="T34" fmla="*/ 358 w 1056"/>
                <a:gd name="T35" fmla="*/ 502 h 1642"/>
                <a:gd name="T36" fmla="*/ 329 w 1056"/>
                <a:gd name="T37" fmla="*/ 435 h 1642"/>
                <a:gd name="T38" fmla="*/ 39 w 1056"/>
                <a:gd name="T39" fmla="*/ 145 h 1642"/>
                <a:gd name="T40" fmla="*/ 19 w 1056"/>
                <a:gd name="T41" fmla="*/ 116 h 1642"/>
                <a:gd name="T42" fmla="*/ 29 w 1056"/>
                <a:gd name="T43" fmla="*/ 29 h 1642"/>
                <a:gd name="T44" fmla="*/ 107 w 1056"/>
                <a:gd name="T45" fmla="*/ 19 h 1642"/>
                <a:gd name="T46" fmla="*/ 145 w 1056"/>
                <a:gd name="T47" fmla="*/ 48 h 1642"/>
                <a:gd name="T48" fmla="*/ 417 w 1056"/>
                <a:gd name="T49" fmla="*/ 329 h 1642"/>
                <a:gd name="T50" fmla="*/ 475 w 1056"/>
                <a:gd name="T51" fmla="*/ 348 h 1642"/>
                <a:gd name="T52" fmla="*/ 630 w 1056"/>
                <a:gd name="T53" fmla="*/ 348 h 1642"/>
                <a:gd name="T54" fmla="*/ 736 w 1056"/>
                <a:gd name="T55" fmla="*/ 242 h 1642"/>
                <a:gd name="T56" fmla="*/ 930 w 1056"/>
                <a:gd name="T57" fmla="*/ 48 h 1642"/>
                <a:gd name="T58" fmla="*/ 1056 w 1056"/>
                <a:gd name="T59" fmla="*/ 58 h 1642"/>
                <a:gd name="T60" fmla="*/ 1056 w 1056"/>
                <a:gd name="T61" fmla="*/ 106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6" h="1642">
                  <a:moveTo>
                    <a:pt x="1056" y="106"/>
                  </a:moveTo>
                  <a:cubicBezTo>
                    <a:pt x="949" y="213"/>
                    <a:pt x="843" y="319"/>
                    <a:pt x="736" y="435"/>
                  </a:cubicBezTo>
                  <a:cubicBezTo>
                    <a:pt x="717" y="454"/>
                    <a:pt x="707" y="473"/>
                    <a:pt x="707" y="502"/>
                  </a:cubicBezTo>
                  <a:cubicBezTo>
                    <a:pt x="707" y="841"/>
                    <a:pt x="707" y="1188"/>
                    <a:pt x="707" y="1536"/>
                  </a:cubicBezTo>
                  <a:cubicBezTo>
                    <a:pt x="707" y="1555"/>
                    <a:pt x="707" y="1575"/>
                    <a:pt x="707" y="1584"/>
                  </a:cubicBezTo>
                  <a:cubicBezTo>
                    <a:pt x="698" y="1623"/>
                    <a:pt x="668" y="1642"/>
                    <a:pt x="639" y="1642"/>
                  </a:cubicBezTo>
                  <a:cubicBezTo>
                    <a:pt x="601" y="1633"/>
                    <a:pt x="581" y="1623"/>
                    <a:pt x="572" y="1584"/>
                  </a:cubicBezTo>
                  <a:cubicBezTo>
                    <a:pt x="562" y="1575"/>
                    <a:pt x="562" y="1555"/>
                    <a:pt x="562" y="1536"/>
                  </a:cubicBezTo>
                  <a:cubicBezTo>
                    <a:pt x="562" y="1362"/>
                    <a:pt x="562" y="1188"/>
                    <a:pt x="562" y="1014"/>
                  </a:cubicBezTo>
                  <a:cubicBezTo>
                    <a:pt x="562" y="995"/>
                    <a:pt x="562" y="986"/>
                    <a:pt x="562" y="966"/>
                  </a:cubicBezTo>
                  <a:cubicBezTo>
                    <a:pt x="542" y="966"/>
                    <a:pt x="523" y="966"/>
                    <a:pt x="504" y="966"/>
                  </a:cubicBezTo>
                  <a:cubicBezTo>
                    <a:pt x="504" y="986"/>
                    <a:pt x="504" y="995"/>
                    <a:pt x="504" y="1005"/>
                  </a:cubicBezTo>
                  <a:cubicBezTo>
                    <a:pt x="504" y="1188"/>
                    <a:pt x="504" y="1362"/>
                    <a:pt x="504" y="1536"/>
                  </a:cubicBezTo>
                  <a:cubicBezTo>
                    <a:pt x="504" y="1546"/>
                    <a:pt x="504" y="1565"/>
                    <a:pt x="504" y="1575"/>
                  </a:cubicBezTo>
                  <a:cubicBezTo>
                    <a:pt x="494" y="1613"/>
                    <a:pt x="465" y="1642"/>
                    <a:pt x="436" y="1642"/>
                  </a:cubicBezTo>
                  <a:cubicBezTo>
                    <a:pt x="397" y="1642"/>
                    <a:pt x="368" y="1613"/>
                    <a:pt x="358" y="1575"/>
                  </a:cubicBezTo>
                  <a:cubicBezTo>
                    <a:pt x="358" y="1565"/>
                    <a:pt x="358" y="1546"/>
                    <a:pt x="358" y="1536"/>
                  </a:cubicBezTo>
                  <a:cubicBezTo>
                    <a:pt x="358" y="1188"/>
                    <a:pt x="358" y="841"/>
                    <a:pt x="358" y="502"/>
                  </a:cubicBezTo>
                  <a:cubicBezTo>
                    <a:pt x="358" y="473"/>
                    <a:pt x="349" y="454"/>
                    <a:pt x="329" y="435"/>
                  </a:cubicBezTo>
                  <a:cubicBezTo>
                    <a:pt x="232" y="338"/>
                    <a:pt x="136" y="242"/>
                    <a:pt x="39" y="145"/>
                  </a:cubicBezTo>
                  <a:cubicBezTo>
                    <a:pt x="29" y="135"/>
                    <a:pt x="19" y="126"/>
                    <a:pt x="19" y="116"/>
                  </a:cubicBezTo>
                  <a:cubicBezTo>
                    <a:pt x="0" y="87"/>
                    <a:pt x="10" y="58"/>
                    <a:pt x="29" y="29"/>
                  </a:cubicBezTo>
                  <a:cubicBezTo>
                    <a:pt x="48" y="10"/>
                    <a:pt x="77" y="10"/>
                    <a:pt x="107" y="19"/>
                  </a:cubicBezTo>
                  <a:cubicBezTo>
                    <a:pt x="116" y="29"/>
                    <a:pt x="126" y="39"/>
                    <a:pt x="145" y="48"/>
                  </a:cubicBezTo>
                  <a:cubicBezTo>
                    <a:pt x="232" y="145"/>
                    <a:pt x="329" y="242"/>
                    <a:pt x="417" y="329"/>
                  </a:cubicBezTo>
                  <a:cubicBezTo>
                    <a:pt x="436" y="338"/>
                    <a:pt x="455" y="348"/>
                    <a:pt x="475" y="348"/>
                  </a:cubicBezTo>
                  <a:cubicBezTo>
                    <a:pt x="523" y="358"/>
                    <a:pt x="581" y="367"/>
                    <a:pt x="630" y="348"/>
                  </a:cubicBezTo>
                  <a:cubicBezTo>
                    <a:pt x="668" y="329"/>
                    <a:pt x="698" y="280"/>
                    <a:pt x="736" y="242"/>
                  </a:cubicBezTo>
                  <a:cubicBezTo>
                    <a:pt x="804" y="184"/>
                    <a:pt x="862" y="116"/>
                    <a:pt x="930" y="48"/>
                  </a:cubicBezTo>
                  <a:cubicBezTo>
                    <a:pt x="978" y="0"/>
                    <a:pt x="1017" y="0"/>
                    <a:pt x="1056" y="58"/>
                  </a:cubicBezTo>
                  <a:cubicBezTo>
                    <a:pt x="1056" y="68"/>
                    <a:pt x="1056" y="87"/>
                    <a:pt x="1056" y="106"/>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sp>
          <p:nvSpPr>
            <p:cNvPr id="39" name="Freeform 48"/>
            <p:cNvSpPr>
              <a:spLocks/>
            </p:cNvSpPr>
            <p:nvPr/>
          </p:nvSpPr>
          <p:spPr bwMode="auto">
            <a:xfrm>
              <a:off x="5405674" y="2181398"/>
              <a:ext cx="169461" cy="175225"/>
            </a:xfrm>
            <a:custGeom>
              <a:avLst/>
              <a:gdLst>
                <a:gd name="T0" fmla="*/ 127 w 254"/>
                <a:gd name="T1" fmla="*/ 0 h 263"/>
                <a:gd name="T2" fmla="*/ 254 w 254"/>
                <a:gd name="T3" fmla="*/ 126 h 263"/>
                <a:gd name="T4" fmla="*/ 127 w 254"/>
                <a:gd name="T5" fmla="*/ 263 h 263"/>
                <a:gd name="T6" fmla="*/ 0 w 254"/>
                <a:gd name="T7" fmla="*/ 126 h 263"/>
                <a:gd name="T8" fmla="*/ 127 w 254"/>
                <a:gd name="T9" fmla="*/ 0 h 263"/>
              </a:gdLst>
              <a:ahLst/>
              <a:cxnLst>
                <a:cxn ang="0">
                  <a:pos x="T0" y="T1"/>
                </a:cxn>
                <a:cxn ang="0">
                  <a:pos x="T2" y="T3"/>
                </a:cxn>
                <a:cxn ang="0">
                  <a:pos x="T4" y="T5"/>
                </a:cxn>
                <a:cxn ang="0">
                  <a:pos x="T6" y="T7"/>
                </a:cxn>
                <a:cxn ang="0">
                  <a:pos x="T8" y="T9"/>
                </a:cxn>
              </a:cxnLst>
              <a:rect l="0" t="0" r="r" b="b"/>
              <a:pathLst>
                <a:path w="254" h="263">
                  <a:moveTo>
                    <a:pt x="127" y="0"/>
                  </a:moveTo>
                  <a:cubicBezTo>
                    <a:pt x="196" y="0"/>
                    <a:pt x="254" y="58"/>
                    <a:pt x="254" y="126"/>
                  </a:cubicBezTo>
                  <a:cubicBezTo>
                    <a:pt x="254" y="204"/>
                    <a:pt x="196" y="263"/>
                    <a:pt x="127" y="263"/>
                  </a:cubicBezTo>
                  <a:cubicBezTo>
                    <a:pt x="59" y="253"/>
                    <a:pt x="0" y="195"/>
                    <a:pt x="0" y="126"/>
                  </a:cubicBezTo>
                  <a:cubicBezTo>
                    <a:pt x="0" y="58"/>
                    <a:pt x="59" y="0"/>
                    <a:pt x="127" y="0"/>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grpSp>
      <p:sp>
        <p:nvSpPr>
          <p:cNvPr id="41" name="Freeform 54"/>
          <p:cNvSpPr>
            <a:spLocks noEditPoints="1"/>
          </p:cNvSpPr>
          <p:nvPr/>
        </p:nvSpPr>
        <p:spPr bwMode="auto">
          <a:xfrm>
            <a:off x="7176651" y="2494544"/>
            <a:ext cx="418465" cy="376964"/>
          </a:xfrm>
          <a:custGeom>
            <a:avLst/>
            <a:gdLst>
              <a:gd name="T0" fmla="*/ 574 w 836"/>
              <a:gd name="T1" fmla="*/ 407 h 754"/>
              <a:gd name="T2" fmla="*/ 466 w 836"/>
              <a:gd name="T3" fmla="*/ 502 h 754"/>
              <a:gd name="T4" fmla="*/ 371 w 836"/>
              <a:gd name="T5" fmla="*/ 610 h 754"/>
              <a:gd name="T6" fmla="*/ 263 w 836"/>
              <a:gd name="T7" fmla="*/ 502 h 754"/>
              <a:gd name="T8" fmla="*/ 371 w 836"/>
              <a:gd name="T9" fmla="*/ 407 h 754"/>
              <a:gd name="T10" fmla="*/ 466 w 836"/>
              <a:gd name="T11" fmla="*/ 299 h 754"/>
              <a:gd name="T12" fmla="*/ 466 w 836"/>
              <a:gd name="T13" fmla="*/ 407 h 754"/>
              <a:gd name="T14" fmla="*/ 836 w 836"/>
              <a:gd name="T15" fmla="*/ 674 h 754"/>
              <a:gd name="T16" fmla="*/ 777 w 836"/>
              <a:gd name="T17" fmla="*/ 750 h 754"/>
              <a:gd name="T18" fmla="*/ 697 w 836"/>
              <a:gd name="T19" fmla="*/ 754 h 754"/>
              <a:gd name="T20" fmla="*/ 165 w 836"/>
              <a:gd name="T21" fmla="*/ 754 h 754"/>
              <a:gd name="T22" fmla="*/ 81 w 836"/>
              <a:gd name="T23" fmla="*/ 754 h 754"/>
              <a:gd name="T24" fmla="*/ 5 w 836"/>
              <a:gd name="T25" fmla="*/ 694 h 754"/>
              <a:gd name="T26" fmla="*/ 0 w 836"/>
              <a:gd name="T27" fmla="*/ 227 h 754"/>
              <a:gd name="T28" fmla="*/ 60 w 836"/>
              <a:gd name="T29" fmla="*/ 151 h 754"/>
              <a:gd name="T30" fmla="*/ 114 w 836"/>
              <a:gd name="T31" fmla="*/ 146 h 754"/>
              <a:gd name="T32" fmla="*/ 212 w 836"/>
              <a:gd name="T33" fmla="*/ 146 h 754"/>
              <a:gd name="T34" fmla="*/ 223 w 836"/>
              <a:gd name="T35" fmla="*/ 44 h 754"/>
              <a:gd name="T36" fmla="*/ 245 w 836"/>
              <a:gd name="T37" fmla="*/ 5 h 754"/>
              <a:gd name="T38" fmla="*/ 571 w 836"/>
              <a:gd name="T39" fmla="*/ 0 h 754"/>
              <a:gd name="T40" fmla="*/ 610 w 836"/>
              <a:gd name="T41" fmla="*/ 23 h 754"/>
              <a:gd name="T42" fmla="*/ 614 w 836"/>
              <a:gd name="T43" fmla="*/ 135 h 754"/>
              <a:gd name="T44" fmla="*/ 678 w 836"/>
              <a:gd name="T45" fmla="*/ 146 h 754"/>
              <a:gd name="T46" fmla="*/ 756 w 836"/>
              <a:gd name="T47" fmla="*/ 146 h 754"/>
              <a:gd name="T48" fmla="*/ 832 w 836"/>
              <a:gd name="T49" fmla="*/ 206 h 754"/>
              <a:gd name="T50" fmla="*/ 298 w 836"/>
              <a:gd name="T51" fmla="*/ 135 h 754"/>
              <a:gd name="T52" fmla="*/ 528 w 836"/>
              <a:gd name="T53" fmla="*/ 146 h 754"/>
              <a:gd name="T54" fmla="*/ 540 w 836"/>
              <a:gd name="T55" fmla="*/ 81 h 754"/>
              <a:gd name="T56" fmla="*/ 308 w 836"/>
              <a:gd name="T57" fmla="*/ 71 h 754"/>
              <a:gd name="T58" fmla="*/ 298 w 836"/>
              <a:gd name="T59" fmla="*/ 135 h 754"/>
              <a:gd name="T60" fmla="*/ 634 w 836"/>
              <a:gd name="T61" fmla="*/ 454 h 754"/>
              <a:gd name="T62" fmla="*/ 204 w 836"/>
              <a:gd name="T63" fmla="*/ 454 h 754"/>
              <a:gd name="T64" fmla="*/ 634 w 836"/>
              <a:gd name="T65" fmla="*/ 4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6" h="754">
                <a:moveTo>
                  <a:pt x="466" y="407"/>
                </a:moveTo>
                <a:cubicBezTo>
                  <a:pt x="574" y="407"/>
                  <a:pt x="574" y="407"/>
                  <a:pt x="574" y="407"/>
                </a:cubicBezTo>
                <a:cubicBezTo>
                  <a:pt x="574" y="502"/>
                  <a:pt x="574" y="502"/>
                  <a:pt x="574" y="502"/>
                </a:cubicBezTo>
                <a:cubicBezTo>
                  <a:pt x="466" y="502"/>
                  <a:pt x="466" y="502"/>
                  <a:pt x="466" y="502"/>
                </a:cubicBezTo>
                <a:cubicBezTo>
                  <a:pt x="466" y="610"/>
                  <a:pt x="466" y="610"/>
                  <a:pt x="466" y="610"/>
                </a:cubicBezTo>
                <a:cubicBezTo>
                  <a:pt x="371" y="610"/>
                  <a:pt x="371" y="610"/>
                  <a:pt x="371" y="610"/>
                </a:cubicBezTo>
                <a:cubicBezTo>
                  <a:pt x="371" y="502"/>
                  <a:pt x="371" y="502"/>
                  <a:pt x="371" y="502"/>
                </a:cubicBezTo>
                <a:cubicBezTo>
                  <a:pt x="263" y="502"/>
                  <a:pt x="263" y="502"/>
                  <a:pt x="263" y="502"/>
                </a:cubicBezTo>
                <a:cubicBezTo>
                  <a:pt x="263" y="407"/>
                  <a:pt x="263" y="407"/>
                  <a:pt x="263" y="407"/>
                </a:cubicBezTo>
                <a:cubicBezTo>
                  <a:pt x="371" y="407"/>
                  <a:pt x="371" y="407"/>
                  <a:pt x="371" y="407"/>
                </a:cubicBezTo>
                <a:cubicBezTo>
                  <a:pt x="371" y="299"/>
                  <a:pt x="371" y="299"/>
                  <a:pt x="371" y="299"/>
                </a:cubicBezTo>
                <a:cubicBezTo>
                  <a:pt x="466" y="299"/>
                  <a:pt x="466" y="299"/>
                  <a:pt x="466" y="299"/>
                </a:cubicBezTo>
                <a:cubicBezTo>
                  <a:pt x="466" y="407"/>
                  <a:pt x="466" y="407"/>
                  <a:pt x="466" y="407"/>
                </a:cubicBezTo>
                <a:cubicBezTo>
                  <a:pt x="466" y="407"/>
                  <a:pt x="466" y="407"/>
                  <a:pt x="466" y="407"/>
                </a:cubicBezTo>
                <a:close/>
                <a:moveTo>
                  <a:pt x="836" y="227"/>
                </a:moveTo>
                <a:cubicBezTo>
                  <a:pt x="836" y="674"/>
                  <a:pt x="836" y="674"/>
                  <a:pt x="836" y="674"/>
                </a:cubicBezTo>
                <a:cubicBezTo>
                  <a:pt x="836" y="679"/>
                  <a:pt x="834" y="689"/>
                  <a:pt x="832" y="694"/>
                </a:cubicBezTo>
                <a:cubicBezTo>
                  <a:pt x="777" y="750"/>
                  <a:pt x="777" y="750"/>
                  <a:pt x="777" y="750"/>
                </a:cubicBezTo>
                <a:cubicBezTo>
                  <a:pt x="772" y="752"/>
                  <a:pt x="762" y="754"/>
                  <a:pt x="756" y="754"/>
                </a:cubicBezTo>
                <a:cubicBezTo>
                  <a:pt x="697" y="754"/>
                  <a:pt x="697" y="754"/>
                  <a:pt x="697" y="754"/>
                </a:cubicBezTo>
                <a:cubicBezTo>
                  <a:pt x="673" y="754"/>
                  <a:pt x="673" y="754"/>
                  <a:pt x="673" y="754"/>
                </a:cubicBezTo>
                <a:cubicBezTo>
                  <a:pt x="165" y="754"/>
                  <a:pt x="165" y="754"/>
                  <a:pt x="165" y="754"/>
                </a:cubicBezTo>
                <a:cubicBezTo>
                  <a:pt x="139" y="754"/>
                  <a:pt x="139" y="754"/>
                  <a:pt x="139" y="754"/>
                </a:cubicBezTo>
                <a:cubicBezTo>
                  <a:pt x="81" y="754"/>
                  <a:pt x="81" y="754"/>
                  <a:pt x="81" y="754"/>
                </a:cubicBezTo>
                <a:cubicBezTo>
                  <a:pt x="76" y="754"/>
                  <a:pt x="66" y="752"/>
                  <a:pt x="60" y="750"/>
                </a:cubicBezTo>
                <a:cubicBezTo>
                  <a:pt x="5" y="694"/>
                  <a:pt x="5" y="694"/>
                  <a:pt x="5" y="694"/>
                </a:cubicBezTo>
                <a:cubicBezTo>
                  <a:pt x="3" y="689"/>
                  <a:pt x="0" y="679"/>
                  <a:pt x="0" y="674"/>
                </a:cubicBezTo>
                <a:cubicBezTo>
                  <a:pt x="0" y="227"/>
                  <a:pt x="0" y="227"/>
                  <a:pt x="0" y="227"/>
                </a:cubicBezTo>
                <a:cubicBezTo>
                  <a:pt x="0" y="221"/>
                  <a:pt x="3" y="211"/>
                  <a:pt x="5" y="206"/>
                </a:cubicBezTo>
                <a:cubicBezTo>
                  <a:pt x="60" y="151"/>
                  <a:pt x="60" y="151"/>
                  <a:pt x="60" y="151"/>
                </a:cubicBezTo>
                <a:cubicBezTo>
                  <a:pt x="66" y="148"/>
                  <a:pt x="76" y="146"/>
                  <a:pt x="81" y="146"/>
                </a:cubicBezTo>
                <a:cubicBezTo>
                  <a:pt x="114" y="146"/>
                  <a:pt x="114" y="146"/>
                  <a:pt x="114" y="146"/>
                </a:cubicBezTo>
                <a:cubicBezTo>
                  <a:pt x="139" y="146"/>
                  <a:pt x="139" y="146"/>
                  <a:pt x="139" y="146"/>
                </a:cubicBezTo>
                <a:cubicBezTo>
                  <a:pt x="212" y="146"/>
                  <a:pt x="212" y="146"/>
                  <a:pt x="212" y="146"/>
                </a:cubicBezTo>
                <a:cubicBezTo>
                  <a:pt x="218" y="146"/>
                  <a:pt x="223" y="141"/>
                  <a:pt x="223" y="135"/>
                </a:cubicBezTo>
                <a:cubicBezTo>
                  <a:pt x="223" y="44"/>
                  <a:pt x="223" y="44"/>
                  <a:pt x="223" y="44"/>
                </a:cubicBezTo>
                <a:cubicBezTo>
                  <a:pt x="223" y="38"/>
                  <a:pt x="225" y="28"/>
                  <a:pt x="228" y="23"/>
                </a:cubicBezTo>
                <a:cubicBezTo>
                  <a:pt x="245" y="5"/>
                  <a:pt x="245" y="5"/>
                  <a:pt x="245" y="5"/>
                </a:cubicBezTo>
                <a:cubicBezTo>
                  <a:pt x="251" y="3"/>
                  <a:pt x="260" y="0"/>
                  <a:pt x="266" y="0"/>
                </a:cubicBezTo>
                <a:cubicBezTo>
                  <a:pt x="571" y="0"/>
                  <a:pt x="571" y="0"/>
                  <a:pt x="571" y="0"/>
                </a:cubicBezTo>
                <a:cubicBezTo>
                  <a:pt x="577" y="0"/>
                  <a:pt x="587" y="3"/>
                  <a:pt x="593" y="5"/>
                </a:cubicBezTo>
                <a:cubicBezTo>
                  <a:pt x="610" y="23"/>
                  <a:pt x="610" y="23"/>
                  <a:pt x="610" y="23"/>
                </a:cubicBezTo>
                <a:cubicBezTo>
                  <a:pt x="612" y="28"/>
                  <a:pt x="614" y="38"/>
                  <a:pt x="614" y="44"/>
                </a:cubicBezTo>
                <a:cubicBezTo>
                  <a:pt x="614" y="135"/>
                  <a:pt x="614" y="135"/>
                  <a:pt x="614" y="135"/>
                </a:cubicBezTo>
                <a:cubicBezTo>
                  <a:pt x="614" y="141"/>
                  <a:pt x="620" y="146"/>
                  <a:pt x="626" y="146"/>
                </a:cubicBezTo>
                <a:cubicBezTo>
                  <a:pt x="678" y="146"/>
                  <a:pt x="678" y="146"/>
                  <a:pt x="678" y="146"/>
                </a:cubicBezTo>
                <a:cubicBezTo>
                  <a:pt x="697" y="146"/>
                  <a:pt x="697" y="146"/>
                  <a:pt x="697" y="146"/>
                </a:cubicBezTo>
                <a:cubicBezTo>
                  <a:pt x="756" y="146"/>
                  <a:pt x="756" y="146"/>
                  <a:pt x="756" y="146"/>
                </a:cubicBezTo>
                <a:cubicBezTo>
                  <a:pt x="762" y="146"/>
                  <a:pt x="772" y="148"/>
                  <a:pt x="777" y="151"/>
                </a:cubicBezTo>
                <a:cubicBezTo>
                  <a:pt x="832" y="206"/>
                  <a:pt x="832" y="206"/>
                  <a:pt x="832" y="206"/>
                </a:cubicBezTo>
                <a:cubicBezTo>
                  <a:pt x="834" y="211"/>
                  <a:pt x="836" y="221"/>
                  <a:pt x="836" y="227"/>
                </a:cubicBezTo>
                <a:close/>
                <a:moveTo>
                  <a:pt x="298" y="135"/>
                </a:moveTo>
                <a:cubicBezTo>
                  <a:pt x="298" y="141"/>
                  <a:pt x="303" y="146"/>
                  <a:pt x="308" y="146"/>
                </a:cubicBezTo>
                <a:cubicBezTo>
                  <a:pt x="528" y="146"/>
                  <a:pt x="528" y="146"/>
                  <a:pt x="528" y="146"/>
                </a:cubicBezTo>
                <a:cubicBezTo>
                  <a:pt x="535" y="146"/>
                  <a:pt x="540" y="141"/>
                  <a:pt x="540" y="135"/>
                </a:cubicBezTo>
                <a:cubicBezTo>
                  <a:pt x="540" y="81"/>
                  <a:pt x="540" y="81"/>
                  <a:pt x="540" y="81"/>
                </a:cubicBezTo>
                <a:cubicBezTo>
                  <a:pt x="540" y="76"/>
                  <a:pt x="535" y="71"/>
                  <a:pt x="528" y="71"/>
                </a:cubicBezTo>
                <a:cubicBezTo>
                  <a:pt x="308" y="71"/>
                  <a:pt x="308" y="71"/>
                  <a:pt x="308" y="71"/>
                </a:cubicBezTo>
                <a:cubicBezTo>
                  <a:pt x="303" y="71"/>
                  <a:pt x="298" y="76"/>
                  <a:pt x="298" y="81"/>
                </a:cubicBezTo>
                <a:cubicBezTo>
                  <a:pt x="298" y="135"/>
                  <a:pt x="298" y="135"/>
                  <a:pt x="298" y="135"/>
                </a:cubicBezTo>
                <a:cubicBezTo>
                  <a:pt x="298" y="135"/>
                  <a:pt x="298" y="135"/>
                  <a:pt x="298" y="135"/>
                </a:cubicBezTo>
                <a:close/>
                <a:moveTo>
                  <a:pt x="634" y="454"/>
                </a:moveTo>
                <a:cubicBezTo>
                  <a:pt x="634" y="336"/>
                  <a:pt x="537" y="239"/>
                  <a:pt x="418" y="239"/>
                </a:cubicBezTo>
                <a:cubicBezTo>
                  <a:pt x="300" y="239"/>
                  <a:pt x="204" y="336"/>
                  <a:pt x="204" y="454"/>
                </a:cubicBezTo>
                <a:cubicBezTo>
                  <a:pt x="204" y="573"/>
                  <a:pt x="300" y="670"/>
                  <a:pt x="418" y="670"/>
                </a:cubicBezTo>
                <a:cubicBezTo>
                  <a:pt x="537" y="670"/>
                  <a:pt x="634" y="573"/>
                  <a:pt x="634" y="45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grpSp>
        <p:nvGrpSpPr>
          <p:cNvPr id="43" name="Group 42"/>
          <p:cNvGrpSpPr/>
          <p:nvPr/>
        </p:nvGrpSpPr>
        <p:grpSpPr>
          <a:xfrm>
            <a:off x="739999" y="3913281"/>
            <a:ext cx="342141" cy="416873"/>
            <a:chOff x="3562542" y="1428955"/>
            <a:chExt cx="456188" cy="555830"/>
          </a:xfrm>
          <a:solidFill>
            <a:schemeClr val="accent1"/>
          </a:solidFill>
        </p:grpSpPr>
        <p:sp>
          <p:nvSpPr>
            <p:cNvPr id="44" name="Freeform 32"/>
            <p:cNvSpPr>
              <a:spLocks noEditPoints="1"/>
            </p:cNvSpPr>
            <p:nvPr/>
          </p:nvSpPr>
          <p:spPr bwMode="auto">
            <a:xfrm>
              <a:off x="3562542" y="1428955"/>
              <a:ext cx="456188" cy="555830"/>
            </a:xfrm>
            <a:custGeom>
              <a:avLst/>
              <a:gdLst>
                <a:gd name="T0" fmla="*/ 408 w 434"/>
                <a:gd name="T1" fmla="*/ 408 h 529"/>
                <a:gd name="T2" fmla="*/ 294 w 434"/>
                <a:gd name="T3" fmla="*/ 203 h 529"/>
                <a:gd name="T4" fmla="*/ 294 w 434"/>
                <a:gd name="T5" fmla="*/ 31 h 529"/>
                <a:gd name="T6" fmla="*/ 309 w 434"/>
                <a:gd name="T7" fmla="*/ 15 h 529"/>
                <a:gd name="T8" fmla="*/ 293 w 434"/>
                <a:gd name="T9" fmla="*/ 0 h 529"/>
                <a:gd name="T10" fmla="*/ 279 w 434"/>
                <a:gd name="T11" fmla="*/ 0 h 529"/>
                <a:gd name="T12" fmla="*/ 219 w 434"/>
                <a:gd name="T13" fmla="*/ 0 h 529"/>
                <a:gd name="T14" fmla="*/ 214 w 434"/>
                <a:gd name="T15" fmla="*/ 0 h 529"/>
                <a:gd name="T16" fmla="*/ 154 w 434"/>
                <a:gd name="T17" fmla="*/ 0 h 529"/>
                <a:gd name="T18" fmla="*/ 140 w 434"/>
                <a:gd name="T19" fmla="*/ 0 h 529"/>
                <a:gd name="T20" fmla="*/ 125 w 434"/>
                <a:gd name="T21" fmla="*/ 15 h 529"/>
                <a:gd name="T22" fmla="*/ 139 w 434"/>
                <a:gd name="T23" fmla="*/ 31 h 529"/>
                <a:gd name="T24" fmla="*/ 139 w 434"/>
                <a:gd name="T25" fmla="*/ 203 h 529"/>
                <a:gd name="T26" fmla="*/ 25 w 434"/>
                <a:gd name="T27" fmla="*/ 408 h 529"/>
                <a:gd name="T28" fmla="*/ 12 w 434"/>
                <a:gd name="T29" fmla="*/ 497 h 529"/>
                <a:gd name="T30" fmla="*/ 89 w 434"/>
                <a:gd name="T31" fmla="*/ 529 h 529"/>
                <a:gd name="T32" fmla="*/ 217 w 434"/>
                <a:gd name="T33" fmla="*/ 528 h 529"/>
                <a:gd name="T34" fmla="*/ 345 w 434"/>
                <a:gd name="T35" fmla="*/ 529 h 529"/>
                <a:gd name="T36" fmla="*/ 421 w 434"/>
                <a:gd name="T37" fmla="*/ 497 h 529"/>
                <a:gd name="T38" fmla="*/ 408 w 434"/>
                <a:gd name="T39" fmla="*/ 408 h 529"/>
                <a:gd name="T40" fmla="*/ 396 w 434"/>
                <a:gd name="T41" fmla="*/ 483 h 529"/>
                <a:gd name="T42" fmla="*/ 345 w 434"/>
                <a:gd name="T43" fmla="*/ 500 h 529"/>
                <a:gd name="T44" fmla="*/ 223 w 434"/>
                <a:gd name="T45" fmla="*/ 499 h 529"/>
                <a:gd name="T46" fmla="*/ 221 w 434"/>
                <a:gd name="T47" fmla="*/ 499 h 529"/>
                <a:gd name="T48" fmla="*/ 221 w 434"/>
                <a:gd name="T49" fmla="*/ 499 h 529"/>
                <a:gd name="T50" fmla="*/ 217 w 434"/>
                <a:gd name="T51" fmla="*/ 499 h 529"/>
                <a:gd name="T52" fmla="*/ 212 w 434"/>
                <a:gd name="T53" fmla="*/ 499 h 529"/>
                <a:gd name="T54" fmla="*/ 212 w 434"/>
                <a:gd name="T55" fmla="*/ 499 h 529"/>
                <a:gd name="T56" fmla="*/ 211 w 434"/>
                <a:gd name="T57" fmla="*/ 499 h 529"/>
                <a:gd name="T58" fmla="*/ 89 w 434"/>
                <a:gd name="T59" fmla="*/ 500 h 529"/>
                <a:gd name="T60" fmla="*/ 38 w 434"/>
                <a:gd name="T61" fmla="*/ 483 h 529"/>
                <a:gd name="T62" fmla="*/ 51 w 434"/>
                <a:gd name="T63" fmla="*/ 422 h 529"/>
                <a:gd name="T64" fmla="*/ 167 w 434"/>
                <a:gd name="T65" fmla="*/ 214 h 529"/>
                <a:gd name="T66" fmla="*/ 169 w 434"/>
                <a:gd name="T67" fmla="*/ 207 h 529"/>
                <a:gd name="T68" fmla="*/ 169 w 434"/>
                <a:gd name="T69" fmla="*/ 31 h 529"/>
                <a:gd name="T70" fmla="*/ 265 w 434"/>
                <a:gd name="T71" fmla="*/ 31 h 529"/>
                <a:gd name="T72" fmla="*/ 265 w 434"/>
                <a:gd name="T73" fmla="*/ 207 h 529"/>
                <a:gd name="T74" fmla="*/ 267 w 434"/>
                <a:gd name="T75" fmla="*/ 214 h 529"/>
                <a:gd name="T76" fmla="*/ 383 w 434"/>
                <a:gd name="T77" fmla="*/ 422 h 529"/>
                <a:gd name="T78" fmla="*/ 396 w 434"/>
                <a:gd name="T79" fmla="*/ 48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4" h="529">
                  <a:moveTo>
                    <a:pt x="408" y="408"/>
                  </a:moveTo>
                  <a:cubicBezTo>
                    <a:pt x="365" y="331"/>
                    <a:pt x="305" y="224"/>
                    <a:pt x="294" y="203"/>
                  </a:cubicBezTo>
                  <a:cubicBezTo>
                    <a:pt x="294" y="31"/>
                    <a:pt x="294" y="31"/>
                    <a:pt x="294" y="31"/>
                  </a:cubicBezTo>
                  <a:cubicBezTo>
                    <a:pt x="302" y="30"/>
                    <a:pt x="309" y="24"/>
                    <a:pt x="309" y="15"/>
                  </a:cubicBezTo>
                  <a:cubicBezTo>
                    <a:pt x="309" y="7"/>
                    <a:pt x="302" y="0"/>
                    <a:pt x="293" y="0"/>
                  </a:cubicBezTo>
                  <a:cubicBezTo>
                    <a:pt x="279" y="0"/>
                    <a:pt x="279" y="0"/>
                    <a:pt x="279" y="0"/>
                  </a:cubicBezTo>
                  <a:cubicBezTo>
                    <a:pt x="219" y="0"/>
                    <a:pt x="219" y="0"/>
                    <a:pt x="219" y="0"/>
                  </a:cubicBezTo>
                  <a:cubicBezTo>
                    <a:pt x="214" y="0"/>
                    <a:pt x="214" y="0"/>
                    <a:pt x="214" y="0"/>
                  </a:cubicBezTo>
                  <a:cubicBezTo>
                    <a:pt x="154" y="0"/>
                    <a:pt x="154" y="0"/>
                    <a:pt x="154" y="0"/>
                  </a:cubicBezTo>
                  <a:cubicBezTo>
                    <a:pt x="140" y="0"/>
                    <a:pt x="140" y="0"/>
                    <a:pt x="140" y="0"/>
                  </a:cubicBezTo>
                  <a:cubicBezTo>
                    <a:pt x="132" y="0"/>
                    <a:pt x="125" y="7"/>
                    <a:pt x="125" y="15"/>
                  </a:cubicBezTo>
                  <a:cubicBezTo>
                    <a:pt x="125" y="24"/>
                    <a:pt x="131" y="30"/>
                    <a:pt x="139" y="31"/>
                  </a:cubicBezTo>
                  <a:cubicBezTo>
                    <a:pt x="139" y="203"/>
                    <a:pt x="139" y="203"/>
                    <a:pt x="139" y="203"/>
                  </a:cubicBezTo>
                  <a:cubicBezTo>
                    <a:pt x="128" y="224"/>
                    <a:pt x="69" y="331"/>
                    <a:pt x="25" y="408"/>
                  </a:cubicBezTo>
                  <a:cubicBezTo>
                    <a:pt x="4" y="446"/>
                    <a:pt x="0" y="476"/>
                    <a:pt x="12" y="497"/>
                  </a:cubicBezTo>
                  <a:cubicBezTo>
                    <a:pt x="24" y="518"/>
                    <a:pt x="51" y="529"/>
                    <a:pt x="89" y="529"/>
                  </a:cubicBezTo>
                  <a:cubicBezTo>
                    <a:pt x="123" y="529"/>
                    <a:pt x="197" y="529"/>
                    <a:pt x="217" y="528"/>
                  </a:cubicBezTo>
                  <a:cubicBezTo>
                    <a:pt x="236" y="529"/>
                    <a:pt x="311" y="529"/>
                    <a:pt x="345" y="529"/>
                  </a:cubicBezTo>
                  <a:cubicBezTo>
                    <a:pt x="383" y="529"/>
                    <a:pt x="409" y="518"/>
                    <a:pt x="421" y="497"/>
                  </a:cubicBezTo>
                  <a:cubicBezTo>
                    <a:pt x="434" y="476"/>
                    <a:pt x="429" y="446"/>
                    <a:pt x="408" y="408"/>
                  </a:cubicBezTo>
                  <a:close/>
                  <a:moveTo>
                    <a:pt x="396" y="483"/>
                  </a:moveTo>
                  <a:cubicBezTo>
                    <a:pt x="389" y="493"/>
                    <a:pt x="371" y="500"/>
                    <a:pt x="345" y="500"/>
                  </a:cubicBezTo>
                  <a:cubicBezTo>
                    <a:pt x="314" y="500"/>
                    <a:pt x="248" y="499"/>
                    <a:pt x="223" y="499"/>
                  </a:cubicBezTo>
                  <a:cubicBezTo>
                    <a:pt x="222" y="499"/>
                    <a:pt x="222" y="499"/>
                    <a:pt x="221" y="499"/>
                  </a:cubicBezTo>
                  <a:cubicBezTo>
                    <a:pt x="221" y="499"/>
                    <a:pt x="221" y="499"/>
                    <a:pt x="221" y="499"/>
                  </a:cubicBezTo>
                  <a:cubicBezTo>
                    <a:pt x="221" y="499"/>
                    <a:pt x="220" y="499"/>
                    <a:pt x="217" y="499"/>
                  </a:cubicBezTo>
                  <a:cubicBezTo>
                    <a:pt x="214" y="499"/>
                    <a:pt x="212" y="499"/>
                    <a:pt x="212" y="499"/>
                  </a:cubicBezTo>
                  <a:cubicBezTo>
                    <a:pt x="212" y="499"/>
                    <a:pt x="212" y="499"/>
                    <a:pt x="212" y="499"/>
                  </a:cubicBezTo>
                  <a:cubicBezTo>
                    <a:pt x="212" y="499"/>
                    <a:pt x="211" y="499"/>
                    <a:pt x="211" y="499"/>
                  </a:cubicBezTo>
                  <a:cubicBezTo>
                    <a:pt x="185" y="499"/>
                    <a:pt x="120" y="500"/>
                    <a:pt x="89" y="500"/>
                  </a:cubicBezTo>
                  <a:cubicBezTo>
                    <a:pt x="63" y="500"/>
                    <a:pt x="44" y="493"/>
                    <a:pt x="38" y="483"/>
                  </a:cubicBezTo>
                  <a:cubicBezTo>
                    <a:pt x="31" y="471"/>
                    <a:pt x="35" y="450"/>
                    <a:pt x="51" y="422"/>
                  </a:cubicBezTo>
                  <a:cubicBezTo>
                    <a:pt x="99" y="337"/>
                    <a:pt x="166" y="215"/>
                    <a:pt x="167" y="214"/>
                  </a:cubicBezTo>
                  <a:cubicBezTo>
                    <a:pt x="168" y="212"/>
                    <a:pt x="169" y="210"/>
                    <a:pt x="169" y="207"/>
                  </a:cubicBezTo>
                  <a:cubicBezTo>
                    <a:pt x="169" y="31"/>
                    <a:pt x="169" y="31"/>
                    <a:pt x="169" y="31"/>
                  </a:cubicBezTo>
                  <a:cubicBezTo>
                    <a:pt x="265" y="31"/>
                    <a:pt x="265" y="31"/>
                    <a:pt x="265" y="31"/>
                  </a:cubicBezTo>
                  <a:cubicBezTo>
                    <a:pt x="265" y="207"/>
                    <a:pt x="265" y="207"/>
                    <a:pt x="265" y="207"/>
                  </a:cubicBezTo>
                  <a:cubicBezTo>
                    <a:pt x="265" y="210"/>
                    <a:pt x="265" y="212"/>
                    <a:pt x="267" y="214"/>
                  </a:cubicBezTo>
                  <a:cubicBezTo>
                    <a:pt x="267" y="215"/>
                    <a:pt x="335" y="337"/>
                    <a:pt x="383" y="422"/>
                  </a:cubicBezTo>
                  <a:cubicBezTo>
                    <a:pt x="398" y="450"/>
                    <a:pt x="403" y="471"/>
                    <a:pt x="396" y="4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sp>
          <p:nvSpPr>
            <p:cNvPr id="45" name="Freeform 33"/>
            <p:cNvSpPr>
              <a:spLocks noEditPoints="1"/>
            </p:cNvSpPr>
            <p:nvPr/>
          </p:nvSpPr>
          <p:spPr bwMode="auto">
            <a:xfrm>
              <a:off x="3612963" y="1741083"/>
              <a:ext cx="354147" cy="190879"/>
            </a:xfrm>
            <a:custGeom>
              <a:avLst/>
              <a:gdLst>
                <a:gd name="T0" fmla="*/ 240 w 337"/>
                <a:gd name="T1" fmla="*/ 0 h 181"/>
                <a:gd name="T2" fmla="*/ 196 w 337"/>
                <a:gd name="T3" fmla="*/ 0 h 181"/>
                <a:gd name="T4" fmla="*/ 141 w 337"/>
                <a:gd name="T5" fmla="*/ 0 h 181"/>
                <a:gd name="T6" fmla="*/ 97 w 337"/>
                <a:gd name="T7" fmla="*/ 0 h 181"/>
                <a:gd name="T8" fmla="*/ 24 w 337"/>
                <a:gd name="T9" fmla="*/ 130 h 181"/>
                <a:gd name="T10" fmla="*/ 12 w 337"/>
                <a:gd name="T11" fmla="*/ 175 h 181"/>
                <a:gd name="T12" fmla="*/ 45 w 337"/>
                <a:gd name="T13" fmla="*/ 181 h 181"/>
                <a:gd name="T14" fmla="*/ 169 w 337"/>
                <a:gd name="T15" fmla="*/ 180 h 181"/>
                <a:gd name="T16" fmla="*/ 293 w 337"/>
                <a:gd name="T17" fmla="*/ 181 h 181"/>
                <a:gd name="T18" fmla="*/ 325 w 337"/>
                <a:gd name="T19" fmla="*/ 175 h 181"/>
                <a:gd name="T20" fmla="*/ 314 w 337"/>
                <a:gd name="T21" fmla="*/ 130 h 181"/>
                <a:gd name="T22" fmla="*/ 240 w 337"/>
                <a:gd name="T23" fmla="*/ 0 h 181"/>
                <a:gd name="T24" fmla="*/ 137 w 337"/>
                <a:gd name="T25" fmla="*/ 103 h 181"/>
                <a:gd name="T26" fmla="*/ 102 w 337"/>
                <a:gd name="T27" fmla="*/ 67 h 181"/>
                <a:gd name="T28" fmla="*/ 137 w 337"/>
                <a:gd name="T29" fmla="*/ 31 h 181"/>
                <a:gd name="T30" fmla="*/ 173 w 337"/>
                <a:gd name="T31" fmla="*/ 67 h 181"/>
                <a:gd name="T32" fmla="*/ 137 w 337"/>
                <a:gd name="T33" fmla="*/ 103 h 181"/>
                <a:gd name="T34" fmla="*/ 217 w 337"/>
                <a:gd name="T35" fmla="*/ 143 h 181"/>
                <a:gd name="T36" fmla="*/ 197 w 337"/>
                <a:gd name="T37" fmla="*/ 123 h 181"/>
                <a:gd name="T38" fmla="*/ 217 w 337"/>
                <a:gd name="T39" fmla="*/ 103 h 181"/>
                <a:gd name="T40" fmla="*/ 238 w 337"/>
                <a:gd name="T41" fmla="*/ 123 h 181"/>
                <a:gd name="T42" fmla="*/ 217 w 337"/>
                <a:gd name="T43" fmla="*/ 14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7" h="181">
                  <a:moveTo>
                    <a:pt x="240" y="0"/>
                  </a:moveTo>
                  <a:cubicBezTo>
                    <a:pt x="196" y="0"/>
                    <a:pt x="196" y="0"/>
                    <a:pt x="196" y="0"/>
                  </a:cubicBezTo>
                  <a:cubicBezTo>
                    <a:pt x="141" y="0"/>
                    <a:pt x="141" y="0"/>
                    <a:pt x="141" y="0"/>
                  </a:cubicBezTo>
                  <a:cubicBezTo>
                    <a:pt x="97" y="0"/>
                    <a:pt x="97" y="0"/>
                    <a:pt x="97" y="0"/>
                  </a:cubicBezTo>
                  <a:cubicBezTo>
                    <a:pt x="73" y="42"/>
                    <a:pt x="47" y="90"/>
                    <a:pt x="24" y="130"/>
                  </a:cubicBezTo>
                  <a:cubicBezTo>
                    <a:pt x="0" y="173"/>
                    <a:pt x="12" y="175"/>
                    <a:pt x="12" y="175"/>
                  </a:cubicBezTo>
                  <a:cubicBezTo>
                    <a:pt x="14" y="176"/>
                    <a:pt x="12" y="181"/>
                    <a:pt x="45" y="181"/>
                  </a:cubicBezTo>
                  <a:cubicBezTo>
                    <a:pt x="75" y="181"/>
                    <a:pt x="133" y="180"/>
                    <a:pt x="169" y="180"/>
                  </a:cubicBezTo>
                  <a:cubicBezTo>
                    <a:pt x="204" y="180"/>
                    <a:pt x="262" y="181"/>
                    <a:pt x="293" y="181"/>
                  </a:cubicBezTo>
                  <a:cubicBezTo>
                    <a:pt x="326" y="181"/>
                    <a:pt x="323" y="176"/>
                    <a:pt x="325" y="175"/>
                  </a:cubicBezTo>
                  <a:cubicBezTo>
                    <a:pt x="325" y="175"/>
                    <a:pt x="337" y="173"/>
                    <a:pt x="314" y="130"/>
                  </a:cubicBezTo>
                  <a:cubicBezTo>
                    <a:pt x="291" y="90"/>
                    <a:pt x="264" y="42"/>
                    <a:pt x="240" y="0"/>
                  </a:cubicBezTo>
                  <a:close/>
                  <a:moveTo>
                    <a:pt x="137" y="103"/>
                  </a:moveTo>
                  <a:cubicBezTo>
                    <a:pt x="118" y="103"/>
                    <a:pt x="102" y="87"/>
                    <a:pt x="102" y="67"/>
                  </a:cubicBezTo>
                  <a:cubicBezTo>
                    <a:pt x="102" y="47"/>
                    <a:pt x="118" y="31"/>
                    <a:pt x="137" y="31"/>
                  </a:cubicBezTo>
                  <a:cubicBezTo>
                    <a:pt x="157" y="31"/>
                    <a:pt x="173" y="47"/>
                    <a:pt x="173" y="67"/>
                  </a:cubicBezTo>
                  <a:cubicBezTo>
                    <a:pt x="173" y="87"/>
                    <a:pt x="157" y="103"/>
                    <a:pt x="137" y="103"/>
                  </a:cubicBezTo>
                  <a:close/>
                  <a:moveTo>
                    <a:pt x="217" y="143"/>
                  </a:moveTo>
                  <a:cubicBezTo>
                    <a:pt x="206" y="143"/>
                    <a:pt x="197" y="134"/>
                    <a:pt x="197" y="123"/>
                  </a:cubicBezTo>
                  <a:cubicBezTo>
                    <a:pt x="197" y="112"/>
                    <a:pt x="206" y="103"/>
                    <a:pt x="217" y="103"/>
                  </a:cubicBezTo>
                  <a:cubicBezTo>
                    <a:pt x="228" y="103"/>
                    <a:pt x="238" y="112"/>
                    <a:pt x="238" y="123"/>
                  </a:cubicBezTo>
                  <a:cubicBezTo>
                    <a:pt x="238" y="134"/>
                    <a:pt x="228" y="143"/>
                    <a:pt x="217"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sp>
          <p:nvSpPr>
            <p:cNvPr id="46" name="Oval 34"/>
            <p:cNvSpPr>
              <a:spLocks noChangeArrowheads="1"/>
            </p:cNvSpPr>
            <p:nvPr/>
          </p:nvSpPr>
          <p:spPr bwMode="auto">
            <a:xfrm>
              <a:off x="3773829" y="1664252"/>
              <a:ext cx="64827" cy="660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grpSp>
      <p:sp>
        <p:nvSpPr>
          <p:cNvPr id="35" name="Rectangle 34"/>
          <p:cNvSpPr/>
          <p:nvPr/>
        </p:nvSpPr>
        <p:spPr bwMode="gray">
          <a:xfrm>
            <a:off x="457200" y="5166833"/>
            <a:ext cx="8229600" cy="751082"/>
          </a:xfrm>
          <a:prstGeom prst="rect">
            <a:avLst/>
          </a:prstGeom>
          <a:solidFill>
            <a:schemeClr val="bg1"/>
          </a:solidFill>
          <a:ln w="9525">
            <a:solidFill>
              <a:schemeClr val="bg1">
                <a:lumMod val="75000"/>
              </a:schemeClr>
            </a:solidFill>
            <a:prstDash val="solid"/>
            <a:miter lim="800000"/>
            <a:headEnd/>
            <a:tailEn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noAutofit/>
          </a:bodyPr>
          <a:lstStyle/>
          <a:p>
            <a:pPr marL="0" marR="0" lvl="0" indent="0" algn="ctr" defTabSz="685800" rtl="0" eaLnBrk="1" fontAlgn="base" latinLnBrk="0" hangingPunct="1">
              <a:lnSpc>
                <a:spcPct val="100000"/>
              </a:lnSpc>
              <a:spcBef>
                <a:spcPts val="0"/>
              </a:spcBef>
              <a:spcAft>
                <a:spcPts val="225"/>
              </a:spcAft>
              <a:buClrTx/>
              <a:buSzTx/>
              <a:buFontTx/>
              <a:buNone/>
              <a:tabLst/>
              <a:defRPr/>
            </a:pPr>
            <a:endParaRPr kumimoji="0" lang="sv-SE" sz="900" b="0" i="0" u="none" strike="noStrike" kern="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endParaRPr>
          </a:p>
        </p:txBody>
      </p:sp>
      <p:sp>
        <p:nvSpPr>
          <p:cNvPr id="47" name="TextBox 46"/>
          <p:cNvSpPr txBox="1"/>
          <p:nvPr/>
        </p:nvSpPr>
        <p:spPr>
          <a:xfrm>
            <a:off x="1237836" y="5271100"/>
            <a:ext cx="749977" cy="212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eaLnBrk="1">
              <a:defRPr sz="1200" b="1" kern="0">
                <a:solidFill>
                  <a:schemeClr val="accent1"/>
                </a:solidFill>
                <a:uLn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0">
              <a:lnSpc>
                <a:spcPct val="100000"/>
              </a:lnSpc>
              <a:spcBef>
                <a:spcPct val="50000"/>
              </a:spcBef>
              <a:spcAft>
                <a:spcPct val="0"/>
              </a:spcAft>
              <a:buClrTx/>
              <a:buSzTx/>
              <a:buFontTx/>
              <a:buNone/>
              <a:tabLst/>
              <a:defRPr/>
            </a:pPr>
            <a:r>
              <a:rPr kumimoji="0" lang="sv-SE" sz="900" b="1" i="0" u="none" strike="noStrike" kern="0" cap="none" spc="0" normalizeH="0" baseline="0" noProof="0" dirty="0">
                <a:ln>
                  <a:noFill/>
                </a:ln>
                <a:solidFill>
                  <a:srgbClr val="003468"/>
                </a:solidFill>
                <a:effectLst/>
                <a:uLnTx/>
                <a:uFillTx/>
                <a:latin typeface="Verdana" panose="020B0604030504040204" pitchFamily="34" charset="0"/>
                <a:ea typeface="Verdana" panose="020B0604030504040204" pitchFamily="34" charset="0"/>
                <a:cs typeface="Verdana" panose="020B0604030504040204" pitchFamily="34" charset="0"/>
              </a:rPr>
              <a:t>Gemensamma </a:t>
            </a:r>
            <a:br>
              <a:rPr kumimoji="0" lang="sv-SE" sz="900" b="1" i="0" u="none" strike="noStrike" kern="0" cap="none" spc="0" normalizeH="0" baseline="0" noProof="0" dirty="0">
                <a:ln>
                  <a:noFill/>
                </a:ln>
                <a:solidFill>
                  <a:srgbClr val="003468"/>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sv-SE" sz="900" b="1" i="0" u="none" strike="noStrike" kern="0" cap="none" spc="0" normalizeH="0" baseline="0" noProof="0" dirty="0">
                <a:ln>
                  <a:noFill/>
                </a:ln>
                <a:solidFill>
                  <a:srgbClr val="003468"/>
                </a:solidFill>
                <a:effectLst/>
                <a:uLnTx/>
                <a:uFillTx/>
                <a:latin typeface="Verdana" panose="020B0604030504040204" pitchFamily="34" charset="0"/>
                <a:ea typeface="Verdana" panose="020B0604030504040204" pitchFamily="34" charset="0"/>
                <a:cs typeface="Verdana" panose="020B0604030504040204" pitchFamily="34" charset="0"/>
              </a:rPr>
              <a:t>arbetssätt och teknik</a:t>
            </a:r>
          </a:p>
        </p:txBody>
      </p:sp>
      <p:sp>
        <p:nvSpPr>
          <p:cNvPr id="48" name="TextBox 47"/>
          <p:cNvSpPr txBox="1"/>
          <p:nvPr/>
        </p:nvSpPr>
        <p:spPr>
          <a:xfrm>
            <a:off x="2708911" y="5283535"/>
            <a:ext cx="5873042" cy="4684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noAutofit/>
          </a:bodyPr>
          <a:lstStyle/>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Ny gemensam digital plattform som länkar ihop SLL-initiativ inom digitaliseringsområdet och stöttar de nya arbetssätten</a:t>
            </a:r>
          </a:p>
          <a:p>
            <a:pPr marL="128588" marR="0" lvl="0" indent="-128588" algn="l" defTabSz="914400" rtl="0" eaLnBrk="0" fontAlgn="base" latinLnBrk="0" hangingPunct="0">
              <a:lnSpc>
                <a:spcPct val="100000"/>
              </a:lnSpc>
              <a:spcBef>
                <a:spcPct val="50000"/>
              </a:spcBef>
              <a:spcAft>
                <a:spcPts val="225"/>
              </a:spcAft>
              <a:buClrTx/>
              <a:buSzPct val="120000"/>
              <a:buFont typeface="Arial" panose="020B0604020202020204" pitchFamily="34" charset="0"/>
              <a:buChar char="•"/>
              <a:tabLst/>
              <a:defRPr/>
            </a:pPr>
            <a:r>
              <a:rPr kumimoji="0" lang="sv-SE" sz="900" b="0" i="0" u="none" strike="noStrike" kern="1200" cap="none" spc="0" normalizeH="0" baseline="0" noProof="0" dirty="0">
                <a:ln>
                  <a:noFill/>
                </a:ln>
                <a:solidFill>
                  <a:sysClr val="windowText" lastClr="000000"/>
                </a:solidFill>
                <a:effectLst/>
                <a:uLnTx/>
                <a:uFillTx/>
                <a:latin typeface="Verdana" pitchFamily="34" charset="0"/>
                <a:ea typeface="Verdana" panose="020B0604030504040204" pitchFamily="34" charset="0"/>
                <a:cs typeface="Verdana" panose="020B0604030504040204" pitchFamily="34" charset="0"/>
              </a:rPr>
              <a:t>Ökad informations- och IT-säkerhet samt ett effektivare ’uppstädat’ systemlandskap</a:t>
            </a:r>
          </a:p>
        </p:txBody>
      </p:sp>
      <p:sp>
        <p:nvSpPr>
          <p:cNvPr id="50" name="Freeform 32"/>
          <p:cNvSpPr>
            <a:spLocks noEditPoints="1"/>
          </p:cNvSpPr>
          <p:nvPr/>
        </p:nvSpPr>
        <p:spPr bwMode="auto">
          <a:xfrm>
            <a:off x="699945" y="5283716"/>
            <a:ext cx="380531" cy="351060"/>
          </a:xfrm>
          <a:custGeom>
            <a:avLst/>
            <a:gdLst>
              <a:gd name="T0" fmla="*/ 251 w 311"/>
              <a:gd name="T1" fmla="*/ 239 h 287"/>
              <a:gd name="T2" fmla="*/ 59 w 311"/>
              <a:gd name="T3" fmla="*/ 239 h 287"/>
              <a:gd name="T4" fmla="*/ 35 w 311"/>
              <a:gd name="T5" fmla="*/ 263 h 287"/>
              <a:gd name="T6" fmla="*/ 35 w 311"/>
              <a:gd name="T7" fmla="*/ 287 h 287"/>
              <a:gd name="T8" fmla="*/ 275 w 311"/>
              <a:gd name="T9" fmla="*/ 287 h 287"/>
              <a:gd name="T10" fmla="*/ 275 w 311"/>
              <a:gd name="T11" fmla="*/ 263 h 287"/>
              <a:gd name="T12" fmla="*/ 251 w 311"/>
              <a:gd name="T13" fmla="*/ 239 h 287"/>
              <a:gd name="T14" fmla="*/ 71 w 311"/>
              <a:gd name="T15" fmla="*/ 215 h 287"/>
              <a:gd name="T16" fmla="*/ 239 w 311"/>
              <a:gd name="T17" fmla="*/ 215 h 287"/>
              <a:gd name="T18" fmla="*/ 239 w 311"/>
              <a:gd name="T19" fmla="*/ 156 h 287"/>
              <a:gd name="T20" fmla="*/ 155 w 311"/>
              <a:gd name="T21" fmla="*/ 71 h 287"/>
              <a:gd name="T22" fmla="*/ 71 w 311"/>
              <a:gd name="T23" fmla="*/ 156 h 287"/>
              <a:gd name="T24" fmla="*/ 71 w 311"/>
              <a:gd name="T25" fmla="*/ 215 h 287"/>
              <a:gd name="T26" fmla="*/ 155 w 311"/>
              <a:gd name="T27" fmla="*/ 95 h 287"/>
              <a:gd name="T28" fmla="*/ 167 w 311"/>
              <a:gd name="T29" fmla="*/ 107 h 287"/>
              <a:gd name="T30" fmla="*/ 155 w 311"/>
              <a:gd name="T31" fmla="*/ 119 h 287"/>
              <a:gd name="T32" fmla="*/ 119 w 311"/>
              <a:gd name="T33" fmla="*/ 156 h 287"/>
              <a:gd name="T34" fmla="*/ 107 w 311"/>
              <a:gd name="T35" fmla="*/ 168 h 287"/>
              <a:gd name="T36" fmla="*/ 95 w 311"/>
              <a:gd name="T37" fmla="*/ 156 h 287"/>
              <a:gd name="T38" fmla="*/ 155 w 311"/>
              <a:gd name="T39" fmla="*/ 95 h 287"/>
              <a:gd name="T40" fmla="*/ 155 w 311"/>
              <a:gd name="T41" fmla="*/ 60 h 287"/>
              <a:gd name="T42" fmla="*/ 167 w 311"/>
              <a:gd name="T43" fmla="*/ 48 h 287"/>
              <a:gd name="T44" fmla="*/ 167 w 311"/>
              <a:gd name="T45" fmla="*/ 12 h 287"/>
              <a:gd name="T46" fmla="*/ 155 w 311"/>
              <a:gd name="T47" fmla="*/ 0 h 287"/>
              <a:gd name="T48" fmla="*/ 143 w 311"/>
              <a:gd name="T49" fmla="*/ 12 h 287"/>
              <a:gd name="T50" fmla="*/ 143 w 311"/>
              <a:gd name="T51" fmla="*/ 48 h 287"/>
              <a:gd name="T52" fmla="*/ 155 w 311"/>
              <a:gd name="T53" fmla="*/ 60 h 287"/>
              <a:gd name="T54" fmla="*/ 71 w 311"/>
              <a:gd name="T55" fmla="*/ 88 h 287"/>
              <a:gd name="T56" fmla="*/ 88 w 311"/>
              <a:gd name="T57" fmla="*/ 88 h 287"/>
              <a:gd name="T58" fmla="*/ 88 w 311"/>
              <a:gd name="T59" fmla="*/ 71 h 287"/>
              <a:gd name="T60" fmla="*/ 62 w 311"/>
              <a:gd name="T61" fmla="*/ 45 h 287"/>
              <a:gd name="T62" fmla="*/ 45 w 311"/>
              <a:gd name="T63" fmla="*/ 45 h 287"/>
              <a:gd name="T64" fmla="*/ 45 w 311"/>
              <a:gd name="T65" fmla="*/ 45 h 287"/>
              <a:gd name="T66" fmla="*/ 45 w 311"/>
              <a:gd name="T67" fmla="*/ 62 h 287"/>
              <a:gd name="T68" fmla="*/ 71 w 311"/>
              <a:gd name="T69" fmla="*/ 88 h 287"/>
              <a:gd name="T70" fmla="*/ 60 w 311"/>
              <a:gd name="T71" fmla="*/ 155 h 287"/>
              <a:gd name="T72" fmla="*/ 48 w 311"/>
              <a:gd name="T73" fmla="*/ 143 h 287"/>
              <a:gd name="T74" fmla="*/ 12 w 311"/>
              <a:gd name="T75" fmla="*/ 143 h 287"/>
              <a:gd name="T76" fmla="*/ 0 w 311"/>
              <a:gd name="T77" fmla="*/ 155 h 287"/>
              <a:gd name="T78" fmla="*/ 0 w 311"/>
              <a:gd name="T79" fmla="*/ 155 h 287"/>
              <a:gd name="T80" fmla="*/ 12 w 311"/>
              <a:gd name="T81" fmla="*/ 167 h 287"/>
              <a:gd name="T82" fmla="*/ 48 w 311"/>
              <a:gd name="T83" fmla="*/ 167 h 287"/>
              <a:gd name="T84" fmla="*/ 60 w 311"/>
              <a:gd name="T85" fmla="*/ 155 h 287"/>
              <a:gd name="T86" fmla="*/ 299 w 311"/>
              <a:gd name="T87" fmla="*/ 143 h 287"/>
              <a:gd name="T88" fmla="*/ 263 w 311"/>
              <a:gd name="T89" fmla="*/ 143 h 287"/>
              <a:gd name="T90" fmla="*/ 251 w 311"/>
              <a:gd name="T91" fmla="*/ 155 h 287"/>
              <a:gd name="T92" fmla="*/ 263 w 311"/>
              <a:gd name="T93" fmla="*/ 167 h 287"/>
              <a:gd name="T94" fmla="*/ 299 w 311"/>
              <a:gd name="T95" fmla="*/ 167 h 287"/>
              <a:gd name="T96" fmla="*/ 311 w 311"/>
              <a:gd name="T97" fmla="*/ 155 h 287"/>
              <a:gd name="T98" fmla="*/ 299 w 311"/>
              <a:gd name="T99" fmla="*/ 143 h 287"/>
              <a:gd name="T100" fmla="*/ 240 w 311"/>
              <a:gd name="T101" fmla="*/ 88 h 287"/>
              <a:gd name="T102" fmla="*/ 265 w 311"/>
              <a:gd name="T103" fmla="*/ 62 h 287"/>
              <a:gd name="T104" fmla="*/ 265 w 311"/>
              <a:gd name="T105" fmla="*/ 45 h 287"/>
              <a:gd name="T106" fmla="*/ 248 w 311"/>
              <a:gd name="T107" fmla="*/ 45 h 287"/>
              <a:gd name="T108" fmla="*/ 223 w 311"/>
              <a:gd name="T109" fmla="*/ 71 h 287"/>
              <a:gd name="T110" fmla="*/ 223 w 311"/>
              <a:gd name="T111" fmla="*/ 88 h 287"/>
              <a:gd name="T112" fmla="*/ 240 w 311"/>
              <a:gd name="T113" fmla="*/ 88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 h="287">
                <a:moveTo>
                  <a:pt x="251" y="239"/>
                </a:moveTo>
                <a:cubicBezTo>
                  <a:pt x="59" y="239"/>
                  <a:pt x="59" y="239"/>
                  <a:pt x="59" y="239"/>
                </a:cubicBezTo>
                <a:cubicBezTo>
                  <a:pt x="46" y="239"/>
                  <a:pt x="35" y="250"/>
                  <a:pt x="35" y="263"/>
                </a:cubicBezTo>
                <a:cubicBezTo>
                  <a:pt x="35" y="287"/>
                  <a:pt x="35" y="287"/>
                  <a:pt x="35" y="287"/>
                </a:cubicBezTo>
                <a:cubicBezTo>
                  <a:pt x="275" y="287"/>
                  <a:pt x="275" y="287"/>
                  <a:pt x="275" y="287"/>
                </a:cubicBezTo>
                <a:cubicBezTo>
                  <a:pt x="275" y="263"/>
                  <a:pt x="275" y="263"/>
                  <a:pt x="275" y="263"/>
                </a:cubicBezTo>
                <a:cubicBezTo>
                  <a:pt x="275" y="250"/>
                  <a:pt x="264" y="239"/>
                  <a:pt x="251" y="239"/>
                </a:cubicBezTo>
                <a:close/>
                <a:moveTo>
                  <a:pt x="71" y="215"/>
                </a:moveTo>
                <a:cubicBezTo>
                  <a:pt x="239" y="215"/>
                  <a:pt x="239" y="215"/>
                  <a:pt x="239" y="215"/>
                </a:cubicBezTo>
                <a:cubicBezTo>
                  <a:pt x="239" y="156"/>
                  <a:pt x="239" y="156"/>
                  <a:pt x="239" y="156"/>
                </a:cubicBezTo>
                <a:cubicBezTo>
                  <a:pt x="239" y="109"/>
                  <a:pt x="201" y="71"/>
                  <a:pt x="155" y="71"/>
                </a:cubicBezTo>
                <a:cubicBezTo>
                  <a:pt x="109" y="71"/>
                  <a:pt x="71" y="109"/>
                  <a:pt x="71" y="156"/>
                </a:cubicBezTo>
                <a:lnTo>
                  <a:pt x="71" y="215"/>
                </a:lnTo>
                <a:close/>
                <a:moveTo>
                  <a:pt x="155" y="95"/>
                </a:moveTo>
                <a:cubicBezTo>
                  <a:pt x="162" y="95"/>
                  <a:pt x="167" y="101"/>
                  <a:pt x="167" y="107"/>
                </a:cubicBezTo>
                <a:cubicBezTo>
                  <a:pt x="167" y="114"/>
                  <a:pt x="162" y="119"/>
                  <a:pt x="155" y="119"/>
                </a:cubicBezTo>
                <a:cubicBezTo>
                  <a:pt x="135" y="119"/>
                  <a:pt x="119" y="136"/>
                  <a:pt x="119" y="156"/>
                </a:cubicBezTo>
                <a:cubicBezTo>
                  <a:pt x="119" y="162"/>
                  <a:pt x="114" y="168"/>
                  <a:pt x="107" y="168"/>
                </a:cubicBezTo>
                <a:cubicBezTo>
                  <a:pt x="100" y="168"/>
                  <a:pt x="95" y="162"/>
                  <a:pt x="95" y="156"/>
                </a:cubicBezTo>
                <a:cubicBezTo>
                  <a:pt x="95" y="122"/>
                  <a:pt x="122" y="95"/>
                  <a:pt x="155" y="95"/>
                </a:cubicBezTo>
                <a:close/>
                <a:moveTo>
                  <a:pt x="155" y="60"/>
                </a:moveTo>
                <a:cubicBezTo>
                  <a:pt x="162" y="60"/>
                  <a:pt x="167" y="54"/>
                  <a:pt x="167" y="48"/>
                </a:cubicBezTo>
                <a:cubicBezTo>
                  <a:pt x="167" y="12"/>
                  <a:pt x="167" y="12"/>
                  <a:pt x="167" y="12"/>
                </a:cubicBezTo>
                <a:cubicBezTo>
                  <a:pt x="167" y="5"/>
                  <a:pt x="162" y="0"/>
                  <a:pt x="155" y="0"/>
                </a:cubicBezTo>
                <a:cubicBezTo>
                  <a:pt x="148" y="0"/>
                  <a:pt x="143" y="5"/>
                  <a:pt x="143" y="12"/>
                </a:cubicBezTo>
                <a:cubicBezTo>
                  <a:pt x="143" y="48"/>
                  <a:pt x="143" y="48"/>
                  <a:pt x="143" y="48"/>
                </a:cubicBezTo>
                <a:cubicBezTo>
                  <a:pt x="143" y="54"/>
                  <a:pt x="148" y="60"/>
                  <a:pt x="155" y="60"/>
                </a:cubicBezTo>
                <a:close/>
                <a:moveTo>
                  <a:pt x="71" y="88"/>
                </a:moveTo>
                <a:cubicBezTo>
                  <a:pt x="75" y="92"/>
                  <a:pt x="83" y="92"/>
                  <a:pt x="88" y="88"/>
                </a:cubicBezTo>
                <a:cubicBezTo>
                  <a:pt x="92" y="83"/>
                  <a:pt x="92" y="75"/>
                  <a:pt x="88" y="71"/>
                </a:cubicBezTo>
                <a:cubicBezTo>
                  <a:pt x="62" y="45"/>
                  <a:pt x="62" y="45"/>
                  <a:pt x="62" y="45"/>
                </a:cubicBezTo>
                <a:cubicBezTo>
                  <a:pt x="57" y="41"/>
                  <a:pt x="50" y="41"/>
                  <a:pt x="45" y="45"/>
                </a:cubicBezTo>
                <a:cubicBezTo>
                  <a:pt x="45" y="45"/>
                  <a:pt x="45" y="45"/>
                  <a:pt x="45" y="45"/>
                </a:cubicBezTo>
                <a:cubicBezTo>
                  <a:pt x="40" y="50"/>
                  <a:pt x="40" y="57"/>
                  <a:pt x="45" y="62"/>
                </a:cubicBezTo>
                <a:lnTo>
                  <a:pt x="71" y="88"/>
                </a:lnTo>
                <a:close/>
                <a:moveTo>
                  <a:pt x="60" y="155"/>
                </a:moveTo>
                <a:cubicBezTo>
                  <a:pt x="60" y="149"/>
                  <a:pt x="54" y="143"/>
                  <a:pt x="48" y="143"/>
                </a:cubicBezTo>
                <a:cubicBezTo>
                  <a:pt x="12" y="143"/>
                  <a:pt x="12" y="143"/>
                  <a:pt x="12" y="143"/>
                </a:cubicBezTo>
                <a:cubicBezTo>
                  <a:pt x="5" y="143"/>
                  <a:pt x="0" y="149"/>
                  <a:pt x="0" y="155"/>
                </a:cubicBezTo>
                <a:cubicBezTo>
                  <a:pt x="0" y="155"/>
                  <a:pt x="0" y="155"/>
                  <a:pt x="0" y="155"/>
                </a:cubicBezTo>
                <a:cubicBezTo>
                  <a:pt x="0" y="162"/>
                  <a:pt x="5" y="167"/>
                  <a:pt x="12" y="167"/>
                </a:cubicBezTo>
                <a:cubicBezTo>
                  <a:pt x="48" y="167"/>
                  <a:pt x="48" y="167"/>
                  <a:pt x="48" y="167"/>
                </a:cubicBezTo>
                <a:cubicBezTo>
                  <a:pt x="54" y="167"/>
                  <a:pt x="60" y="162"/>
                  <a:pt x="60" y="155"/>
                </a:cubicBezTo>
                <a:close/>
                <a:moveTo>
                  <a:pt x="299" y="143"/>
                </a:moveTo>
                <a:cubicBezTo>
                  <a:pt x="263" y="143"/>
                  <a:pt x="263" y="143"/>
                  <a:pt x="263" y="143"/>
                </a:cubicBezTo>
                <a:cubicBezTo>
                  <a:pt x="256" y="143"/>
                  <a:pt x="251" y="149"/>
                  <a:pt x="251" y="155"/>
                </a:cubicBezTo>
                <a:cubicBezTo>
                  <a:pt x="251" y="162"/>
                  <a:pt x="256" y="167"/>
                  <a:pt x="263" y="167"/>
                </a:cubicBezTo>
                <a:cubicBezTo>
                  <a:pt x="299" y="167"/>
                  <a:pt x="299" y="167"/>
                  <a:pt x="299" y="167"/>
                </a:cubicBezTo>
                <a:cubicBezTo>
                  <a:pt x="305" y="167"/>
                  <a:pt x="311" y="162"/>
                  <a:pt x="311" y="155"/>
                </a:cubicBezTo>
                <a:cubicBezTo>
                  <a:pt x="311" y="149"/>
                  <a:pt x="305" y="143"/>
                  <a:pt x="299" y="143"/>
                </a:cubicBezTo>
                <a:close/>
                <a:moveTo>
                  <a:pt x="240" y="88"/>
                </a:moveTo>
                <a:cubicBezTo>
                  <a:pt x="265" y="62"/>
                  <a:pt x="265" y="62"/>
                  <a:pt x="265" y="62"/>
                </a:cubicBezTo>
                <a:cubicBezTo>
                  <a:pt x="270" y="57"/>
                  <a:pt x="270" y="50"/>
                  <a:pt x="265" y="45"/>
                </a:cubicBezTo>
                <a:cubicBezTo>
                  <a:pt x="260" y="41"/>
                  <a:pt x="253" y="41"/>
                  <a:pt x="248" y="45"/>
                </a:cubicBezTo>
                <a:cubicBezTo>
                  <a:pt x="223" y="71"/>
                  <a:pt x="223" y="71"/>
                  <a:pt x="223" y="71"/>
                </a:cubicBezTo>
                <a:cubicBezTo>
                  <a:pt x="218" y="75"/>
                  <a:pt x="218" y="83"/>
                  <a:pt x="223" y="88"/>
                </a:cubicBezTo>
                <a:cubicBezTo>
                  <a:pt x="227" y="92"/>
                  <a:pt x="235" y="92"/>
                  <a:pt x="240" y="88"/>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sp>
        <p:nvSpPr>
          <p:cNvPr id="51" name="Rectangle 50"/>
          <p:cNvSpPr/>
          <p:nvPr/>
        </p:nvSpPr>
        <p:spPr>
          <a:xfrm>
            <a:off x="3942173" y="3760692"/>
            <a:ext cx="1277829" cy="369332"/>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225"/>
              </a:spcAft>
              <a:buClrTx/>
              <a:buSzTx/>
              <a:buFontTx/>
              <a:buNone/>
              <a:tabLst/>
              <a:defRPr/>
            </a:pPr>
            <a:r>
              <a:rPr kumimoji="0" lang="sv-SE" sz="900" b="1" i="1" u="none" strike="noStrike" kern="1200" cap="none" spc="0" normalizeH="0" baseline="0" noProof="0" dirty="0">
                <a:ln>
                  <a:noFill/>
                </a:ln>
                <a:solidFill>
                  <a:srgbClr val="FFFFFF"/>
                </a:solidFill>
                <a:effectLst/>
                <a:uLnTx/>
                <a:uFillTx/>
                <a:latin typeface="Verdana" pitchFamily="34" charset="0"/>
                <a:ea typeface="Verdana" panose="020B0604030504040204" pitchFamily="34" charset="0"/>
                <a:cs typeface="Verdana" panose="020B0604030504040204" pitchFamily="34" charset="0"/>
              </a:rPr>
              <a:t>NYTTA FRÅN </a:t>
            </a:r>
            <a:br>
              <a:rPr kumimoji="0" lang="sv-SE" sz="900" b="1" i="1" u="none" strike="noStrike" kern="1200" cap="none" spc="0" normalizeH="0" baseline="0" noProof="0" dirty="0">
                <a:ln>
                  <a:noFill/>
                </a:ln>
                <a:solidFill>
                  <a:srgbClr val="FFFFFF"/>
                </a:solidFill>
                <a:effectLst/>
                <a:uLnTx/>
                <a:uFillTx/>
                <a:latin typeface="Verdana" pitchFamily="34" charset="0"/>
                <a:ea typeface="Verdana" panose="020B0604030504040204" pitchFamily="34" charset="0"/>
                <a:cs typeface="Verdana" panose="020B0604030504040204" pitchFamily="34" charset="0"/>
              </a:rPr>
            </a:br>
            <a:r>
              <a:rPr kumimoji="0" lang="sv-SE" sz="900" b="1" i="1" u="none" strike="noStrike" kern="1200" cap="none" spc="0" normalizeH="0" baseline="0" noProof="0" dirty="0">
                <a:ln>
                  <a:noFill/>
                </a:ln>
                <a:solidFill>
                  <a:srgbClr val="FFFFFF"/>
                </a:solidFill>
                <a:effectLst/>
                <a:uLnTx/>
                <a:uFillTx/>
                <a:latin typeface="Verdana" pitchFamily="34" charset="0"/>
                <a:ea typeface="Verdana" panose="020B0604030504040204" pitchFamily="34" charset="0"/>
                <a:cs typeface="Verdana" panose="020B0604030504040204" pitchFamily="34" charset="0"/>
              </a:rPr>
              <a:t>FVM SLL</a:t>
            </a:r>
            <a:endParaRPr kumimoji="0" lang="sv-SE" sz="900" b="1" i="1" u="none" strike="noStrike" kern="0" cap="none" spc="0" normalizeH="0" baseline="0" noProof="0" dirty="0">
              <a:ln>
                <a:noFill/>
              </a:ln>
              <a:solidFill>
                <a:srgbClr val="FFFFFF"/>
              </a:solidFill>
              <a:effectLst/>
              <a:uLnTx/>
              <a:uFillTx/>
              <a:latin typeface="Verdana" pitchFamily="34" charset="0"/>
              <a:ea typeface="Verdana" panose="020B0604030504040204" pitchFamily="34" charset="0"/>
              <a:cs typeface="Verdana" panose="020B0604030504040204" pitchFamily="34" charset="0"/>
            </a:endParaRPr>
          </a:p>
        </p:txBody>
      </p:sp>
      <p:grpSp>
        <p:nvGrpSpPr>
          <p:cNvPr id="52" name="Group 51"/>
          <p:cNvGrpSpPr/>
          <p:nvPr/>
        </p:nvGrpSpPr>
        <p:grpSpPr>
          <a:xfrm>
            <a:off x="4353553" y="3310888"/>
            <a:ext cx="436892" cy="405404"/>
            <a:chOff x="3432176" y="5373688"/>
            <a:chExt cx="704851" cy="654051"/>
          </a:xfrm>
          <a:solidFill>
            <a:schemeClr val="bg1"/>
          </a:solidFill>
        </p:grpSpPr>
        <p:sp>
          <p:nvSpPr>
            <p:cNvPr id="53" name="Freeform 5"/>
            <p:cNvSpPr>
              <a:spLocks/>
            </p:cNvSpPr>
            <p:nvPr/>
          </p:nvSpPr>
          <p:spPr bwMode="auto">
            <a:xfrm>
              <a:off x="3613151" y="5900739"/>
              <a:ext cx="342900" cy="127000"/>
            </a:xfrm>
            <a:custGeom>
              <a:avLst/>
              <a:gdLst>
                <a:gd name="T0" fmla="*/ 113 w 113"/>
                <a:gd name="T1" fmla="*/ 35 h 42"/>
                <a:gd name="T2" fmla="*/ 106 w 113"/>
                <a:gd name="T3" fmla="*/ 42 h 42"/>
                <a:gd name="T4" fmla="*/ 7 w 113"/>
                <a:gd name="T5" fmla="*/ 42 h 42"/>
                <a:gd name="T6" fmla="*/ 0 w 113"/>
                <a:gd name="T7" fmla="*/ 35 h 42"/>
                <a:gd name="T8" fmla="*/ 0 w 113"/>
                <a:gd name="T9" fmla="*/ 7 h 42"/>
                <a:gd name="T10" fmla="*/ 7 w 113"/>
                <a:gd name="T11" fmla="*/ 0 h 42"/>
                <a:gd name="T12" fmla="*/ 106 w 113"/>
                <a:gd name="T13" fmla="*/ 0 h 42"/>
                <a:gd name="T14" fmla="*/ 113 w 113"/>
                <a:gd name="T15" fmla="*/ 7 h 42"/>
                <a:gd name="T16" fmla="*/ 113 w 113"/>
                <a:gd name="T17"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42">
                  <a:moveTo>
                    <a:pt x="113" y="35"/>
                  </a:moveTo>
                  <a:cubicBezTo>
                    <a:pt x="113" y="39"/>
                    <a:pt x="110" y="42"/>
                    <a:pt x="106" y="42"/>
                  </a:cubicBezTo>
                  <a:cubicBezTo>
                    <a:pt x="7" y="42"/>
                    <a:pt x="7" y="42"/>
                    <a:pt x="7" y="42"/>
                  </a:cubicBezTo>
                  <a:cubicBezTo>
                    <a:pt x="3" y="42"/>
                    <a:pt x="0" y="39"/>
                    <a:pt x="0" y="35"/>
                  </a:cubicBezTo>
                  <a:cubicBezTo>
                    <a:pt x="0" y="7"/>
                    <a:pt x="0" y="7"/>
                    <a:pt x="0" y="7"/>
                  </a:cubicBezTo>
                  <a:cubicBezTo>
                    <a:pt x="0" y="3"/>
                    <a:pt x="3" y="0"/>
                    <a:pt x="7" y="0"/>
                  </a:cubicBezTo>
                  <a:cubicBezTo>
                    <a:pt x="106" y="0"/>
                    <a:pt x="106" y="0"/>
                    <a:pt x="106" y="0"/>
                  </a:cubicBezTo>
                  <a:cubicBezTo>
                    <a:pt x="110" y="0"/>
                    <a:pt x="113" y="3"/>
                    <a:pt x="113" y="7"/>
                  </a:cubicBezTo>
                  <a:lnTo>
                    <a:pt x="11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sp>
          <p:nvSpPr>
            <p:cNvPr id="54" name="Freeform 6"/>
            <p:cNvSpPr>
              <a:spLocks noEditPoints="1"/>
            </p:cNvSpPr>
            <p:nvPr/>
          </p:nvSpPr>
          <p:spPr bwMode="auto">
            <a:xfrm>
              <a:off x="3432176" y="5373688"/>
              <a:ext cx="704851" cy="476251"/>
            </a:xfrm>
            <a:custGeom>
              <a:avLst/>
              <a:gdLst>
                <a:gd name="T0" fmla="*/ 231 w 233"/>
                <a:gd name="T1" fmla="*/ 17 h 157"/>
                <a:gd name="T2" fmla="*/ 225 w 233"/>
                <a:gd name="T3" fmla="*/ 14 h 157"/>
                <a:gd name="T4" fmla="*/ 181 w 233"/>
                <a:gd name="T5" fmla="*/ 14 h 157"/>
                <a:gd name="T6" fmla="*/ 181 w 233"/>
                <a:gd name="T7" fmla="*/ 0 h 157"/>
                <a:gd name="T8" fmla="*/ 52 w 233"/>
                <a:gd name="T9" fmla="*/ 0 h 157"/>
                <a:gd name="T10" fmla="*/ 52 w 233"/>
                <a:gd name="T11" fmla="*/ 14 h 157"/>
                <a:gd name="T12" fmla="*/ 8 w 233"/>
                <a:gd name="T13" fmla="*/ 14 h 157"/>
                <a:gd name="T14" fmla="*/ 2 w 233"/>
                <a:gd name="T15" fmla="*/ 17 h 157"/>
                <a:gd name="T16" fmla="*/ 0 w 233"/>
                <a:gd name="T17" fmla="*/ 24 h 157"/>
                <a:gd name="T18" fmla="*/ 100 w 233"/>
                <a:gd name="T19" fmla="*/ 117 h 157"/>
                <a:gd name="T20" fmla="*/ 88 w 233"/>
                <a:gd name="T21" fmla="*/ 157 h 157"/>
                <a:gd name="T22" fmla="*/ 145 w 233"/>
                <a:gd name="T23" fmla="*/ 156 h 157"/>
                <a:gd name="T24" fmla="*/ 132 w 233"/>
                <a:gd name="T25" fmla="*/ 118 h 157"/>
                <a:gd name="T26" fmla="*/ 135 w 233"/>
                <a:gd name="T27" fmla="*/ 117 h 157"/>
                <a:gd name="T28" fmla="*/ 233 w 233"/>
                <a:gd name="T29" fmla="*/ 24 h 157"/>
                <a:gd name="T30" fmla="*/ 231 w 233"/>
                <a:gd name="T31" fmla="*/ 17 h 157"/>
                <a:gd name="T32" fmla="*/ 18 w 233"/>
                <a:gd name="T33" fmla="*/ 29 h 157"/>
                <a:gd name="T34" fmla="*/ 53 w 233"/>
                <a:gd name="T35" fmla="*/ 29 h 157"/>
                <a:gd name="T36" fmla="*/ 73 w 233"/>
                <a:gd name="T37" fmla="*/ 92 h 157"/>
                <a:gd name="T38" fmla="*/ 18 w 233"/>
                <a:gd name="T39" fmla="*/ 29 h 157"/>
                <a:gd name="T40" fmla="*/ 73 w 233"/>
                <a:gd name="T41" fmla="*/ 16 h 157"/>
                <a:gd name="T42" fmla="*/ 92 w 233"/>
                <a:gd name="T43" fmla="*/ 15 h 157"/>
                <a:gd name="T44" fmla="*/ 109 w 233"/>
                <a:gd name="T45" fmla="*/ 102 h 157"/>
                <a:gd name="T46" fmla="*/ 73 w 233"/>
                <a:gd name="T47" fmla="*/ 16 h 157"/>
                <a:gd name="T48" fmla="*/ 165 w 233"/>
                <a:gd name="T49" fmla="*/ 89 h 157"/>
                <a:gd name="T50" fmla="*/ 180 w 233"/>
                <a:gd name="T51" fmla="*/ 29 h 157"/>
                <a:gd name="T52" fmla="*/ 214 w 233"/>
                <a:gd name="T53" fmla="*/ 29 h 157"/>
                <a:gd name="T54" fmla="*/ 165 w 233"/>
                <a:gd name="T55" fmla="*/ 8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3" h="157">
                  <a:moveTo>
                    <a:pt x="231" y="17"/>
                  </a:moveTo>
                  <a:cubicBezTo>
                    <a:pt x="230" y="15"/>
                    <a:pt x="228" y="14"/>
                    <a:pt x="225" y="14"/>
                  </a:cubicBezTo>
                  <a:cubicBezTo>
                    <a:pt x="181" y="14"/>
                    <a:pt x="181" y="14"/>
                    <a:pt x="181" y="14"/>
                  </a:cubicBezTo>
                  <a:cubicBezTo>
                    <a:pt x="182" y="6"/>
                    <a:pt x="181" y="0"/>
                    <a:pt x="181" y="0"/>
                  </a:cubicBezTo>
                  <a:cubicBezTo>
                    <a:pt x="52" y="0"/>
                    <a:pt x="52" y="0"/>
                    <a:pt x="52" y="0"/>
                  </a:cubicBezTo>
                  <a:cubicBezTo>
                    <a:pt x="52" y="5"/>
                    <a:pt x="52" y="10"/>
                    <a:pt x="52" y="14"/>
                  </a:cubicBezTo>
                  <a:cubicBezTo>
                    <a:pt x="8" y="14"/>
                    <a:pt x="8" y="14"/>
                    <a:pt x="8" y="14"/>
                  </a:cubicBezTo>
                  <a:cubicBezTo>
                    <a:pt x="5" y="14"/>
                    <a:pt x="3" y="15"/>
                    <a:pt x="2" y="17"/>
                  </a:cubicBezTo>
                  <a:cubicBezTo>
                    <a:pt x="0" y="19"/>
                    <a:pt x="0" y="21"/>
                    <a:pt x="0" y="24"/>
                  </a:cubicBezTo>
                  <a:cubicBezTo>
                    <a:pt x="1" y="25"/>
                    <a:pt x="23" y="105"/>
                    <a:pt x="100" y="117"/>
                  </a:cubicBezTo>
                  <a:cubicBezTo>
                    <a:pt x="101" y="123"/>
                    <a:pt x="101" y="154"/>
                    <a:pt x="88" y="157"/>
                  </a:cubicBezTo>
                  <a:cubicBezTo>
                    <a:pt x="145" y="156"/>
                    <a:pt x="145" y="156"/>
                    <a:pt x="145" y="156"/>
                  </a:cubicBezTo>
                  <a:cubicBezTo>
                    <a:pt x="132" y="153"/>
                    <a:pt x="132" y="123"/>
                    <a:pt x="132" y="118"/>
                  </a:cubicBezTo>
                  <a:cubicBezTo>
                    <a:pt x="133" y="117"/>
                    <a:pt x="134" y="117"/>
                    <a:pt x="135" y="117"/>
                  </a:cubicBezTo>
                  <a:cubicBezTo>
                    <a:pt x="210" y="104"/>
                    <a:pt x="233" y="25"/>
                    <a:pt x="233" y="24"/>
                  </a:cubicBezTo>
                  <a:cubicBezTo>
                    <a:pt x="233" y="21"/>
                    <a:pt x="233" y="19"/>
                    <a:pt x="231" y="17"/>
                  </a:cubicBezTo>
                  <a:close/>
                  <a:moveTo>
                    <a:pt x="18" y="29"/>
                  </a:moveTo>
                  <a:cubicBezTo>
                    <a:pt x="53" y="29"/>
                    <a:pt x="53" y="29"/>
                    <a:pt x="53" y="29"/>
                  </a:cubicBezTo>
                  <a:cubicBezTo>
                    <a:pt x="56" y="59"/>
                    <a:pt x="63" y="79"/>
                    <a:pt x="73" y="92"/>
                  </a:cubicBezTo>
                  <a:cubicBezTo>
                    <a:pt x="41" y="76"/>
                    <a:pt x="25" y="45"/>
                    <a:pt x="18" y="29"/>
                  </a:cubicBezTo>
                  <a:close/>
                  <a:moveTo>
                    <a:pt x="73" y="16"/>
                  </a:moveTo>
                  <a:cubicBezTo>
                    <a:pt x="92" y="15"/>
                    <a:pt x="92" y="15"/>
                    <a:pt x="92" y="15"/>
                  </a:cubicBezTo>
                  <a:cubicBezTo>
                    <a:pt x="87" y="51"/>
                    <a:pt x="109" y="102"/>
                    <a:pt x="109" y="102"/>
                  </a:cubicBezTo>
                  <a:cubicBezTo>
                    <a:pt x="71" y="76"/>
                    <a:pt x="73" y="16"/>
                    <a:pt x="73" y="16"/>
                  </a:cubicBezTo>
                  <a:close/>
                  <a:moveTo>
                    <a:pt x="165" y="89"/>
                  </a:moveTo>
                  <a:cubicBezTo>
                    <a:pt x="175" y="71"/>
                    <a:pt x="179" y="48"/>
                    <a:pt x="180" y="29"/>
                  </a:cubicBezTo>
                  <a:cubicBezTo>
                    <a:pt x="214" y="29"/>
                    <a:pt x="214" y="29"/>
                    <a:pt x="214" y="29"/>
                  </a:cubicBezTo>
                  <a:cubicBezTo>
                    <a:pt x="208" y="44"/>
                    <a:pt x="194" y="72"/>
                    <a:pt x="165"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Verdana" pitchFamily="34" charset="0"/>
              </a:endParaRPr>
            </a:p>
          </p:txBody>
        </p:sp>
      </p:grpSp>
    </p:spTree>
    <p:extLst>
      <p:ext uri="{BB962C8B-B14F-4D97-AF65-F5344CB8AC3E}">
        <p14:creationId xmlns:p14="http://schemas.microsoft.com/office/powerpoint/2010/main" val="3590315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1" grpId="0"/>
      <p:bldP spid="22" grpId="0"/>
      <p:bldP spid="23" grpId="0"/>
      <p:bldP spid="24" grpId="0"/>
      <p:bldP spid="41" grpId="0" animBg="1"/>
      <p:bldP spid="47" grpId="0"/>
      <p:bldP spid="48" grpId="0"/>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1519" y="936625"/>
            <a:ext cx="7700962" cy="836613"/>
          </a:xfrm>
        </p:spPr>
        <p:txBody>
          <a:bodyPr>
            <a:normAutofit/>
          </a:bodyPr>
          <a:lstStyle/>
          <a:p>
            <a:pPr algn="ctr"/>
            <a:r>
              <a:rPr lang="sv-SE" sz="2000" b="1" dirty="0" err="1" smtClean="0">
                <a:solidFill>
                  <a:srgbClr val="7030A0"/>
                </a:solidFill>
              </a:rPr>
              <a:t>eHälsalyftet</a:t>
            </a:r>
            <a:r>
              <a:rPr lang="sv-SE" sz="2000" b="1" dirty="0">
                <a:solidFill>
                  <a:srgbClr val="7030A0"/>
                </a:solidFill>
              </a:rPr>
              <a:t> </a:t>
            </a:r>
            <a:r>
              <a:rPr lang="sv-SE" sz="2000" b="1" dirty="0" smtClean="0">
                <a:solidFill>
                  <a:srgbClr val="7030A0"/>
                </a:solidFill>
              </a:rPr>
              <a:t>2016-2019</a:t>
            </a:r>
            <a:endParaRPr lang="sv-SE" sz="2000" b="1" dirty="0">
              <a:solidFill>
                <a:srgbClr val="7030A0"/>
              </a:solidFill>
            </a:endParaRPr>
          </a:p>
        </p:txBody>
      </p:sp>
      <p:sp>
        <p:nvSpPr>
          <p:cNvPr id="3" name="Platshållare för innehåll 2"/>
          <p:cNvSpPr>
            <a:spLocks noGrp="1"/>
          </p:cNvSpPr>
          <p:nvPr>
            <p:ph idx="1"/>
          </p:nvPr>
        </p:nvSpPr>
        <p:spPr/>
        <p:txBody>
          <a:bodyPr>
            <a:normAutofit fontScale="92500" lnSpcReduction="20000"/>
          </a:bodyPr>
          <a:lstStyle/>
          <a:p>
            <a:pPr marL="0" indent="0">
              <a:buNone/>
            </a:pPr>
            <a:endParaRPr lang="sv-SE" sz="2400" dirty="0"/>
          </a:p>
          <a:p>
            <a:endParaRPr lang="sv-SE" sz="2400" dirty="0" smtClean="0"/>
          </a:p>
          <a:p>
            <a:pPr marL="0" indent="0">
              <a:buNone/>
            </a:pPr>
            <a:r>
              <a:rPr lang="sv-SE" sz="2400" dirty="0" smtClean="0"/>
              <a:t/>
            </a:r>
            <a:br>
              <a:rPr lang="sv-SE" sz="2400" dirty="0" smtClean="0"/>
            </a:br>
            <a:r>
              <a:rPr lang="sv-SE" sz="2400" dirty="0" smtClean="0"/>
              <a:t/>
            </a:r>
            <a:br>
              <a:rPr lang="sv-SE" sz="2400" dirty="0" smtClean="0"/>
            </a:br>
            <a:endParaRPr lang="sv-SE" sz="2400" dirty="0"/>
          </a:p>
          <a:p>
            <a:r>
              <a:rPr lang="sv-SE" sz="1700" dirty="0" smtClean="0">
                <a:latin typeface="+mj-lt"/>
              </a:rPr>
              <a:t>Syfte</a:t>
            </a:r>
            <a:r>
              <a:rPr lang="sv-SE" sz="1700" dirty="0">
                <a:latin typeface="+mj-lt"/>
              </a:rPr>
              <a:t>: V</a:t>
            </a:r>
            <a:r>
              <a:rPr lang="sv-SE" sz="1700" dirty="0" smtClean="0">
                <a:latin typeface="+mj-lt"/>
              </a:rPr>
              <a:t>idareutveckla vår kompetens inom </a:t>
            </a:r>
            <a:r>
              <a:rPr lang="sv-SE" sz="1700" dirty="0" err="1" smtClean="0">
                <a:latin typeface="+mj-lt"/>
              </a:rPr>
              <a:t>eHälsa</a:t>
            </a:r>
            <a:endParaRPr lang="sv-SE" sz="1700" dirty="0" smtClean="0">
              <a:latin typeface="+mj-lt"/>
            </a:endParaRPr>
          </a:p>
          <a:p>
            <a:r>
              <a:rPr lang="sv-SE" sz="1700" dirty="0">
                <a:latin typeface="+mj-lt"/>
              </a:rPr>
              <a:t>N</a:t>
            </a:r>
            <a:r>
              <a:rPr lang="sv-SE" sz="1700" dirty="0" smtClean="0">
                <a:latin typeface="+mj-lt"/>
              </a:rPr>
              <a:t>ätverksmodell med lokala dialogseminarium</a:t>
            </a:r>
          </a:p>
          <a:p>
            <a:pPr>
              <a:lnSpc>
                <a:spcPct val="170000"/>
              </a:lnSpc>
            </a:pPr>
            <a:r>
              <a:rPr lang="sv-SE" sz="1700" dirty="0">
                <a:latin typeface="+mj-lt"/>
              </a:rPr>
              <a:t>Projektmedel beviljade av </a:t>
            </a:r>
            <a:r>
              <a:rPr lang="sv-SE" sz="1700" b="1" dirty="0">
                <a:latin typeface="+mj-lt"/>
              </a:rPr>
              <a:t>Europeiska Socialfonden</a:t>
            </a:r>
          </a:p>
          <a:p>
            <a:pPr>
              <a:lnSpc>
                <a:spcPct val="170000"/>
              </a:lnSpc>
            </a:pPr>
            <a:r>
              <a:rPr lang="sv-SE" altLang="sv-SE" sz="1700" b="1" dirty="0">
                <a:solidFill>
                  <a:srgbClr val="000000"/>
                </a:solidFill>
                <a:latin typeface="+mj-lt"/>
              </a:rPr>
              <a:t>Medfinansiering</a:t>
            </a:r>
            <a:r>
              <a:rPr lang="sv-SE" altLang="sv-SE" sz="1700" dirty="0">
                <a:solidFill>
                  <a:srgbClr val="000000"/>
                </a:solidFill>
                <a:latin typeface="+mj-lt"/>
              </a:rPr>
              <a:t> av deltagande organisationer</a:t>
            </a:r>
          </a:p>
          <a:p>
            <a:endParaRPr lang="sv-SE"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7211" y="2069101"/>
            <a:ext cx="1673943" cy="108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0973" y="3000634"/>
            <a:ext cx="907982" cy="844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4253" y="2077389"/>
            <a:ext cx="23812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4332" y="2221484"/>
            <a:ext cx="18764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67560" y="3150189"/>
            <a:ext cx="26289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6483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6253" y="779042"/>
            <a:ext cx="8229600" cy="840059"/>
          </a:xfrm>
        </p:spPr>
        <p:txBody>
          <a:bodyPr>
            <a:normAutofit/>
          </a:bodyPr>
          <a:lstStyle/>
          <a:p>
            <a:pPr algn="ctr"/>
            <a:r>
              <a:rPr lang="sv-SE" dirty="0">
                <a:solidFill>
                  <a:srgbClr val="7030A0"/>
                </a:solidFill>
              </a:rPr>
              <a:t>”Dokument utifrån” SVT </a:t>
            </a:r>
            <a:r>
              <a:rPr lang="sv-SE" dirty="0" smtClean="0">
                <a:solidFill>
                  <a:srgbClr val="7030A0"/>
                </a:solidFill>
              </a:rPr>
              <a:t>1984</a:t>
            </a:r>
            <a:endParaRPr lang="sv-SE" dirty="0">
              <a:solidFill>
                <a:srgbClr val="7030A0"/>
              </a:solidFill>
            </a:endParaRPr>
          </a:p>
        </p:txBody>
      </p:sp>
      <p:sp>
        <p:nvSpPr>
          <p:cNvPr id="4" name="textruta 3"/>
          <p:cNvSpPr txBox="1"/>
          <p:nvPr/>
        </p:nvSpPr>
        <p:spPr>
          <a:xfrm rot="10800000" flipV="1">
            <a:off x="1113182" y="6088244"/>
            <a:ext cx="6559826" cy="24622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sv-SE" sz="1000" u="sng" dirty="0" smtClean="0">
                <a:hlinkClick r:id="rId4"/>
              </a:rPr>
              <a:t>https</a:t>
            </a:r>
            <a:r>
              <a:rPr lang="sv-SE" sz="1000" u="sng" dirty="0">
                <a:hlinkClick r:id="rId4"/>
              </a:rPr>
              <a:t>://www.youtube.com/watch?v=S7r0c3kmaok</a:t>
            </a:r>
            <a:endParaRPr lang="sv-SE" sz="1000" dirty="0"/>
          </a:p>
        </p:txBody>
      </p:sp>
      <p:pic>
        <p:nvPicPr>
          <p:cNvPr id="3" name="S7r0c3kmaok"/>
          <p:cNvPicPr>
            <a:picLocks noRot="1" noChangeAspect="1"/>
          </p:cNvPicPr>
          <p:nvPr>
            <a:videoFile r:link="rId1"/>
          </p:nvPr>
        </p:nvPicPr>
        <p:blipFill>
          <a:blip r:embed="rId5"/>
          <a:stretch>
            <a:fillRect/>
          </a:stretch>
        </p:blipFill>
        <p:spPr>
          <a:xfrm>
            <a:off x="1113181" y="1483414"/>
            <a:ext cx="6777206" cy="3812179"/>
          </a:xfrm>
          <a:prstGeom prst="rect">
            <a:avLst/>
          </a:prstGeom>
        </p:spPr>
      </p:pic>
    </p:spTree>
    <p:extLst>
      <p:ext uri="{BB962C8B-B14F-4D97-AF65-F5344CB8AC3E}">
        <p14:creationId xmlns:p14="http://schemas.microsoft.com/office/powerpoint/2010/main" val="3102451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5557516"/>
      </p:ext>
    </p:extLst>
  </p:cSld>
  <p:clrMapOvr>
    <a:masterClrMapping/>
  </p:clrMapOvr>
  <p:transition spd="slow" advClick="0" advTm="10000">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p:cNvPicPr>
            <a:picLocks noChangeAspect="1"/>
          </p:cNvPicPr>
          <p:nvPr/>
        </p:nvPicPr>
        <p:blipFill rotWithShape="1">
          <a:blip r:embed="rId3" cstate="print">
            <a:extLst>
              <a:ext uri="{28A0092B-C50C-407E-A947-70E740481C1C}">
                <a14:useLocalDpi xmlns:a14="http://schemas.microsoft.com/office/drawing/2010/main" val="0"/>
              </a:ext>
            </a:extLst>
          </a:blip>
          <a:srcRect l="11863" r="13230"/>
          <a:stretch/>
        </p:blipFill>
        <p:spPr>
          <a:xfrm>
            <a:off x="2190240" y="1799746"/>
            <a:ext cx="4234197" cy="3994517"/>
          </a:xfrm>
          <a:prstGeom prst="rect">
            <a:avLst/>
          </a:prstGeom>
        </p:spPr>
      </p:pic>
      <p:sp>
        <p:nvSpPr>
          <p:cNvPr id="2" name="Rubrik 1"/>
          <p:cNvSpPr>
            <a:spLocks noGrp="1"/>
          </p:cNvSpPr>
          <p:nvPr>
            <p:ph type="title"/>
          </p:nvPr>
        </p:nvSpPr>
        <p:spPr>
          <a:xfrm>
            <a:off x="457200" y="926232"/>
            <a:ext cx="8229600" cy="650571"/>
          </a:xfrm>
        </p:spPr>
        <p:txBody>
          <a:bodyPr/>
          <a:lstStyle/>
          <a:p>
            <a:pPr algn="ctr"/>
            <a:r>
              <a:rPr lang="sv-SE" sz="2000" b="1" dirty="0" smtClean="0">
                <a:solidFill>
                  <a:srgbClr val="7030A0"/>
                </a:solidFill>
              </a:rPr>
              <a:t>Framtidens vårdinformationsmiljö är så mycket mer </a:t>
            </a:r>
            <a:br>
              <a:rPr lang="sv-SE" sz="2000" b="1" dirty="0" smtClean="0">
                <a:solidFill>
                  <a:srgbClr val="7030A0"/>
                </a:solidFill>
              </a:rPr>
            </a:br>
            <a:r>
              <a:rPr lang="sv-SE" sz="2000" b="1" dirty="0" smtClean="0">
                <a:solidFill>
                  <a:srgbClr val="7030A0"/>
                </a:solidFill>
              </a:rPr>
              <a:t>än ett nytt journalsystem…</a:t>
            </a:r>
            <a:endParaRPr lang="sv-SE" sz="1800" dirty="0">
              <a:solidFill>
                <a:srgbClr val="7030A0"/>
              </a:solidFill>
            </a:endParaRPr>
          </a:p>
        </p:txBody>
      </p:sp>
      <p:sp>
        <p:nvSpPr>
          <p:cNvPr id="15" name="textruta 14"/>
          <p:cNvSpPr txBox="1"/>
          <p:nvPr/>
        </p:nvSpPr>
        <p:spPr>
          <a:xfrm>
            <a:off x="2687746" y="4827436"/>
            <a:ext cx="3564164" cy="443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marL="128588" indent="-128588">
              <a:buFont typeface="Arial" panose="020B0604020202020204" pitchFamily="34" charset="0"/>
              <a:buChar char="•"/>
            </a:pPr>
            <a:endParaRPr lang="sv-SE" sz="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3354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1"/>
          </p:nvPr>
        </p:nvSpPr>
        <p:spPr>
          <a:xfrm>
            <a:off x="457200" y="2159000"/>
            <a:ext cx="8229600" cy="3882571"/>
          </a:xfrm>
        </p:spPr>
        <p:txBody>
          <a:bodyPr>
            <a:normAutofit/>
          </a:bodyPr>
          <a:lstStyle/>
          <a:p>
            <a:pPr marL="0" indent="0">
              <a:buNone/>
            </a:pPr>
            <a:r>
              <a:rPr lang="sv-SE" sz="1800" dirty="0" smtClean="0"/>
              <a:t>Skriv upp dina svar under följande rubriker:</a:t>
            </a:r>
          </a:p>
          <a:p>
            <a:pPr lvl="1"/>
            <a:r>
              <a:rPr lang="sv-SE" sz="1800" dirty="0" smtClean="0"/>
              <a:t>via kommunikation</a:t>
            </a:r>
            <a:endParaRPr lang="sv-SE" sz="1800" dirty="0"/>
          </a:p>
          <a:p>
            <a:pPr lvl="1"/>
            <a:r>
              <a:rPr lang="sv-SE" sz="1800" dirty="0" smtClean="0"/>
              <a:t>via delaktighet</a:t>
            </a:r>
          </a:p>
          <a:p>
            <a:pPr lvl="1"/>
            <a:r>
              <a:rPr lang="sv-SE" sz="1800" dirty="0" smtClean="0"/>
              <a:t>via </a:t>
            </a:r>
            <a:r>
              <a:rPr lang="sv-SE" sz="1800" dirty="0"/>
              <a:t>Vård på </a:t>
            </a:r>
            <a:r>
              <a:rPr lang="sv-SE" sz="1800" dirty="0" smtClean="0"/>
              <a:t>distans</a:t>
            </a:r>
          </a:p>
          <a:p>
            <a:pPr lvl="1"/>
            <a:r>
              <a:rPr lang="sv-SE" sz="1800" dirty="0" smtClean="0"/>
              <a:t>via information</a:t>
            </a:r>
            <a:r>
              <a:rPr lang="sv-SE" dirty="0"/>
              <a:t/>
            </a:r>
            <a:br>
              <a:rPr lang="sv-SE" dirty="0"/>
            </a:br>
            <a:endParaRPr lang="sv-SE" dirty="0" smtClean="0"/>
          </a:p>
          <a:p>
            <a:endParaRPr lang="sv-SE" dirty="0"/>
          </a:p>
        </p:txBody>
      </p:sp>
      <p:sp>
        <p:nvSpPr>
          <p:cNvPr id="5" name="Platshållare för text 4"/>
          <p:cNvSpPr>
            <a:spLocks noGrp="1"/>
          </p:cNvSpPr>
          <p:nvPr>
            <p:ph type="body" sz="quarter" idx="10"/>
          </p:nvPr>
        </p:nvSpPr>
        <p:spPr/>
        <p:txBody>
          <a:bodyPr/>
          <a:lstStyle/>
          <a:p>
            <a:endParaRPr lang="sv-SE"/>
          </a:p>
        </p:txBody>
      </p:sp>
      <p:sp>
        <p:nvSpPr>
          <p:cNvPr id="8" name="Rubrik 1"/>
          <p:cNvSpPr>
            <a:spLocks noGrp="1"/>
          </p:cNvSpPr>
          <p:nvPr>
            <p:ph type="title"/>
          </p:nvPr>
        </p:nvSpPr>
        <p:spPr>
          <a:xfrm>
            <a:off x="0" y="1541609"/>
            <a:ext cx="9143999" cy="972924"/>
          </a:xfrm>
        </p:spPr>
        <p:txBody>
          <a:bodyPr/>
          <a:lstStyle/>
          <a:p>
            <a:pPr algn="ctr">
              <a:spcBef>
                <a:spcPts val="1200"/>
              </a:spcBef>
            </a:pPr>
            <a:r>
              <a:rPr lang="sv-SE" sz="2000" b="1" dirty="0" smtClean="0"/>
              <a:t/>
            </a:r>
            <a:br>
              <a:rPr lang="sv-SE" sz="2000" b="1" dirty="0" smtClean="0"/>
            </a:br>
            <a:r>
              <a:rPr lang="sv-SE" sz="2000" b="1" dirty="0"/>
              <a:t/>
            </a:r>
            <a:br>
              <a:rPr lang="sv-SE" sz="2000" b="1" dirty="0"/>
            </a:br>
            <a:r>
              <a:rPr lang="sv-SE" sz="2000" b="1" dirty="0" smtClean="0"/>
              <a:t/>
            </a:r>
            <a:br>
              <a:rPr lang="sv-SE" sz="2000" b="1" dirty="0" smtClean="0"/>
            </a:br>
            <a:r>
              <a:rPr lang="sv-SE" sz="2000" b="1" dirty="0" smtClean="0">
                <a:solidFill>
                  <a:srgbClr val="7030A0"/>
                </a:solidFill>
              </a:rPr>
              <a:t>Miniworkshop: </a:t>
            </a:r>
            <a:r>
              <a:rPr lang="sv-SE" sz="2000" b="1" dirty="0" smtClean="0"/>
              <a:t/>
            </a:r>
            <a:br>
              <a:rPr lang="sv-SE" sz="2000" b="1" dirty="0" smtClean="0"/>
            </a:br>
            <a:r>
              <a:rPr lang="sv-SE" sz="2000" b="1" dirty="0" smtClean="0"/>
              <a:t/>
            </a:r>
            <a:br>
              <a:rPr lang="sv-SE" sz="2000" b="1" dirty="0" smtClean="0"/>
            </a:br>
            <a:r>
              <a:rPr lang="sv-SE" sz="2000" b="1" dirty="0" smtClean="0">
                <a:solidFill>
                  <a:srgbClr val="7030A0"/>
                </a:solidFill>
              </a:rPr>
              <a:t>Hur kan digitaliseringen underlätta för våra familjer? </a:t>
            </a:r>
            <a:r>
              <a:rPr lang="sv-SE" sz="2000" b="1" dirty="0" smtClean="0"/>
              <a:t/>
            </a:r>
            <a:br>
              <a:rPr lang="sv-SE" sz="2000" b="1" dirty="0" smtClean="0"/>
            </a:br>
            <a:r>
              <a:rPr lang="sv-SE" sz="2000" b="1" dirty="0" smtClean="0"/>
              <a:t/>
            </a:r>
            <a:br>
              <a:rPr lang="sv-SE" sz="2000" b="1" dirty="0" smtClean="0"/>
            </a:br>
            <a:endParaRPr lang="sv-SE" sz="2000" b="1" dirty="0"/>
          </a:p>
        </p:txBody>
      </p:sp>
      <p:pic>
        <p:nvPicPr>
          <p:cNvPr id="6" name="Bildobjekt 5"/>
          <p:cNvPicPr>
            <a:picLocks noChangeAspect="1"/>
          </p:cNvPicPr>
          <p:nvPr/>
        </p:nvPicPr>
        <p:blipFill>
          <a:blip r:embed="rId3"/>
          <a:stretch>
            <a:fillRect/>
          </a:stretch>
        </p:blipFill>
        <p:spPr>
          <a:xfrm>
            <a:off x="4921412" y="3982763"/>
            <a:ext cx="1634506" cy="1556672"/>
          </a:xfrm>
          <a:prstGeom prst="rect">
            <a:avLst/>
          </a:prstGeom>
        </p:spPr>
      </p:pic>
      <p:pic>
        <p:nvPicPr>
          <p:cNvPr id="7" name="Bildobjekt 6"/>
          <p:cNvPicPr>
            <a:picLocks noChangeAspect="1"/>
          </p:cNvPicPr>
          <p:nvPr/>
        </p:nvPicPr>
        <p:blipFill>
          <a:blip r:embed="rId4"/>
          <a:stretch>
            <a:fillRect/>
          </a:stretch>
        </p:blipFill>
        <p:spPr>
          <a:xfrm>
            <a:off x="3855144" y="2757030"/>
            <a:ext cx="2387306" cy="1275270"/>
          </a:xfrm>
          <a:prstGeom prst="rect">
            <a:avLst/>
          </a:prstGeom>
        </p:spPr>
      </p:pic>
    </p:spTree>
    <p:extLst>
      <p:ext uri="{BB962C8B-B14F-4D97-AF65-F5344CB8AC3E}">
        <p14:creationId xmlns:p14="http://schemas.microsoft.com/office/powerpoint/2010/main" val="1381897114"/>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1"/>
          </p:nvPr>
        </p:nvSpPr>
        <p:spPr/>
        <p:txBody>
          <a:bodyPr>
            <a:normAutofit/>
          </a:bodyPr>
          <a:lstStyle/>
          <a:p>
            <a:pPr lvl="0"/>
            <a:r>
              <a:rPr lang="sv-SE" sz="1800" dirty="0" smtClean="0"/>
              <a:t>Skriv upp dina svar under följande rubriker:</a:t>
            </a:r>
          </a:p>
          <a:p>
            <a:pPr lvl="1"/>
            <a:r>
              <a:rPr lang="sv-SE" sz="1800" kern="1200" dirty="0" smtClean="0">
                <a:solidFill>
                  <a:schemeClr val="tx1"/>
                </a:solidFill>
              </a:rPr>
              <a:t>Lättarbetat </a:t>
            </a:r>
            <a:r>
              <a:rPr lang="sv-SE" sz="1800" kern="1200" dirty="0">
                <a:solidFill>
                  <a:schemeClr val="tx1"/>
                </a:solidFill>
              </a:rPr>
              <a:t>digitalt stöd</a:t>
            </a:r>
          </a:p>
          <a:p>
            <a:pPr lvl="1"/>
            <a:r>
              <a:rPr lang="sv-SE" sz="1800" kern="1200" dirty="0"/>
              <a:t>Utbyte av patientinformation</a:t>
            </a:r>
          </a:p>
          <a:p>
            <a:pPr lvl="1"/>
            <a:r>
              <a:rPr lang="sv-SE" sz="1800" kern="1200" dirty="0"/>
              <a:t>Data av hög kvalitet</a:t>
            </a:r>
          </a:p>
          <a:p>
            <a:pPr lvl="1"/>
            <a:r>
              <a:rPr lang="sv-SE" sz="1800" kern="1200" dirty="0"/>
              <a:t>Besluts- och kunskapsstöd</a:t>
            </a:r>
            <a:r>
              <a:rPr lang="sv-SE" kern="1200" dirty="0"/>
              <a:t/>
            </a:r>
            <a:br>
              <a:rPr lang="sv-SE" kern="1200" dirty="0"/>
            </a:br>
            <a:endParaRPr lang="sv-SE" kern="1200" dirty="0"/>
          </a:p>
          <a:p>
            <a:endParaRPr lang="sv-SE" dirty="0"/>
          </a:p>
        </p:txBody>
      </p:sp>
      <p:sp>
        <p:nvSpPr>
          <p:cNvPr id="5" name="Platshållare för text 4"/>
          <p:cNvSpPr>
            <a:spLocks noGrp="1"/>
          </p:cNvSpPr>
          <p:nvPr>
            <p:ph type="body" sz="quarter" idx="10"/>
          </p:nvPr>
        </p:nvSpPr>
        <p:spPr/>
        <p:txBody>
          <a:bodyPr/>
          <a:lstStyle/>
          <a:p>
            <a:endParaRPr lang="sv-SE"/>
          </a:p>
        </p:txBody>
      </p:sp>
      <p:sp>
        <p:nvSpPr>
          <p:cNvPr id="8" name="Rubrik 1"/>
          <p:cNvSpPr>
            <a:spLocks noGrp="1"/>
          </p:cNvSpPr>
          <p:nvPr>
            <p:ph type="title"/>
          </p:nvPr>
        </p:nvSpPr>
        <p:spPr>
          <a:xfrm>
            <a:off x="375557" y="1028701"/>
            <a:ext cx="8229600" cy="942232"/>
          </a:xfrm>
        </p:spPr>
        <p:txBody>
          <a:bodyPr/>
          <a:lstStyle/>
          <a:p>
            <a:pPr algn="ctr"/>
            <a:r>
              <a:rPr lang="sv-SE" sz="2000" b="1" dirty="0" smtClean="0">
                <a:solidFill>
                  <a:srgbClr val="7030A0"/>
                </a:solidFill>
              </a:rPr>
              <a:t>Miniworkshop: </a:t>
            </a:r>
            <a:br>
              <a:rPr lang="sv-SE" sz="2000" b="1" dirty="0" smtClean="0">
                <a:solidFill>
                  <a:srgbClr val="7030A0"/>
                </a:solidFill>
              </a:rPr>
            </a:br>
            <a:r>
              <a:rPr lang="sv-SE" sz="2000" b="1" dirty="0" smtClean="0">
                <a:solidFill>
                  <a:srgbClr val="7030A0"/>
                </a:solidFill>
              </a:rPr>
              <a:t>Hur kan digitalisering underlätta</a:t>
            </a:r>
            <a:br>
              <a:rPr lang="sv-SE" sz="2000" b="1" dirty="0" smtClean="0">
                <a:solidFill>
                  <a:srgbClr val="7030A0"/>
                </a:solidFill>
              </a:rPr>
            </a:br>
            <a:r>
              <a:rPr lang="sv-SE" sz="2000" b="1" dirty="0" smtClean="0">
                <a:solidFill>
                  <a:srgbClr val="7030A0"/>
                </a:solidFill>
              </a:rPr>
              <a:t>för dig som medarbetare i vården?</a:t>
            </a:r>
            <a:endParaRPr lang="sv-SE" sz="2000" b="1" dirty="0">
              <a:solidFill>
                <a:srgbClr val="7030A0"/>
              </a:solidFill>
            </a:endParaRPr>
          </a:p>
        </p:txBody>
      </p:sp>
      <p:pic>
        <p:nvPicPr>
          <p:cNvPr id="6" name="Bildobjekt 5"/>
          <p:cNvPicPr>
            <a:picLocks noChangeAspect="1"/>
          </p:cNvPicPr>
          <p:nvPr/>
        </p:nvPicPr>
        <p:blipFill>
          <a:blip r:embed="rId3"/>
          <a:stretch>
            <a:fillRect/>
          </a:stretch>
        </p:blipFill>
        <p:spPr>
          <a:xfrm>
            <a:off x="5323751" y="3645135"/>
            <a:ext cx="2479938" cy="1694308"/>
          </a:xfrm>
          <a:prstGeom prst="rect">
            <a:avLst/>
          </a:prstGeom>
        </p:spPr>
      </p:pic>
      <p:pic>
        <p:nvPicPr>
          <p:cNvPr id="7" name="Bildobjekt 6"/>
          <p:cNvPicPr>
            <a:picLocks noChangeAspect="1"/>
          </p:cNvPicPr>
          <p:nvPr/>
        </p:nvPicPr>
        <p:blipFill>
          <a:blip r:embed="rId4"/>
          <a:stretch>
            <a:fillRect/>
          </a:stretch>
        </p:blipFill>
        <p:spPr>
          <a:xfrm>
            <a:off x="5235662" y="2762926"/>
            <a:ext cx="1826822" cy="861352"/>
          </a:xfrm>
          <a:prstGeom prst="rect">
            <a:avLst/>
          </a:prstGeom>
        </p:spPr>
      </p:pic>
    </p:spTree>
    <p:extLst>
      <p:ext uri="{BB962C8B-B14F-4D97-AF65-F5344CB8AC3E}">
        <p14:creationId xmlns:p14="http://schemas.microsoft.com/office/powerpoint/2010/main" val="111218972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417443" y="1090131"/>
            <a:ext cx="8050695" cy="836613"/>
          </a:xfrm>
        </p:spPr>
        <p:txBody>
          <a:bodyPr>
            <a:noAutofit/>
          </a:bodyPr>
          <a:lstStyle/>
          <a:p>
            <a:pPr algn="ctr"/>
            <a:r>
              <a:rPr lang="sv-SE" sz="2000" b="1" dirty="0" smtClean="0">
                <a:solidFill>
                  <a:srgbClr val="7030A0"/>
                </a:solidFill>
              </a:rPr>
              <a:t>Medarbetare </a:t>
            </a:r>
            <a:r>
              <a:rPr lang="sv-SE" sz="2000" b="1" dirty="0">
                <a:solidFill>
                  <a:srgbClr val="7030A0"/>
                </a:solidFill>
              </a:rPr>
              <a:t>i </a:t>
            </a:r>
            <a:r>
              <a:rPr lang="sv-SE" sz="2000" b="1" dirty="0" smtClean="0">
                <a:solidFill>
                  <a:srgbClr val="7030A0"/>
                </a:solidFill>
              </a:rPr>
              <a:t>vården är delaktiga i arbetet med Framtidens vårdinformationsmiljö</a:t>
            </a:r>
            <a:endParaRPr lang="sv-SE" sz="2000" b="1" dirty="0">
              <a:solidFill>
                <a:srgbClr val="7030A0"/>
              </a:solidFill>
            </a:endParaRPr>
          </a:p>
        </p:txBody>
      </p:sp>
      <p:sp>
        <p:nvSpPr>
          <p:cNvPr id="3" name="Rubrik 1"/>
          <p:cNvSpPr txBox="1">
            <a:spLocks/>
          </p:cNvSpPr>
          <p:nvPr/>
        </p:nvSpPr>
        <p:spPr bwMode="auto">
          <a:xfrm>
            <a:off x="775607" y="2277259"/>
            <a:ext cx="8229600" cy="48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lnSpcReduction="10000"/>
          </a:bodyPr>
          <a:lstStyle>
            <a:lvl1pPr algn="l" rtl="0" eaLnBrk="1" fontAlgn="base" hangingPunct="1">
              <a:spcBef>
                <a:spcPct val="0"/>
              </a:spcBef>
              <a:spcAft>
                <a:spcPct val="0"/>
              </a:spcAft>
              <a:defRPr sz="3000">
                <a:solidFill>
                  <a:schemeClr val="tx2"/>
                </a:solidFill>
                <a:latin typeface="+mj-lt"/>
                <a:ea typeface="+mj-ea"/>
                <a:cs typeface="Geneva"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2pPr>
            <a:lvl3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3pPr>
            <a:lvl4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4pPr>
            <a:lvl5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endParaRPr lang="sv-SE" kern="0" dirty="0"/>
          </a:p>
        </p:txBody>
      </p:sp>
      <p:sp>
        <p:nvSpPr>
          <p:cNvPr id="5" name="textruta 4"/>
          <p:cNvSpPr txBox="1"/>
          <p:nvPr/>
        </p:nvSpPr>
        <p:spPr>
          <a:xfrm>
            <a:off x="765632" y="2811227"/>
            <a:ext cx="1254274" cy="818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defTabSz="342900"/>
            <a:r>
              <a:rPr lang="sv-SE" sz="1200" b="1" dirty="0" smtClean="0">
                <a:latin typeface="Verdana" panose="020B0604030504040204" pitchFamily="34" charset="0"/>
                <a:ea typeface="Verdana" panose="020B0604030504040204" pitchFamily="34" charset="0"/>
                <a:cs typeface="Verdana" panose="020B0604030504040204" pitchFamily="34" charset="0"/>
              </a:rPr>
              <a:t>Behov  kommer </a:t>
            </a:r>
            <a:br>
              <a:rPr lang="sv-SE" sz="1200" b="1" dirty="0" smtClean="0">
                <a:latin typeface="Verdana" panose="020B0604030504040204" pitchFamily="34" charset="0"/>
                <a:ea typeface="Verdana" panose="020B0604030504040204" pitchFamily="34" charset="0"/>
                <a:cs typeface="Verdana" panose="020B0604030504040204" pitchFamily="34" charset="0"/>
              </a:rPr>
            </a:br>
            <a:r>
              <a:rPr lang="sv-SE" sz="1200" b="1" dirty="0" smtClean="0">
                <a:latin typeface="Verdana" panose="020B0604030504040204" pitchFamily="34" charset="0"/>
                <a:ea typeface="Verdana" panose="020B0604030504040204" pitchFamily="34" charset="0"/>
                <a:cs typeface="Verdana" panose="020B0604030504040204" pitchFamily="34" charset="0"/>
              </a:rPr>
              <a:t>in </a:t>
            </a:r>
            <a:r>
              <a:rPr lang="sv-SE" sz="1200" b="1" dirty="0" smtClean="0">
                <a:ea typeface="Verdana" panose="020B0604030504040204" pitchFamily="34" charset="0"/>
                <a:cs typeface="Verdana" panose="020B0604030504040204" pitchFamily="34" charset="0"/>
              </a:rPr>
              <a:t>via</a:t>
            </a:r>
            <a:r>
              <a:rPr lang="sv-SE" sz="1200" b="1" dirty="0" smtClean="0">
                <a:latin typeface="Verdana" panose="020B0604030504040204" pitchFamily="34" charset="0"/>
                <a:ea typeface="Verdana" panose="020B0604030504040204" pitchFamily="34" charset="0"/>
                <a:cs typeface="Verdana" panose="020B0604030504040204" pitchFamily="34" charset="0"/>
              </a:rPr>
              <a:t>: </a:t>
            </a:r>
            <a:endParaRPr lang="sv-SE" sz="1200" b="1" dirty="0">
              <a:latin typeface="Verdana" panose="020B0604030504040204" pitchFamily="34" charset="0"/>
              <a:ea typeface="Verdana" panose="020B0604030504040204" pitchFamily="34" charset="0"/>
              <a:cs typeface="Verdana" panose="020B0604030504040204" pitchFamily="34" charset="0"/>
            </a:endParaRPr>
          </a:p>
        </p:txBody>
      </p:sp>
      <p:grpSp>
        <p:nvGrpSpPr>
          <p:cNvPr id="6" name="Grupp 5"/>
          <p:cNvGrpSpPr/>
          <p:nvPr/>
        </p:nvGrpSpPr>
        <p:grpSpPr>
          <a:xfrm>
            <a:off x="2905865" y="2506346"/>
            <a:ext cx="4188899" cy="3298586"/>
            <a:chOff x="3440297" y="2611180"/>
            <a:chExt cx="4807516" cy="3785721"/>
          </a:xfrm>
        </p:grpSpPr>
        <p:sp>
          <p:nvSpPr>
            <p:cNvPr id="7" name="Freeform 6"/>
            <p:cNvSpPr>
              <a:spLocks/>
            </p:cNvSpPr>
            <p:nvPr/>
          </p:nvSpPr>
          <p:spPr bwMode="auto">
            <a:xfrm rot="4571901">
              <a:off x="5549948" y="3699037"/>
              <a:ext cx="3486175" cy="1909554"/>
            </a:xfrm>
            <a:custGeom>
              <a:avLst/>
              <a:gdLst/>
              <a:ahLst/>
              <a:cxnLst>
                <a:cxn ang="0">
                  <a:pos x="593" y="461"/>
                </a:cxn>
                <a:cxn ang="0">
                  <a:pos x="581" y="423"/>
                </a:cxn>
                <a:cxn ang="0">
                  <a:pos x="564" y="387"/>
                </a:cxn>
                <a:cxn ang="0">
                  <a:pos x="542" y="354"/>
                </a:cxn>
                <a:cxn ang="0">
                  <a:pos x="516" y="325"/>
                </a:cxn>
                <a:cxn ang="0">
                  <a:pos x="487" y="299"/>
                </a:cxn>
                <a:cxn ang="0">
                  <a:pos x="454" y="276"/>
                </a:cxn>
                <a:cxn ang="0">
                  <a:pos x="419" y="258"/>
                </a:cxn>
                <a:cxn ang="0">
                  <a:pos x="381" y="245"/>
                </a:cxn>
                <a:cxn ang="0">
                  <a:pos x="341" y="237"/>
                </a:cxn>
                <a:cxn ang="0">
                  <a:pos x="300" y="234"/>
                </a:cxn>
                <a:cxn ang="0">
                  <a:pos x="256" y="237"/>
                </a:cxn>
                <a:cxn ang="0">
                  <a:pos x="214" y="247"/>
                </a:cxn>
                <a:cxn ang="0">
                  <a:pos x="174" y="262"/>
                </a:cxn>
                <a:cxn ang="0">
                  <a:pos x="137" y="282"/>
                </a:cxn>
                <a:cxn ang="0">
                  <a:pos x="104" y="307"/>
                </a:cxn>
                <a:cxn ang="0">
                  <a:pos x="74" y="336"/>
                </a:cxn>
                <a:cxn ang="0">
                  <a:pos x="49" y="369"/>
                </a:cxn>
                <a:cxn ang="0">
                  <a:pos x="28" y="405"/>
                </a:cxn>
                <a:cxn ang="0">
                  <a:pos x="13" y="445"/>
                </a:cxn>
                <a:cxn ang="0">
                  <a:pos x="3" y="487"/>
                </a:cxn>
                <a:cxn ang="0">
                  <a:pos x="3" y="488"/>
                </a:cxn>
                <a:cxn ang="0">
                  <a:pos x="15" y="413"/>
                </a:cxn>
                <a:cxn ang="0">
                  <a:pos x="36" y="341"/>
                </a:cxn>
                <a:cxn ang="0">
                  <a:pos x="66" y="275"/>
                </a:cxn>
                <a:cxn ang="0">
                  <a:pos x="103" y="213"/>
                </a:cxn>
                <a:cxn ang="0">
                  <a:pos x="147" y="158"/>
                </a:cxn>
                <a:cxn ang="0">
                  <a:pos x="198" y="110"/>
                </a:cxn>
                <a:cxn ang="0">
                  <a:pos x="255" y="70"/>
                </a:cxn>
                <a:cxn ang="0">
                  <a:pos x="316" y="38"/>
                </a:cxn>
                <a:cxn ang="0">
                  <a:pos x="382" y="15"/>
                </a:cxn>
                <a:cxn ang="0">
                  <a:pos x="416" y="7"/>
                </a:cxn>
                <a:cxn ang="0">
                  <a:pos x="452" y="2"/>
                </a:cxn>
                <a:cxn ang="0">
                  <a:pos x="487" y="0"/>
                </a:cxn>
                <a:cxn ang="0">
                  <a:pos x="524" y="1"/>
                </a:cxn>
                <a:cxn ang="0">
                  <a:pos x="559" y="4"/>
                </a:cxn>
                <a:cxn ang="0">
                  <a:pos x="594" y="10"/>
                </a:cxn>
                <a:cxn ang="0">
                  <a:pos x="639" y="22"/>
                </a:cxn>
                <a:cxn ang="0">
                  <a:pos x="703" y="47"/>
                </a:cxn>
                <a:cxn ang="0">
                  <a:pos x="762" y="82"/>
                </a:cxn>
                <a:cxn ang="0">
                  <a:pos x="817" y="125"/>
                </a:cxn>
                <a:cxn ang="0">
                  <a:pos x="865" y="175"/>
                </a:cxn>
                <a:cxn ang="0">
                  <a:pos x="907" y="233"/>
                </a:cxn>
                <a:cxn ang="0">
                  <a:pos x="942" y="296"/>
                </a:cxn>
                <a:cxn ang="0">
                  <a:pos x="969" y="364"/>
                </a:cxn>
                <a:cxn ang="0">
                  <a:pos x="987" y="437"/>
                </a:cxn>
                <a:cxn ang="0">
                  <a:pos x="1093" y="487"/>
                </a:cxn>
                <a:cxn ang="0">
                  <a:pos x="599" y="487"/>
                </a:cxn>
              </a:cxnLst>
              <a:rect l="0" t="0" r="r" b="b"/>
              <a:pathLst>
                <a:path w="1093" h="649">
                  <a:moveTo>
                    <a:pt x="599" y="487"/>
                  </a:moveTo>
                  <a:lnTo>
                    <a:pt x="597" y="474"/>
                  </a:lnTo>
                  <a:lnTo>
                    <a:pt x="593" y="461"/>
                  </a:lnTo>
                  <a:lnTo>
                    <a:pt x="590" y="448"/>
                  </a:lnTo>
                  <a:lnTo>
                    <a:pt x="586" y="435"/>
                  </a:lnTo>
                  <a:lnTo>
                    <a:pt x="581" y="423"/>
                  </a:lnTo>
                  <a:lnTo>
                    <a:pt x="576" y="411"/>
                  </a:lnTo>
                  <a:lnTo>
                    <a:pt x="570" y="399"/>
                  </a:lnTo>
                  <a:lnTo>
                    <a:pt x="564" y="387"/>
                  </a:lnTo>
                  <a:lnTo>
                    <a:pt x="557" y="376"/>
                  </a:lnTo>
                  <a:lnTo>
                    <a:pt x="549" y="365"/>
                  </a:lnTo>
                  <a:lnTo>
                    <a:pt x="542" y="354"/>
                  </a:lnTo>
                  <a:lnTo>
                    <a:pt x="534" y="344"/>
                  </a:lnTo>
                  <a:lnTo>
                    <a:pt x="525" y="334"/>
                  </a:lnTo>
                  <a:lnTo>
                    <a:pt x="516" y="325"/>
                  </a:lnTo>
                  <a:lnTo>
                    <a:pt x="507" y="316"/>
                  </a:lnTo>
                  <a:lnTo>
                    <a:pt x="497" y="307"/>
                  </a:lnTo>
                  <a:lnTo>
                    <a:pt x="487" y="299"/>
                  </a:lnTo>
                  <a:lnTo>
                    <a:pt x="476" y="291"/>
                  </a:lnTo>
                  <a:lnTo>
                    <a:pt x="465" y="283"/>
                  </a:lnTo>
                  <a:lnTo>
                    <a:pt x="454" y="276"/>
                  </a:lnTo>
                  <a:lnTo>
                    <a:pt x="443" y="270"/>
                  </a:lnTo>
                  <a:lnTo>
                    <a:pt x="431" y="264"/>
                  </a:lnTo>
                  <a:lnTo>
                    <a:pt x="419" y="258"/>
                  </a:lnTo>
                  <a:lnTo>
                    <a:pt x="407" y="253"/>
                  </a:lnTo>
                  <a:lnTo>
                    <a:pt x="394" y="249"/>
                  </a:lnTo>
                  <a:lnTo>
                    <a:pt x="381" y="245"/>
                  </a:lnTo>
                  <a:lnTo>
                    <a:pt x="368" y="242"/>
                  </a:lnTo>
                  <a:lnTo>
                    <a:pt x="355" y="239"/>
                  </a:lnTo>
                  <a:lnTo>
                    <a:pt x="341" y="237"/>
                  </a:lnTo>
                  <a:lnTo>
                    <a:pt x="328" y="235"/>
                  </a:lnTo>
                  <a:lnTo>
                    <a:pt x="314" y="234"/>
                  </a:lnTo>
                  <a:lnTo>
                    <a:pt x="300" y="234"/>
                  </a:lnTo>
                  <a:lnTo>
                    <a:pt x="285" y="234"/>
                  </a:lnTo>
                  <a:lnTo>
                    <a:pt x="270" y="235"/>
                  </a:lnTo>
                  <a:lnTo>
                    <a:pt x="256" y="237"/>
                  </a:lnTo>
                  <a:lnTo>
                    <a:pt x="242" y="240"/>
                  </a:lnTo>
                  <a:lnTo>
                    <a:pt x="228" y="243"/>
                  </a:lnTo>
                  <a:lnTo>
                    <a:pt x="214" y="247"/>
                  </a:lnTo>
                  <a:lnTo>
                    <a:pt x="200" y="251"/>
                  </a:lnTo>
                  <a:lnTo>
                    <a:pt x="187" y="256"/>
                  </a:lnTo>
                  <a:lnTo>
                    <a:pt x="174" y="262"/>
                  </a:lnTo>
                  <a:lnTo>
                    <a:pt x="162" y="268"/>
                  </a:lnTo>
                  <a:lnTo>
                    <a:pt x="149" y="274"/>
                  </a:lnTo>
                  <a:lnTo>
                    <a:pt x="137" y="282"/>
                  </a:lnTo>
                  <a:lnTo>
                    <a:pt x="126" y="290"/>
                  </a:lnTo>
                  <a:lnTo>
                    <a:pt x="115" y="298"/>
                  </a:lnTo>
                  <a:lnTo>
                    <a:pt x="104" y="307"/>
                  </a:lnTo>
                  <a:lnTo>
                    <a:pt x="94" y="316"/>
                  </a:lnTo>
                  <a:lnTo>
                    <a:pt x="84" y="326"/>
                  </a:lnTo>
                  <a:lnTo>
                    <a:pt x="74" y="336"/>
                  </a:lnTo>
                  <a:lnTo>
                    <a:pt x="65" y="347"/>
                  </a:lnTo>
                  <a:lnTo>
                    <a:pt x="57" y="358"/>
                  </a:lnTo>
                  <a:lnTo>
                    <a:pt x="49" y="369"/>
                  </a:lnTo>
                  <a:lnTo>
                    <a:pt x="42" y="381"/>
                  </a:lnTo>
                  <a:lnTo>
                    <a:pt x="35" y="393"/>
                  </a:lnTo>
                  <a:lnTo>
                    <a:pt x="28" y="405"/>
                  </a:lnTo>
                  <a:lnTo>
                    <a:pt x="23" y="418"/>
                  </a:lnTo>
                  <a:lnTo>
                    <a:pt x="17" y="431"/>
                  </a:lnTo>
                  <a:lnTo>
                    <a:pt x="13" y="445"/>
                  </a:lnTo>
                  <a:lnTo>
                    <a:pt x="9" y="459"/>
                  </a:lnTo>
                  <a:lnTo>
                    <a:pt x="6" y="473"/>
                  </a:lnTo>
                  <a:lnTo>
                    <a:pt x="3" y="487"/>
                  </a:lnTo>
                  <a:lnTo>
                    <a:pt x="1" y="501"/>
                  </a:lnTo>
                  <a:lnTo>
                    <a:pt x="0" y="516"/>
                  </a:lnTo>
                  <a:lnTo>
                    <a:pt x="3" y="488"/>
                  </a:lnTo>
                  <a:lnTo>
                    <a:pt x="6" y="463"/>
                  </a:lnTo>
                  <a:lnTo>
                    <a:pt x="10" y="438"/>
                  </a:lnTo>
                  <a:lnTo>
                    <a:pt x="15" y="413"/>
                  </a:lnTo>
                  <a:lnTo>
                    <a:pt x="21" y="389"/>
                  </a:lnTo>
                  <a:lnTo>
                    <a:pt x="28" y="365"/>
                  </a:lnTo>
                  <a:lnTo>
                    <a:pt x="36" y="341"/>
                  </a:lnTo>
                  <a:lnTo>
                    <a:pt x="45" y="319"/>
                  </a:lnTo>
                  <a:lnTo>
                    <a:pt x="55" y="296"/>
                  </a:lnTo>
                  <a:lnTo>
                    <a:pt x="66" y="275"/>
                  </a:lnTo>
                  <a:lnTo>
                    <a:pt x="77" y="253"/>
                  </a:lnTo>
                  <a:lnTo>
                    <a:pt x="90" y="233"/>
                  </a:lnTo>
                  <a:lnTo>
                    <a:pt x="103" y="213"/>
                  </a:lnTo>
                  <a:lnTo>
                    <a:pt x="117" y="194"/>
                  </a:lnTo>
                  <a:lnTo>
                    <a:pt x="132" y="176"/>
                  </a:lnTo>
                  <a:lnTo>
                    <a:pt x="147" y="158"/>
                  </a:lnTo>
                  <a:lnTo>
                    <a:pt x="164" y="141"/>
                  </a:lnTo>
                  <a:lnTo>
                    <a:pt x="181" y="125"/>
                  </a:lnTo>
                  <a:lnTo>
                    <a:pt x="198" y="110"/>
                  </a:lnTo>
                  <a:lnTo>
                    <a:pt x="217" y="96"/>
                  </a:lnTo>
                  <a:lnTo>
                    <a:pt x="235" y="82"/>
                  </a:lnTo>
                  <a:lnTo>
                    <a:pt x="255" y="70"/>
                  </a:lnTo>
                  <a:lnTo>
                    <a:pt x="275" y="58"/>
                  </a:lnTo>
                  <a:lnTo>
                    <a:pt x="295" y="47"/>
                  </a:lnTo>
                  <a:lnTo>
                    <a:pt x="316" y="38"/>
                  </a:lnTo>
                  <a:lnTo>
                    <a:pt x="338" y="29"/>
                  </a:lnTo>
                  <a:lnTo>
                    <a:pt x="360" y="22"/>
                  </a:lnTo>
                  <a:lnTo>
                    <a:pt x="382" y="15"/>
                  </a:lnTo>
                  <a:lnTo>
                    <a:pt x="394" y="12"/>
                  </a:lnTo>
                  <a:lnTo>
                    <a:pt x="405" y="10"/>
                  </a:lnTo>
                  <a:lnTo>
                    <a:pt x="416" y="7"/>
                  </a:lnTo>
                  <a:lnTo>
                    <a:pt x="428" y="6"/>
                  </a:lnTo>
                  <a:lnTo>
                    <a:pt x="440" y="4"/>
                  </a:lnTo>
                  <a:lnTo>
                    <a:pt x="452" y="2"/>
                  </a:lnTo>
                  <a:lnTo>
                    <a:pt x="463" y="1"/>
                  </a:lnTo>
                  <a:lnTo>
                    <a:pt x="475" y="1"/>
                  </a:lnTo>
                  <a:lnTo>
                    <a:pt x="487" y="0"/>
                  </a:lnTo>
                  <a:lnTo>
                    <a:pt x="499" y="0"/>
                  </a:lnTo>
                  <a:lnTo>
                    <a:pt x="512" y="0"/>
                  </a:lnTo>
                  <a:lnTo>
                    <a:pt x="524" y="1"/>
                  </a:lnTo>
                  <a:lnTo>
                    <a:pt x="535" y="1"/>
                  </a:lnTo>
                  <a:lnTo>
                    <a:pt x="547" y="2"/>
                  </a:lnTo>
                  <a:lnTo>
                    <a:pt x="559" y="4"/>
                  </a:lnTo>
                  <a:lnTo>
                    <a:pt x="571" y="6"/>
                  </a:lnTo>
                  <a:lnTo>
                    <a:pt x="582" y="7"/>
                  </a:lnTo>
                  <a:lnTo>
                    <a:pt x="594" y="10"/>
                  </a:lnTo>
                  <a:lnTo>
                    <a:pt x="605" y="12"/>
                  </a:lnTo>
                  <a:lnTo>
                    <a:pt x="616" y="15"/>
                  </a:lnTo>
                  <a:lnTo>
                    <a:pt x="639" y="22"/>
                  </a:lnTo>
                  <a:lnTo>
                    <a:pt x="661" y="29"/>
                  </a:lnTo>
                  <a:lnTo>
                    <a:pt x="682" y="38"/>
                  </a:lnTo>
                  <a:lnTo>
                    <a:pt x="703" y="47"/>
                  </a:lnTo>
                  <a:lnTo>
                    <a:pt x="723" y="58"/>
                  </a:lnTo>
                  <a:lnTo>
                    <a:pt x="743" y="70"/>
                  </a:lnTo>
                  <a:lnTo>
                    <a:pt x="762" y="82"/>
                  </a:lnTo>
                  <a:lnTo>
                    <a:pt x="781" y="96"/>
                  </a:lnTo>
                  <a:lnTo>
                    <a:pt x="799" y="110"/>
                  </a:lnTo>
                  <a:lnTo>
                    <a:pt x="817" y="125"/>
                  </a:lnTo>
                  <a:lnTo>
                    <a:pt x="834" y="141"/>
                  </a:lnTo>
                  <a:lnTo>
                    <a:pt x="850" y="158"/>
                  </a:lnTo>
                  <a:lnTo>
                    <a:pt x="865" y="175"/>
                  </a:lnTo>
                  <a:lnTo>
                    <a:pt x="880" y="194"/>
                  </a:lnTo>
                  <a:lnTo>
                    <a:pt x="894" y="213"/>
                  </a:lnTo>
                  <a:lnTo>
                    <a:pt x="907" y="233"/>
                  </a:lnTo>
                  <a:lnTo>
                    <a:pt x="920" y="253"/>
                  </a:lnTo>
                  <a:lnTo>
                    <a:pt x="931" y="274"/>
                  </a:lnTo>
                  <a:lnTo>
                    <a:pt x="942" y="296"/>
                  </a:lnTo>
                  <a:lnTo>
                    <a:pt x="952" y="318"/>
                  </a:lnTo>
                  <a:lnTo>
                    <a:pt x="961" y="341"/>
                  </a:lnTo>
                  <a:lnTo>
                    <a:pt x="969" y="364"/>
                  </a:lnTo>
                  <a:lnTo>
                    <a:pt x="976" y="388"/>
                  </a:lnTo>
                  <a:lnTo>
                    <a:pt x="982" y="412"/>
                  </a:lnTo>
                  <a:lnTo>
                    <a:pt x="987" y="437"/>
                  </a:lnTo>
                  <a:lnTo>
                    <a:pt x="991" y="462"/>
                  </a:lnTo>
                  <a:lnTo>
                    <a:pt x="994" y="487"/>
                  </a:lnTo>
                  <a:lnTo>
                    <a:pt x="1093" y="487"/>
                  </a:lnTo>
                  <a:lnTo>
                    <a:pt x="788" y="649"/>
                  </a:lnTo>
                  <a:lnTo>
                    <a:pt x="497" y="487"/>
                  </a:lnTo>
                  <a:lnTo>
                    <a:pt x="599" y="487"/>
                  </a:lnTo>
                  <a:close/>
                </a:path>
              </a:pathLst>
            </a:custGeom>
            <a:solidFill>
              <a:schemeClr val="accent1"/>
            </a:solidFill>
            <a:ln w="12700">
              <a:solidFill>
                <a:schemeClr val="tx1"/>
              </a:solidFill>
              <a:miter lim="800000"/>
              <a:headEnd/>
              <a:tailEnd/>
            </a:ln>
          </p:spPr>
          <p:txBody>
            <a:bodyPr/>
            <a:lstStyle/>
            <a:p>
              <a:endParaRPr lang="de-DE" sz="1350"/>
            </a:p>
          </p:txBody>
        </p:sp>
        <p:sp>
          <p:nvSpPr>
            <p:cNvPr id="8" name="Freeform 7"/>
            <p:cNvSpPr>
              <a:spLocks/>
            </p:cNvSpPr>
            <p:nvPr/>
          </p:nvSpPr>
          <p:spPr bwMode="auto">
            <a:xfrm rot="4571901">
              <a:off x="2605821" y="3445656"/>
              <a:ext cx="3578506" cy="1909554"/>
            </a:xfrm>
            <a:custGeom>
              <a:avLst/>
              <a:gdLst/>
              <a:ahLst/>
              <a:cxnLst>
                <a:cxn ang="0">
                  <a:pos x="499" y="188"/>
                </a:cxn>
                <a:cxn ang="0">
                  <a:pos x="512" y="226"/>
                </a:cxn>
                <a:cxn ang="0">
                  <a:pos x="529" y="262"/>
                </a:cxn>
                <a:cxn ang="0">
                  <a:pos x="551" y="295"/>
                </a:cxn>
                <a:cxn ang="0">
                  <a:pos x="577" y="324"/>
                </a:cxn>
                <a:cxn ang="0">
                  <a:pos x="606" y="350"/>
                </a:cxn>
                <a:cxn ang="0">
                  <a:pos x="639" y="373"/>
                </a:cxn>
                <a:cxn ang="0">
                  <a:pos x="674" y="391"/>
                </a:cxn>
                <a:cxn ang="0">
                  <a:pos x="712" y="404"/>
                </a:cxn>
                <a:cxn ang="0">
                  <a:pos x="751" y="412"/>
                </a:cxn>
                <a:cxn ang="0">
                  <a:pos x="793" y="415"/>
                </a:cxn>
                <a:cxn ang="0">
                  <a:pos x="837" y="412"/>
                </a:cxn>
                <a:cxn ang="0">
                  <a:pos x="879" y="402"/>
                </a:cxn>
                <a:cxn ang="0">
                  <a:pos x="919" y="387"/>
                </a:cxn>
                <a:cxn ang="0">
                  <a:pos x="955" y="367"/>
                </a:cxn>
                <a:cxn ang="0">
                  <a:pos x="989" y="342"/>
                </a:cxn>
                <a:cxn ang="0">
                  <a:pos x="1018" y="313"/>
                </a:cxn>
                <a:cxn ang="0">
                  <a:pos x="1044" y="280"/>
                </a:cxn>
                <a:cxn ang="0">
                  <a:pos x="1064" y="244"/>
                </a:cxn>
                <a:cxn ang="0">
                  <a:pos x="1080" y="204"/>
                </a:cxn>
                <a:cxn ang="0">
                  <a:pos x="1090" y="162"/>
                </a:cxn>
                <a:cxn ang="0">
                  <a:pos x="1090" y="161"/>
                </a:cxn>
                <a:cxn ang="0">
                  <a:pos x="1078" y="236"/>
                </a:cxn>
                <a:cxn ang="0">
                  <a:pos x="1057" y="308"/>
                </a:cxn>
                <a:cxn ang="0">
                  <a:pos x="1027" y="374"/>
                </a:cxn>
                <a:cxn ang="0">
                  <a:pos x="990" y="436"/>
                </a:cxn>
                <a:cxn ang="0">
                  <a:pos x="945" y="491"/>
                </a:cxn>
                <a:cxn ang="0">
                  <a:pos x="894" y="539"/>
                </a:cxn>
                <a:cxn ang="0">
                  <a:pos x="838" y="579"/>
                </a:cxn>
                <a:cxn ang="0">
                  <a:pos x="776" y="611"/>
                </a:cxn>
                <a:cxn ang="0">
                  <a:pos x="711" y="634"/>
                </a:cxn>
                <a:cxn ang="0">
                  <a:pos x="676" y="642"/>
                </a:cxn>
                <a:cxn ang="0">
                  <a:pos x="641" y="647"/>
                </a:cxn>
                <a:cxn ang="0">
                  <a:pos x="605" y="649"/>
                </a:cxn>
                <a:cxn ang="0">
                  <a:pos x="569" y="648"/>
                </a:cxn>
                <a:cxn ang="0">
                  <a:pos x="534" y="645"/>
                </a:cxn>
                <a:cxn ang="0">
                  <a:pos x="499" y="639"/>
                </a:cxn>
                <a:cxn ang="0">
                  <a:pos x="454" y="627"/>
                </a:cxn>
                <a:cxn ang="0">
                  <a:pos x="390" y="602"/>
                </a:cxn>
                <a:cxn ang="0">
                  <a:pos x="330" y="567"/>
                </a:cxn>
                <a:cxn ang="0">
                  <a:pos x="276" y="524"/>
                </a:cxn>
                <a:cxn ang="0">
                  <a:pos x="227" y="474"/>
                </a:cxn>
                <a:cxn ang="0">
                  <a:pos x="186" y="416"/>
                </a:cxn>
                <a:cxn ang="0">
                  <a:pos x="151" y="353"/>
                </a:cxn>
                <a:cxn ang="0">
                  <a:pos x="124" y="285"/>
                </a:cxn>
                <a:cxn ang="0">
                  <a:pos x="106" y="212"/>
                </a:cxn>
                <a:cxn ang="0">
                  <a:pos x="0" y="162"/>
                </a:cxn>
                <a:cxn ang="0">
                  <a:pos x="494" y="162"/>
                </a:cxn>
              </a:cxnLst>
              <a:rect l="0" t="0" r="r" b="b"/>
              <a:pathLst>
                <a:path w="1093" h="649">
                  <a:moveTo>
                    <a:pt x="494" y="162"/>
                  </a:moveTo>
                  <a:lnTo>
                    <a:pt x="496" y="175"/>
                  </a:lnTo>
                  <a:lnTo>
                    <a:pt x="499" y="188"/>
                  </a:lnTo>
                  <a:lnTo>
                    <a:pt x="503" y="201"/>
                  </a:lnTo>
                  <a:lnTo>
                    <a:pt x="507" y="214"/>
                  </a:lnTo>
                  <a:lnTo>
                    <a:pt x="512" y="226"/>
                  </a:lnTo>
                  <a:lnTo>
                    <a:pt x="517" y="238"/>
                  </a:lnTo>
                  <a:lnTo>
                    <a:pt x="523" y="250"/>
                  </a:lnTo>
                  <a:lnTo>
                    <a:pt x="529" y="262"/>
                  </a:lnTo>
                  <a:lnTo>
                    <a:pt x="536" y="273"/>
                  </a:lnTo>
                  <a:lnTo>
                    <a:pt x="543" y="284"/>
                  </a:lnTo>
                  <a:lnTo>
                    <a:pt x="551" y="295"/>
                  </a:lnTo>
                  <a:lnTo>
                    <a:pt x="559" y="305"/>
                  </a:lnTo>
                  <a:lnTo>
                    <a:pt x="568" y="315"/>
                  </a:lnTo>
                  <a:lnTo>
                    <a:pt x="577" y="324"/>
                  </a:lnTo>
                  <a:lnTo>
                    <a:pt x="586" y="333"/>
                  </a:lnTo>
                  <a:lnTo>
                    <a:pt x="596" y="342"/>
                  </a:lnTo>
                  <a:lnTo>
                    <a:pt x="606" y="350"/>
                  </a:lnTo>
                  <a:lnTo>
                    <a:pt x="617" y="358"/>
                  </a:lnTo>
                  <a:lnTo>
                    <a:pt x="627" y="366"/>
                  </a:lnTo>
                  <a:lnTo>
                    <a:pt x="639" y="373"/>
                  </a:lnTo>
                  <a:lnTo>
                    <a:pt x="650" y="379"/>
                  </a:lnTo>
                  <a:lnTo>
                    <a:pt x="662" y="385"/>
                  </a:lnTo>
                  <a:lnTo>
                    <a:pt x="674" y="391"/>
                  </a:lnTo>
                  <a:lnTo>
                    <a:pt x="686" y="396"/>
                  </a:lnTo>
                  <a:lnTo>
                    <a:pt x="699" y="400"/>
                  </a:lnTo>
                  <a:lnTo>
                    <a:pt x="712" y="404"/>
                  </a:lnTo>
                  <a:lnTo>
                    <a:pt x="725" y="407"/>
                  </a:lnTo>
                  <a:lnTo>
                    <a:pt x="738" y="410"/>
                  </a:lnTo>
                  <a:lnTo>
                    <a:pt x="751" y="412"/>
                  </a:lnTo>
                  <a:lnTo>
                    <a:pt x="765" y="414"/>
                  </a:lnTo>
                  <a:lnTo>
                    <a:pt x="779" y="415"/>
                  </a:lnTo>
                  <a:lnTo>
                    <a:pt x="793" y="415"/>
                  </a:lnTo>
                  <a:lnTo>
                    <a:pt x="808" y="415"/>
                  </a:lnTo>
                  <a:lnTo>
                    <a:pt x="822" y="414"/>
                  </a:lnTo>
                  <a:lnTo>
                    <a:pt x="837" y="412"/>
                  </a:lnTo>
                  <a:lnTo>
                    <a:pt x="851" y="409"/>
                  </a:lnTo>
                  <a:lnTo>
                    <a:pt x="865" y="406"/>
                  </a:lnTo>
                  <a:lnTo>
                    <a:pt x="879" y="402"/>
                  </a:lnTo>
                  <a:lnTo>
                    <a:pt x="892" y="398"/>
                  </a:lnTo>
                  <a:lnTo>
                    <a:pt x="906" y="393"/>
                  </a:lnTo>
                  <a:lnTo>
                    <a:pt x="919" y="387"/>
                  </a:lnTo>
                  <a:lnTo>
                    <a:pt x="931" y="381"/>
                  </a:lnTo>
                  <a:lnTo>
                    <a:pt x="943" y="375"/>
                  </a:lnTo>
                  <a:lnTo>
                    <a:pt x="955" y="367"/>
                  </a:lnTo>
                  <a:lnTo>
                    <a:pt x="967" y="359"/>
                  </a:lnTo>
                  <a:lnTo>
                    <a:pt x="978" y="351"/>
                  </a:lnTo>
                  <a:lnTo>
                    <a:pt x="989" y="342"/>
                  </a:lnTo>
                  <a:lnTo>
                    <a:pt x="999" y="333"/>
                  </a:lnTo>
                  <a:lnTo>
                    <a:pt x="1009" y="323"/>
                  </a:lnTo>
                  <a:lnTo>
                    <a:pt x="1018" y="313"/>
                  </a:lnTo>
                  <a:lnTo>
                    <a:pt x="1027" y="303"/>
                  </a:lnTo>
                  <a:lnTo>
                    <a:pt x="1036" y="291"/>
                  </a:lnTo>
                  <a:lnTo>
                    <a:pt x="1044" y="280"/>
                  </a:lnTo>
                  <a:lnTo>
                    <a:pt x="1051" y="268"/>
                  </a:lnTo>
                  <a:lnTo>
                    <a:pt x="1058" y="256"/>
                  </a:lnTo>
                  <a:lnTo>
                    <a:pt x="1064" y="244"/>
                  </a:lnTo>
                  <a:lnTo>
                    <a:pt x="1070" y="231"/>
                  </a:lnTo>
                  <a:lnTo>
                    <a:pt x="1075" y="218"/>
                  </a:lnTo>
                  <a:lnTo>
                    <a:pt x="1080" y="204"/>
                  </a:lnTo>
                  <a:lnTo>
                    <a:pt x="1084" y="190"/>
                  </a:lnTo>
                  <a:lnTo>
                    <a:pt x="1087" y="177"/>
                  </a:lnTo>
                  <a:lnTo>
                    <a:pt x="1090" y="162"/>
                  </a:lnTo>
                  <a:lnTo>
                    <a:pt x="1092" y="148"/>
                  </a:lnTo>
                  <a:lnTo>
                    <a:pt x="1093" y="133"/>
                  </a:lnTo>
                  <a:lnTo>
                    <a:pt x="1090" y="161"/>
                  </a:lnTo>
                  <a:lnTo>
                    <a:pt x="1087" y="186"/>
                  </a:lnTo>
                  <a:lnTo>
                    <a:pt x="1083" y="211"/>
                  </a:lnTo>
                  <a:lnTo>
                    <a:pt x="1078" y="236"/>
                  </a:lnTo>
                  <a:lnTo>
                    <a:pt x="1072" y="261"/>
                  </a:lnTo>
                  <a:lnTo>
                    <a:pt x="1065" y="284"/>
                  </a:lnTo>
                  <a:lnTo>
                    <a:pt x="1057" y="308"/>
                  </a:lnTo>
                  <a:lnTo>
                    <a:pt x="1048" y="330"/>
                  </a:lnTo>
                  <a:lnTo>
                    <a:pt x="1038" y="353"/>
                  </a:lnTo>
                  <a:lnTo>
                    <a:pt x="1027" y="374"/>
                  </a:lnTo>
                  <a:lnTo>
                    <a:pt x="1016" y="396"/>
                  </a:lnTo>
                  <a:lnTo>
                    <a:pt x="1003" y="416"/>
                  </a:lnTo>
                  <a:lnTo>
                    <a:pt x="990" y="436"/>
                  </a:lnTo>
                  <a:lnTo>
                    <a:pt x="976" y="455"/>
                  </a:lnTo>
                  <a:lnTo>
                    <a:pt x="961" y="473"/>
                  </a:lnTo>
                  <a:lnTo>
                    <a:pt x="945" y="491"/>
                  </a:lnTo>
                  <a:lnTo>
                    <a:pt x="929" y="508"/>
                  </a:lnTo>
                  <a:lnTo>
                    <a:pt x="912" y="524"/>
                  </a:lnTo>
                  <a:lnTo>
                    <a:pt x="894" y="539"/>
                  </a:lnTo>
                  <a:lnTo>
                    <a:pt x="876" y="553"/>
                  </a:lnTo>
                  <a:lnTo>
                    <a:pt x="857" y="567"/>
                  </a:lnTo>
                  <a:lnTo>
                    <a:pt x="838" y="579"/>
                  </a:lnTo>
                  <a:lnTo>
                    <a:pt x="818" y="591"/>
                  </a:lnTo>
                  <a:lnTo>
                    <a:pt x="797" y="602"/>
                  </a:lnTo>
                  <a:lnTo>
                    <a:pt x="776" y="611"/>
                  </a:lnTo>
                  <a:lnTo>
                    <a:pt x="755" y="620"/>
                  </a:lnTo>
                  <a:lnTo>
                    <a:pt x="733" y="627"/>
                  </a:lnTo>
                  <a:lnTo>
                    <a:pt x="711" y="634"/>
                  </a:lnTo>
                  <a:lnTo>
                    <a:pt x="699" y="637"/>
                  </a:lnTo>
                  <a:lnTo>
                    <a:pt x="688" y="639"/>
                  </a:lnTo>
                  <a:lnTo>
                    <a:pt x="676" y="642"/>
                  </a:lnTo>
                  <a:lnTo>
                    <a:pt x="665" y="644"/>
                  </a:lnTo>
                  <a:lnTo>
                    <a:pt x="653" y="645"/>
                  </a:lnTo>
                  <a:lnTo>
                    <a:pt x="641" y="647"/>
                  </a:lnTo>
                  <a:lnTo>
                    <a:pt x="629" y="648"/>
                  </a:lnTo>
                  <a:lnTo>
                    <a:pt x="617" y="648"/>
                  </a:lnTo>
                  <a:lnTo>
                    <a:pt x="605" y="649"/>
                  </a:lnTo>
                  <a:lnTo>
                    <a:pt x="593" y="649"/>
                  </a:lnTo>
                  <a:lnTo>
                    <a:pt x="581" y="649"/>
                  </a:lnTo>
                  <a:lnTo>
                    <a:pt x="569" y="648"/>
                  </a:lnTo>
                  <a:lnTo>
                    <a:pt x="557" y="648"/>
                  </a:lnTo>
                  <a:lnTo>
                    <a:pt x="545" y="647"/>
                  </a:lnTo>
                  <a:lnTo>
                    <a:pt x="534" y="645"/>
                  </a:lnTo>
                  <a:lnTo>
                    <a:pt x="522" y="644"/>
                  </a:lnTo>
                  <a:lnTo>
                    <a:pt x="510" y="642"/>
                  </a:lnTo>
                  <a:lnTo>
                    <a:pt x="499" y="639"/>
                  </a:lnTo>
                  <a:lnTo>
                    <a:pt x="488" y="637"/>
                  </a:lnTo>
                  <a:lnTo>
                    <a:pt x="476" y="634"/>
                  </a:lnTo>
                  <a:lnTo>
                    <a:pt x="454" y="627"/>
                  </a:lnTo>
                  <a:lnTo>
                    <a:pt x="432" y="620"/>
                  </a:lnTo>
                  <a:lnTo>
                    <a:pt x="411" y="611"/>
                  </a:lnTo>
                  <a:lnTo>
                    <a:pt x="390" y="602"/>
                  </a:lnTo>
                  <a:lnTo>
                    <a:pt x="370" y="591"/>
                  </a:lnTo>
                  <a:lnTo>
                    <a:pt x="350" y="580"/>
                  </a:lnTo>
                  <a:lnTo>
                    <a:pt x="330" y="567"/>
                  </a:lnTo>
                  <a:lnTo>
                    <a:pt x="312" y="554"/>
                  </a:lnTo>
                  <a:lnTo>
                    <a:pt x="293" y="539"/>
                  </a:lnTo>
                  <a:lnTo>
                    <a:pt x="276" y="524"/>
                  </a:lnTo>
                  <a:lnTo>
                    <a:pt x="259" y="508"/>
                  </a:lnTo>
                  <a:lnTo>
                    <a:pt x="243" y="491"/>
                  </a:lnTo>
                  <a:lnTo>
                    <a:pt x="227" y="474"/>
                  </a:lnTo>
                  <a:lnTo>
                    <a:pt x="213" y="455"/>
                  </a:lnTo>
                  <a:lnTo>
                    <a:pt x="199" y="436"/>
                  </a:lnTo>
                  <a:lnTo>
                    <a:pt x="186" y="416"/>
                  </a:lnTo>
                  <a:lnTo>
                    <a:pt x="173" y="396"/>
                  </a:lnTo>
                  <a:lnTo>
                    <a:pt x="162" y="375"/>
                  </a:lnTo>
                  <a:lnTo>
                    <a:pt x="151" y="353"/>
                  </a:lnTo>
                  <a:lnTo>
                    <a:pt x="141" y="331"/>
                  </a:lnTo>
                  <a:lnTo>
                    <a:pt x="132" y="308"/>
                  </a:lnTo>
                  <a:lnTo>
                    <a:pt x="124" y="285"/>
                  </a:lnTo>
                  <a:lnTo>
                    <a:pt x="117" y="261"/>
                  </a:lnTo>
                  <a:lnTo>
                    <a:pt x="111" y="237"/>
                  </a:lnTo>
                  <a:lnTo>
                    <a:pt x="106" y="212"/>
                  </a:lnTo>
                  <a:lnTo>
                    <a:pt x="102" y="187"/>
                  </a:lnTo>
                  <a:lnTo>
                    <a:pt x="99" y="162"/>
                  </a:lnTo>
                  <a:lnTo>
                    <a:pt x="0" y="162"/>
                  </a:lnTo>
                  <a:lnTo>
                    <a:pt x="305" y="0"/>
                  </a:lnTo>
                  <a:lnTo>
                    <a:pt x="596" y="162"/>
                  </a:lnTo>
                  <a:lnTo>
                    <a:pt x="494" y="162"/>
                  </a:lnTo>
                  <a:close/>
                </a:path>
              </a:pathLst>
            </a:custGeom>
            <a:solidFill>
              <a:schemeClr val="bg1"/>
            </a:solidFill>
            <a:ln w="12700">
              <a:solidFill>
                <a:srgbClr val="000000"/>
              </a:solidFill>
              <a:miter lim="800000"/>
              <a:headEnd/>
              <a:tailEnd/>
            </a:ln>
          </p:spPr>
          <p:txBody>
            <a:bodyPr/>
            <a:lstStyle/>
            <a:p>
              <a:endParaRPr lang="de-DE" sz="1350"/>
            </a:p>
          </p:txBody>
        </p:sp>
        <p:sp>
          <p:nvSpPr>
            <p:cNvPr id="9" name="Oval 11">
              <a:extLst>
                <a:ext uri="{FF2B5EF4-FFF2-40B4-BE49-F238E27FC236}">
                  <a16:creationId xmlns:a16="http://schemas.microsoft.com/office/drawing/2014/main" id="{387F25E9-73C3-40E6-9A9D-754A8F1638E6}"/>
                </a:ext>
              </a:extLst>
            </p:cNvPr>
            <p:cNvSpPr/>
            <p:nvPr/>
          </p:nvSpPr>
          <p:spPr bwMode="auto">
            <a:xfrm>
              <a:off x="5069675" y="3792380"/>
              <a:ext cx="1509383" cy="1509382"/>
            </a:xfrm>
            <a:prstGeom prst="ellipse">
              <a:avLst/>
            </a:prstGeom>
            <a:solidFill>
              <a:schemeClr val="accent1"/>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defTabSz="685800" fontAlgn="base" hangingPunct="1">
                <a:spcBef>
                  <a:spcPct val="50000"/>
                </a:spcBef>
                <a:spcAft>
                  <a:spcPct val="0"/>
                </a:spcAft>
              </a:pPr>
              <a:r>
                <a:rPr lang="sv-SE" sz="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Framtidens </a:t>
              </a:r>
              <a:r>
                <a:rPr lang="sv-SE" sz="750" b="1" dirty="0" smtClean="0">
                  <a:solidFill>
                    <a:schemeClr val="bg1"/>
                  </a:solidFill>
                  <a:ea typeface="Verdana" panose="020B0604030504040204" pitchFamily="34" charset="0"/>
                  <a:cs typeface="Verdana" panose="020B0604030504040204" pitchFamily="34" charset="0"/>
                </a:rPr>
                <a:t>vårdinformationsmiljö</a:t>
              </a:r>
              <a:endParaRPr lang="sv-SE" sz="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30">
              <a:extLst>
                <a:ext uri="{FF2B5EF4-FFF2-40B4-BE49-F238E27FC236}">
                  <a16:creationId xmlns:a16="http://schemas.microsoft.com/office/drawing/2014/main" id="{8D5892A1-1872-4649-80C3-ACDE1D0F4B95}"/>
                </a:ext>
              </a:extLst>
            </p:cNvPr>
            <p:cNvSpPr/>
            <p:nvPr/>
          </p:nvSpPr>
          <p:spPr bwMode="auto">
            <a:xfrm>
              <a:off x="3923089" y="3338839"/>
              <a:ext cx="1040420" cy="495207"/>
            </a:xfrm>
            <a:prstGeom prst="rect">
              <a:avLst/>
            </a:prstGeom>
            <a:noFill/>
            <a:ln w="12700" cap="flat" cmpd="sng" algn="ctr">
              <a:no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r>
                <a:rPr lang="sv-SE" sz="9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Behov och krav på framtida arbetssätt, informatik och teknik</a:t>
              </a:r>
              <a:endParaRPr lang="en-GB" sz="9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30">
              <a:extLst>
                <a:ext uri="{FF2B5EF4-FFF2-40B4-BE49-F238E27FC236}">
                  <a16:creationId xmlns:a16="http://schemas.microsoft.com/office/drawing/2014/main" id="{8D5892A1-1872-4649-80C3-ACDE1D0F4B95}"/>
                </a:ext>
              </a:extLst>
            </p:cNvPr>
            <p:cNvSpPr/>
            <p:nvPr/>
          </p:nvSpPr>
          <p:spPr bwMode="auto">
            <a:xfrm>
              <a:off x="6772656" y="4857532"/>
              <a:ext cx="1297128" cy="782426"/>
            </a:xfrm>
            <a:prstGeom prst="rect">
              <a:avLst/>
            </a:prstGeom>
            <a:noFill/>
            <a:ln w="3175" cap="flat" cmpd="sng" algn="ctr">
              <a:no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defTabSz="685800" fontAlgn="base" hangingPunct="1">
                <a:spcBef>
                  <a:spcPct val="50000"/>
                </a:spcBef>
                <a:spcAft>
                  <a:spcPct val="0"/>
                </a:spcAft>
              </a:pPr>
              <a:r>
                <a:rPr lang="sv-SE" sz="900" b="1" dirty="0">
                  <a:solidFill>
                    <a:schemeClr val="bg1"/>
                  </a:solidFill>
                  <a:latin typeface="Verdana" panose="020B0604030504040204" pitchFamily="34" charset="0"/>
                  <a:ea typeface="Verdana" panose="020B0604030504040204" pitchFamily="34" charset="0"/>
                  <a:cs typeface="Verdana" panose="020B0604030504040204" pitchFamily="34" charset="0"/>
                </a:rPr>
                <a:t>Gemensamma arbetssätt, teknik och informatik införs</a:t>
              </a:r>
              <a:endParaRPr lang="en-GB" sz="9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Plus 11"/>
            <p:cNvSpPr/>
            <p:nvPr/>
          </p:nvSpPr>
          <p:spPr bwMode="auto">
            <a:xfrm>
              <a:off x="5450222" y="3790607"/>
              <a:ext cx="722020" cy="666072"/>
            </a:xfrm>
            <a:prstGeom prst="mathPlus">
              <a:avLst/>
            </a:prstGeom>
            <a:solidFill>
              <a:schemeClr val="bg1"/>
            </a:solidFill>
            <a:ln w="12700" cap="flat" cmpd="sng" algn="ctr">
              <a:no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ysClr val="windowText" lastClr="000000"/>
                </a:solidFill>
                <a:latin typeface="Arial" panose="020B0604020202020204" pitchFamily="34" charset="0"/>
                <a:cs typeface="Arial" panose="020B0604020202020204" pitchFamily="34" charset="0"/>
              </a:endParaRPr>
            </a:p>
          </p:txBody>
        </p:sp>
      </p:grpSp>
      <p:grpSp>
        <p:nvGrpSpPr>
          <p:cNvPr id="13" name="Grupp 12"/>
          <p:cNvGrpSpPr/>
          <p:nvPr/>
        </p:nvGrpSpPr>
        <p:grpSpPr>
          <a:xfrm>
            <a:off x="777241" y="4880759"/>
            <a:ext cx="1877018" cy="425170"/>
            <a:chOff x="1369357" y="5299715"/>
            <a:chExt cx="1592711" cy="376300"/>
          </a:xfrm>
        </p:grpSpPr>
        <p:sp>
          <p:nvSpPr>
            <p:cNvPr id="14" name="Rectangle 30">
              <a:extLst>
                <a:ext uri="{FF2B5EF4-FFF2-40B4-BE49-F238E27FC236}">
                  <a16:creationId xmlns:a16="http://schemas.microsoft.com/office/drawing/2014/main" id="{8D5892A1-1872-4649-80C3-ACDE1D0F4B95}"/>
                </a:ext>
              </a:extLst>
            </p:cNvPr>
            <p:cNvSpPr/>
            <p:nvPr/>
          </p:nvSpPr>
          <p:spPr bwMode="auto">
            <a:xfrm>
              <a:off x="1369357" y="5299715"/>
              <a:ext cx="1040420" cy="341249"/>
            </a:xfrm>
            <a:prstGeom prst="rect">
              <a:avLst/>
            </a:prstGeom>
            <a:noFill/>
            <a:ln w="12700" cap="flat" cmpd="sng" algn="ctr">
              <a:solidFill>
                <a:srgbClr val="003468"/>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r>
                <a:rPr lang="en-GB" sz="800" dirty="0" err="1" smtClean="0">
                  <a:solidFill>
                    <a:sysClr val="windowText" lastClr="000000"/>
                  </a:solidFill>
                  <a:ea typeface="Verdana" panose="020B0604030504040204" pitchFamily="34" charset="0"/>
                  <a:cs typeface="Verdana" panose="020B0604030504040204" pitchFamily="34" charset="0"/>
                </a:rPr>
                <a:t>Referens</a:t>
              </a:r>
              <a:r>
                <a:rPr lang="en-GB" sz="800" dirty="0" smtClean="0">
                  <a:solidFill>
                    <a:sysClr val="windowText" lastClr="000000"/>
                  </a:solidFill>
                  <a:ea typeface="Verdana" panose="020B0604030504040204" pitchFamily="34" charset="0"/>
                  <a:cs typeface="Verdana" panose="020B0604030504040204" pitchFamily="34" charset="0"/>
                </a:rPr>
                <a:t> &amp; </a:t>
              </a:r>
              <a:r>
                <a:rPr lang="en-GB" sz="800" dirty="0" err="1" smtClean="0">
                  <a:solidFill>
                    <a:sysClr val="windowText" lastClr="000000"/>
                  </a:solidFill>
                  <a:ea typeface="Verdana" panose="020B0604030504040204" pitchFamily="34" charset="0"/>
                  <a:cs typeface="Verdana" panose="020B0604030504040204" pitchFamily="34" charset="0"/>
                </a:rPr>
                <a:t>intressentgrupper</a:t>
              </a:r>
              <a:endParaRPr lang="en-GB"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Högerpil 14"/>
            <p:cNvSpPr/>
            <p:nvPr/>
          </p:nvSpPr>
          <p:spPr bwMode="auto">
            <a:xfrm>
              <a:off x="2408894" y="5307232"/>
              <a:ext cx="553174" cy="368783"/>
            </a:xfrm>
            <a:prstGeom prst="right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chemeClr val="bg1"/>
                </a:solidFill>
                <a:latin typeface="Arial" panose="020B0604020202020204" pitchFamily="34" charset="0"/>
                <a:cs typeface="Arial" panose="020B0604020202020204" pitchFamily="34" charset="0"/>
              </a:endParaRPr>
            </a:p>
          </p:txBody>
        </p:sp>
      </p:grpSp>
      <p:grpSp>
        <p:nvGrpSpPr>
          <p:cNvPr id="16" name="Grupp 15"/>
          <p:cNvGrpSpPr/>
          <p:nvPr/>
        </p:nvGrpSpPr>
        <p:grpSpPr>
          <a:xfrm>
            <a:off x="780513" y="4496001"/>
            <a:ext cx="1865642" cy="367661"/>
            <a:chOff x="1357670" y="4788167"/>
            <a:chExt cx="1593594" cy="368783"/>
          </a:xfrm>
        </p:grpSpPr>
        <p:sp>
          <p:nvSpPr>
            <p:cNvPr id="17" name="Rectangle 30">
              <a:extLst>
                <a:ext uri="{FF2B5EF4-FFF2-40B4-BE49-F238E27FC236}">
                  <a16:creationId xmlns:a16="http://schemas.microsoft.com/office/drawing/2014/main" id="{8D5892A1-1872-4649-80C3-ACDE1D0F4B95}"/>
                </a:ext>
              </a:extLst>
            </p:cNvPr>
            <p:cNvSpPr/>
            <p:nvPr/>
          </p:nvSpPr>
          <p:spPr bwMode="auto">
            <a:xfrm>
              <a:off x="1357670" y="4821151"/>
              <a:ext cx="1040419" cy="307937"/>
            </a:xfrm>
            <a:prstGeom prst="rect">
              <a:avLst/>
            </a:prstGeom>
            <a:solidFill>
              <a:srgbClr val="FFFF00"/>
            </a:solidFill>
            <a:ln w="12700" cap="flat" cmpd="sng" algn="ctr">
              <a:solidFill>
                <a:srgbClr val="003468"/>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r>
                <a:rPr lang="en-GB" sz="800" dirty="0" err="1" smtClean="0">
                  <a:solidFill>
                    <a:sysClr val="windowText" lastClr="000000"/>
                  </a:solidFill>
                  <a:ea typeface="Verdana" panose="020B0604030504040204" pitchFamily="34" charset="0"/>
                  <a:cs typeface="Verdana" panose="020B0604030504040204" pitchFamily="34" charset="0"/>
                </a:rPr>
                <a:t>eH</a:t>
              </a:r>
              <a:r>
                <a:rPr lang="en-GB" sz="800" dirty="0" err="1"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älsalyftet</a:t>
              </a:r>
              <a:endParaRPr lang="en-GB" sz="8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Högerpil 17"/>
            <p:cNvSpPr/>
            <p:nvPr/>
          </p:nvSpPr>
          <p:spPr bwMode="auto">
            <a:xfrm>
              <a:off x="2398089" y="4788167"/>
              <a:ext cx="553175" cy="368783"/>
            </a:xfrm>
            <a:prstGeom prst="right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chemeClr val="bg1"/>
                </a:solidFill>
                <a:latin typeface="Arial" panose="020B0604020202020204" pitchFamily="34" charset="0"/>
                <a:cs typeface="Arial" panose="020B0604020202020204" pitchFamily="34" charset="0"/>
              </a:endParaRPr>
            </a:p>
          </p:txBody>
        </p:sp>
      </p:grpSp>
      <p:grpSp>
        <p:nvGrpSpPr>
          <p:cNvPr id="19" name="Grupp 18"/>
          <p:cNvGrpSpPr/>
          <p:nvPr/>
        </p:nvGrpSpPr>
        <p:grpSpPr>
          <a:xfrm>
            <a:off x="780513" y="4107928"/>
            <a:ext cx="1865642" cy="416676"/>
            <a:chOff x="1357670" y="4269273"/>
            <a:chExt cx="1593594" cy="368783"/>
          </a:xfrm>
        </p:grpSpPr>
        <p:sp>
          <p:nvSpPr>
            <p:cNvPr id="20" name="Rectangle 30">
              <a:extLst>
                <a:ext uri="{FF2B5EF4-FFF2-40B4-BE49-F238E27FC236}">
                  <a16:creationId xmlns:a16="http://schemas.microsoft.com/office/drawing/2014/main" id="{8D5892A1-1872-4649-80C3-ACDE1D0F4B95}"/>
                </a:ext>
              </a:extLst>
            </p:cNvPr>
            <p:cNvSpPr/>
            <p:nvPr/>
          </p:nvSpPr>
          <p:spPr bwMode="auto">
            <a:xfrm>
              <a:off x="1357670" y="4275967"/>
              <a:ext cx="1040420" cy="341249"/>
            </a:xfrm>
            <a:prstGeom prst="rect">
              <a:avLst/>
            </a:prstGeom>
            <a:noFill/>
            <a:ln w="12700" cap="flat" cmpd="sng" algn="ctr">
              <a:solidFill>
                <a:srgbClr val="003468"/>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r>
                <a:rPr lang="sv-SE" sz="800"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Initiativ</a:t>
              </a:r>
              <a:endParaRPr lang="en-GB"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Högerpil 20"/>
            <p:cNvSpPr/>
            <p:nvPr/>
          </p:nvSpPr>
          <p:spPr bwMode="auto">
            <a:xfrm>
              <a:off x="2398090" y="4269273"/>
              <a:ext cx="553174" cy="368783"/>
            </a:xfrm>
            <a:prstGeom prst="right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chemeClr val="bg1"/>
                </a:solidFill>
                <a:latin typeface="Arial" panose="020B0604020202020204" pitchFamily="34" charset="0"/>
                <a:cs typeface="Arial" panose="020B0604020202020204" pitchFamily="34" charset="0"/>
              </a:endParaRPr>
            </a:p>
          </p:txBody>
        </p:sp>
      </p:grpSp>
      <p:grpSp>
        <p:nvGrpSpPr>
          <p:cNvPr id="2" name="Grupp 1"/>
          <p:cNvGrpSpPr/>
          <p:nvPr/>
        </p:nvGrpSpPr>
        <p:grpSpPr>
          <a:xfrm>
            <a:off x="775607" y="3649670"/>
            <a:ext cx="1870548" cy="456277"/>
            <a:chOff x="775607" y="3649670"/>
            <a:chExt cx="1870548" cy="456277"/>
          </a:xfrm>
        </p:grpSpPr>
        <p:sp>
          <p:nvSpPr>
            <p:cNvPr id="23" name="Rectangle 30">
              <a:extLst>
                <a:ext uri="{FF2B5EF4-FFF2-40B4-BE49-F238E27FC236}">
                  <a16:creationId xmlns:a16="http://schemas.microsoft.com/office/drawing/2014/main" id="{8D5892A1-1872-4649-80C3-ACDE1D0F4B95}"/>
                </a:ext>
              </a:extLst>
            </p:cNvPr>
            <p:cNvSpPr/>
            <p:nvPr/>
          </p:nvSpPr>
          <p:spPr bwMode="auto">
            <a:xfrm>
              <a:off x="775607" y="3649670"/>
              <a:ext cx="1222939" cy="432062"/>
            </a:xfrm>
            <a:prstGeom prst="rect">
              <a:avLst/>
            </a:prstGeom>
            <a:noFill/>
            <a:ln w="12700" cap="flat" cmpd="sng" algn="ctr">
              <a:solidFill>
                <a:srgbClr val="003468"/>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defTabSz="685800" fontAlgn="base" hangingPunct="1">
                <a:spcBef>
                  <a:spcPct val="50000"/>
                </a:spcBef>
                <a:spcAft>
                  <a:spcPct val="0"/>
                </a:spcAft>
              </a:pPr>
              <a:r>
                <a:rPr lang="sv-SE" sz="800" b="1" dirty="0">
                  <a:solidFill>
                    <a:schemeClr val="tx1"/>
                  </a:solidFill>
                  <a:ea typeface="Verdana" panose="020B0604030504040204" pitchFamily="34" charset="0"/>
                  <a:cs typeface="Verdana" panose="020B0604030504040204" pitchFamily="34" charset="0"/>
                </a:rPr>
                <a:t>~ </a:t>
              </a:r>
              <a:r>
                <a:rPr lang="sv-SE" sz="800" dirty="0">
                  <a:solidFill>
                    <a:schemeClr val="tx1"/>
                  </a:solidFill>
                  <a:ea typeface="Verdana" panose="020B0604030504040204" pitchFamily="34" charset="0"/>
                  <a:cs typeface="Verdana" panose="020B0604030504040204" pitchFamily="34" charset="0"/>
                </a:rPr>
                <a:t>400 </a:t>
              </a:r>
              <a:r>
                <a:rPr lang="sv-SE" sz="800" dirty="0" smtClean="0">
                  <a:solidFill>
                    <a:sysClr val="windowText" lastClr="000000"/>
                  </a:solidFill>
                  <a:ea typeface="Verdana" panose="020B0604030504040204" pitchFamily="34" charset="0"/>
                  <a:cs typeface="Verdana" panose="020B0604030504040204" pitchFamily="34" charset="0"/>
                </a:rPr>
                <a:t>medarbetare </a:t>
              </a:r>
              <a:endParaRPr lang="en-GB" sz="800" dirty="0">
                <a:solidFill>
                  <a:sysClr val="windowText" lastClr="000000"/>
                </a:solidFill>
                <a:ea typeface="Verdana" panose="020B0604030504040204" pitchFamily="34" charset="0"/>
                <a:cs typeface="Verdana" panose="020B0604030504040204" pitchFamily="34" charset="0"/>
              </a:endParaRPr>
            </a:p>
            <a:p>
              <a:pPr algn="ctr" defTabSz="685800" fontAlgn="base" hangingPunct="1">
                <a:spcBef>
                  <a:spcPct val="50000"/>
                </a:spcBef>
                <a:spcAft>
                  <a:spcPct val="0"/>
                </a:spcAft>
              </a:pPr>
              <a:endParaRPr lang="en-GB"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Högerpil 23"/>
            <p:cNvSpPr/>
            <p:nvPr/>
          </p:nvSpPr>
          <p:spPr bwMode="auto">
            <a:xfrm>
              <a:off x="1998546" y="3689271"/>
              <a:ext cx="647609" cy="416676"/>
            </a:xfrm>
            <a:prstGeom prst="right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chemeClr val="bg1"/>
                </a:solidFill>
                <a:latin typeface="Arial" panose="020B0604020202020204" pitchFamily="34" charset="0"/>
                <a:cs typeface="Arial" panose="020B0604020202020204" pitchFamily="34" charset="0"/>
              </a:endParaRPr>
            </a:p>
          </p:txBody>
        </p:sp>
      </p:grpSp>
      <p:grpSp>
        <p:nvGrpSpPr>
          <p:cNvPr id="25" name="Grupp 24"/>
          <p:cNvGrpSpPr/>
          <p:nvPr/>
        </p:nvGrpSpPr>
        <p:grpSpPr>
          <a:xfrm>
            <a:off x="777241" y="5299859"/>
            <a:ext cx="1877018" cy="425170"/>
            <a:chOff x="1369357" y="5299715"/>
            <a:chExt cx="1592711" cy="376300"/>
          </a:xfrm>
        </p:grpSpPr>
        <p:sp>
          <p:nvSpPr>
            <p:cNvPr id="26" name="Rectangle 30">
              <a:extLst>
                <a:ext uri="{FF2B5EF4-FFF2-40B4-BE49-F238E27FC236}">
                  <a16:creationId xmlns:a16="http://schemas.microsoft.com/office/drawing/2014/main" id="{8D5892A1-1872-4649-80C3-ACDE1D0F4B95}"/>
                </a:ext>
              </a:extLst>
            </p:cNvPr>
            <p:cNvSpPr/>
            <p:nvPr/>
          </p:nvSpPr>
          <p:spPr bwMode="auto">
            <a:xfrm>
              <a:off x="1369357" y="5299715"/>
              <a:ext cx="1040420" cy="341249"/>
            </a:xfrm>
            <a:prstGeom prst="rect">
              <a:avLst/>
            </a:prstGeom>
            <a:noFill/>
            <a:ln w="12700" cap="flat" cmpd="sng" algn="ctr">
              <a:solidFill>
                <a:srgbClr val="003468"/>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r>
                <a:rPr lang="en-GB" sz="800"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rPr>
                <a:t>Leverantörer</a:t>
              </a:r>
              <a:endParaRPr lang="en-GB"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Högerpil 26"/>
            <p:cNvSpPr/>
            <p:nvPr/>
          </p:nvSpPr>
          <p:spPr bwMode="auto">
            <a:xfrm>
              <a:off x="2408894" y="5307232"/>
              <a:ext cx="553174" cy="368783"/>
            </a:xfrm>
            <a:prstGeom prst="right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71163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846710"/>
            <a:ext cx="8229600" cy="650571"/>
          </a:xfrm>
        </p:spPr>
        <p:txBody>
          <a:bodyPr/>
          <a:lstStyle/>
          <a:p>
            <a:pPr algn="ctr"/>
            <a:r>
              <a:rPr lang="sv-SE" sz="2000" b="1" dirty="0" smtClean="0"/>
              <a:t>Preliminär tidsplan:</a:t>
            </a:r>
            <a:endParaRPr lang="sv-SE" sz="2000" b="1" dirty="0">
              <a:solidFill>
                <a:srgbClr val="FF0000"/>
              </a:solidFill>
            </a:endParaRPr>
          </a:p>
        </p:txBody>
      </p:sp>
      <p:sp>
        <p:nvSpPr>
          <p:cNvPr id="3" name="Platshållare för text 2"/>
          <p:cNvSpPr>
            <a:spLocks noGrp="1"/>
          </p:cNvSpPr>
          <p:nvPr>
            <p:ph type="body" sz="quarter" idx="1"/>
          </p:nvPr>
        </p:nvSpPr>
        <p:spPr>
          <a:xfrm>
            <a:off x="714050" y="1560996"/>
            <a:ext cx="8229600" cy="288926"/>
          </a:xfrm>
        </p:spPr>
        <p:txBody>
          <a:bodyPr/>
          <a:lstStyle/>
          <a:p>
            <a:r>
              <a:rPr lang="sv-SE" sz="1400" dirty="0" smtClean="0"/>
              <a:t>Var befinner vi oss just nu?</a:t>
            </a:r>
            <a:endParaRPr lang="sv-SE" sz="1400" dirty="0"/>
          </a:p>
        </p:txBody>
      </p:sp>
      <p:sp>
        <p:nvSpPr>
          <p:cNvPr id="4" name="Platshållare för innehåll 3"/>
          <p:cNvSpPr>
            <a:spLocks noGrp="1"/>
          </p:cNvSpPr>
          <p:nvPr>
            <p:ph idx="11"/>
          </p:nvPr>
        </p:nvSpPr>
        <p:spPr>
          <a:xfrm>
            <a:off x="622204" y="1917684"/>
            <a:ext cx="8229600" cy="2952750"/>
          </a:xfrm>
        </p:spPr>
        <p:txBody>
          <a:bodyPr/>
          <a:lstStyle/>
          <a:p>
            <a:pPr marL="0" indent="0">
              <a:buNone/>
            </a:pPr>
            <a:r>
              <a:rPr lang="sv-SE" sz="1200" b="1" dirty="0"/>
              <a:t>Upphandling</a:t>
            </a:r>
            <a:endParaRPr lang="sv-SE" sz="1050" b="1" dirty="0"/>
          </a:p>
          <a:p>
            <a:pPr lvl="1"/>
            <a:r>
              <a:rPr lang="sv-SE" sz="1050" dirty="0"/>
              <a:t>Upphandling påbörjades i december 2017 </a:t>
            </a:r>
          </a:p>
          <a:p>
            <a:pPr lvl="1"/>
            <a:r>
              <a:rPr lang="sv-SE" sz="1050" dirty="0"/>
              <a:t>Förberedelser inför upphandlingens dialogfas</a:t>
            </a:r>
          </a:p>
          <a:p>
            <a:pPr marL="0" indent="0">
              <a:buNone/>
            </a:pPr>
            <a:r>
              <a:rPr lang="sv-SE" sz="1200" b="1" dirty="0"/>
              <a:t>Kravarbete</a:t>
            </a:r>
            <a:r>
              <a:rPr lang="sv-SE" sz="1050" dirty="0"/>
              <a:t> </a:t>
            </a:r>
          </a:p>
          <a:p>
            <a:pPr lvl="1"/>
            <a:r>
              <a:rPr lang="sv-SE" sz="1050" dirty="0"/>
              <a:t>Cirka 400 verksamhetsrepresentanter (sjuksköterskor, läkare, </a:t>
            </a:r>
            <a:r>
              <a:rPr lang="sv-SE" sz="1050" dirty="0" smtClean="0"/>
              <a:t>systemadministratörer </a:t>
            </a:r>
            <a:r>
              <a:rPr lang="sv-SE" sz="1050" dirty="0"/>
              <a:t>osv..)</a:t>
            </a:r>
          </a:p>
          <a:p>
            <a:pPr lvl="1"/>
            <a:r>
              <a:rPr lang="sv-SE" sz="1050" dirty="0"/>
              <a:t>Specificerar krav på vårdens framtida arbetsverktyg</a:t>
            </a:r>
          </a:p>
        </p:txBody>
      </p:sp>
      <p:sp>
        <p:nvSpPr>
          <p:cNvPr id="5" name="Platshållare för text 4"/>
          <p:cNvSpPr>
            <a:spLocks noGrp="1"/>
          </p:cNvSpPr>
          <p:nvPr>
            <p:ph type="body" sz="quarter" idx="10"/>
          </p:nvPr>
        </p:nvSpPr>
        <p:spPr/>
        <p:txBody>
          <a:bodyPr/>
          <a:lstStyle/>
          <a:p>
            <a:endParaRPr lang="sv-SE"/>
          </a:p>
        </p:txBody>
      </p:sp>
      <p:grpSp>
        <p:nvGrpSpPr>
          <p:cNvPr id="67" name="Group 9">
            <a:extLst>
              <a:ext uri="{FF2B5EF4-FFF2-40B4-BE49-F238E27FC236}">
                <a16:creationId xmlns:a16="http://schemas.microsoft.com/office/drawing/2014/main" id="{2D6C4F89-FCA6-4396-AF05-C134E54D1ACF}"/>
              </a:ext>
            </a:extLst>
          </p:cNvPr>
          <p:cNvGrpSpPr/>
          <p:nvPr/>
        </p:nvGrpSpPr>
        <p:grpSpPr>
          <a:xfrm>
            <a:off x="403051" y="3761117"/>
            <a:ext cx="8229599" cy="241329"/>
            <a:chOff x="448307" y="2637133"/>
            <a:chExt cx="10393090" cy="321772"/>
          </a:xfrm>
          <a:noFill/>
        </p:grpSpPr>
        <p:sp>
          <p:nvSpPr>
            <p:cNvPr id="68" name="Rectangle 15">
              <a:extLst>
                <a:ext uri="{FF2B5EF4-FFF2-40B4-BE49-F238E27FC236}">
                  <a16:creationId xmlns:a16="http://schemas.microsoft.com/office/drawing/2014/main" id="{FFD84FC4-E435-48C8-8855-A841FD82E59A}"/>
                </a:ext>
              </a:extLst>
            </p:cNvPr>
            <p:cNvSpPr/>
            <p:nvPr/>
          </p:nvSpPr>
          <p:spPr bwMode="auto">
            <a:xfrm>
              <a:off x="1247775" y="2637133"/>
              <a:ext cx="1598937" cy="321772"/>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2017</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9" name="Rectangle 17">
              <a:extLst>
                <a:ext uri="{FF2B5EF4-FFF2-40B4-BE49-F238E27FC236}">
                  <a16:creationId xmlns:a16="http://schemas.microsoft.com/office/drawing/2014/main" id="{EE9F8386-B6AE-4C35-A5EA-17A276C9A7D7}"/>
                </a:ext>
              </a:extLst>
            </p:cNvPr>
            <p:cNvSpPr/>
            <p:nvPr/>
          </p:nvSpPr>
          <p:spPr bwMode="auto">
            <a:xfrm>
              <a:off x="2846712" y="2637133"/>
              <a:ext cx="1598937" cy="32177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2018</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0" name="Rectangle 19">
              <a:extLst>
                <a:ext uri="{FF2B5EF4-FFF2-40B4-BE49-F238E27FC236}">
                  <a16:creationId xmlns:a16="http://schemas.microsoft.com/office/drawing/2014/main" id="{107596B0-A0D4-4A51-B229-AB6AC8A37EB1}"/>
                </a:ext>
              </a:extLst>
            </p:cNvPr>
            <p:cNvSpPr/>
            <p:nvPr/>
          </p:nvSpPr>
          <p:spPr bwMode="auto">
            <a:xfrm>
              <a:off x="4445649" y="2637133"/>
              <a:ext cx="1598937" cy="321772"/>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2019</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1" name="Rectangle 21">
              <a:extLst>
                <a:ext uri="{FF2B5EF4-FFF2-40B4-BE49-F238E27FC236}">
                  <a16:creationId xmlns:a16="http://schemas.microsoft.com/office/drawing/2014/main" id="{0A0BB154-A2B9-4226-9050-7A4391D3347A}"/>
                </a:ext>
              </a:extLst>
            </p:cNvPr>
            <p:cNvSpPr/>
            <p:nvPr/>
          </p:nvSpPr>
          <p:spPr bwMode="auto">
            <a:xfrm>
              <a:off x="6044586" y="2637133"/>
              <a:ext cx="1598937" cy="32177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2020</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2" name="Rectangle 23">
              <a:extLst>
                <a:ext uri="{FF2B5EF4-FFF2-40B4-BE49-F238E27FC236}">
                  <a16:creationId xmlns:a16="http://schemas.microsoft.com/office/drawing/2014/main" id="{7FB4E844-C0E0-4FAF-817E-9A59E49D88EE}"/>
                </a:ext>
              </a:extLst>
            </p:cNvPr>
            <p:cNvSpPr/>
            <p:nvPr/>
          </p:nvSpPr>
          <p:spPr bwMode="auto">
            <a:xfrm>
              <a:off x="7643523" y="2637133"/>
              <a:ext cx="1598937" cy="321772"/>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2021</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3" name="Rectangle 25">
              <a:extLst>
                <a:ext uri="{FF2B5EF4-FFF2-40B4-BE49-F238E27FC236}">
                  <a16:creationId xmlns:a16="http://schemas.microsoft.com/office/drawing/2014/main" id="{F7B63A44-AFD8-4739-AED3-B8C99897EA25}"/>
                </a:ext>
              </a:extLst>
            </p:cNvPr>
            <p:cNvSpPr/>
            <p:nvPr/>
          </p:nvSpPr>
          <p:spPr bwMode="auto">
            <a:xfrm>
              <a:off x="9242460" y="2637133"/>
              <a:ext cx="1598937" cy="32177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2022</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4" name="Rectangle 27">
              <a:extLst>
                <a:ext uri="{FF2B5EF4-FFF2-40B4-BE49-F238E27FC236}">
                  <a16:creationId xmlns:a16="http://schemas.microsoft.com/office/drawing/2014/main" id="{D412BDC3-5E5C-4865-A403-00779AD40991}"/>
                </a:ext>
              </a:extLst>
            </p:cNvPr>
            <p:cNvSpPr/>
            <p:nvPr/>
          </p:nvSpPr>
          <p:spPr bwMode="auto">
            <a:xfrm>
              <a:off x="448307" y="2637133"/>
              <a:ext cx="799468" cy="32177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2016</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75" name="Group 7">
            <a:extLst>
              <a:ext uri="{FF2B5EF4-FFF2-40B4-BE49-F238E27FC236}">
                <a16:creationId xmlns:a16="http://schemas.microsoft.com/office/drawing/2014/main" id="{FB543086-432F-405E-B4C9-83DAEBFF76BF}"/>
              </a:ext>
            </a:extLst>
          </p:cNvPr>
          <p:cNvGrpSpPr/>
          <p:nvPr/>
        </p:nvGrpSpPr>
        <p:grpSpPr>
          <a:xfrm>
            <a:off x="403051" y="4001928"/>
            <a:ext cx="8229599" cy="1566000"/>
            <a:chOff x="448307" y="2958215"/>
            <a:chExt cx="10393090" cy="1882795"/>
          </a:xfrm>
          <a:solidFill>
            <a:schemeClr val="bg1"/>
          </a:solidFill>
        </p:grpSpPr>
        <p:grpSp>
          <p:nvGrpSpPr>
            <p:cNvPr id="76" name="Group 8">
              <a:extLst>
                <a:ext uri="{FF2B5EF4-FFF2-40B4-BE49-F238E27FC236}">
                  <a16:creationId xmlns:a16="http://schemas.microsoft.com/office/drawing/2014/main" id="{53DAEA9C-7416-41AC-AF9C-57A175EE0CCF}"/>
                </a:ext>
              </a:extLst>
            </p:cNvPr>
            <p:cNvGrpSpPr/>
            <p:nvPr/>
          </p:nvGrpSpPr>
          <p:grpSpPr>
            <a:xfrm>
              <a:off x="1247775" y="2958905"/>
              <a:ext cx="9593622" cy="1882105"/>
              <a:chOff x="609600" y="2529241"/>
              <a:chExt cx="9593622" cy="3271484"/>
            </a:xfrm>
            <a:grpFill/>
          </p:grpSpPr>
          <p:sp>
            <p:nvSpPr>
              <p:cNvPr id="78" name="Rectangle 16">
                <a:extLst>
                  <a:ext uri="{FF2B5EF4-FFF2-40B4-BE49-F238E27FC236}">
                    <a16:creationId xmlns:a16="http://schemas.microsoft.com/office/drawing/2014/main" id="{3A4F34E0-8727-4B65-AE77-FBF40ECC3358}"/>
                  </a:ext>
                </a:extLst>
              </p:cNvPr>
              <p:cNvSpPr/>
              <p:nvPr/>
            </p:nvSpPr>
            <p:spPr bwMode="auto">
              <a:xfrm>
                <a:off x="609600"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9" name="Rectangle 18">
                <a:extLst>
                  <a:ext uri="{FF2B5EF4-FFF2-40B4-BE49-F238E27FC236}">
                    <a16:creationId xmlns:a16="http://schemas.microsoft.com/office/drawing/2014/main" id="{6CA6B86A-E641-42F5-9D82-C50010CAEA3B}"/>
                  </a:ext>
                </a:extLst>
              </p:cNvPr>
              <p:cNvSpPr/>
              <p:nvPr/>
            </p:nvSpPr>
            <p:spPr bwMode="auto">
              <a:xfrm>
                <a:off x="2208537"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0" name="Rectangle 20">
                <a:extLst>
                  <a:ext uri="{FF2B5EF4-FFF2-40B4-BE49-F238E27FC236}">
                    <a16:creationId xmlns:a16="http://schemas.microsoft.com/office/drawing/2014/main" id="{D5E1CC6C-842F-432B-83B5-7815765ACE06}"/>
                  </a:ext>
                </a:extLst>
              </p:cNvPr>
              <p:cNvSpPr/>
              <p:nvPr/>
            </p:nvSpPr>
            <p:spPr bwMode="auto">
              <a:xfrm>
                <a:off x="3807474"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1" name="Rectangle 22">
                <a:extLst>
                  <a:ext uri="{FF2B5EF4-FFF2-40B4-BE49-F238E27FC236}">
                    <a16:creationId xmlns:a16="http://schemas.microsoft.com/office/drawing/2014/main" id="{24C89D86-CC28-4CE7-B755-4F7E36A7B8A4}"/>
                  </a:ext>
                </a:extLst>
              </p:cNvPr>
              <p:cNvSpPr/>
              <p:nvPr/>
            </p:nvSpPr>
            <p:spPr bwMode="auto">
              <a:xfrm>
                <a:off x="5406411"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2" name="Rectangle 24">
                <a:extLst>
                  <a:ext uri="{FF2B5EF4-FFF2-40B4-BE49-F238E27FC236}">
                    <a16:creationId xmlns:a16="http://schemas.microsoft.com/office/drawing/2014/main" id="{94517442-5D2F-48D1-A409-E40267670133}"/>
                  </a:ext>
                </a:extLst>
              </p:cNvPr>
              <p:cNvSpPr/>
              <p:nvPr/>
            </p:nvSpPr>
            <p:spPr bwMode="auto">
              <a:xfrm>
                <a:off x="7005348"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3" name="Rectangle 26">
                <a:extLst>
                  <a:ext uri="{FF2B5EF4-FFF2-40B4-BE49-F238E27FC236}">
                    <a16:creationId xmlns:a16="http://schemas.microsoft.com/office/drawing/2014/main" id="{28C17A0C-CAB2-4F88-A863-09EC477EC97C}"/>
                  </a:ext>
                </a:extLst>
              </p:cNvPr>
              <p:cNvSpPr/>
              <p:nvPr/>
            </p:nvSpPr>
            <p:spPr bwMode="auto">
              <a:xfrm>
                <a:off x="8604285"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77" name="Rectangle 31">
              <a:extLst>
                <a:ext uri="{FF2B5EF4-FFF2-40B4-BE49-F238E27FC236}">
                  <a16:creationId xmlns:a16="http://schemas.microsoft.com/office/drawing/2014/main" id="{D329D0D3-001C-4B97-86A9-A6B0EA2AAFE2}"/>
                </a:ext>
              </a:extLst>
            </p:cNvPr>
            <p:cNvSpPr/>
            <p:nvPr/>
          </p:nvSpPr>
          <p:spPr bwMode="auto">
            <a:xfrm>
              <a:off x="448307" y="2958215"/>
              <a:ext cx="799468" cy="1882105"/>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84" name="Arrow: Pentagon 3">
            <a:extLst>
              <a:ext uri="{FF2B5EF4-FFF2-40B4-BE49-F238E27FC236}">
                <a16:creationId xmlns:a16="http://schemas.microsoft.com/office/drawing/2014/main" id="{C636C3AB-2F5A-46C8-83BA-6C52E959CA45}"/>
              </a:ext>
            </a:extLst>
          </p:cNvPr>
          <p:cNvSpPr/>
          <p:nvPr/>
        </p:nvSpPr>
        <p:spPr bwMode="auto">
          <a:xfrm>
            <a:off x="461467" y="4061521"/>
            <a:ext cx="1745486" cy="243000"/>
          </a:xfrm>
          <a:prstGeom prst="homePlat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dirty="0">
                <a:solidFill>
                  <a:srgbClr val="FFFFFF"/>
                </a:solidFill>
                <a:latin typeface="Verdana" panose="020B0604030504040204" pitchFamily="34" charset="0"/>
                <a:ea typeface="Verdana" panose="020B0604030504040204" pitchFamily="34" charset="0"/>
                <a:cs typeface="Verdana" panose="020B0604030504040204" pitchFamily="34" charset="0"/>
              </a:rPr>
              <a:t>Planering, behov, lösning</a:t>
            </a:r>
          </a:p>
        </p:txBody>
      </p:sp>
      <p:sp>
        <p:nvSpPr>
          <p:cNvPr id="85" name="Arrow: Pentagon 28">
            <a:extLst>
              <a:ext uri="{FF2B5EF4-FFF2-40B4-BE49-F238E27FC236}">
                <a16:creationId xmlns:a16="http://schemas.microsoft.com/office/drawing/2014/main" id="{DEE4DD7A-A269-42B4-B21A-AC187503E754}"/>
              </a:ext>
            </a:extLst>
          </p:cNvPr>
          <p:cNvSpPr/>
          <p:nvPr/>
        </p:nvSpPr>
        <p:spPr bwMode="auto">
          <a:xfrm>
            <a:off x="2226547" y="4061522"/>
            <a:ext cx="2554460" cy="237561"/>
          </a:xfrm>
          <a:prstGeom prst="homePlat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dirty="0">
                <a:solidFill>
                  <a:srgbClr val="FFFFFF"/>
                </a:solidFill>
                <a:latin typeface="Verdana" panose="020B0604030504040204" pitchFamily="34" charset="0"/>
                <a:ea typeface="Verdana" panose="020B0604030504040204" pitchFamily="34" charset="0"/>
                <a:cs typeface="Verdana" panose="020B0604030504040204" pitchFamily="34" charset="0"/>
              </a:rPr>
              <a:t>Upphandling</a:t>
            </a:r>
            <a:endParaRPr lang="sv-SE" sz="750" i="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86" name="Arrow: Pentagon 29">
            <a:extLst>
              <a:ext uri="{FF2B5EF4-FFF2-40B4-BE49-F238E27FC236}">
                <a16:creationId xmlns:a16="http://schemas.microsoft.com/office/drawing/2014/main" id="{40799D35-E8BB-462F-A305-B3234DBD2A58}"/>
              </a:ext>
            </a:extLst>
          </p:cNvPr>
          <p:cNvSpPr/>
          <p:nvPr/>
        </p:nvSpPr>
        <p:spPr bwMode="auto">
          <a:xfrm>
            <a:off x="1621883" y="4663633"/>
            <a:ext cx="6966000" cy="243000"/>
          </a:xfrm>
          <a:prstGeom prst="homePlat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dirty="0">
                <a:solidFill>
                  <a:srgbClr val="FFFFFF"/>
                </a:solidFill>
                <a:latin typeface="Verdana" panose="020B0604030504040204" pitchFamily="34" charset="0"/>
                <a:ea typeface="Verdana" panose="020B0604030504040204" pitchFamily="34" charset="0"/>
                <a:cs typeface="Verdana" panose="020B0604030504040204" pitchFamily="34" charset="0"/>
              </a:rPr>
              <a:t>Genomförande - Program FVM</a:t>
            </a:r>
          </a:p>
        </p:txBody>
      </p:sp>
      <p:sp>
        <p:nvSpPr>
          <p:cNvPr id="87" name="Arrow: Pentagon 32">
            <a:extLst>
              <a:ext uri="{FF2B5EF4-FFF2-40B4-BE49-F238E27FC236}">
                <a16:creationId xmlns:a16="http://schemas.microsoft.com/office/drawing/2014/main" id="{2099BFC8-8521-4DD3-A1E1-8A2D6E470EB3}"/>
              </a:ext>
            </a:extLst>
          </p:cNvPr>
          <p:cNvSpPr/>
          <p:nvPr/>
        </p:nvSpPr>
        <p:spPr bwMode="auto">
          <a:xfrm>
            <a:off x="1621883" y="4961675"/>
            <a:ext cx="6966000" cy="243000"/>
          </a:xfrm>
          <a:prstGeom prst="homePlate">
            <a:avLst/>
          </a:prstGeom>
          <a:solidFill>
            <a:schemeClr val="accent2"/>
          </a:solidFill>
          <a:ln w="12700" cap="flat" cmpd="sng" algn="ctr">
            <a:solidFill>
              <a:schemeClr val="accent2"/>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Förberedelse och genomförande – Verksamheten</a:t>
            </a:r>
          </a:p>
        </p:txBody>
      </p:sp>
      <p:grpSp>
        <p:nvGrpSpPr>
          <p:cNvPr id="88" name="Group 13">
            <a:extLst>
              <a:ext uri="{FF2B5EF4-FFF2-40B4-BE49-F238E27FC236}">
                <a16:creationId xmlns:a16="http://schemas.microsoft.com/office/drawing/2014/main" id="{D9A27DF1-DCED-422B-9FCB-A54FC3188F1F}"/>
              </a:ext>
            </a:extLst>
          </p:cNvPr>
          <p:cNvGrpSpPr/>
          <p:nvPr/>
        </p:nvGrpSpPr>
        <p:grpSpPr>
          <a:xfrm>
            <a:off x="2216143" y="5258140"/>
            <a:ext cx="6524810" cy="243000"/>
            <a:chOff x="3027056" y="4839766"/>
            <a:chExt cx="8699747" cy="324000"/>
          </a:xfrm>
        </p:grpSpPr>
        <p:sp>
          <p:nvSpPr>
            <p:cNvPr id="89" name="Arrow: Pentagon 35">
              <a:extLst>
                <a:ext uri="{FF2B5EF4-FFF2-40B4-BE49-F238E27FC236}">
                  <a16:creationId xmlns:a16="http://schemas.microsoft.com/office/drawing/2014/main" id="{1E617E93-00BC-4615-9C33-B8AA55969677}"/>
                </a:ext>
              </a:extLst>
            </p:cNvPr>
            <p:cNvSpPr/>
            <p:nvPr/>
          </p:nvSpPr>
          <p:spPr bwMode="auto">
            <a:xfrm>
              <a:off x="5525729" y="4839766"/>
              <a:ext cx="6201074" cy="324000"/>
            </a:xfrm>
            <a:prstGeom prst="homePlate">
              <a:avLst/>
            </a:prstGeom>
            <a:gradFill flip="none" rotWithShape="1">
              <a:gsLst>
                <a:gs pos="85000">
                  <a:schemeClr val="accent1"/>
                </a:gs>
                <a:gs pos="90000">
                  <a:schemeClr val="accent2"/>
                </a:gs>
              </a:gsLst>
              <a:lin ang="0" scaled="1"/>
              <a:tileRect/>
            </a:gradFill>
            <a:ln w="12700" cap="flat" cmpd="sng" algn="ctr">
              <a:gradFill flip="none" rotWithShape="1">
                <a:gsLst>
                  <a:gs pos="85000">
                    <a:schemeClr val="accent1"/>
                  </a:gs>
                  <a:gs pos="90000">
                    <a:schemeClr val="accent2"/>
                  </a:gs>
                </a:gsLst>
                <a:lin ang="0" scaled="1"/>
                <a:tileRect/>
              </a:gra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dirty="0">
                  <a:solidFill>
                    <a:srgbClr val="FFFFFF"/>
                  </a:solidFill>
                  <a:latin typeface="Verdana" panose="020B0604030504040204" pitchFamily="34" charset="0"/>
                  <a:ea typeface="Verdana" panose="020B0604030504040204" pitchFamily="34" charset="0"/>
                  <a:cs typeface="Verdana" panose="020B0604030504040204" pitchFamily="34" charset="0"/>
                </a:rPr>
                <a:t>Etablera drift och förvaltning</a:t>
              </a:r>
            </a:p>
          </p:txBody>
        </p:sp>
        <p:sp>
          <p:nvSpPr>
            <p:cNvPr id="90" name="Rectangle 6">
              <a:extLst>
                <a:ext uri="{FF2B5EF4-FFF2-40B4-BE49-F238E27FC236}">
                  <a16:creationId xmlns:a16="http://schemas.microsoft.com/office/drawing/2014/main" id="{FC5117A3-2C0B-415F-877E-9E454AFF93B4}"/>
                </a:ext>
              </a:extLst>
            </p:cNvPr>
            <p:cNvSpPr/>
            <p:nvPr/>
          </p:nvSpPr>
          <p:spPr bwMode="auto">
            <a:xfrm>
              <a:off x="3027056" y="4840023"/>
              <a:ext cx="2498671" cy="321335"/>
            </a:xfrm>
            <a:prstGeom prst="rect">
              <a:avLst/>
            </a:prstGeom>
            <a:solidFill>
              <a:schemeClr val="bg1">
                <a:lumMod val="85000"/>
              </a:schemeClr>
            </a:solidFill>
            <a:ln w="12700" cap="flat" cmpd="sng" algn="ctr">
              <a:solidFill>
                <a:schemeClr val="bg1">
                  <a:lumMod val="65000"/>
                </a:schemeClr>
              </a:solidFill>
              <a:prstDash val="lgDash"/>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9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91" name="Rectangle 10">
            <a:extLst>
              <a:ext uri="{FF2B5EF4-FFF2-40B4-BE49-F238E27FC236}">
                <a16:creationId xmlns:a16="http://schemas.microsoft.com/office/drawing/2014/main" id="{87EA9A7D-AAF9-42C0-A4BE-755162E2D999}"/>
              </a:ext>
            </a:extLst>
          </p:cNvPr>
          <p:cNvSpPr/>
          <p:nvPr/>
        </p:nvSpPr>
        <p:spPr bwMode="auto">
          <a:xfrm>
            <a:off x="403051" y="5632583"/>
            <a:ext cx="135731" cy="135731"/>
          </a:xfrm>
          <a:prstGeom prst="rect">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9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92" name="TextBox 11">
            <a:extLst>
              <a:ext uri="{FF2B5EF4-FFF2-40B4-BE49-F238E27FC236}">
                <a16:creationId xmlns:a16="http://schemas.microsoft.com/office/drawing/2014/main" id="{3A18FA06-4F8C-4DBC-9AC0-0CC88302B4A0}"/>
              </a:ext>
            </a:extLst>
          </p:cNvPr>
          <p:cNvSpPr txBox="1"/>
          <p:nvPr/>
        </p:nvSpPr>
        <p:spPr>
          <a:xfrm>
            <a:off x="538782" y="5608116"/>
            <a:ext cx="1358062" cy="184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none" lIns="34289" tIns="34289" rIns="34289" bIns="3428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342892">
              <a:defRPr/>
            </a:pPr>
            <a:r>
              <a:rPr lang="sv-SE" sz="750" i="1" dirty="0">
                <a:latin typeface="Verdana" panose="020B0604030504040204" pitchFamily="34" charset="0"/>
                <a:ea typeface="Verdana" panose="020B0604030504040204" pitchFamily="34" charset="0"/>
                <a:cs typeface="Verdana" panose="020B0604030504040204" pitchFamily="34" charset="0"/>
              </a:rPr>
              <a:t>Drivs &amp; finansieras av FVM</a:t>
            </a:r>
          </a:p>
        </p:txBody>
      </p:sp>
      <p:sp>
        <p:nvSpPr>
          <p:cNvPr id="93" name="Rectangle 44">
            <a:extLst>
              <a:ext uri="{FF2B5EF4-FFF2-40B4-BE49-F238E27FC236}">
                <a16:creationId xmlns:a16="http://schemas.microsoft.com/office/drawing/2014/main" id="{1E94600A-2065-480A-9BF2-3C08E7A98921}"/>
              </a:ext>
            </a:extLst>
          </p:cNvPr>
          <p:cNvSpPr/>
          <p:nvPr/>
        </p:nvSpPr>
        <p:spPr bwMode="auto">
          <a:xfrm>
            <a:off x="1967691" y="5629193"/>
            <a:ext cx="135731" cy="135731"/>
          </a:xfrm>
          <a:prstGeom prst="rect">
            <a:avLst/>
          </a:prstGeom>
          <a:solidFill>
            <a:schemeClr val="accent2"/>
          </a:solidFill>
          <a:ln w="12700" cap="flat" cmpd="sng" algn="ctr">
            <a:solidFill>
              <a:schemeClr val="accent2"/>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9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94" name="TextBox 45">
            <a:extLst>
              <a:ext uri="{FF2B5EF4-FFF2-40B4-BE49-F238E27FC236}">
                <a16:creationId xmlns:a16="http://schemas.microsoft.com/office/drawing/2014/main" id="{2F337E7F-E705-4BD2-9041-B6E931EF15A5}"/>
              </a:ext>
            </a:extLst>
          </p:cNvPr>
          <p:cNvSpPr txBox="1"/>
          <p:nvPr/>
        </p:nvSpPr>
        <p:spPr>
          <a:xfrm>
            <a:off x="2103421" y="5604727"/>
            <a:ext cx="2002469" cy="184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none" lIns="34289" tIns="34289" rIns="34289" bIns="3428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342892">
              <a:defRPr/>
            </a:pPr>
            <a:r>
              <a:rPr lang="sv-SE" sz="750" i="1" dirty="0">
                <a:latin typeface="Verdana" panose="020B0604030504040204" pitchFamily="34" charset="0"/>
                <a:ea typeface="Verdana" panose="020B0604030504040204" pitchFamily="34" charset="0"/>
                <a:cs typeface="Verdana" panose="020B0604030504040204" pitchFamily="34" charset="0"/>
              </a:rPr>
              <a:t>Drivs &amp; finansieras av resp. verksamhet</a:t>
            </a:r>
          </a:p>
        </p:txBody>
      </p:sp>
      <p:sp>
        <p:nvSpPr>
          <p:cNvPr id="95" name="Arrow: Pentagon 46">
            <a:extLst>
              <a:ext uri="{FF2B5EF4-FFF2-40B4-BE49-F238E27FC236}">
                <a16:creationId xmlns:a16="http://schemas.microsoft.com/office/drawing/2014/main" id="{66624FD0-2861-44BC-9779-763E8AA53A78}"/>
              </a:ext>
            </a:extLst>
          </p:cNvPr>
          <p:cNvSpPr/>
          <p:nvPr/>
        </p:nvSpPr>
        <p:spPr bwMode="auto">
          <a:xfrm>
            <a:off x="2994381" y="4367677"/>
            <a:ext cx="1687559" cy="227363"/>
          </a:xfrm>
          <a:prstGeom prst="homePlate">
            <a:avLst/>
          </a:prstGeom>
          <a:gradFill flip="none" rotWithShape="1">
            <a:gsLst>
              <a:gs pos="2000">
                <a:schemeClr val="bg1"/>
              </a:gs>
              <a:gs pos="26000">
                <a:schemeClr val="bg1">
                  <a:lumMod val="65000"/>
                </a:schemeClr>
              </a:gs>
              <a:gs pos="67000">
                <a:schemeClr val="bg1">
                  <a:lumMod val="65000"/>
                </a:schemeClr>
              </a:gs>
              <a:gs pos="94000">
                <a:schemeClr val="bg1"/>
              </a:gs>
            </a:gsLst>
            <a:lin ang="10800000" scaled="1"/>
            <a:tileRect/>
          </a:gradFill>
          <a:ln w="12700" cap="flat" cmpd="sng" algn="ctr">
            <a:no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dirty="0">
                <a:solidFill>
                  <a:srgbClr val="BAB0B9">
                    <a:lumMod val="50000"/>
                  </a:srgbClr>
                </a:solidFill>
                <a:latin typeface="Verdana" panose="020B0604030504040204" pitchFamily="34" charset="0"/>
                <a:ea typeface="Verdana" panose="020B0604030504040204" pitchFamily="34" charset="0"/>
                <a:cs typeface="Verdana" panose="020B0604030504040204" pitchFamily="34" charset="0"/>
              </a:rPr>
              <a:t>Flera mindre upphandlingar</a:t>
            </a:r>
            <a:endParaRPr lang="sv-SE" sz="750" i="1" dirty="0">
              <a:solidFill>
                <a:srgbClr val="BAB0B9">
                  <a:lumMod val="50000"/>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18264422"/>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000" b="1" dirty="0" smtClean="0">
                <a:solidFill>
                  <a:srgbClr val="7030A0"/>
                </a:solidFill>
              </a:rPr>
              <a:t>INKA BHV-hänt sedan sist!</a:t>
            </a:r>
            <a:endParaRPr lang="sv-SE" sz="2000" b="1" dirty="0">
              <a:solidFill>
                <a:srgbClr val="7030A0"/>
              </a:solidFill>
            </a:endParaRPr>
          </a:p>
        </p:txBody>
      </p:sp>
      <p:sp>
        <p:nvSpPr>
          <p:cNvPr id="4" name="Platshållare för innehåll 3"/>
          <p:cNvSpPr>
            <a:spLocks noGrp="1"/>
          </p:cNvSpPr>
          <p:nvPr>
            <p:ph idx="11"/>
          </p:nvPr>
        </p:nvSpPr>
        <p:spPr>
          <a:xfrm>
            <a:off x="457200" y="1678489"/>
            <a:ext cx="8229600" cy="4417512"/>
          </a:xfrm>
        </p:spPr>
        <p:txBody>
          <a:bodyPr>
            <a:normAutofit lnSpcReduction="10000"/>
          </a:bodyPr>
          <a:lstStyle/>
          <a:p>
            <a:r>
              <a:rPr lang="sv-SE" sz="1600" dirty="0" smtClean="0"/>
              <a:t>TC</a:t>
            </a:r>
          </a:p>
          <a:p>
            <a:pPr marL="0" indent="0">
              <a:buNone/>
            </a:pPr>
            <a:r>
              <a:rPr lang="sv-SE" sz="1600" dirty="0" smtClean="0"/>
              <a:t>-SLSO anhörigmall </a:t>
            </a:r>
            <a:r>
              <a:rPr lang="sv-SE" sz="1600" dirty="0" smtClean="0">
                <a:solidFill>
                  <a:srgbClr val="FF0000"/>
                </a:solidFill>
              </a:rPr>
              <a:t>OBS! man måste öppna upp med den vuxnes personnummer</a:t>
            </a:r>
          </a:p>
          <a:p>
            <a:pPr marL="0" indent="0">
              <a:buNone/>
            </a:pPr>
            <a:r>
              <a:rPr lang="sv-SE" sz="1600" dirty="0" smtClean="0"/>
              <a:t>-Besök barnläkare </a:t>
            </a:r>
            <a:r>
              <a:rPr lang="sv-SE" sz="1600" dirty="0" err="1" smtClean="0"/>
              <a:t>Spec</a:t>
            </a:r>
            <a:r>
              <a:rPr lang="sv-SE" sz="1600" dirty="0" smtClean="0"/>
              <a:t> BVC</a:t>
            </a:r>
          </a:p>
          <a:p>
            <a:r>
              <a:rPr lang="sv-SE" sz="1600" dirty="0" smtClean="0"/>
              <a:t>TC-På </a:t>
            </a:r>
            <a:r>
              <a:rPr lang="sv-SE" sz="1600" dirty="0"/>
              <a:t>gång:</a:t>
            </a:r>
          </a:p>
          <a:p>
            <a:pPr marL="0" indent="0">
              <a:buNone/>
            </a:pPr>
            <a:r>
              <a:rPr lang="sv-SE" sz="1600" dirty="0"/>
              <a:t>- Uppdatera 3 </a:t>
            </a:r>
            <a:r>
              <a:rPr lang="sv-SE" sz="1600" dirty="0" smtClean="0"/>
              <a:t>årskontrollmallen </a:t>
            </a:r>
            <a:r>
              <a:rPr lang="sv-SE" sz="1600" dirty="0"/>
              <a:t>så att det stämmer med Elvis</a:t>
            </a:r>
          </a:p>
          <a:p>
            <a:pPr marL="0" indent="0">
              <a:buNone/>
            </a:pPr>
            <a:r>
              <a:rPr lang="sv-SE" sz="1600" dirty="0"/>
              <a:t>- </a:t>
            </a:r>
            <a:r>
              <a:rPr lang="sv-SE" sz="1600" dirty="0" smtClean="0"/>
              <a:t>Uppdatera 4 årskontrollmallen </a:t>
            </a:r>
            <a:r>
              <a:rPr lang="sv-SE" sz="1600" dirty="0"/>
              <a:t>så att den stämmer med Elvis</a:t>
            </a:r>
          </a:p>
          <a:p>
            <a:pPr marL="0" indent="0">
              <a:buNone/>
            </a:pPr>
            <a:endParaRPr lang="sv-SE" sz="1600" dirty="0" smtClean="0"/>
          </a:p>
          <a:p>
            <a:r>
              <a:rPr lang="sv-SE" sz="1600" dirty="0" smtClean="0"/>
              <a:t>Insidan</a:t>
            </a:r>
          </a:p>
          <a:p>
            <a:pPr marL="0" indent="0">
              <a:buNone/>
            </a:pPr>
            <a:r>
              <a:rPr lang="sv-SE" sz="1600" dirty="0" smtClean="0"/>
              <a:t>- EPDS-rutinen </a:t>
            </a:r>
            <a:r>
              <a:rPr lang="sv-SE" sz="1600" dirty="0"/>
              <a:t>uppdaterad med information om att vi får skriva i förälders journal om behov </a:t>
            </a:r>
            <a:r>
              <a:rPr lang="sv-SE" sz="1600" dirty="0" smtClean="0"/>
              <a:t>finns</a:t>
            </a:r>
          </a:p>
          <a:p>
            <a:pPr marL="0" indent="0">
              <a:buNone/>
            </a:pPr>
            <a:r>
              <a:rPr lang="sv-SE" sz="1600" dirty="0" smtClean="0"/>
              <a:t>-</a:t>
            </a:r>
            <a:r>
              <a:rPr lang="sv-SE" sz="1600" dirty="0"/>
              <a:t> Lathund storkundsdebitering till </a:t>
            </a:r>
            <a:r>
              <a:rPr lang="sv-SE" sz="1600" dirty="0" smtClean="0"/>
              <a:t>insidan</a:t>
            </a:r>
            <a:endParaRPr lang="sv-SE" sz="1600" dirty="0"/>
          </a:p>
        </p:txBody>
      </p:sp>
      <p:sp>
        <p:nvSpPr>
          <p:cNvPr id="5" name="Platshållare för text 4"/>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7410555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9138" y="776615"/>
            <a:ext cx="7700962" cy="688930"/>
          </a:xfrm>
        </p:spPr>
        <p:txBody>
          <a:bodyPr>
            <a:normAutofit/>
          </a:bodyPr>
          <a:lstStyle/>
          <a:p>
            <a:r>
              <a:rPr lang="sv-SE" sz="2000" b="1" dirty="0">
                <a:solidFill>
                  <a:srgbClr val="7030A0"/>
                </a:solidFill>
              </a:rPr>
              <a:t>INKA BHV-hänt sedan </a:t>
            </a:r>
            <a:r>
              <a:rPr lang="sv-SE" sz="2000" b="1" dirty="0" smtClean="0">
                <a:solidFill>
                  <a:srgbClr val="7030A0"/>
                </a:solidFill>
              </a:rPr>
              <a:t>sist fortsättning</a:t>
            </a:r>
            <a:endParaRPr lang="sv-SE" sz="2000" dirty="0"/>
          </a:p>
        </p:txBody>
      </p:sp>
      <p:sp>
        <p:nvSpPr>
          <p:cNvPr id="3" name="Platshållare för innehåll 2"/>
          <p:cNvSpPr>
            <a:spLocks noGrp="1"/>
          </p:cNvSpPr>
          <p:nvPr>
            <p:ph idx="1"/>
          </p:nvPr>
        </p:nvSpPr>
        <p:spPr>
          <a:xfrm>
            <a:off x="719138" y="1590805"/>
            <a:ext cx="7700962" cy="5148198"/>
          </a:xfrm>
        </p:spPr>
        <p:txBody>
          <a:bodyPr>
            <a:normAutofit fontScale="70000" lnSpcReduction="20000"/>
          </a:bodyPr>
          <a:lstStyle/>
          <a:p>
            <a:r>
              <a:rPr lang="sv-SE" sz="2600" dirty="0"/>
              <a:t>BHV skall heta BVC tv</a:t>
            </a:r>
          </a:p>
          <a:p>
            <a:r>
              <a:rPr lang="sv-SE" sz="2600" dirty="0"/>
              <a:t>BHV har blivit </a:t>
            </a:r>
            <a:r>
              <a:rPr lang="sv-SE" sz="2600" dirty="0" smtClean="0"/>
              <a:t>remissinstans-hur går det?</a:t>
            </a:r>
            <a:endParaRPr lang="sv-SE" sz="2600" dirty="0"/>
          </a:p>
          <a:p>
            <a:r>
              <a:rPr lang="sv-SE" sz="2600" dirty="0"/>
              <a:t>Vi skall släppa fler tider via </a:t>
            </a:r>
            <a:r>
              <a:rPr lang="sv-SE" sz="2600" dirty="0" smtClean="0"/>
              <a:t>webbtidboken. Det finns bra information och material till föräldrar på insidan( både skapat av vårdgivarguiden och av SLSO)</a:t>
            </a:r>
          </a:p>
          <a:p>
            <a:pPr marL="0" indent="0">
              <a:buNone/>
            </a:pPr>
            <a:r>
              <a:rPr lang="sv-SE" sz="2600" dirty="0">
                <a:hlinkClick r:id="rId2"/>
              </a:rPr>
              <a:t>http://insidan.slso.sll.se/BHV-Stockholm-Nordvast/Stod--service/Verktyg-och-system-A-O/TakeCare/Webbtidboken/</a:t>
            </a:r>
            <a:endParaRPr lang="sv-SE" sz="2600" dirty="0" smtClean="0"/>
          </a:p>
          <a:p>
            <a:r>
              <a:rPr lang="sv-SE" sz="2600" dirty="0" smtClean="0"/>
              <a:t>BHVQ</a:t>
            </a:r>
          </a:p>
          <a:p>
            <a:r>
              <a:rPr lang="sv-SE" sz="2600" dirty="0" smtClean="0"/>
              <a:t>Två värdelyftspowerpoint </a:t>
            </a:r>
            <a:r>
              <a:rPr lang="sv-SE" sz="2600" dirty="0"/>
              <a:t>på insidan </a:t>
            </a:r>
            <a:r>
              <a:rPr lang="sv-SE" sz="2600" dirty="0">
                <a:hlinkClick r:id="rId3"/>
              </a:rPr>
              <a:t>http://insidan.slso.sll.se/BHV-Stockholm-Nordvast/Om-SLSO/Framtidens-halso--och-sjukvard/Vardelyftet/Vardelyftet-Primarvard</a:t>
            </a:r>
            <a:r>
              <a:rPr lang="sv-SE" sz="2600" dirty="0" smtClean="0">
                <a:hlinkClick r:id="rId3"/>
              </a:rPr>
              <a:t>/</a:t>
            </a:r>
            <a:endParaRPr lang="sv-SE" sz="2600" dirty="0" smtClean="0"/>
          </a:p>
          <a:p>
            <a:r>
              <a:rPr lang="sv-SE" sz="2600" dirty="0"/>
              <a:t> </a:t>
            </a:r>
            <a:r>
              <a:rPr lang="sv-SE" sz="2600" dirty="0" smtClean="0"/>
              <a:t>vi </a:t>
            </a:r>
            <a:r>
              <a:rPr lang="sv-SE" sz="2600" smtClean="0"/>
              <a:t>har skapat en </a:t>
            </a:r>
            <a:r>
              <a:rPr lang="sv-SE" sz="2600" dirty="0" smtClean="0"/>
              <a:t>till: Lathundar, tips och trix</a:t>
            </a:r>
          </a:p>
          <a:p>
            <a:endParaRPr lang="sv-SE" sz="1600" dirty="0"/>
          </a:p>
        </p:txBody>
      </p:sp>
    </p:spTree>
    <p:extLst>
      <p:ext uri="{BB962C8B-B14F-4D97-AF65-F5344CB8AC3E}">
        <p14:creationId xmlns:p14="http://schemas.microsoft.com/office/powerpoint/2010/main" val="260334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p:txBody>
          <a:bodyPr>
            <a:normAutofit/>
          </a:bodyPr>
          <a:lstStyle/>
          <a:p>
            <a:pPr algn="ctr"/>
            <a:r>
              <a:rPr lang="sv-SE" sz="2000" b="1" dirty="0">
                <a:solidFill>
                  <a:srgbClr val="7030A0"/>
                </a:solidFill>
              </a:rPr>
              <a:t>Sammanfattning </a:t>
            </a:r>
            <a:r>
              <a:rPr lang="sv-SE" sz="2000" b="1" dirty="0" smtClean="0">
                <a:solidFill>
                  <a:srgbClr val="7030A0"/>
                </a:solidFill>
              </a:rPr>
              <a:t/>
            </a:r>
            <a:br>
              <a:rPr lang="sv-SE" sz="2000" b="1" dirty="0" smtClean="0">
                <a:solidFill>
                  <a:srgbClr val="7030A0"/>
                </a:solidFill>
              </a:rPr>
            </a:br>
            <a:r>
              <a:rPr lang="sv-SE" sz="2000" b="1" dirty="0" smtClean="0">
                <a:solidFill>
                  <a:srgbClr val="7030A0"/>
                </a:solidFill>
              </a:rPr>
              <a:t>Vad har vi pratat om idag?</a:t>
            </a:r>
            <a:endParaRPr lang="sv-SE" sz="2000" b="1" dirty="0">
              <a:solidFill>
                <a:srgbClr val="7030A0"/>
              </a:solidFill>
            </a:endParaRPr>
          </a:p>
        </p:txBody>
      </p:sp>
      <p:sp>
        <p:nvSpPr>
          <p:cNvPr id="2" name="Platshållare för innehåll 1"/>
          <p:cNvSpPr>
            <a:spLocks noGrp="1"/>
          </p:cNvSpPr>
          <p:nvPr>
            <p:ph idx="1"/>
          </p:nvPr>
        </p:nvSpPr>
        <p:spPr/>
        <p:txBody>
          <a:bodyPr>
            <a:normAutofit/>
          </a:bodyPr>
          <a:lstStyle/>
          <a:p>
            <a:pPr>
              <a:buFont typeface="Wingdings" panose="05000000000000000000" pitchFamily="2" charset="2"/>
              <a:buChar char="ü"/>
            </a:pPr>
            <a:r>
              <a:rPr lang="sv-SE" sz="1800" dirty="0" smtClean="0"/>
              <a:t>Varför digitalisering?</a:t>
            </a:r>
          </a:p>
          <a:p>
            <a:pPr>
              <a:buFont typeface="Wingdings" panose="05000000000000000000" pitchFamily="2" charset="2"/>
              <a:buChar char="ü"/>
            </a:pPr>
            <a:r>
              <a:rPr lang="sv-SE" sz="1800" dirty="0" smtClean="0"/>
              <a:t>Framtidens vårdinformatik</a:t>
            </a:r>
          </a:p>
          <a:p>
            <a:pPr>
              <a:buFont typeface="Wingdings" panose="05000000000000000000" pitchFamily="2" charset="2"/>
              <a:buChar char="ü"/>
            </a:pPr>
            <a:r>
              <a:rPr lang="sv-SE" sz="1800" dirty="0" smtClean="0"/>
              <a:t>Workshops x 2</a:t>
            </a:r>
          </a:p>
          <a:p>
            <a:pPr>
              <a:buFont typeface="Wingdings" panose="05000000000000000000" pitchFamily="2" charset="2"/>
              <a:buChar char="ü"/>
            </a:pPr>
            <a:r>
              <a:rPr lang="sv-SE" sz="1800" dirty="0" smtClean="0"/>
              <a:t>INKA </a:t>
            </a:r>
            <a:r>
              <a:rPr lang="sv-SE" sz="1800" smtClean="0"/>
              <a:t>Hänt sedan sist</a:t>
            </a:r>
            <a:endParaRPr lang="sv-SE" sz="1800" dirty="0"/>
          </a:p>
        </p:txBody>
      </p:sp>
      <p:pic>
        <p:nvPicPr>
          <p:cNvPr id="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9870" y="3385176"/>
            <a:ext cx="2560957" cy="169927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0"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3567792804"/>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err="1" smtClean="0"/>
              <a:t>eHälsalyftet</a:t>
            </a:r>
            <a:r>
              <a:rPr lang="sv-SE" sz="2000" b="1" dirty="0" smtClean="0"/>
              <a:t> – ett socialfondsprojekt</a:t>
            </a:r>
            <a:endParaRPr lang="sv-SE" sz="2000" b="1" dirty="0"/>
          </a:p>
        </p:txBody>
      </p:sp>
      <p:sp>
        <p:nvSpPr>
          <p:cNvPr id="3" name="Platshållare för innehåll 2"/>
          <p:cNvSpPr>
            <a:spLocks noGrp="1"/>
          </p:cNvSpPr>
          <p:nvPr>
            <p:ph idx="1"/>
          </p:nvPr>
        </p:nvSpPr>
        <p:spPr/>
        <p:txBody>
          <a:bodyPr>
            <a:normAutofit fontScale="62500" lnSpcReduction="20000"/>
          </a:bodyPr>
          <a:lstStyle/>
          <a:p>
            <a:pPr eaLnBrk="0" hangingPunct="0">
              <a:lnSpc>
                <a:spcPct val="100000"/>
              </a:lnSpc>
              <a:spcBef>
                <a:spcPct val="30000"/>
              </a:spcBef>
              <a:spcAft>
                <a:spcPts val="600"/>
              </a:spcAft>
              <a:defRPr/>
            </a:pPr>
            <a:r>
              <a:rPr lang="sv-SE" sz="2600" kern="1200" dirty="0" smtClean="0">
                <a:latin typeface="+mj-lt"/>
                <a:ea typeface="Geneva" pitchFamily="1" charset="-128"/>
              </a:rPr>
              <a:t>För </a:t>
            </a:r>
            <a:r>
              <a:rPr lang="sv-SE" sz="2600" kern="1200" dirty="0">
                <a:latin typeface="+mj-lt"/>
                <a:ea typeface="Geneva" pitchFamily="1" charset="-128"/>
              </a:rPr>
              <a:t>att säkerställa att projektmedlen används effektivt samt att projektet når önskade resultat ställer ESF krav på att uppgifter om projektdeltagare i socialfondsprojekt samlas in. </a:t>
            </a:r>
            <a:endParaRPr lang="sv-SE" sz="2600" kern="1200" dirty="0" smtClean="0">
              <a:latin typeface="+mj-lt"/>
              <a:ea typeface="Geneva" pitchFamily="1" charset="-128"/>
            </a:endParaRPr>
          </a:p>
          <a:p>
            <a:pPr eaLnBrk="0" hangingPunct="0">
              <a:lnSpc>
                <a:spcPct val="100000"/>
              </a:lnSpc>
              <a:spcBef>
                <a:spcPct val="30000"/>
              </a:spcBef>
              <a:spcAft>
                <a:spcPts val="600"/>
              </a:spcAft>
              <a:defRPr/>
            </a:pPr>
            <a:r>
              <a:rPr lang="sv-SE" sz="2600" kern="1200" dirty="0" smtClean="0">
                <a:latin typeface="+mj-lt"/>
                <a:ea typeface="Geneva" pitchFamily="1" charset="-128"/>
              </a:rPr>
              <a:t>På </a:t>
            </a:r>
            <a:r>
              <a:rPr lang="sv-SE" sz="2600" kern="1200" dirty="0">
                <a:latin typeface="+mj-lt"/>
                <a:ea typeface="Geneva" pitchFamily="1" charset="-128"/>
              </a:rPr>
              <a:t>uppdrag av Svenska ESF-rådet ansvarar Statistiska centralbyrån (SCB) för upprättandet av ett deltagarregister och att ta fram statistik. </a:t>
            </a:r>
            <a:endParaRPr lang="sv-SE" sz="2600" kern="1200" dirty="0" smtClean="0">
              <a:latin typeface="+mj-lt"/>
              <a:ea typeface="Geneva" pitchFamily="1" charset="-128"/>
            </a:endParaRPr>
          </a:p>
          <a:p>
            <a:pPr eaLnBrk="0" hangingPunct="0">
              <a:lnSpc>
                <a:spcPct val="100000"/>
              </a:lnSpc>
              <a:spcBef>
                <a:spcPct val="30000"/>
              </a:spcBef>
              <a:spcAft>
                <a:spcPts val="600"/>
              </a:spcAft>
              <a:defRPr/>
            </a:pPr>
            <a:r>
              <a:rPr lang="sv-SE" sz="2600" kern="1200" dirty="0" err="1" smtClean="0">
                <a:latin typeface="+mj-lt"/>
                <a:ea typeface="Geneva" pitchFamily="1" charset="-128"/>
              </a:rPr>
              <a:t>eHälsalyftet</a:t>
            </a:r>
            <a:r>
              <a:rPr lang="sv-SE" sz="2600" kern="1200" dirty="0" smtClean="0">
                <a:latin typeface="+mj-lt"/>
                <a:ea typeface="Geneva" pitchFamily="1" charset="-128"/>
              </a:rPr>
              <a:t> </a:t>
            </a:r>
            <a:r>
              <a:rPr lang="sv-SE" sz="2600" kern="1200" dirty="0">
                <a:latin typeface="+mj-lt"/>
                <a:ea typeface="Geneva" pitchFamily="1" charset="-128"/>
              </a:rPr>
              <a:t>tar fram uppgifter om deltagare via EK och </a:t>
            </a:r>
            <a:r>
              <a:rPr lang="sv-SE" sz="2600" kern="1200" dirty="0" smtClean="0">
                <a:latin typeface="+mj-lt"/>
                <a:ea typeface="Geneva" pitchFamily="1" charset="-128"/>
              </a:rPr>
              <a:t>redovisar dessa </a:t>
            </a:r>
            <a:r>
              <a:rPr lang="sv-SE" sz="2600" kern="1200" dirty="0">
                <a:latin typeface="+mj-lt"/>
                <a:ea typeface="Geneva" pitchFamily="1" charset="-128"/>
              </a:rPr>
              <a:t>till </a:t>
            </a:r>
            <a:r>
              <a:rPr lang="sv-SE" sz="2600" kern="1200" dirty="0" smtClean="0">
                <a:latin typeface="+mj-lt"/>
                <a:ea typeface="Geneva" pitchFamily="1" charset="-128"/>
              </a:rPr>
              <a:t>SCB. Uppgifterna </a:t>
            </a:r>
            <a:r>
              <a:rPr lang="sv-SE" sz="2600" kern="1200" dirty="0">
                <a:latin typeface="+mj-lt"/>
                <a:ea typeface="Geneva" pitchFamily="1" charset="-128"/>
              </a:rPr>
              <a:t>skyddas av sekretess enligt 24 kap. 8 § offentlighets- och sekretesslagen (2009:400</a:t>
            </a:r>
            <a:r>
              <a:rPr lang="sv-SE" sz="2600" kern="1200" dirty="0" smtClean="0">
                <a:latin typeface="+mj-lt"/>
                <a:ea typeface="Geneva" pitchFamily="1" charset="-128"/>
              </a:rPr>
              <a:t>).</a:t>
            </a:r>
          </a:p>
          <a:p>
            <a:pPr eaLnBrk="0" hangingPunct="0">
              <a:lnSpc>
                <a:spcPct val="100000"/>
              </a:lnSpc>
              <a:spcBef>
                <a:spcPct val="30000"/>
              </a:spcBef>
              <a:spcAft>
                <a:spcPts val="600"/>
              </a:spcAft>
              <a:defRPr/>
            </a:pPr>
            <a:r>
              <a:rPr lang="sv-SE" sz="2600" kern="1200" dirty="0">
                <a:latin typeface="+mj-lt"/>
                <a:ea typeface="Geneva" pitchFamily="1" charset="-128"/>
              </a:rPr>
              <a:t>Mer information finns på Insidan</a:t>
            </a:r>
            <a:r>
              <a:rPr lang="sv-SE" sz="2600" b="1" kern="1200" dirty="0">
                <a:latin typeface="+mj-lt"/>
                <a:ea typeface="Geneva" pitchFamily="1" charset="-128"/>
              </a:rPr>
              <a:t> </a:t>
            </a:r>
            <a:r>
              <a:rPr lang="sv-SE" sz="2600" kern="1200" dirty="0">
                <a:latin typeface="+mj-lt"/>
                <a:ea typeface="Geneva" pitchFamily="1" charset="-128"/>
              </a:rPr>
              <a:t>samt på </a:t>
            </a:r>
            <a:r>
              <a:rPr lang="sv-SE" sz="2600" kern="1200" dirty="0" smtClean="0">
                <a:latin typeface="+mj-lt"/>
                <a:ea typeface="Geneva" pitchFamily="1" charset="-128"/>
              </a:rPr>
              <a:t>ESF:s hemsida: </a:t>
            </a:r>
            <a:r>
              <a:rPr lang="sv-SE" sz="2600" i="1" kern="1200" dirty="0" smtClean="0">
                <a:latin typeface="+mj-lt"/>
                <a:ea typeface="Geneva" pitchFamily="1" charset="-128"/>
              </a:rPr>
              <a:t>https</a:t>
            </a:r>
            <a:r>
              <a:rPr lang="sv-SE" sz="2600" i="1" kern="1200" dirty="0">
                <a:latin typeface="+mj-lt"/>
                <a:ea typeface="Geneva" pitchFamily="1" charset="-128"/>
              </a:rPr>
              <a:t>://</a:t>
            </a:r>
            <a:r>
              <a:rPr lang="sv-SE" sz="2600" i="1" kern="1200" dirty="0" smtClean="0">
                <a:latin typeface="+mj-lt"/>
                <a:ea typeface="Geneva" pitchFamily="1" charset="-128"/>
              </a:rPr>
              <a:t>www.esf.se/sv/Varafonder/Socialfonden1/Genomfora/Hur-ska-mitt-projekt-utvarderas</a:t>
            </a:r>
            <a:r>
              <a:rPr lang="sv-SE" sz="2600" i="1" kern="1200" dirty="0">
                <a:latin typeface="+mj-lt"/>
                <a:ea typeface="Geneva" pitchFamily="1" charset="-128"/>
              </a:rPr>
              <a:t>/ </a:t>
            </a:r>
            <a:r>
              <a:rPr lang="sv-SE" sz="2600" i="1" kern="1200" dirty="0" smtClean="0">
                <a:latin typeface="+mj-lt"/>
                <a:ea typeface="Geneva" pitchFamily="1" charset="-128"/>
              </a:rPr>
              <a:t> </a:t>
            </a:r>
            <a:endParaRPr lang="sv-SE" sz="2600" i="1" kern="1200" dirty="0">
              <a:latin typeface="+mj-lt"/>
              <a:ea typeface="Geneva" pitchFamily="1" charset="-128"/>
            </a:endParaRPr>
          </a:p>
          <a:p>
            <a:pPr marL="0" lvl="0" indent="0" eaLnBrk="0" hangingPunct="0">
              <a:lnSpc>
                <a:spcPct val="100000"/>
              </a:lnSpc>
              <a:spcBef>
                <a:spcPct val="30000"/>
              </a:spcBef>
              <a:spcAft>
                <a:spcPct val="0"/>
              </a:spcAft>
              <a:buNone/>
              <a:defRPr/>
            </a:pPr>
            <a:endParaRPr lang="sv-SE" sz="2400" kern="1200" dirty="0">
              <a:latin typeface="Arial" pitchFamily="34" charset="0"/>
              <a:ea typeface="Geneva" pitchFamily="1" charset="-128"/>
            </a:endParaRPr>
          </a:p>
          <a:p>
            <a:pPr marL="0" lvl="0" indent="0" algn="ctr" eaLnBrk="0" hangingPunct="0">
              <a:lnSpc>
                <a:spcPct val="100000"/>
              </a:lnSpc>
              <a:spcBef>
                <a:spcPct val="30000"/>
              </a:spcBef>
              <a:spcAft>
                <a:spcPct val="0"/>
              </a:spcAft>
              <a:buNone/>
              <a:defRPr/>
            </a:pPr>
            <a:r>
              <a:rPr lang="sv-SE" sz="2000" i="1" kern="1200" dirty="0">
                <a:latin typeface="Arial" pitchFamily="34" charset="0"/>
                <a:ea typeface="Geneva" pitchFamily="1" charset="-128"/>
              </a:rPr>
              <a:t>Om information önskas om hur insamlingen av uppgifter går till eller om en person inte vill att uppgifter skickas till SCB för det här ändamålet kan personen höra av sig till projektledningen. </a:t>
            </a:r>
          </a:p>
          <a:p>
            <a:pPr marL="0" lvl="0" indent="0" eaLnBrk="0" hangingPunct="0">
              <a:lnSpc>
                <a:spcPct val="100000"/>
              </a:lnSpc>
              <a:spcBef>
                <a:spcPct val="30000"/>
              </a:spcBef>
              <a:spcAft>
                <a:spcPct val="0"/>
              </a:spcAft>
              <a:buNone/>
              <a:defRPr/>
            </a:pPr>
            <a:endParaRPr lang="sv-SE" sz="2400" dirty="0"/>
          </a:p>
          <a:p>
            <a:pPr marL="0" indent="0">
              <a:buNone/>
            </a:pPr>
            <a:endParaRPr lang="sv-SE" dirty="0"/>
          </a:p>
        </p:txBody>
      </p:sp>
    </p:spTree>
    <p:extLst>
      <p:ext uri="{BB962C8B-B14F-4D97-AF65-F5344CB8AC3E}">
        <p14:creationId xmlns:p14="http://schemas.microsoft.com/office/powerpoint/2010/main" val="166472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p:txBody>
          <a:bodyPr>
            <a:normAutofit/>
          </a:bodyPr>
          <a:lstStyle/>
          <a:p>
            <a:pPr algn="ctr"/>
            <a:r>
              <a:rPr lang="sv-SE" sz="2000" b="1" dirty="0"/>
              <a:t>Summering och reflektion</a:t>
            </a:r>
          </a:p>
        </p:txBody>
      </p:sp>
      <p:sp>
        <p:nvSpPr>
          <p:cNvPr id="2" name="textruta 1"/>
          <p:cNvSpPr txBox="1"/>
          <p:nvPr/>
        </p:nvSpPr>
        <p:spPr>
          <a:xfrm>
            <a:off x="1663337" y="2361599"/>
            <a:ext cx="5817325" cy="2308324"/>
          </a:xfrm>
          <a:prstGeom prst="rect">
            <a:avLst/>
          </a:prstGeom>
          <a:noFill/>
        </p:spPr>
        <p:txBody>
          <a:bodyPr wrap="square" rtlCol="0">
            <a:spAutoFit/>
          </a:bodyPr>
          <a:lstStyle/>
          <a:p>
            <a:pPr marL="285750" indent="-285750" algn="l" defTabSz="957263">
              <a:buFont typeface="Arial" panose="020B0604020202020204" pitchFamily="34" charset="0"/>
              <a:buChar char="•"/>
            </a:pPr>
            <a:r>
              <a:rPr lang="sv-SE" sz="1800" dirty="0">
                <a:solidFill>
                  <a:srgbClr val="000000"/>
                </a:solidFill>
              </a:rPr>
              <a:t>Behov av nya eller reviderade lokala rutiner?</a:t>
            </a:r>
          </a:p>
          <a:p>
            <a:pPr marL="285750" indent="-285750" algn="l" defTabSz="957263">
              <a:buFont typeface="Arial" panose="020B0604020202020204" pitchFamily="34" charset="0"/>
              <a:buChar char="•"/>
            </a:pPr>
            <a:r>
              <a:rPr lang="sv-SE" sz="1800" dirty="0">
                <a:solidFill>
                  <a:srgbClr val="000000"/>
                </a:solidFill>
              </a:rPr>
              <a:t>Behov av utbildning med anledning av dagens tema?</a:t>
            </a:r>
          </a:p>
          <a:p>
            <a:pPr marL="285750" indent="-285750" algn="l" defTabSz="957263">
              <a:buFont typeface="Arial" panose="020B0604020202020204" pitchFamily="34" charset="0"/>
              <a:buChar char="•"/>
            </a:pPr>
            <a:r>
              <a:rPr lang="sv-SE" sz="1800" dirty="0">
                <a:solidFill>
                  <a:srgbClr val="000000"/>
                </a:solidFill>
              </a:rPr>
              <a:t>Till </a:t>
            </a:r>
            <a:r>
              <a:rPr lang="sv-SE" sz="1800" dirty="0" smtClean="0">
                <a:solidFill>
                  <a:srgbClr val="000000"/>
                </a:solidFill>
              </a:rPr>
              <a:t>APT</a:t>
            </a:r>
            <a:endParaRPr lang="sv-SE" sz="1800" dirty="0">
              <a:solidFill>
                <a:srgbClr val="000000"/>
              </a:solidFill>
            </a:endParaRPr>
          </a:p>
          <a:p>
            <a:pPr marL="285750" indent="-285750" algn="l" defTabSz="957263">
              <a:buFont typeface="Arial" panose="020B0604020202020204" pitchFamily="34" charset="0"/>
              <a:buChar char="•"/>
            </a:pPr>
            <a:r>
              <a:rPr lang="sv-SE" sz="1800" dirty="0">
                <a:solidFill>
                  <a:srgbClr val="000000"/>
                </a:solidFill>
              </a:rPr>
              <a:t>Till </a:t>
            </a:r>
            <a:r>
              <a:rPr lang="sv-SE" sz="1800" dirty="0" smtClean="0">
                <a:solidFill>
                  <a:srgbClr val="000000"/>
                </a:solidFill>
              </a:rPr>
              <a:t>ledningsgruppen</a:t>
            </a:r>
          </a:p>
          <a:p>
            <a:pPr marL="285750" indent="-285750" algn="l" defTabSz="957263">
              <a:buFont typeface="Arial" panose="020B0604020202020204" pitchFamily="34" charset="0"/>
              <a:buChar char="•"/>
            </a:pPr>
            <a:r>
              <a:rPr lang="sv-SE" sz="1800" dirty="0" smtClean="0">
                <a:solidFill>
                  <a:srgbClr val="000000"/>
                </a:solidFill>
              </a:rPr>
              <a:t>Till FVM</a:t>
            </a:r>
          </a:p>
        </p:txBody>
      </p:sp>
      <p:grpSp>
        <p:nvGrpSpPr>
          <p:cNvPr id="4" name="Grupp 3"/>
          <p:cNvGrpSpPr/>
          <p:nvPr/>
        </p:nvGrpSpPr>
        <p:grpSpPr>
          <a:xfrm>
            <a:off x="6213475" y="3514872"/>
            <a:ext cx="1944664" cy="1032962"/>
            <a:chOff x="-245730" y="5266704"/>
            <a:chExt cx="3463125" cy="1839534"/>
          </a:xfrm>
        </p:grpSpPr>
        <p:sp>
          <p:nvSpPr>
            <p:cNvPr id="8" name="Tankebubbla 7"/>
            <p:cNvSpPr/>
            <p:nvPr/>
          </p:nvSpPr>
          <p:spPr bwMode="auto">
            <a:xfrm>
              <a:off x="-245730" y="5266704"/>
              <a:ext cx="3463125" cy="1839534"/>
            </a:xfrm>
            <a:prstGeom prst="cloudCallout">
              <a:avLst>
                <a:gd name="adj1" fmla="val 3538"/>
                <a:gd name="adj2" fmla="val 111200"/>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7" name="textruta 6"/>
            <p:cNvSpPr txBox="1"/>
            <p:nvPr/>
          </p:nvSpPr>
          <p:spPr>
            <a:xfrm>
              <a:off x="392338" y="5843073"/>
              <a:ext cx="2186990" cy="657719"/>
            </a:xfrm>
            <a:prstGeom prst="rect">
              <a:avLst/>
            </a:prstGeom>
            <a:noFill/>
          </p:spPr>
          <p:txBody>
            <a:bodyPr wrap="square" rtlCol="0">
              <a:spAutoFit/>
            </a:bodyPr>
            <a:lstStyle/>
            <a:p>
              <a:pPr algn="l">
                <a:spcBef>
                  <a:spcPts val="0"/>
                </a:spcBef>
              </a:pPr>
              <a:r>
                <a:rPr lang="sv-SE" sz="1800" b="1" i="1" dirty="0">
                  <a:latin typeface="Bradley Hand ITC" panose="03070402050302030203" pitchFamily="66" charset="0"/>
                </a:rPr>
                <a:t>Reflektion</a:t>
              </a:r>
              <a:endParaRPr lang="sv-SE" sz="1600" b="1" i="1" dirty="0">
                <a:latin typeface="Bradley Hand ITC" panose="03070402050302030203" pitchFamily="66" charset="0"/>
              </a:endParaRPr>
            </a:p>
          </p:txBody>
        </p:sp>
      </p:grpSp>
      <p:grpSp>
        <p:nvGrpSpPr>
          <p:cNvPr id="10" name="Grupp 9"/>
          <p:cNvGrpSpPr/>
          <p:nvPr/>
        </p:nvGrpSpPr>
        <p:grpSpPr>
          <a:xfrm>
            <a:off x="7480662" y="4763187"/>
            <a:ext cx="880766" cy="818405"/>
            <a:chOff x="3082652" y="3789040"/>
            <a:chExt cx="2857500" cy="2592288"/>
          </a:xfrm>
        </p:grpSpPr>
        <p:pic>
          <p:nvPicPr>
            <p:cNvPr id="11" name="Picture 6" descr="https://s.evbuc.com/https_proxy?url=http%3A%2F%2Fwww.trinitybiblechurch.us%2Fwp-content%2Fuploads%2Fgroup_meeting_trim-300x198.png&amp;sig=ADR2i78CEh1i2IUT89-1EjA5q1dI8_xy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449537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127" y="3789040"/>
              <a:ext cx="2114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78715973"/>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smtClean="0">
                <a:solidFill>
                  <a:srgbClr val="7030A0"/>
                </a:solidFill>
              </a:rPr>
              <a:t>Tack å hej! </a:t>
            </a:r>
            <a:endParaRPr lang="sv-SE" sz="2000" b="1" dirty="0">
              <a:solidFill>
                <a:srgbClr val="7030A0"/>
              </a:solidFill>
            </a:endParaRPr>
          </a:p>
        </p:txBody>
      </p:sp>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7231" y="2490281"/>
            <a:ext cx="3998121" cy="3112851"/>
          </a:xfrm>
          <a:prstGeom prst="rect">
            <a:avLst/>
          </a:prstGeom>
        </p:spPr>
      </p:pic>
    </p:spTree>
    <p:extLst>
      <p:ext uri="{BB962C8B-B14F-4D97-AF65-F5344CB8AC3E}">
        <p14:creationId xmlns:p14="http://schemas.microsoft.com/office/powerpoint/2010/main" val="3618873085"/>
      </p:ext>
    </p:extLst>
  </p:cSld>
  <p:clrMapOvr>
    <a:masterClrMapping/>
  </p:clrMapOvr>
  <p:transition spd="slow" advClick="0" advTm="10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a:bodyPr>
          <a:lstStyle/>
          <a:p>
            <a:pPr algn="ctr"/>
            <a:r>
              <a:rPr lang="sv-SE" sz="2000" b="1" dirty="0" smtClean="0">
                <a:solidFill>
                  <a:srgbClr val="7030A0"/>
                </a:solidFill>
              </a:rPr>
              <a:t>Dialogseminarium</a:t>
            </a:r>
            <a:endParaRPr lang="sv-SE" sz="2000" b="1" dirty="0">
              <a:solidFill>
                <a:srgbClr val="7030A0"/>
              </a:solidFill>
            </a:endParaRPr>
          </a:p>
        </p:txBody>
      </p:sp>
      <p:sp>
        <p:nvSpPr>
          <p:cNvPr id="16" name="Platshållare för innehåll 2"/>
          <p:cNvSpPr>
            <a:spLocks noGrp="1"/>
          </p:cNvSpPr>
          <p:nvPr>
            <p:ph idx="1"/>
          </p:nvPr>
        </p:nvSpPr>
        <p:spPr>
          <a:xfrm>
            <a:off x="719138" y="1991832"/>
            <a:ext cx="7700962" cy="3937000"/>
          </a:xfrm>
        </p:spPr>
        <p:txBody>
          <a:bodyPr>
            <a:noAutofit/>
          </a:bodyPr>
          <a:lstStyle/>
          <a:p>
            <a:pPr marL="0" indent="0">
              <a:buNone/>
            </a:pPr>
            <a:r>
              <a:rPr lang="sv-SE" sz="1600" dirty="0" smtClean="0"/>
              <a:t>Stimulerar kompetens- </a:t>
            </a:r>
            <a:r>
              <a:rPr lang="sv-SE" sz="1600" dirty="0"/>
              <a:t>och verksamhetsutveckling </a:t>
            </a:r>
            <a:r>
              <a:rPr lang="sv-SE" sz="1600" dirty="0" smtClean="0"/>
              <a:t>genom kunskapsöverföring </a:t>
            </a:r>
            <a:r>
              <a:rPr lang="sv-SE" sz="1600" dirty="0"/>
              <a:t>och erfarenhetsutbyte. </a:t>
            </a:r>
            <a:endParaRPr lang="sv-SE" sz="1600" dirty="0" smtClean="0"/>
          </a:p>
          <a:p>
            <a:pPr marL="0" indent="0">
              <a:buNone/>
            </a:pPr>
            <a:r>
              <a:rPr lang="sv-SE" sz="1600" b="1" dirty="0" smtClean="0">
                <a:latin typeface="Verdana" panose="020B0604030504040204" pitchFamily="34" charset="0"/>
                <a:ea typeface="Verdana" panose="020B0604030504040204" pitchFamily="34" charset="0"/>
                <a:cs typeface="Verdana" panose="020B0604030504040204" pitchFamily="34" charset="0"/>
              </a:rPr>
              <a:t>Varför dialog?</a:t>
            </a:r>
          </a:p>
          <a:p>
            <a:pPr marL="0" indent="0">
              <a:buNone/>
            </a:pPr>
            <a:r>
              <a:rPr lang="sv-SE" sz="1600" dirty="0" smtClean="0">
                <a:latin typeface="Verdana" panose="020B0604030504040204" pitchFamily="34" charset="0"/>
                <a:ea typeface="Verdana" panose="020B0604030504040204" pitchFamily="34" charset="0"/>
                <a:cs typeface="Verdana" panose="020B0604030504040204" pitchFamily="34" charset="0"/>
              </a:rPr>
              <a:t>Ett sätt att tänka och arbeta tillsammans. Ge tid för reflektion och utbyte av erfarenheter. Alla lyssnar på alla, uppmuntrar och bygger på varandras kunskap och förslag. </a:t>
            </a:r>
            <a:endParaRPr lang="sv-SE" sz="1400" dirty="0" smtClean="0">
              <a:latin typeface="Verdana" panose="020B0604030504040204" pitchFamily="34" charset="0"/>
              <a:ea typeface="Verdana" panose="020B0604030504040204" pitchFamily="34" charset="0"/>
              <a:cs typeface="Verdana" panose="020B0604030504040204" pitchFamily="34" charset="0"/>
            </a:endParaRPr>
          </a:p>
        </p:txBody>
      </p:sp>
      <p:grpSp>
        <p:nvGrpSpPr>
          <p:cNvPr id="7" name="Grupp 6"/>
          <p:cNvGrpSpPr/>
          <p:nvPr/>
        </p:nvGrpSpPr>
        <p:grpSpPr>
          <a:xfrm>
            <a:off x="3709603" y="4539929"/>
            <a:ext cx="1724795" cy="1602674"/>
            <a:chOff x="3082652" y="3789040"/>
            <a:chExt cx="2857500" cy="2592288"/>
          </a:xfrm>
        </p:grpSpPr>
        <p:pic>
          <p:nvPicPr>
            <p:cNvPr id="8" name="Picture 6" descr="https://s.evbuc.com/https_proxy?url=http%3A%2F%2Fwww.trinitybiblechurch.us%2Fwp-content%2Fuploads%2Fgroup_meeting_trim-300x198.png&amp;sig=ADR2i78CEh1i2IUT89-1EjA5q1dI8_xy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449537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127" y="3789040"/>
              <a:ext cx="2114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215074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3518203" y="1779557"/>
            <a:ext cx="2786119" cy="2202016"/>
          </a:xfrm>
          <a:prstGeom prst="rect">
            <a:avLst/>
          </a:prstGeom>
        </p:spPr>
      </p:pic>
      <p:sp>
        <p:nvSpPr>
          <p:cNvPr id="2" name="Rubrik 1"/>
          <p:cNvSpPr>
            <a:spLocks noGrp="1"/>
          </p:cNvSpPr>
          <p:nvPr>
            <p:ph type="title"/>
          </p:nvPr>
        </p:nvSpPr>
        <p:spPr/>
        <p:txBody>
          <a:bodyPr>
            <a:normAutofit/>
          </a:bodyPr>
          <a:lstStyle/>
          <a:p>
            <a:pPr algn="ctr"/>
            <a:r>
              <a:rPr lang="sv-SE" sz="2000" b="1" dirty="0">
                <a:solidFill>
                  <a:srgbClr val="7030A0"/>
                </a:solidFill>
              </a:rPr>
              <a:t>Reflektion kring föregående </a:t>
            </a:r>
            <a:r>
              <a:rPr lang="sv-SE" sz="2000" b="1" dirty="0" smtClean="0">
                <a:solidFill>
                  <a:srgbClr val="7030A0"/>
                </a:solidFill>
              </a:rPr>
              <a:t>dialogseminarium</a:t>
            </a:r>
            <a:endParaRPr lang="sv-SE" sz="2000" dirty="0">
              <a:solidFill>
                <a:srgbClr val="7030A0"/>
              </a:solidFill>
            </a:endParaRPr>
          </a:p>
        </p:txBody>
      </p:sp>
      <p:sp>
        <p:nvSpPr>
          <p:cNvPr id="3" name="Platshållare för innehåll 2"/>
          <p:cNvSpPr>
            <a:spLocks noGrp="1"/>
          </p:cNvSpPr>
          <p:nvPr>
            <p:ph idx="1"/>
          </p:nvPr>
        </p:nvSpPr>
        <p:spPr/>
        <p:txBody>
          <a:bodyPr>
            <a:normAutofit/>
          </a:bodyPr>
          <a:lstStyle/>
          <a:p>
            <a:pPr marL="0" indent="0">
              <a:buNone/>
            </a:pPr>
            <a:endParaRPr lang="sv-SE" sz="1800" b="1" dirty="0" smtClean="0"/>
          </a:p>
          <a:p>
            <a:pPr marL="0" indent="0">
              <a:buNone/>
            </a:pPr>
            <a:r>
              <a:rPr lang="sv-SE" sz="1800" b="1" dirty="0" smtClean="0"/>
              <a:t>Vad handlade det om?</a:t>
            </a:r>
          </a:p>
          <a:p>
            <a:r>
              <a:rPr lang="sv-SE" sz="1800" dirty="0" smtClean="0"/>
              <a:t>Patientens process</a:t>
            </a:r>
          </a:p>
          <a:p>
            <a:r>
              <a:rPr lang="sv-SE" sz="1800" dirty="0" smtClean="0"/>
              <a:t>Patienttyper/segment</a:t>
            </a:r>
          </a:p>
          <a:p>
            <a:r>
              <a:rPr lang="sv-SE" sz="1800" dirty="0" smtClean="0"/>
              <a:t>Informatik och vårdinformationsmiljö</a:t>
            </a:r>
          </a:p>
          <a:p>
            <a:r>
              <a:rPr lang="sv-SE" sz="1800" dirty="0" smtClean="0"/>
              <a:t>INKA hänt sedan sist </a:t>
            </a:r>
          </a:p>
        </p:txBody>
      </p:sp>
      <p:pic>
        <p:nvPicPr>
          <p:cNvPr id="28" name="Bildobjekt 27"/>
          <p:cNvPicPr>
            <a:picLocks noChangeAspect="1"/>
          </p:cNvPicPr>
          <p:nvPr/>
        </p:nvPicPr>
        <p:blipFill>
          <a:blip r:embed="rId4"/>
          <a:stretch>
            <a:fillRect/>
          </a:stretch>
        </p:blipFill>
        <p:spPr>
          <a:xfrm>
            <a:off x="5476875" y="3914776"/>
            <a:ext cx="3209925" cy="1438275"/>
          </a:xfrm>
          <a:prstGeom prst="rect">
            <a:avLst/>
          </a:prstGeom>
        </p:spPr>
      </p:pic>
      <p:pic>
        <p:nvPicPr>
          <p:cNvPr id="12" name="Picture 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3518203" y="4436251"/>
            <a:ext cx="1391999" cy="2106305"/>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0"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3163048559"/>
      </p:ext>
    </p:extLst>
  </p:cSld>
  <p:clrMapOvr>
    <a:masterClrMapping/>
  </p:clrMapOvr>
  <p:transition spd="slow" advClick="0" advTm="10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smtClean="0">
                <a:solidFill>
                  <a:srgbClr val="7030A0"/>
                </a:solidFill>
              </a:rPr>
              <a:t>Mål för dagens dialogseminarium</a:t>
            </a:r>
            <a:endParaRPr lang="sv-SE" sz="2000" b="1" dirty="0">
              <a:solidFill>
                <a:srgbClr val="7030A0"/>
              </a:solidFill>
            </a:endParaRPr>
          </a:p>
        </p:txBody>
      </p:sp>
      <p:sp>
        <p:nvSpPr>
          <p:cNvPr id="3" name="Platshållare för innehåll 2"/>
          <p:cNvSpPr>
            <a:spLocks noGrp="1"/>
          </p:cNvSpPr>
          <p:nvPr>
            <p:ph idx="1"/>
          </p:nvPr>
        </p:nvSpPr>
        <p:spPr>
          <a:xfrm>
            <a:off x="719138" y="1998434"/>
            <a:ext cx="7700962" cy="3937000"/>
          </a:xfrm>
        </p:spPr>
        <p:txBody>
          <a:bodyPr>
            <a:normAutofit/>
          </a:bodyPr>
          <a:lstStyle/>
          <a:p>
            <a:r>
              <a:rPr lang="sv-SE" sz="1800" dirty="0" smtClean="0"/>
              <a:t>Informera om och skapa delaktighet i Framtidens vårdinformationsmiljö (FVM SLL)</a:t>
            </a:r>
          </a:p>
          <a:p>
            <a:r>
              <a:rPr lang="sv-SE" sz="1800" dirty="0" smtClean="0">
                <a:solidFill>
                  <a:schemeClr val="tx2"/>
                </a:solidFill>
              </a:rPr>
              <a:t>Förstå hur vi som medarbetare kan bidra till Framtidens vårdinformationsmiljö</a:t>
            </a:r>
          </a:p>
        </p:txBody>
      </p:sp>
      <p:pic>
        <p:nvPicPr>
          <p:cNvPr id="9218" name="img455219" descr="1ca5e192-0c51-4809-8ace-8e72eab0dd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645" y="3606652"/>
            <a:ext cx="4421948" cy="271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885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a:solidFill>
                  <a:srgbClr val="7030A0"/>
                </a:solidFill>
              </a:rPr>
              <a:t>Agenda</a:t>
            </a:r>
          </a:p>
        </p:txBody>
      </p:sp>
      <p:sp>
        <p:nvSpPr>
          <p:cNvPr id="3" name="Platshållare för innehåll 2"/>
          <p:cNvSpPr>
            <a:spLocks noGrp="1"/>
          </p:cNvSpPr>
          <p:nvPr>
            <p:ph idx="1"/>
          </p:nvPr>
        </p:nvSpPr>
        <p:spPr>
          <a:xfrm>
            <a:off x="457200" y="2176691"/>
            <a:ext cx="7851228" cy="3398199"/>
          </a:xfrm>
        </p:spPr>
        <p:txBody>
          <a:bodyPr>
            <a:normAutofit lnSpcReduction="10000"/>
          </a:bodyPr>
          <a:lstStyle/>
          <a:p>
            <a:r>
              <a:rPr lang="sv-SE" sz="1800" dirty="0" smtClean="0"/>
              <a:t>Bakgrund till fortsatt digitalisering i vården</a:t>
            </a:r>
          </a:p>
          <a:p>
            <a:r>
              <a:rPr lang="sv-SE" sz="1800" dirty="0" smtClean="0"/>
              <a:t>Introduktion till Framtidens vårdinformationsmiljö</a:t>
            </a:r>
          </a:p>
          <a:p>
            <a:r>
              <a:rPr lang="sv-SE" sz="1800" dirty="0" smtClean="0"/>
              <a:t>Paus</a:t>
            </a:r>
          </a:p>
          <a:p>
            <a:r>
              <a:rPr lang="sv-SE" sz="1800" dirty="0" smtClean="0"/>
              <a:t>Miniworkshop </a:t>
            </a:r>
            <a:r>
              <a:rPr lang="sv-SE" sz="1800" dirty="0"/>
              <a:t>1 </a:t>
            </a:r>
          </a:p>
          <a:p>
            <a:r>
              <a:rPr lang="sv-SE" sz="1800" dirty="0" smtClean="0"/>
              <a:t>Miniworkshop 2</a:t>
            </a:r>
          </a:p>
          <a:p>
            <a:r>
              <a:rPr lang="sv-SE" sz="1800" dirty="0" smtClean="0"/>
              <a:t>INKA BHV-hänt sedan sist</a:t>
            </a:r>
          </a:p>
          <a:p>
            <a:r>
              <a:rPr lang="sv-SE" sz="1800" dirty="0" smtClean="0"/>
              <a:t>Sammanfattning – vad har vi pratat om?</a:t>
            </a:r>
          </a:p>
          <a:p>
            <a:r>
              <a:rPr lang="sv-SE" sz="1800" dirty="0"/>
              <a:t>R</a:t>
            </a:r>
            <a:r>
              <a:rPr lang="sv-SE" sz="1800" dirty="0" smtClean="0"/>
              <a:t>eflektion – vad tar vi med oss?</a:t>
            </a:r>
            <a:endParaRPr lang="sv-SE" sz="1800" dirty="0"/>
          </a:p>
        </p:txBody>
      </p:sp>
      <p:pic>
        <p:nvPicPr>
          <p:cNvPr id="5" name="Picture 5" descr="G:\A Kompetenslyftet UL-nätverk i PV\Bilder vs kom\Shutterstock\Folk_ barn o ungdom\baby_glasögon_bok_731649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1889" y="3104892"/>
            <a:ext cx="2242361" cy="237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785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9138" y="875489"/>
            <a:ext cx="7700962" cy="797668"/>
          </a:xfrm>
        </p:spPr>
        <p:txBody>
          <a:bodyPr>
            <a:normAutofit/>
          </a:bodyPr>
          <a:lstStyle/>
          <a:p>
            <a:pPr algn="ctr"/>
            <a:r>
              <a:rPr lang="sv-SE" sz="2000" b="1" dirty="0" smtClean="0">
                <a:solidFill>
                  <a:srgbClr val="7030A0"/>
                </a:solidFill>
              </a:rPr>
              <a:t>Intervju med </a:t>
            </a:r>
            <a:r>
              <a:rPr lang="sv-SE" sz="2000" b="1" dirty="0" smtClean="0">
                <a:solidFill>
                  <a:srgbClr val="7030A0"/>
                </a:solidFill>
                <a:hlinkClick r:id="rId4"/>
              </a:rPr>
              <a:t>Roger Molin</a:t>
            </a:r>
            <a:r>
              <a:rPr lang="sv-SE" sz="2000" b="1" dirty="0" smtClean="0">
                <a:solidFill>
                  <a:srgbClr val="7030A0"/>
                </a:solidFill>
              </a:rPr>
              <a:t>, analytiker, ekonomi och styrning, Sveriges Kommuner och landsting</a:t>
            </a:r>
            <a:endParaRPr lang="sv-SE" sz="2000" b="1" dirty="0">
              <a:solidFill>
                <a:srgbClr val="7030A0"/>
              </a:solidFill>
            </a:endParaRPr>
          </a:p>
        </p:txBody>
      </p:sp>
      <p:pic>
        <p:nvPicPr>
          <p:cNvPr id="4" name="2ZEILJYmxec"/>
          <p:cNvPicPr>
            <a:picLocks noRot="1" noChangeAspect="1"/>
          </p:cNvPicPr>
          <p:nvPr>
            <a:videoFile r:link="rId1"/>
          </p:nvPr>
        </p:nvPicPr>
        <p:blipFill>
          <a:blip r:embed="rId5"/>
          <a:stretch>
            <a:fillRect/>
          </a:stretch>
        </p:blipFill>
        <p:spPr>
          <a:xfrm>
            <a:off x="719138" y="1906621"/>
            <a:ext cx="7591051" cy="4046707"/>
          </a:xfrm>
          <a:prstGeom prst="rect">
            <a:avLst/>
          </a:prstGeom>
        </p:spPr>
      </p:pic>
    </p:spTree>
    <p:extLst>
      <p:ext uri="{BB962C8B-B14F-4D97-AF65-F5344CB8AC3E}">
        <p14:creationId xmlns:p14="http://schemas.microsoft.com/office/powerpoint/2010/main" val="3151543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542544" y="1088868"/>
            <a:ext cx="8229600" cy="650571"/>
          </a:xfrm>
        </p:spPr>
        <p:txBody>
          <a:bodyPr/>
          <a:lstStyle/>
          <a:p>
            <a:r>
              <a:rPr lang="sv-SE" sz="2000" b="1" dirty="0" smtClean="0">
                <a:solidFill>
                  <a:srgbClr val="7030A0"/>
                </a:solidFill>
              </a:rPr>
              <a:t>Befolkningssituation och prognos i Stockholms län-</a:t>
            </a:r>
            <a:endParaRPr lang="en-US" sz="2000" b="1" dirty="0">
              <a:solidFill>
                <a:srgbClr val="FF0000"/>
              </a:solidFill>
            </a:endParaRPr>
          </a:p>
        </p:txBody>
      </p:sp>
      <p:sp>
        <p:nvSpPr>
          <p:cNvPr id="12" name="textruta 11"/>
          <p:cNvSpPr txBox="1"/>
          <p:nvPr/>
        </p:nvSpPr>
        <p:spPr>
          <a:xfrm>
            <a:off x="457200" y="2289150"/>
            <a:ext cx="2869769" cy="12079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marL="214313" indent="-214313" algn="l" defTabSz="342900" hangingPunct="0">
              <a:lnSpc>
                <a:spcPct val="150000"/>
              </a:lnSpc>
              <a:buFont typeface="Arial" panose="020B0604020202020204" pitchFamily="34" charset="0"/>
              <a:buChar char="•"/>
              <a:defRPr/>
            </a:pPr>
            <a:r>
              <a:rPr lang="sv-SE" sz="1600" dirty="0" smtClean="0">
                <a:solidFill>
                  <a:srgbClr val="000000"/>
                </a:solidFill>
                <a:latin typeface="+mj-lt"/>
                <a:cs typeface="Arial" panose="020B0604020202020204" pitchFamily="34" charset="0"/>
                <a:sym typeface="Calibri"/>
              </a:rPr>
              <a:t>Växande befolkning</a:t>
            </a:r>
          </a:p>
          <a:p>
            <a:pPr marL="214313" indent="-214313" algn="l" defTabSz="342900" hangingPunct="0">
              <a:lnSpc>
                <a:spcPct val="150000"/>
              </a:lnSpc>
              <a:buFont typeface="Arial" panose="020B0604020202020204" pitchFamily="34" charset="0"/>
              <a:buChar char="•"/>
              <a:defRPr/>
            </a:pPr>
            <a:r>
              <a:rPr lang="sv-SE" sz="1600" dirty="0" smtClean="0">
                <a:solidFill>
                  <a:srgbClr val="000000"/>
                </a:solidFill>
                <a:latin typeface="+mj-lt"/>
                <a:cs typeface="Arial" panose="020B0604020202020204" pitchFamily="34" charset="0"/>
                <a:sym typeface="Calibri"/>
              </a:rPr>
              <a:t>Åldrande </a:t>
            </a:r>
            <a:r>
              <a:rPr lang="sv-SE" sz="1600" dirty="0">
                <a:solidFill>
                  <a:srgbClr val="000000"/>
                </a:solidFill>
                <a:latin typeface="+mj-lt"/>
                <a:cs typeface="Arial" panose="020B0604020202020204" pitchFamily="34" charset="0"/>
                <a:sym typeface="Calibri"/>
              </a:rPr>
              <a:t>befolkning</a:t>
            </a:r>
          </a:p>
          <a:p>
            <a:pPr marL="214313" indent="-214313" algn="l" defTabSz="342900" hangingPunct="0">
              <a:lnSpc>
                <a:spcPct val="150000"/>
              </a:lnSpc>
              <a:buFont typeface="Arial" panose="020B0604020202020204" pitchFamily="34" charset="0"/>
              <a:buChar char="•"/>
              <a:defRPr/>
            </a:pPr>
            <a:r>
              <a:rPr lang="sv-SE" sz="1600" dirty="0">
                <a:solidFill>
                  <a:srgbClr val="000000"/>
                </a:solidFill>
                <a:latin typeface="+mj-lt"/>
                <a:cs typeface="Arial" panose="020B0604020202020204" pitchFamily="34" charset="0"/>
                <a:sym typeface="Calibri"/>
              </a:rPr>
              <a:t>Fler kroniskt sjuka </a:t>
            </a:r>
          </a:p>
          <a:p>
            <a:pPr marL="214313" indent="-214313" algn="l" defTabSz="342900" hangingPunct="0">
              <a:lnSpc>
                <a:spcPct val="150000"/>
              </a:lnSpc>
              <a:buFont typeface="Arial" panose="020B0604020202020204" pitchFamily="34" charset="0"/>
              <a:buChar char="•"/>
              <a:defRPr/>
            </a:pPr>
            <a:r>
              <a:rPr lang="sv-SE" sz="1600" dirty="0">
                <a:solidFill>
                  <a:srgbClr val="000000"/>
                </a:solidFill>
                <a:latin typeface="+mj-lt"/>
                <a:cs typeface="Arial" panose="020B0604020202020204" pitchFamily="34" charset="0"/>
                <a:sym typeface="Calibri"/>
              </a:rPr>
              <a:t>Högre belastning inom vården</a:t>
            </a:r>
          </a:p>
          <a:p>
            <a:pPr marL="214313" indent="-214313" algn="l" defTabSz="342900" hangingPunct="0">
              <a:lnSpc>
                <a:spcPct val="150000"/>
              </a:lnSpc>
              <a:buFont typeface="Arial" panose="020B0604020202020204" pitchFamily="34" charset="0"/>
              <a:buChar char="•"/>
              <a:defRPr/>
            </a:pPr>
            <a:r>
              <a:rPr lang="sv-SE" sz="1600" dirty="0">
                <a:solidFill>
                  <a:srgbClr val="000000"/>
                </a:solidFill>
                <a:latin typeface="+mj-lt"/>
                <a:cs typeface="Arial" panose="020B0604020202020204" pitchFamily="34" charset="0"/>
                <a:sym typeface="Calibri"/>
              </a:rPr>
              <a:t>Ökade vårdkostnader</a:t>
            </a:r>
          </a:p>
          <a:p>
            <a:pPr marL="214313" indent="-214313" defTabSz="342900" hangingPunct="0">
              <a:lnSpc>
                <a:spcPct val="150000"/>
              </a:lnSpc>
              <a:buFont typeface="Arial" panose="020B0604020202020204" pitchFamily="34" charset="0"/>
              <a:buChar char="•"/>
              <a:defRPr/>
            </a:pPr>
            <a:endParaRPr lang="en-US" sz="1500" dirty="0">
              <a:solidFill>
                <a:srgbClr val="000000"/>
              </a:solidFill>
              <a:latin typeface="Arial" panose="020B0604020202020204" pitchFamily="34" charset="0"/>
              <a:cs typeface="Arial" panose="020B0604020202020204" pitchFamily="34" charset="0"/>
              <a:sym typeface="Calibri"/>
            </a:endParaRPr>
          </a:p>
        </p:txBody>
      </p:sp>
      <p:pic>
        <p:nvPicPr>
          <p:cNvPr id="10242" name="Bildobjekt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039" y="1977726"/>
            <a:ext cx="5577174" cy="389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916211"/>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esentation sll mall plus EU logga_NY">
  <a:themeElements>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spDef>
    <a:ln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lnDef>
    <a:txDef>
      <a:spPr>
        <a:noFill/>
      </a:spPr>
      <a:bodyPr wrap="square" rtlCol="0">
        <a:spAutoFit/>
      </a:bodyPr>
      <a:lstStyle>
        <a:defPPr algn="l">
          <a:spcBef>
            <a:spcPts val="0"/>
          </a:spcBef>
          <a:defRPr sz="1400" b="1" dirty="0"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 sll mall plus EU logga_NY</Template>
  <TotalTime>4647</TotalTime>
  <Words>1334</Words>
  <Application>Microsoft Office PowerPoint</Application>
  <PresentationFormat>Bildspel på skärmen (4:3)</PresentationFormat>
  <Paragraphs>277</Paragraphs>
  <Slides>31</Slides>
  <Notes>27</Notes>
  <HiddenSlides>0</HiddenSlides>
  <MMClips>4</MMClips>
  <ScaleCrop>false</ScaleCrop>
  <HeadingPairs>
    <vt:vector size="8" baseType="variant">
      <vt:variant>
        <vt:lpstr>Använt teckensnitt</vt:lpstr>
      </vt:variant>
      <vt:variant>
        <vt:i4>6</vt:i4>
      </vt:variant>
      <vt:variant>
        <vt:lpstr>Tema</vt:lpstr>
      </vt:variant>
      <vt:variant>
        <vt:i4>1</vt:i4>
      </vt:variant>
      <vt:variant>
        <vt:lpstr>Serverprogram för OLE-inbäddning</vt:lpstr>
      </vt:variant>
      <vt:variant>
        <vt:i4>1</vt:i4>
      </vt:variant>
      <vt:variant>
        <vt:lpstr>Bildrubriker</vt:lpstr>
      </vt:variant>
      <vt:variant>
        <vt:i4>31</vt:i4>
      </vt:variant>
    </vt:vector>
  </HeadingPairs>
  <TitlesOfParts>
    <vt:vector size="39" baseType="lpstr">
      <vt:lpstr>Arial</vt:lpstr>
      <vt:lpstr>Bradley Hand ITC</vt:lpstr>
      <vt:lpstr>Calibri</vt:lpstr>
      <vt:lpstr>Geneva</vt:lpstr>
      <vt:lpstr>Verdana</vt:lpstr>
      <vt:lpstr>Wingdings</vt:lpstr>
      <vt:lpstr>Presentation sll mall plus EU logga_NY</vt:lpstr>
      <vt:lpstr>think-cell Slide</vt:lpstr>
      <vt:lpstr>Välkomna till eHälsalyftet tema 3!  Framtidens vårdinformationsmiljö (FVM)    </vt:lpstr>
      <vt:lpstr>eHälsalyftet 2016-2019</vt:lpstr>
      <vt:lpstr>eHälsalyftet – ett socialfondsprojekt</vt:lpstr>
      <vt:lpstr>Dialogseminarium</vt:lpstr>
      <vt:lpstr>Reflektion kring föregående dialogseminarium</vt:lpstr>
      <vt:lpstr>Mål för dagens dialogseminarium</vt:lpstr>
      <vt:lpstr>Agenda</vt:lpstr>
      <vt:lpstr>Intervju med Roger Molin, analytiker, ekonomi och styrning, Sveriges Kommuner och landsting</vt:lpstr>
      <vt:lpstr>Befolkningssituation och prognos i Stockholms län-</vt:lpstr>
      <vt:lpstr>Dialogfrågor</vt:lpstr>
      <vt:lpstr> Liam är fem år  Han har en del vårdkontakter förutom BHV  </vt:lpstr>
      <vt:lpstr>Innovationslandstingsrådet  Daniel Forslund talar om digitalisering</vt:lpstr>
      <vt:lpstr>Den digitala stockholmaren idag</vt:lpstr>
      <vt:lpstr>Framtidens vårdinformationsmiljö – FVM SLL – en introduktion  En del av Framtidens hälso- och sjukvård, vision 2025</vt:lpstr>
      <vt:lpstr>Framtidens vårdinformationsmiljö – FVM SLL</vt:lpstr>
      <vt:lpstr>Syfte med FVM</vt:lpstr>
      <vt:lpstr>Effektmål med FVM</vt:lpstr>
      <vt:lpstr> Vi utvecklar Framtidens vårdinformationsmiljö tillsammans för patienten</vt:lpstr>
      <vt:lpstr>FVM utifrån fyra perspektiv</vt:lpstr>
      <vt:lpstr>”Dokument utifrån” SVT 1984</vt:lpstr>
      <vt:lpstr>PowerPoint-presentation</vt:lpstr>
      <vt:lpstr>Framtidens vårdinformationsmiljö är så mycket mer  än ett nytt journalsystem…</vt:lpstr>
      <vt:lpstr>   Miniworkshop:   Hur kan digitaliseringen underlätta för våra familjer?   </vt:lpstr>
      <vt:lpstr>Miniworkshop:  Hur kan digitalisering underlätta för dig som medarbetare i vården?</vt:lpstr>
      <vt:lpstr>Medarbetare i vården är delaktiga i arbetet med Framtidens vårdinformationsmiljö</vt:lpstr>
      <vt:lpstr>Preliminär tidsplan:</vt:lpstr>
      <vt:lpstr>INKA BHV-hänt sedan sist!</vt:lpstr>
      <vt:lpstr>INKA BHV-hänt sedan sist fortsättning</vt:lpstr>
      <vt:lpstr>Sammanfattning  Vad har vi pratat om idag?</vt:lpstr>
      <vt:lpstr>Summering och reflektion</vt:lpstr>
      <vt:lpstr>Tack å hej! </vt:lpstr>
    </vt:vector>
  </TitlesOfParts>
  <Company>SLL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Joachim Ljungh Stenström 9RRJ</dc:creator>
  <cp:lastModifiedBy>Tony Brydner B078</cp:lastModifiedBy>
  <cp:revision>346</cp:revision>
  <cp:lastPrinted>2015-04-14T12:20:11Z</cp:lastPrinted>
  <dcterms:created xsi:type="dcterms:W3CDTF">2016-02-16T09:54:35Z</dcterms:created>
  <dcterms:modified xsi:type="dcterms:W3CDTF">2018-05-28T11:46:49Z</dcterms:modified>
</cp:coreProperties>
</file>