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22"/>
  </p:notesMasterIdLst>
  <p:handoutMasterIdLst>
    <p:handoutMasterId r:id="rId23"/>
  </p:handoutMasterIdLst>
  <p:sldIdLst>
    <p:sldId id="287" r:id="rId2"/>
    <p:sldId id="303" r:id="rId3"/>
    <p:sldId id="304" r:id="rId4"/>
    <p:sldId id="288" r:id="rId5"/>
    <p:sldId id="289" r:id="rId6"/>
    <p:sldId id="280" r:id="rId7"/>
    <p:sldId id="290" r:id="rId8"/>
    <p:sldId id="291" r:id="rId9"/>
    <p:sldId id="292" r:id="rId10"/>
    <p:sldId id="293" r:id="rId11"/>
    <p:sldId id="294" r:id="rId12"/>
    <p:sldId id="295" r:id="rId13"/>
    <p:sldId id="296" r:id="rId14"/>
    <p:sldId id="297" r:id="rId15"/>
    <p:sldId id="298" r:id="rId16"/>
    <p:sldId id="268" r:id="rId17"/>
    <p:sldId id="299" r:id="rId18"/>
    <p:sldId id="300" r:id="rId19"/>
    <p:sldId id="301" r:id="rId20"/>
    <p:sldId id="302" r:id="rId21"/>
  </p:sldIdLst>
  <p:sldSz cx="9144000" cy="6858000" type="screen4x3"/>
  <p:notesSz cx="6797675" cy="9926638"/>
  <p:defaultTextStyle>
    <a:defPPr>
      <a:defRPr lang="sv-SE"/>
    </a:defPPr>
    <a:lvl1pPr algn="ctr" rtl="0" eaLnBrk="0" fontAlgn="base" hangingPunct="0">
      <a:spcBef>
        <a:spcPct val="50000"/>
      </a:spcBef>
      <a:spcAft>
        <a:spcPct val="0"/>
      </a:spcAft>
      <a:defRPr sz="2200" kern="1200">
        <a:solidFill>
          <a:schemeClr val="tx1"/>
        </a:solidFill>
        <a:latin typeface="Verdana" pitchFamily="34" charset="0"/>
        <a:ea typeface="Geneva" charset="0"/>
        <a:cs typeface="Geneva" charset="0"/>
      </a:defRPr>
    </a:lvl1pPr>
    <a:lvl2pPr marL="457200" algn="ctr" rtl="0" eaLnBrk="0" fontAlgn="base" hangingPunct="0">
      <a:spcBef>
        <a:spcPct val="50000"/>
      </a:spcBef>
      <a:spcAft>
        <a:spcPct val="0"/>
      </a:spcAft>
      <a:defRPr sz="2200" kern="1200">
        <a:solidFill>
          <a:schemeClr val="tx1"/>
        </a:solidFill>
        <a:latin typeface="Verdana" pitchFamily="34" charset="0"/>
        <a:ea typeface="Geneva" charset="0"/>
        <a:cs typeface="Geneva" charset="0"/>
      </a:defRPr>
    </a:lvl2pPr>
    <a:lvl3pPr marL="914400" algn="ctr" rtl="0" eaLnBrk="0" fontAlgn="base" hangingPunct="0">
      <a:spcBef>
        <a:spcPct val="50000"/>
      </a:spcBef>
      <a:spcAft>
        <a:spcPct val="0"/>
      </a:spcAft>
      <a:defRPr sz="2200" kern="1200">
        <a:solidFill>
          <a:schemeClr val="tx1"/>
        </a:solidFill>
        <a:latin typeface="Verdana" pitchFamily="34" charset="0"/>
        <a:ea typeface="Geneva" charset="0"/>
        <a:cs typeface="Geneva" charset="0"/>
      </a:defRPr>
    </a:lvl3pPr>
    <a:lvl4pPr marL="1371600" algn="ctr" rtl="0" eaLnBrk="0" fontAlgn="base" hangingPunct="0">
      <a:spcBef>
        <a:spcPct val="50000"/>
      </a:spcBef>
      <a:spcAft>
        <a:spcPct val="0"/>
      </a:spcAft>
      <a:defRPr sz="2200" kern="1200">
        <a:solidFill>
          <a:schemeClr val="tx1"/>
        </a:solidFill>
        <a:latin typeface="Verdana" pitchFamily="34" charset="0"/>
        <a:ea typeface="Geneva" charset="0"/>
        <a:cs typeface="Geneva" charset="0"/>
      </a:defRPr>
    </a:lvl4pPr>
    <a:lvl5pPr marL="1828800" algn="ctr" rtl="0" eaLnBrk="0" fontAlgn="base" hangingPunct="0">
      <a:spcBef>
        <a:spcPct val="50000"/>
      </a:spcBef>
      <a:spcAft>
        <a:spcPct val="0"/>
      </a:spcAft>
      <a:defRPr sz="2200" kern="1200">
        <a:solidFill>
          <a:schemeClr val="tx1"/>
        </a:solidFill>
        <a:latin typeface="Verdana" pitchFamily="34" charset="0"/>
        <a:ea typeface="Geneva" charset="0"/>
        <a:cs typeface="Geneva" charset="0"/>
      </a:defRPr>
    </a:lvl5pPr>
    <a:lvl6pPr marL="2286000" algn="l" defTabSz="914400" rtl="0" eaLnBrk="1" latinLnBrk="0" hangingPunct="1">
      <a:defRPr sz="2200" kern="1200">
        <a:solidFill>
          <a:schemeClr val="tx1"/>
        </a:solidFill>
        <a:latin typeface="Verdana" pitchFamily="34" charset="0"/>
        <a:ea typeface="Geneva" charset="0"/>
        <a:cs typeface="Geneva" charset="0"/>
      </a:defRPr>
    </a:lvl6pPr>
    <a:lvl7pPr marL="2743200" algn="l" defTabSz="914400" rtl="0" eaLnBrk="1" latinLnBrk="0" hangingPunct="1">
      <a:defRPr sz="2200" kern="1200">
        <a:solidFill>
          <a:schemeClr val="tx1"/>
        </a:solidFill>
        <a:latin typeface="Verdana" pitchFamily="34" charset="0"/>
        <a:ea typeface="Geneva" charset="0"/>
        <a:cs typeface="Geneva" charset="0"/>
      </a:defRPr>
    </a:lvl7pPr>
    <a:lvl8pPr marL="3200400" algn="l" defTabSz="914400" rtl="0" eaLnBrk="1" latinLnBrk="0" hangingPunct="1">
      <a:defRPr sz="2200" kern="1200">
        <a:solidFill>
          <a:schemeClr val="tx1"/>
        </a:solidFill>
        <a:latin typeface="Verdana" pitchFamily="34" charset="0"/>
        <a:ea typeface="Geneva" charset="0"/>
        <a:cs typeface="Geneva" charset="0"/>
      </a:defRPr>
    </a:lvl8pPr>
    <a:lvl9pPr marL="3657600" algn="l" defTabSz="914400" rtl="0" eaLnBrk="1" latinLnBrk="0" hangingPunct="1">
      <a:defRPr sz="2200" kern="1200">
        <a:solidFill>
          <a:schemeClr val="tx1"/>
        </a:solidFill>
        <a:latin typeface="Verdana" pitchFamily="34" charset="0"/>
        <a:ea typeface="Geneva" charset="0"/>
        <a:cs typeface="Geneva" charset="0"/>
      </a:defRPr>
    </a:lvl9pPr>
  </p:defaultTextStyle>
  <p:extLst>
    <p:ext uri="{EFAFB233-063F-42B5-8137-9DF3F51BA10A}">
      <p15:sldGuideLst xmlns:p15="http://schemas.microsoft.com/office/powerpoint/2012/main">
        <p15:guide id="1" orient="horz" pos="413">
          <p15:clr>
            <a:srgbClr val="A4A3A4"/>
          </p15:clr>
        </p15:guide>
        <p15:guide id="2" orient="horz" pos="2160">
          <p15:clr>
            <a:srgbClr val="A4A3A4"/>
          </p15:clr>
        </p15:guide>
        <p15:guide id="3" orient="horz" pos="197">
          <p15:clr>
            <a:srgbClr val="A4A3A4"/>
          </p15:clr>
        </p15:guide>
        <p15:guide id="4" orient="horz" pos="4193">
          <p15:clr>
            <a:srgbClr val="A4A3A4"/>
          </p15:clr>
        </p15:guide>
        <p15:guide id="5" orient="horz" pos="3948">
          <p15:clr>
            <a:srgbClr val="A4A3A4"/>
          </p15:clr>
        </p15:guide>
        <p15:guide id="6" pos="2880">
          <p15:clr>
            <a:srgbClr val="A4A3A4"/>
          </p15:clr>
        </p15:guide>
        <p15:guide id="7" pos="209">
          <p15:clr>
            <a:srgbClr val="A4A3A4"/>
          </p15:clr>
        </p15:guide>
        <p15:guide id="8" pos="422">
          <p15:clr>
            <a:srgbClr val="A4A3A4"/>
          </p15:clr>
        </p15:guide>
        <p15:guide id="9" pos="5506">
          <p15:clr>
            <a:srgbClr val="A4A3A4"/>
          </p15:clr>
        </p15:guide>
        <p15:guide id="10" pos="330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4" frameSlides="1"/>
  <p:clrMru>
    <a:srgbClr val="E9E3DC"/>
    <a:srgbClr val="003468"/>
    <a:srgbClr val="00AEE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5" autoAdjust="0"/>
    <p:restoredTop sz="83776" autoAdjust="0"/>
  </p:normalViewPr>
  <p:slideViewPr>
    <p:cSldViewPr snapToGrid="0">
      <p:cViewPr varScale="1">
        <p:scale>
          <a:sx n="110" d="100"/>
          <a:sy n="110" d="100"/>
        </p:scale>
        <p:origin x="1644" y="102"/>
      </p:cViewPr>
      <p:guideLst>
        <p:guide orient="horz" pos="413"/>
        <p:guide orient="horz" pos="2160"/>
        <p:guide orient="horz" pos="197"/>
        <p:guide orient="horz" pos="4193"/>
        <p:guide orient="horz" pos="3948"/>
        <p:guide pos="2880"/>
        <p:guide pos="209"/>
        <p:guide pos="422"/>
        <p:guide pos="5506"/>
        <p:guide pos="330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atin typeface="Verdana" charset="0"/>
              </a:defRPr>
            </a:lvl1pPr>
          </a:lstStyle>
          <a:p>
            <a:pPr>
              <a:defRPr/>
            </a:pPr>
            <a:endParaRPr lang="sv-SE"/>
          </a:p>
        </p:txBody>
      </p:sp>
      <p:sp>
        <p:nvSpPr>
          <p:cNvPr id="3" name="Platshållare för datum 2"/>
          <p:cNvSpPr>
            <a:spLocks noGrp="1"/>
          </p:cNvSpPr>
          <p:nvPr>
            <p:ph type="dt" sz="quarter" idx="1"/>
          </p:nvPr>
        </p:nvSpPr>
        <p:spPr>
          <a:xfrm>
            <a:off x="3849688" y="0"/>
            <a:ext cx="2946400" cy="496888"/>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pPr>
              <a:defRPr/>
            </a:pPr>
            <a:fld id="{4104B59C-27AA-40BB-A939-FF05A7B8656E}" type="datetime1">
              <a:rPr lang="sv-SE"/>
              <a:pPr>
                <a:defRPr/>
              </a:pPr>
              <a:t>2018-12-12</a:t>
            </a:fld>
            <a:endParaRPr lang="sv-SE"/>
          </a:p>
        </p:txBody>
      </p:sp>
      <p:sp>
        <p:nvSpPr>
          <p:cNvPr id="4" name="Platshållare för sidfot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a:defRPr sz="1200">
                <a:latin typeface="Verdana" charset="0"/>
              </a:defRPr>
            </a:lvl1pPr>
          </a:lstStyle>
          <a:p>
            <a:pPr>
              <a:defRPr/>
            </a:pPr>
            <a:endParaRPr lang="sv-SE"/>
          </a:p>
        </p:txBody>
      </p:sp>
      <p:sp>
        <p:nvSpPr>
          <p:cNvPr id="5" name="Platshållare för bildnummer 4"/>
          <p:cNvSpPr>
            <a:spLocks noGrp="1"/>
          </p:cNvSpPr>
          <p:nvPr>
            <p:ph type="sldNum" sz="quarter" idx="3"/>
          </p:nvPr>
        </p:nvSpPr>
        <p:spPr>
          <a:xfrm>
            <a:off x="3849688" y="9428163"/>
            <a:ext cx="2946400" cy="496887"/>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pPr>
              <a:defRPr/>
            </a:pPr>
            <a:fld id="{C58BF225-E5CB-4DF5-948F-B95046AA4073}" type="slidenum">
              <a:rPr lang="sv-SE"/>
              <a:pPr>
                <a:defRPr/>
              </a:pPr>
              <a:t>‹#›</a:t>
            </a:fld>
            <a:endParaRPr lang="sv-SE"/>
          </a:p>
        </p:txBody>
      </p:sp>
    </p:spTree>
    <p:extLst>
      <p:ext uri="{BB962C8B-B14F-4D97-AF65-F5344CB8AC3E}">
        <p14:creationId xmlns:p14="http://schemas.microsoft.com/office/powerpoint/2010/main" val="36563035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46400" cy="4968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a:spcBef>
                <a:spcPct val="0"/>
              </a:spcBef>
              <a:defRPr sz="1200">
                <a:latin typeface="Arial" pitchFamily="34" charset="0"/>
                <a:ea typeface="Geneva" pitchFamily="1" charset="-128"/>
                <a:cs typeface="+mn-cs"/>
              </a:defRPr>
            </a:lvl1pPr>
          </a:lstStyle>
          <a:p>
            <a:pPr>
              <a:defRPr/>
            </a:pPr>
            <a:endParaRPr lang="sv-SE"/>
          </a:p>
        </p:txBody>
      </p:sp>
      <p:sp>
        <p:nvSpPr>
          <p:cNvPr id="6147" name="Rectangle 3"/>
          <p:cNvSpPr>
            <a:spLocks noGrp="1" noChangeArrowheads="1"/>
          </p:cNvSpPr>
          <p:nvPr>
            <p:ph type="dt" idx="1"/>
          </p:nvPr>
        </p:nvSpPr>
        <p:spPr bwMode="auto">
          <a:xfrm>
            <a:off x="3851275" y="0"/>
            <a:ext cx="2946400" cy="4968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spcBef>
                <a:spcPct val="0"/>
              </a:spcBef>
              <a:defRPr sz="1200">
                <a:latin typeface="Arial" pitchFamily="34" charset="0"/>
                <a:ea typeface="Geneva" pitchFamily="1" charset="-128"/>
                <a:cs typeface="+mn-cs"/>
              </a:defRPr>
            </a:lvl1pPr>
          </a:lstStyle>
          <a:p>
            <a:pPr>
              <a:defRPr/>
            </a:pPr>
            <a:endParaRPr lang="sv-SE"/>
          </a:p>
        </p:txBody>
      </p:sp>
      <p:sp>
        <p:nvSpPr>
          <p:cNvPr id="8196" name="Rectangle 4"/>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9" name="Rectangle 5"/>
          <p:cNvSpPr>
            <a:spLocks noGrp="1" noChangeArrowheads="1"/>
          </p:cNvSpPr>
          <p:nvPr>
            <p:ph type="body" sz="quarter" idx="3"/>
          </p:nvPr>
        </p:nvSpPr>
        <p:spPr bwMode="auto">
          <a:xfrm>
            <a:off x="906463" y="4714875"/>
            <a:ext cx="4984750" cy="44672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sv-SE" noProof="0" smtClean="0"/>
              <a:t>Klicka här för att ändra format på bakgrundstexten</a:t>
            </a:r>
          </a:p>
          <a:p>
            <a:pPr lvl="1"/>
            <a:r>
              <a:rPr lang="sv-SE" noProof="0" smtClean="0"/>
              <a:t>Nivå två</a:t>
            </a:r>
          </a:p>
          <a:p>
            <a:pPr lvl="2"/>
            <a:r>
              <a:rPr lang="sv-SE" noProof="0" smtClean="0"/>
              <a:t>Nivå tre</a:t>
            </a:r>
          </a:p>
          <a:p>
            <a:pPr lvl="3"/>
            <a:r>
              <a:rPr lang="sv-SE" noProof="0" smtClean="0"/>
              <a:t>Nivå fyra</a:t>
            </a:r>
          </a:p>
          <a:p>
            <a:pPr lvl="4"/>
            <a:r>
              <a:rPr lang="sv-SE" noProof="0" smtClean="0"/>
              <a:t>Nivå fem</a:t>
            </a:r>
          </a:p>
        </p:txBody>
      </p:sp>
      <p:sp>
        <p:nvSpPr>
          <p:cNvPr id="6150" name="Rectangle 6"/>
          <p:cNvSpPr>
            <a:spLocks noGrp="1" noChangeArrowheads="1"/>
          </p:cNvSpPr>
          <p:nvPr>
            <p:ph type="ftr" sz="quarter" idx="4"/>
          </p:nvPr>
        </p:nvSpPr>
        <p:spPr bwMode="auto">
          <a:xfrm>
            <a:off x="0" y="9429750"/>
            <a:ext cx="2946400" cy="496888"/>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l">
              <a:spcBef>
                <a:spcPct val="0"/>
              </a:spcBef>
              <a:defRPr sz="1200">
                <a:latin typeface="Arial" pitchFamily="34" charset="0"/>
                <a:ea typeface="Geneva" pitchFamily="1" charset="-128"/>
                <a:cs typeface="+mn-cs"/>
              </a:defRPr>
            </a:lvl1pPr>
          </a:lstStyle>
          <a:p>
            <a:pPr>
              <a:defRPr/>
            </a:pPr>
            <a:endParaRPr lang="sv-SE"/>
          </a:p>
        </p:txBody>
      </p:sp>
      <p:sp>
        <p:nvSpPr>
          <p:cNvPr id="6151" name="Rectangle 7"/>
          <p:cNvSpPr>
            <a:spLocks noGrp="1" noChangeArrowheads="1"/>
          </p:cNvSpPr>
          <p:nvPr>
            <p:ph type="sldNum" sz="quarter" idx="5"/>
          </p:nvPr>
        </p:nvSpPr>
        <p:spPr bwMode="auto">
          <a:xfrm>
            <a:off x="3851275" y="9429750"/>
            <a:ext cx="2946400" cy="496888"/>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spcBef>
                <a:spcPct val="0"/>
              </a:spcBef>
              <a:defRPr sz="1200">
                <a:latin typeface="Arial" pitchFamily="34" charset="0"/>
              </a:defRPr>
            </a:lvl1pPr>
          </a:lstStyle>
          <a:p>
            <a:pPr>
              <a:defRPr/>
            </a:pPr>
            <a:fld id="{3DE237F8-7095-47D1-AD93-B41ED59F381C}" type="slidenum">
              <a:rPr lang="sv-SE"/>
              <a:pPr>
                <a:defRPr/>
              </a:pPr>
              <a:t>‹#›</a:t>
            </a:fld>
            <a:endParaRPr lang="sv-SE"/>
          </a:p>
        </p:txBody>
      </p:sp>
    </p:spTree>
    <p:extLst>
      <p:ext uri="{BB962C8B-B14F-4D97-AF65-F5344CB8AC3E}">
        <p14:creationId xmlns:p14="http://schemas.microsoft.com/office/powerpoint/2010/main" val="235598539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Geneva" pitchFamily="1" charset="-128"/>
        <a:cs typeface="Geneva" charset="0"/>
      </a:defRPr>
    </a:lvl1pPr>
    <a:lvl2pPr marL="457200" algn="l" rtl="0" eaLnBrk="0" fontAlgn="base" hangingPunct="0">
      <a:spcBef>
        <a:spcPct val="30000"/>
      </a:spcBef>
      <a:spcAft>
        <a:spcPct val="0"/>
      </a:spcAft>
      <a:defRPr sz="1200" kern="1200">
        <a:solidFill>
          <a:schemeClr val="tx1"/>
        </a:solidFill>
        <a:latin typeface="Arial" pitchFamily="34" charset="0"/>
        <a:ea typeface="Geneva" pitchFamily="1" charset="-128"/>
        <a:cs typeface="Geneva" charset="0"/>
      </a:defRPr>
    </a:lvl2pPr>
    <a:lvl3pPr marL="914400" algn="l" rtl="0" eaLnBrk="0" fontAlgn="base" hangingPunct="0">
      <a:spcBef>
        <a:spcPct val="30000"/>
      </a:spcBef>
      <a:spcAft>
        <a:spcPct val="0"/>
      </a:spcAft>
      <a:defRPr sz="1200" kern="1200">
        <a:solidFill>
          <a:schemeClr val="tx1"/>
        </a:solidFill>
        <a:latin typeface="Arial" pitchFamily="34" charset="0"/>
        <a:ea typeface="Geneva" pitchFamily="1" charset="-128"/>
        <a:cs typeface="Geneva" charset="0"/>
      </a:defRPr>
    </a:lvl3pPr>
    <a:lvl4pPr marL="1371600" algn="l" rtl="0" eaLnBrk="0" fontAlgn="base" hangingPunct="0">
      <a:spcBef>
        <a:spcPct val="30000"/>
      </a:spcBef>
      <a:spcAft>
        <a:spcPct val="0"/>
      </a:spcAft>
      <a:defRPr sz="1200" kern="1200">
        <a:solidFill>
          <a:schemeClr val="tx1"/>
        </a:solidFill>
        <a:latin typeface="Arial" pitchFamily="34" charset="0"/>
        <a:ea typeface="Geneva" pitchFamily="1" charset="-128"/>
        <a:cs typeface="Geneva" charset="0"/>
      </a:defRPr>
    </a:lvl4pPr>
    <a:lvl5pPr marL="1828800" algn="l" rtl="0" eaLnBrk="0" fontAlgn="base" hangingPunct="0">
      <a:spcBef>
        <a:spcPct val="30000"/>
      </a:spcBef>
      <a:spcAft>
        <a:spcPct val="0"/>
      </a:spcAft>
      <a:defRPr sz="1200" kern="1200">
        <a:solidFill>
          <a:schemeClr val="tx1"/>
        </a:solidFill>
        <a:latin typeface="Arial" pitchFamily="34" charset="0"/>
        <a:ea typeface="Geneva" pitchFamily="1" charset="-128"/>
        <a:cs typeface="Geneva"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1165225" y="1241425"/>
            <a:ext cx="4467225" cy="3349625"/>
          </a:xfrm>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960528-6331-46B3-BBB6-2D295C2FE94A}"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sv-SE"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658417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1165225" y="1241425"/>
            <a:ext cx="4467225" cy="3349625"/>
          </a:xfrm>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459D1601-877F-4959-98B8-43F11BA93FFA}" type="slidenum">
              <a:rPr lang="sv-SE" smtClean="0"/>
              <a:t>10</a:t>
            </a:fld>
            <a:endParaRPr lang="sv-SE"/>
          </a:p>
        </p:txBody>
      </p:sp>
    </p:spTree>
    <p:extLst>
      <p:ext uri="{BB962C8B-B14F-4D97-AF65-F5344CB8AC3E}">
        <p14:creationId xmlns:p14="http://schemas.microsoft.com/office/powerpoint/2010/main" val="26888950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1165225" y="1241425"/>
            <a:ext cx="4467225" cy="3349625"/>
          </a:xfrm>
        </p:spPr>
      </p:sp>
      <p:sp>
        <p:nvSpPr>
          <p:cNvPr id="3" name="Platshållare för anteckningar 2"/>
          <p:cNvSpPr>
            <a:spLocks noGrp="1"/>
          </p:cNvSpPr>
          <p:nvPr>
            <p:ph type="body" idx="1"/>
          </p:nvPr>
        </p:nvSpPr>
        <p:spPr/>
        <p:txBody>
          <a:bodyPr/>
          <a:lstStyle/>
          <a:p>
            <a:r>
              <a:rPr lang="sv-SE" sz="1200" b="1" dirty="0"/>
              <a:t>Syftet med bilden</a:t>
            </a:r>
            <a:r>
              <a:rPr lang="sv-SE" sz="1200" b="1" baseline="0" dirty="0"/>
              <a:t> </a:t>
            </a:r>
            <a:r>
              <a:rPr lang="sv-SE" sz="1200" b="0" baseline="0" dirty="0"/>
              <a:t>är att besvara frågan: </a:t>
            </a:r>
            <a:r>
              <a:rPr lang="sv-SE" sz="1200" b="1" baseline="0" dirty="0"/>
              <a:t>Vilka behov upphandlingen ska svara upp mot?</a:t>
            </a:r>
          </a:p>
          <a:p>
            <a:endParaRPr lang="sv-SE" sz="1200" b="1" dirty="0"/>
          </a:p>
          <a:p>
            <a:r>
              <a:rPr lang="sv-SE" sz="1200" b="0" dirty="0"/>
              <a:t>Upphandlingen</a:t>
            </a:r>
            <a:r>
              <a:rPr lang="sv-SE" sz="1200" b="0" baseline="0" dirty="0"/>
              <a:t> av </a:t>
            </a:r>
            <a:r>
              <a:rPr lang="sv-SE" sz="1200" b="0" i="1" baseline="0" dirty="0"/>
              <a:t>vårdstöd</a:t>
            </a:r>
            <a:r>
              <a:rPr lang="sv-SE" sz="1200" b="0" baseline="0" dirty="0"/>
              <a:t> och </a:t>
            </a:r>
            <a:r>
              <a:rPr lang="sv-SE" sz="1200" b="0" i="1" baseline="0" dirty="0"/>
              <a:t>vårdkontinuitetsstöd</a:t>
            </a:r>
            <a:r>
              <a:rPr lang="sv-SE" sz="1200" b="0" baseline="0" dirty="0"/>
              <a:t> ska svara mot två behovsområden:</a:t>
            </a:r>
            <a:endParaRPr lang="sv-SE" sz="1200" b="0" dirty="0"/>
          </a:p>
          <a:p>
            <a:endParaRPr lang="sv-SE" sz="1200" b="1" dirty="0"/>
          </a:p>
          <a:p>
            <a:r>
              <a:rPr lang="sv-SE" sz="1200" b="1" dirty="0"/>
              <a:t>Vårdstöd </a:t>
            </a:r>
            <a:r>
              <a:rPr lang="sv-SE" sz="1200" b="0" dirty="0"/>
              <a:t>- omfattar</a:t>
            </a:r>
            <a:r>
              <a:rPr lang="sv-SE" sz="1200" b="0" baseline="0" dirty="0"/>
              <a:t> den funktionalitet som personal ska ha som huvudsakligt dagligt IT-stöd (med exempelvis välintegrerade kunskaps-, besluts- och processtöd). Det svarar bland annat mot behov som idag uppfylls av dagens journalsystem</a:t>
            </a:r>
            <a:r>
              <a:rPr lang="sv-SE" sz="1200" dirty="0"/>
              <a:t>,</a:t>
            </a:r>
            <a:r>
              <a:rPr lang="sv-SE" sz="1200" baseline="0" dirty="0"/>
              <a:t> det </a:t>
            </a:r>
            <a:r>
              <a:rPr lang="sv-SE" sz="1200" i="1" baseline="0" dirty="0"/>
              <a:t>kan</a:t>
            </a:r>
            <a:r>
              <a:rPr lang="sv-SE" sz="1200" baseline="0" dirty="0"/>
              <a:t> även inkludera vissa specialistsystem, som kan ersättas, alternativt behöva integreras i kommande IT-stöd. </a:t>
            </a:r>
            <a:r>
              <a:rPr kumimoji="0" lang="sv-SE" sz="1200" b="0" i="0" u="none" strike="noStrike" kern="0" cap="none" spc="0" normalizeH="0" baseline="0" noProof="0" dirty="0">
                <a:ln>
                  <a:noFill/>
                </a:ln>
                <a:solidFill>
                  <a:sysClr val="windowText" lastClr="000000"/>
                </a:solidFill>
                <a:effectLst/>
                <a:uLnTx/>
                <a:uFillTx/>
                <a:latin typeface="+mn-lt"/>
                <a:ea typeface="+mn-ea"/>
                <a:cs typeface="Arial" panose="020B0604020202020204" pitchFamily="34" charset="0"/>
              </a:rPr>
              <a:t>I ytterringen ges exempel på </a:t>
            </a:r>
            <a:r>
              <a:rPr kumimoji="0" lang="sv-SE" sz="1200" b="0" i="1" u="none" strike="noStrike" kern="0" cap="none" spc="0" normalizeH="0" baseline="0" noProof="0" dirty="0">
                <a:ln>
                  <a:noFill/>
                </a:ln>
                <a:solidFill>
                  <a:sysClr val="windowText" lastClr="000000"/>
                </a:solidFill>
                <a:effectLst/>
                <a:uLnTx/>
                <a:uFillTx/>
                <a:latin typeface="+mn-lt"/>
                <a:ea typeface="+mn-ea"/>
                <a:cs typeface="Arial" panose="020B0604020202020204" pitchFamily="34" charset="0"/>
              </a:rPr>
              <a:t>några</a:t>
            </a:r>
            <a:r>
              <a:rPr kumimoji="0" lang="sv-SE" sz="1200" b="0" i="0" u="none" strike="noStrike" kern="0" cap="none" spc="0" normalizeH="0" baseline="0" noProof="0" dirty="0">
                <a:ln>
                  <a:noFill/>
                </a:ln>
                <a:solidFill>
                  <a:sysClr val="windowText" lastClr="000000"/>
                </a:solidFill>
                <a:effectLst/>
                <a:uLnTx/>
                <a:uFillTx/>
                <a:latin typeface="+mn-lt"/>
                <a:ea typeface="+mn-ea"/>
                <a:cs typeface="Arial" panose="020B0604020202020204" pitchFamily="34" charset="0"/>
              </a:rPr>
              <a:t> områden som täcks av ett specialistsystem, det är dock ingen heltäckande bild.</a:t>
            </a:r>
          </a:p>
          <a:p>
            <a:endParaRPr lang="sv-SE" sz="1200" b="1"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1" dirty="0"/>
              <a:t>Vårdkontinuitetsstöd</a:t>
            </a:r>
            <a:r>
              <a:rPr lang="sv-SE" sz="1200" b="0" baseline="0" dirty="0"/>
              <a:t> - </a:t>
            </a:r>
            <a:r>
              <a:rPr lang="sv-SE" sz="1200" dirty="0"/>
              <a:t>omfattar den funktionalitet som svarar mot behovet av att möjliggöra interaktion</a:t>
            </a:r>
            <a:r>
              <a:rPr lang="sv-SE" sz="1200" baseline="0" dirty="0"/>
              <a:t> och informationsutbyte mellan olika aktörer (för att erbjuda en sammanhängande integrerad och kunskapsdriven hälso- och sjukvård). </a:t>
            </a:r>
            <a:r>
              <a:rPr lang="sv-SE" sz="1200" dirty="0">
                <a:solidFill>
                  <a:srgbClr val="000000"/>
                </a:solidFill>
                <a:latin typeface="Verdana" panose="020B0604030504040204" pitchFamily="34" charset="0"/>
                <a:ea typeface="Verdana" panose="020B0604030504040204" pitchFamily="34" charset="0"/>
                <a:cs typeface="Verdana" panose="020B0604030504040204" pitchFamily="34" charset="0"/>
                <a:sym typeface="Calibri"/>
              </a:rPr>
              <a:t>(Ex. SLL-ägd vård, privata vårdgivare, kommuner, m.fl.) </a:t>
            </a:r>
          </a:p>
        </p:txBody>
      </p:sp>
      <p:sp>
        <p:nvSpPr>
          <p:cNvPr id="4" name="Platshållare för bildnummer 3"/>
          <p:cNvSpPr>
            <a:spLocks noGrp="1"/>
          </p:cNvSpPr>
          <p:nvPr>
            <p:ph type="sldNum" sz="quarter" idx="10"/>
          </p:nvPr>
        </p:nvSpPr>
        <p:spPr/>
        <p:txBody>
          <a:bodyPr/>
          <a:lstStyle/>
          <a:p>
            <a:fld id="{459D1601-877F-4959-98B8-43F11BA93FFA}" type="slidenum">
              <a:rPr lang="sv-SE" smtClean="0"/>
              <a:t>11</a:t>
            </a:fld>
            <a:endParaRPr lang="sv-SE"/>
          </a:p>
        </p:txBody>
      </p:sp>
    </p:spTree>
    <p:extLst>
      <p:ext uri="{BB962C8B-B14F-4D97-AF65-F5344CB8AC3E}">
        <p14:creationId xmlns:p14="http://schemas.microsoft.com/office/powerpoint/2010/main" val="13299587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1165225" y="1241425"/>
            <a:ext cx="4467225" cy="3349625"/>
          </a:xfrm>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459D1601-877F-4959-98B8-43F11BA93FFA}" type="slidenum">
              <a:rPr lang="sv-SE" smtClean="0"/>
              <a:t>12</a:t>
            </a:fld>
            <a:endParaRPr lang="sv-SE"/>
          </a:p>
        </p:txBody>
      </p:sp>
    </p:spTree>
    <p:extLst>
      <p:ext uri="{BB962C8B-B14F-4D97-AF65-F5344CB8AC3E}">
        <p14:creationId xmlns:p14="http://schemas.microsoft.com/office/powerpoint/2010/main" val="3675562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1165225" y="1241425"/>
            <a:ext cx="4467225" cy="3349625"/>
          </a:xfrm>
        </p:spPr>
      </p:sp>
      <p:sp>
        <p:nvSpPr>
          <p:cNvPr id="3" name="Platshållare för anteckningar 2"/>
          <p:cNvSpPr>
            <a:spLocks noGrp="1"/>
          </p:cNvSpPr>
          <p:nvPr>
            <p:ph type="body" idx="1"/>
          </p:nvPr>
        </p:nvSpPr>
        <p:spPr/>
        <p:txBody>
          <a:bodyPr/>
          <a:lstStyle/>
          <a:p>
            <a:r>
              <a:rPr lang="sv-SE" b="1" dirty="0"/>
              <a:t>Syftet med bilden </a:t>
            </a:r>
            <a:r>
              <a:rPr lang="sv-SE" b="0" dirty="0"/>
              <a:t>är att besvara</a:t>
            </a:r>
            <a:r>
              <a:rPr lang="sv-SE" b="0" baseline="0" dirty="0"/>
              <a:t> frågan: </a:t>
            </a:r>
            <a:r>
              <a:rPr lang="sv-SE" b="1" baseline="0" dirty="0"/>
              <a:t>Vilka vårdgivare är involverade</a:t>
            </a:r>
          </a:p>
          <a:p>
            <a:endParaRPr lang="sv-SE" b="1"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dirty="0">
                <a:solidFill>
                  <a:schemeClr val="tx1"/>
                </a:solidFill>
                <a:effectLst/>
                <a:latin typeface="+mn-lt"/>
                <a:ea typeface="+mn-ea"/>
                <a:cs typeface="+mn-cs"/>
              </a:rPr>
              <a:t>Samtliga</a:t>
            </a:r>
            <a:r>
              <a:rPr lang="sv-SE" sz="1200" kern="1200" baseline="0" dirty="0">
                <a:solidFill>
                  <a:schemeClr val="tx1"/>
                </a:solidFill>
                <a:effectLst/>
                <a:latin typeface="+mn-lt"/>
                <a:ea typeface="+mn-ea"/>
                <a:cs typeface="+mn-cs"/>
              </a:rPr>
              <a:t> vårdgivare inom den SLL-ägda vården inklusive förvaltningarna HSF, LSF, Region Gotland och </a:t>
            </a:r>
            <a:r>
              <a:rPr lang="sv-SE" sz="1200" kern="1200" baseline="0" dirty="0" err="1">
                <a:solidFill>
                  <a:schemeClr val="tx1"/>
                </a:solidFill>
                <a:effectLst/>
                <a:latin typeface="+mn-lt"/>
                <a:ea typeface="+mn-ea"/>
                <a:cs typeface="+mn-cs"/>
              </a:rPr>
              <a:t>TioHundra</a:t>
            </a:r>
            <a:r>
              <a:rPr lang="sv-SE" sz="1200" kern="1200" baseline="0" dirty="0">
                <a:solidFill>
                  <a:schemeClr val="tx1"/>
                </a:solidFill>
                <a:effectLst/>
                <a:latin typeface="+mn-lt"/>
                <a:ea typeface="+mn-ea"/>
                <a:cs typeface="+mn-cs"/>
              </a:rPr>
              <a:t> är delaktiga i programmet. I det verksamhetsförberedande arbetet för framtidens vårdinformationsmiljö och i arbetet med upphandlingen bereds arbetet tillsammans tvärs över vårdgivargränserna. </a:t>
            </a:r>
            <a:endParaRPr lang="sv-SE" sz="1200" kern="1200" dirty="0">
              <a:solidFill>
                <a:schemeClr val="tx1"/>
              </a:solidFill>
              <a:effectLst/>
              <a:latin typeface="+mn-lt"/>
              <a:ea typeface="+mn-ea"/>
              <a:cs typeface="+mn-cs"/>
            </a:endParaRPr>
          </a:p>
          <a:p>
            <a:endParaRPr lang="sv-SE" b="1"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Upphandlingen omfattar den SLL-ägda vården men ska också möjliggöra förmåga till regional nätverkssjukvård.</a:t>
            </a:r>
            <a:r>
              <a:rPr lang="sv-SE" baseline="0" dirty="0"/>
              <a:t> </a:t>
            </a:r>
            <a:r>
              <a:rPr lang="sv-SE" sz="1200" kern="1200" dirty="0">
                <a:solidFill>
                  <a:schemeClr val="tx1"/>
                </a:solidFill>
                <a:effectLst/>
                <a:latin typeface="+mn-lt"/>
                <a:ea typeface="+mn-ea"/>
                <a:cs typeface="+mn-cs"/>
              </a:rPr>
              <a:t>Den nya vårdinformationsmiljön kommer att vara en förutsättning för att bygga ett strukturerat informationsutbyte och samverkan med privata vårdgivare, kommuner och andra landsting.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b="1" kern="1200" dirty="0">
              <a:solidFill>
                <a:schemeClr val="tx1"/>
              </a:solidFill>
              <a:effectLst/>
              <a:latin typeface="+mn-lt"/>
              <a:ea typeface="+mn-ea"/>
              <a:cs typeface="+mn-cs"/>
            </a:endParaRPr>
          </a:p>
          <a:p>
            <a:endParaRPr lang="sv-SE" sz="1200" kern="1200" dirty="0">
              <a:solidFill>
                <a:schemeClr val="tx1"/>
              </a:solidFill>
              <a:effectLst/>
              <a:latin typeface="+mn-lt"/>
              <a:ea typeface="+mn-ea"/>
              <a:cs typeface="+mn-cs"/>
            </a:endParaRPr>
          </a:p>
          <a:p>
            <a:r>
              <a:rPr lang="sv-SE" sz="1200" kern="1200" dirty="0">
                <a:solidFill>
                  <a:schemeClr val="tx1"/>
                </a:solidFill>
                <a:effectLst/>
                <a:latin typeface="+mn-lt"/>
                <a:ea typeface="+mn-ea"/>
                <a:cs typeface="+mn-cs"/>
              </a:rPr>
              <a:t> </a:t>
            </a:r>
            <a:endParaRPr lang="sv-SE" b="1" dirty="0"/>
          </a:p>
        </p:txBody>
      </p:sp>
      <p:sp>
        <p:nvSpPr>
          <p:cNvPr id="4" name="Platshållare för bildnummer 3"/>
          <p:cNvSpPr>
            <a:spLocks noGrp="1"/>
          </p:cNvSpPr>
          <p:nvPr>
            <p:ph type="sldNum" sz="quarter" idx="10"/>
          </p:nvPr>
        </p:nvSpPr>
        <p:spPr/>
        <p:txBody>
          <a:bodyPr/>
          <a:lstStyle/>
          <a:p>
            <a:fld id="{459D1601-877F-4959-98B8-43F11BA93FFA}" type="slidenum">
              <a:rPr lang="sv-SE" smtClean="0"/>
              <a:t>13</a:t>
            </a:fld>
            <a:endParaRPr lang="sv-SE"/>
          </a:p>
        </p:txBody>
      </p:sp>
    </p:spTree>
    <p:extLst>
      <p:ext uri="{BB962C8B-B14F-4D97-AF65-F5344CB8AC3E}">
        <p14:creationId xmlns:p14="http://schemas.microsoft.com/office/powerpoint/2010/main" val="2317033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1165225" y="1241425"/>
            <a:ext cx="4467225" cy="3349625"/>
          </a:xfrm>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459D1601-877F-4959-98B8-43F11BA93FFA}" type="slidenum">
              <a:rPr lang="sv-SE" smtClean="0"/>
              <a:t>14</a:t>
            </a:fld>
            <a:endParaRPr lang="sv-SE"/>
          </a:p>
        </p:txBody>
      </p:sp>
    </p:spTree>
    <p:extLst>
      <p:ext uri="{BB962C8B-B14F-4D97-AF65-F5344CB8AC3E}">
        <p14:creationId xmlns:p14="http://schemas.microsoft.com/office/powerpoint/2010/main" val="7174570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1165225" y="1241425"/>
            <a:ext cx="4467225" cy="3349625"/>
          </a:xfrm>
        </p:spPr>
      </p:sp>
      <p:sp>
        <p:nvSpPr>
          <p:cNvPr id="3" name="Platshållare för anteckningar 2"/>
          <p:cNvSpPr>
            <a:spLocks noGrp="1"/>
          </p:cNvSpPr>
          <p:nvPr>
            <p:ph type="body" idx="1"/>
          </p:nvPr>
        </p:nvSpPr>
        <p:spPr/>
        <p:txBody>
          <a:bodyPr/>
          <a:lstStyle/>
          <a:p>
            <a:pPr marL="0" marR="0" lvl="0" indent="0" algn="l" defTabSz="457200" rtl="0" eaLnBrk="1" fontAlgn="auto" latinLnBrk="0" hangingPunct="0">
              <a:lnSpc>
                <a:spcPct val="100000"/>
              </a:lnSpc>
              <a:spcBef>
                <a:spcPts val="0"/>
              </a:spcBef>
              <a:spcAft>
                <a:spcPts val="0"/>
              </a:spcAft>
              <a:buClrTx/>
              <a:buSzTx/>
              <a:buFontTx/>
              <a:buNone/>
              <a:tabLst/>
              <a:defRPr/>
            </a:pPr>
            <a:r>
              <a:rPr lang="sv-SE" sz="1200" b="1" dirty="0">
                <a:latin typeface="Arial" panose="020B0604020202020204" pitchFamily="34" charset="0"/>
                <a:cs typeface="Arial" panose="020B0604020202020204" pitchFamily="34" charset="0"/>
                <a:sym typeface="Calibri"/>
              </a:rPr>
              <a:t>Syfte med bilden</a:t>
            </a:r>
            <a:r>
              <a:rPr lang="sv-SE" sz="1200" b="0" dirty="0">
                <a:latin typeface="Arial" panose="020B0604020202020204" pitchFamily="34" charset="0"/>
                <a:cs typeface="Arial" panose="020B0604020202020204" pitchFamily="34" charset="0"/>
                <a:sym typeface="Calibri"/>
              </a:rPr>
              <a:t> är att besvara frågan: </a:t>
            </a:r>
            <a:r>
              <a:rPr lang="sv-SE" sz="1200" b="1" dirty="0">
                <a:latin typeface="Arial" panose="020B0604020202020204" pitchFamily="34" charset="0"/>
                <a:cs typeface="Arial" panose="020B0604020202020204" pitchFamily="34" charset="0"/>
                <a:sym typeface="Calibri"/>
              </a:rPr>
              <a:t>Vad kan en ny vårdinformationsmiljö bidra med utifrån medarbetarnas perspektiv?</a:t>
            </a:r>
          </a:p>
          <a:p>
            <a:pPr marL="0" marR="0" lvl="0" indent="0" algn="l" defTabSz="457200" rtl="0" eaLnBrk="1" fontAlgn="auto" latinLnBrk="0" hangingPunct="0">
              <a:lnSpc>
                <a:spcPct val="100000"/>
              </a:lnSpc>
              <a:spcBef>
                <a:spcPts val="0"/>
              </a:spcBef>
              <a:spcAft>
                <a:spcPts val="0"/>
              </a:spcAft>
              <a:buClrTx/>
              <a:buSzTx/>
              <a:buFontTx/>
              <a:buNone/>
              <a:tabLst/>
              <a:defRPr/>
            </a:pPr>
            <a:endParaRPr lang="sv-SE" sz="1200" b="1" baseline="0" dirty="0">
              <a:latin typeface="Arial" panose="020B0604020202020204" pitchFamily="34" charset="0"/>
              <a:cs typeface="Arial" panose="020B0604020202020204" pitchFamily="34" charset="0"/>
              <a:sym typeface="Calibri"/>
            </a:endParaRPr>
          </a:p>
          <a:p>
            <a:pPr marL="0" marR="0" lvl="0" indent="0" algn="l" defTabSz="457200" rtl="0" eaLnBrk="1" fontAlgn="auto" latinLnBrk="0" hangingPunct="0">
              <a:lnSpc>
                <a:spcPct val="100000"/>
              </a:lnSpc>
              <a:spcBef>
                <a:spcPts val="0"/>
              </a:spcBef>
              <a:spcAft>
                <a:spcPts val="0"/>
              </a:spcAft>
              <a:buClrTx/>
              <a:buSzTx/>
              <a:buFontTx/>
              <a:buNone/>
              <a:tabLst/>
              <a:defRPr/>
            </a:pPr>
            <a:r>
              <a:rPr lang="sv-SE" dirty="0"/>
              <a:t>Det kan vi inte säga säkert i och med upphandlingen som pågår och beror på vad leverantörerna kan erbjuda för att möta landstingets behov och krav. Det</a:t>
            </a:r>
            <a:r>
              <a:rPr lang="sv-SE" baseline="0" dirty="0"/>
              <a:t> här är ett utdrag från dokumentet Verksamhetens målbild som beskriver önskat läge för framtidens vårdinformationsmiljö.</a:t>
            </a:r>
          </a:p>
          <a:p>
            <a:pPr marL="0" marR="0" lvl="0" indent="0" algn="l" defTabSz="457200" rtl="0" eaLnBrk="1" fontAlgn="auto" latinLnBrk="0" hangingPunct="0">
              <a:lnSpc>
                <a:spcPct val="100000"/>
              </a:lnSpc>
              <a:spcBef>
                <a:spcPts val="0"/>
              </a:spcBef>
              <a:spcAft>
                <a:spcPts val="0"/>
              </a:spcAft>
              <a:buClrTx/>
              <a:buSzTx/>
              <a:buFontTx/>
              <a:buNone/>
              <a:tabLst/>
              <a:defRPr/>
            </a:pPr>
            <a:endParaRPr lang="sv-SE" sz="1200" b="1" baseline="0" dirty="0">
              <a:latin typeface="Arial" panose="020B0604020202020204" pitchFamily="34" charset="0"/>
              <a:cs typeface="Arial" panose="020B0604020202020204" pitchFamily="34" charset="0"/>
              <a:sym typeface="Calibri"/>
            </a:endParaRPr>
          </a:p>
          <a:p>
            <a:pPr marL="0" indent="0">
              <a:lnSpc>
                <a:spcPct val="150000"/>
              </a:lnSpc>
              <a:buNone/>
            </a:pPr>
            <a:r>
              <a:rPr lang="sv-SE" sz="1200" dirty="0"/>
              <a:t>-Tillgång</a:t>
            </a:r>
            <a:r>
              <a:rPr lang="sv-SE" sz="1200" baseline="0" dirty="0"/>
              <a:t> till l</a:t>
            </a:r>
            <a:r>
              <a:rPr lang="sv-SE" sz="1200" dirty="0"/>
              <a:t>ättanvända mobila stöd med hög användarbarhet.</a:t>
            </a:r>
          </a:p>
          <a:p>
            <a:pPr>
              <a:lnSpc>
                <a:spcPct val="150000"/>
              </a:lnSpc>
              <a:buFontTx/>
              <a:buChar char="-"/>
            </a:pPr>
            <a:r>
              <a:rPr lang="sv-SE" sz="1200" dirty="0"/>
              <a:t>Välintegrerade kunskaps- och beslutsstöd som ger stöd i de kliniska processerna och </a:t>
            </a:r>
            <a:r>
              <a:rPr lang="sv-SE" sz="1200" dirty="0">
                <a:sym typeface="Calibri"/>
              </a:rPr>
              <a:t>hjälp att organisera, prioritera och förutse aktiviteter</a:t>
            </a:r>
            <a:r>
              <a:rPr lang="sv-SE" sz="1200" dirty="0"/>
              <a:t>.</a:t>
            </a:r>
            <a:endParaRPr lang="sv-SE" sz="1200" dirty="0">
              <a:sym typeface="Calibri"/>
            </a:endParaRPr>
          </a:p>
          <a:p>
            <a:pPr>
              <a:lnSpc>
                <a:spcPct val="150000"/>
              </a:lnSpc>
              <a:buFontTx/>
              <a:buChar char="-"/>
            </a:pPr>
            <a:r>
              <a:rPr lang="sv-SE" sz="1200" dirty="0">
                <a:sym typeface="Calibri"/>
              </a:rPr>
              <a:t>Patientinformationen finns tillgänglig på ett samlat ställe och visas överskådligt.</a:t>
            </a:r>
          </a:p>
          <a:p>
            <a:pPr>
              <a:lnSpc>
                <a:spcPct val="150000"/>
              </a:lnSpc>
              <a:buFontTx/>
              <a:buChar char="-"/>
            </a:pPr>
            <a:r>
              <a:rPr lang="sv-SE" sz="1200" dirty="0"/>
              <a:t>Informationen dokumenteras </a:t>
            </a:r>
            <a:r>
              <a:rPr lang="sv-SE" sz="1200" dirty="0">
                <a:sym typeface="Calibri"/>
              </a:rPr>
              <a:t>en gång, och finns sedan tillgänglig i alla relevanta sammanhang.</a:t>
            </a:r>
          </a:p>
          <a:p>
            <a:pPr>
              <a:lnSpc>
                <a:spcPct val="150000"/>
              </a:lnSpc>
              <a:buFontTx/>
              <a:buChar char="-"/>
            </a:pPr>
            <a:r>
              <a:rPr lang="sv-SE" sz="1200" dirty="0">
                <a:sym typeface="Calibri"/>
              </a:rPr>
              <a:t>Administrativa arbetsuppgifter automatiseras och förenklas. </a:t>
            </a:r>
          </a:p>
          <a:p>
            <a:pPr marL="0" marR="0" lvl="0" indent="0" algn="l" defTabSz="457200" rtl="0" eaLnBrk="1" fontAlgn="auto" latinLnBrk="0" hangingPunct="0">
              <a:lnSpc>
                <a:spcPct val="100000"/>
              </a:lnSpc>
              <a:spcBef>
                <a:spcPts val="0"/>
              </a:spcBef>
              <a:spcAft>
                <a:spcPts val="0"/>
              </a:spcAft>
              <a:buClrTx/>
              <a:buSzTx/>
              <a:buFontTx/>
              <a:buNone/>
              <a:tabLst/>
              <a:defRPr/>
            </a:pPr>
            <a:endParaRPr lang="sv-SE" sz="1200" b="0" baseline="0" dirty="0">
              <a:latin typeface="Arial" panose="020B0604020202020204" pitchFamily="34" charset="0"/>
              <a:cs typeface="Arial" panose="020B0604020202020204" pitchFamily="34" charset="0"/>
              <a:sym typeface="Calibri"/>
            </a:endParaRPr>
          </a:p>
          <a:p>
            <a:pPr marL="0" marR="0" lvl="0" indent="0" algn="l" defTabSz="457200" rtl="0" eaLnBrk="1" fontAlgn="auto" latinLnBrk="0" hangingPunct="0">
              <a:lnSpc>
                <a:spcPct val="100000"/>
              </a:lnSpc>
              <a:spcBef>
                <a:spcPts val="0"/>
              </a:spcBef>
              <a:spcAft>
                <a:spcPts val="0"/>
              </a:spcAft>
              <a:buClrTx/>
              <a:buSzTx/>
              <a:buFontTx/>
              <a:buNone/>
              <a:tabLst/>
              <a:defRPr/>
            </a:pPr>
            <a:r>
              <a:rPr lang="sv-SE" sz="1200" dirty="0"/>
              <a:t>Exempel på kunskapsstöd och beslutsstöd</a:t>
            </a:r>
            <a:r>
              <a:rPr lang="sv-SE" sz="1200" baseline="0" dirty="0"/>
              <a:t>: </a:t>
            </a:r>
            <a:r>
              <a:rPr lang="sv-SE" sz="1200" dirty="0"/>
              <a:t>Kunskapsstöd </a:t>
            </a:r>
            <a:r>
              <a:rPr lang="sv-SE" sz="1200" i="1" dirty="0"/>
              <a:t>kan</a:t>
            </a:r>
            <a:r>
              <a:rPr lang="sv-SE" sz="1200" dirty="0"/>
              <a:t> innebära att vårdprogram och riktlinjer är integrerade i aktivt system. Beslutsstöd </a:t>
            </a:r>
            <a:r>
              <a:rPr lang="sv-SE" sz="1200" i="1" dirty="0"/>
              <a:t>kan</a:t>
            </a:r>
            <a:r>
              <a:rPr lang="sv-SE" sz="1200" dirty="0"/>
              <a:t> innebära att det blir enklare att fatta bra beslut utifrån individens hälsa vid t ex ordination av läkemedel, att beslutsstödet tar hänsyn till parametrar som patientens vikt etc.</a:t>
            </a:r>
          </a:p>
          <a:p>
            <a:pPr marL="0" marR="0" lvl="0" indent="0" algn="l" defTabSz="457200" rtl="0" eaLnBrk="1" fontAlgn="auto" latinLnBrk="0" hangingPunct="0">
              <a:lnSpc>
                <a:spcPct val="100000"/>
              </a:lnSpc>
              <a:spcBef>
                <a:spcPts val="0"/>
              </a:spcBef>
              <a:spcAft>
                <a:spcPts val="0"/>
              </a:spcAft>
              <a:buClrTx/>
              <a:buSzTx/>
              <a:buFontTx/>
              <a:buNone/>
              <a:tabLst/>
              <a:defRPr/>
            </a:pPr>
            <a:endParaRPr lang="sv-SE" b="0" dirty="0"/>
          </a:p>
          <a:p>
            <a:pPr marR="0" algn="l" defTabSz="457200" rtl="0" fontAlgn="auto" latinLnBrk="0" hangingPunct="0">
              <a:lnSpc>
                <a:spcPct val="100000"/>
              </a:lnSpc>
              <a:spcBef>
                <a:spcPts val="0"/>
              </a:spcBef>
              <a:spcAft>
                <a:spcPts val="0"/>
              </a:spcAft>
              <a:buClrTx/>
              <a:buSzTx/>
              <a:tabLst/>
            </a:pPr>
            <a:endParaRPr kumimoji="0" lang="sv-SE" sz="1200" b="1" u="none" strike="noStrike" cap="none" spc="0" normalizeH="0" baseline="0" dirty="0">
              <a:ln>
                <a:noFill/>
              </a:ln>
              <a:solidFill>
                <a:srgbClr val="000000"/>
              </a:solidFill>
              <a:effectLst/>
              <a:uFillTx/>
              <a:latin typeface="Arial" panose="020B0604020202020204" pitchFamily="34" charset="0"/>
              <a:cs typeface="Arial" panose="020B0604020202020204" pitchFamily="34" charset="0"/>
              <a:sym typeface="Calibri"/>
            </a:endParaRPr>
          </a:p>
          <a:p>
            <a:pPr marR="0" algn="l" defTabSz="457200" rtl="0" fontAlgn="auto" latinLnBrk="0" hangingPunct="0">
              <a:lnSpc>
                <a:spcPct val="100000"/>
              </a:lnSpc>
              <a:spcBef>
                <a:spcPts val="0"/>
              </a:spcBef>
              <a:spcAft>
                <a:spcPts val="0"/>
              </a:spcAft>
              <a:buClrTx/>
              <a:buSzTx/>
              <a:tabLst/>
            </a:pPr>
            <a:endParaRPr kumimoji="0" lang="sv-SE" sz="1200" b="1" u="none" strike="noStrike" cap="none" spc="0" normalizeH="0" baseline="0" dirty="0">
              <a:ln>
                <a:noFill/>
              </a:ln>
              <a:solidFill>
                <a:srgbClr val="000000"/>
              </a:solidFill>
              <a:effectLst/>
              <a:uFillTx/>
              <a:latin typeface="Arial" panose="020B0604020202020204" pitchFamily="34" charset="0"/>
              <a:cs typeface="Arial" panose="020B0604020202020204" pitchFamily="34" charset="0"/>
              <a:sym typeface="Calibri"/>
            </a:endParaRPr>
          </a:p>
          <a:p>
            <a:pPr marR="0" algn="l" defTabSz="457200" rtl="0" fontAlgn="auto" latinLnBrk="0" hangingPunct="0">
              <a:lnSpc>
                <a:spcPct val="100000"/>
              </a:lnSpc>
              <a:spcBef>
                <a:spcPts val="0"/>
              </a:spcBef>
              <a:spcAft>
                <a:spcPts val="0"/>
              </a:spcAft>
              <a:buClrTx/>
              <a:buSzTx/>
              <a:tabLst/>
            </a:pPr>
            <a:endParaRPr kumimoji="0" lang="sv-SE" sz="1200" u="none" strike="noStrike" cap="none" spc="0" normalizeH="0" baseline="0" dirty="0">
              <a:ln>
                <a:noFill/>
              </a:ln>
              <a:solidFill>
                <a:srgbClr val="000000"/>
              </a:solidFill>
              <a:effectLst/>
              <a:uFillTx/>
              <a:latin typeface="Arial" panose="020B0604020202020204" pitchFamily="34" charset="0"/>
              <a:cs typeface="Arial" panose="020B0604020202020204" pitchFamily="34" charset="0"/>
              <a:sym typeface="Calibri"/>
            </a:endParaRPr>
          </a:p>
          <a:p>
            <a:endParaRPr lang="sv-SE" dirty="0"/>
          </a:p>
        </p:txBody>
      </p:sp>
      <p:sp>
        <p:nvSpPr>
          <p:cNvPr id="4" name="Platshållare för bildnummer 3"/>
          <p:cNvSpPr>
            <a:spLocks noGrp="1"/>
          </p:cNvSpPr>
          <p:nvPr>
            <p:ph type="sldNum" sz="quarter" idx="10"/>
          </p:nvPr>
        </p:nvSpPr>
        <p:spPr/>
        <p:txBody>
          <a:bodyPr/>
          <a:lstStyle/>
          <a:p>
            <a:fld id="{459D1601-877F-4959-98B8-43F11BA93FFA}" type="slidenum">
              <a:rPr lang="sv-SE" smtClean="0"/>
              <a:t>15</a:t>
            </a:fld>
            <a:endParaRPr lang="sv-SE"/>
          </a:p>
        </p:txBody>
      </p:sp>
    </p:spTree>
    <p:extLst>
      <p:ext uri="{BB962C8B-B14F-4D97-AF65-F5344CB8AC3E}">
        <p14:creationId xmlns:p14="http://schemas.microsoft.com/office/powerpoint/2010/main" val="24617430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pPr>
              <a:defRPr/>
            </a:pPr>
            <a:fld id="{3DE237F8-7095-47D1-AD93-B41ED59F381C}" type="slidenum">
              <a:rPr lang="sv-SE" smtClean="0"/>
              <a:pPr>
                <a:defRPr/>
              </a:pPr>
              <a:t>16</a:t>
            </a:fld>
            <a:endParaRPr lang="sv-SE"/>
          </a:p>
        </p:txBody>
      </p:sp>
    </p:spTree>
    <p:extLst>
      <p:ext uri="{BB962C8B-B14F-4D97-AF65-F5344CB8AC3E}">
        <p14:creationId xmlns:p14="http://schemas.microsoft.com/office/powerpoint/2010/main" val="10015405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1165225" y="1241425"/>
            <a:ext cx="4467225" cy="3349625"/>
          </a:xfrm>
        </p:spPr>
      </p:sp>
      <p:sp>
        <p:nvSpPr>
          <p:cNvPr id="3" name="Platshållare för anteckningar 2"/>
          <p:cNvSpPr>
            <a:spLocks noGrp="1"/>
          </p:cNvSpPr>
          <p:nvPr>
            <p:ph type="body" idx="1"/>
          </p:nvPr>
        </p:nvSpPr>
        <p:spPr/>
        <p:txBody>
          <a:bodyPr/>
          <a:lstStyle/>
          <a:p>
            <a:r>
              <a:rPr lang="sv-SE" b="1" dirty="0"/>
              <a:t>Syfte med bilden</a:t>
            </a:r>
            <a:r>
              <a:rPr lang="sv-SE" b="0" dirty="0"/>
              <a:t> är att besvara</a:t>
            </a:r>
            <a:r>
              <a:rPr lang="sv-SE" b="0" baseline="0" dirty="0"/>
              <a:t> frågan: </a:t>
            </a:r>
            <a:r>
              <a:rPr lang="sv-SE" b="1" baseline="0" dirty="0"/>
              <a:t>Vad är det som kommer att hända som inkluderar mig som medarbetaren?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b="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1" kern="1200" dirty="0">
                <a:solidFill>
                  <a:schemeClr val="tx1"/>
                </a:solidFill>
                <a:effectLst/>
                <a:latin typeface="+mn-lt"/>
                <a:ea typeface="+mn-ea"/>
                <a:cs typeface="+mn-cs"/>
              </a:rPr>
              <a:t>Upphandling</a:t>
            </a:r>
            <a:r>
              <a:rPr lang="sv-SE" sz="1200" b="0" kern="1200" dirty="0">
                <a:solidFill>
                  <a:schemeClr val="tx1"/>
                </a:solidFill>
                <a:effectLst/>
                <a:latin typeface="+mn-lt"/>
                <a:ea typeface="+mn-ea"/>
                <a:cs typeface="+mn-cs"/>
              </a:rPr>
              <a:t> -</a:t>
            </a:r>
            <a:r>
              <a:rPr lang="sv-SE" sz="1200" b="0" kern="1200" baseline="0" dirty="0">
                <a:solidFill>
                  <a:schemeClr val="tx1"/>
                </a:solidFill>
                <a:effectLst/>
                <a:latin typeface="+mn-lt"/>
                <a:ea typeface="+mn-ea"/>
                <a:cs typeface="+mn-cs"/>
              </a:rPr>
              <a:t> </a:t>
            </a:r>
            <a:r>
              <a:rPr lang="sv-SE" sz="1200" b="0" kern="1200" dirty="0">
                <a:solidFill>
                  <a:schemeClr val="tx1"/>
                </a:solidFill>
                <a:effectLst/>
                <a:latin typeface="+mn-lt"/>
                <a:ea typeface="+mn-ea"/>
                <a:cs typeface="+mn-cs"/>
              </a:rPr>
              <a:t>Den första upphandlingen omfattar </a:t>
            </a:r>
            <a:r>
              <a:rPr lang="sv-SE" sz="1200" b="0" i="1" kern="1200" dirty="0">
                <a:solidFill>
                  <a:schemeClr val="tx1"/>
                </a:solidFill>
                <a:effectLst/>
                <a:latin typeface="+mn-lt"/>
                <a:ea typeface="+mn-ea"/>
                <a:cs typeface="+mn-cs"/>
              </a:rPr>
              <a:t>vårdstöd</a:t>
            </a:r>
            <a:r>
              <a:rPr lang="sv-SE" sz="1200" b="0" kern="1200" dirty="0">
                <a:solidFill>
                  <a:schemeClr val="tx1"/>
                </a:solidFill>
                <a:effectLst/>
                <a:latin typeface="+mn-lt"/>
                <a:ea typeface="+mn-ea"/>
                <a:cs typeface="+mn-cs"/>
              </a:rPr>
              <a:t> och </a:t>
            </a:r>
            <a:r>
              <a:rPr lang="sv-SE" sz="1200" b="0" i="1" kern="1200" dirty="0">
                <a:solidFill>
                  <a:schemeClr val="tx1"/>
                </a:solidFill>
                <a:effectLst/>
                <a:latin typeface="+mn-lt"/>
                <a:ea typeface="+mn-ea"/>
                <a:cs typeface="+mn-cs"/>
              </a:rPr>
              <a:t>vårdkontinuitetsstöd</a:t>
            </a:r>
            <a:r>
              <a:rPr lang="sv-SE" sz="1200" b="0" kern="1200" dirty="0">
                <a:solidFill>
                  <a:schemeClr val="tx1"/>
                </a:solidFill>
                <a:effectLst/>
                <a:latin typeface="+mn-lt"/>
                <a:ea typeface="+mn-ea"/>
                <a:cs typeface="+mn-cs"/>
              </a:rPr>
              <a:t>. I det arbetet</a:t>
            </a:r>
            <a:r>
              <a:rPr lang="sv-SE" sz="1200" b="0" kern="1200" baseline="0" dirty="0">
                <a:solidFill>
                  <a:schemeClr val="tx1"/>
                </a:solidFill>
                <a:effectLst/>
                <a:latin typeface="+mn-lt"/>
                <a:ea typeface="+mn-ea"/>
                <a:cs typeface="+mn-cs"/>
              </a:rPr>
              <a:t> deltar representanter från olika vårdgivare och förvaltningar som är med i arbetet </a:t>
            </a:r>
            <a:r>
              <a:rPr lang="sv-SE" sz="1200" dirty="0">
                <a:sym typeface="Calibri"/>
              </a:rPr>
              <a:t>med att ställa krav på den nya vårdinformationsmiljön. Ytterligare kompletterande</a:t>
            </a:r>
            <a:r>
              <a:rPr lang="sv-SE" sz="1200" baseline="0" dirty="0">
                <a:sym typeface="Calibri"/>
              </a:rPr>
              <a:t> upphandlingar planeras, men dessa är inte offentliggjorda ännu.</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b="0" kern="1200" baseline="0" dirty="0">
              <a:solidFill>
                <a:schemeClr val="tx1"/>
              </a:solidFill>
              <a:effectLst/>
              <a:latin typeface="+mn-lt"/>
              <a:ea typeface="+mn-ea"/>
              <a:cs typeface="+mn-cs"/>
              <a:sym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1" kern="1200" baseline="0" dirty="0">
                <a:solidFill>
                  <a:schemeClr val="tx1"/>
                </a:solidFill>
                <a:effectLst/>
                <a:latin typeface="+mn-lt"/>
                <a:ea typeface="+mn-ea"/>
                <a:cs typeface="+mn-cs"/>
                <a:sym typeface="Calibri"/>
              </a:rPr>
              <a:t>Parallellt med upphandlingen</a:t>
            </a:r>
            <a:r>
              <a:rPr lang="sv-SE" sz="1200" b="0" kern="1200" baseline="0" dirty="0">
                <a:solidFill>
                  <a:schemeClr val="tx1"/>
                </a:solidFill>
                <a:effectLst/>
                <a:latin typeface="+mn-lt"/>
                <a:ea typeface="+mn-ea"/>
                <a:cs typeface="+mn-cs"/>
                <a:sym typeface="Calibri"/>
              </a:rPr>
              <a:t> drivs ett flertal projekt för att förbereda verksamheterna på införandet av en ny vårdinformationsmiljö. </a:t>
            </a:r>
            <a:r>
              <a:rPr lang="sv-SE" sz="1200" dirty="0">
                <a:sym typeface="Calibri"/>
              </a:rPr>
              <a:t>Kliniska representanter är delaktiga i arbetet</a:t>
            </a:r>
            <a:r>
              <a:rPr lang="sv-SE" sz="1200" baseline="0" dirty="0">
                <a:sym typeface="Calibri"/>
              </a:rPr>
              <a:t> </a:t>
            </a:r>
            <a:r>
              <a:rPr lang="sv-SE" sz="1200" dirty="0">
                <a:sym typeface="Calibri"/>
              </a:rPr>
              <a:t>rör gemensamma</a:t>
            </a:r>
            <a:r>
              <a:rPr lang="sv-SE" sz="1200" baseline="0" dirty="0">
                <a:sym typeface="Calibri"/>
              </a:rPr>
              <a:t> arbetssätt </a:t>
            </a:r>
            <a:r>
              <a:rPr lang="sv-SE" sz="1200" dirty="0">
                <a:sym typeface="Calibri"/>
              </a:rPr>
              <a:t>och information. (Exempel på det är projektet Strukturerad vårddokumentation som bland annat diskuteras i </a:t>
            </a:r>
            <a:r>
              <a:rPr lang="sv-SE" sz="1200" dirty="0" err="1">
                <a:sym typeface="Calibri"/>
              </a:rPr>
              <a:t>eHälsalyftet</a:t>
            </a:r>
            <a:r>
              <a:rPr lang="sv-SE" sz="1200" dirty="0">
                <a:sym typeface="Calibri"/>
              </a:rPr>
              <a:t>.</a:t>
            </a:r>
            <a:r>
              <a:rPr lang="sv-SE" sz="1200" baseline="0" dirty="0">
                <a:sym typeface="Calibri"/>
              </a:rPr>
              <a:t> </a:t>
            </a:r>
            <a:r>
              <a:rPr lang="sv-SE" sz="1200" dirty="0">
                <a:sym typeface="Calibri"/>
              </a:rPr>
              <a:t>Inför och under övergången kommer kliniska representanter att involveras och gå utbildningar för att förberedas för den nya vårdinformationsmiljön. </a:t>
            </a:r>
          </a:p>
          <a:p>
            <a:endParaRPr lang="sv-SE" dirty="0"/>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59D1601-877F-4959-98B8-43F11BA93FFA}"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2300944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1165225" y="1241425"/>
            <a:ext cx="4467225" cy="3349625"/>
          </a:xfrm>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459D1601-877F-4959-98B8-43F11BA93FFA}" type="slidenum">
              <a:rPr lang="sv-SE" smtClean="0"/>
              <a:t>18</a:t>
            </a:fld>
            <a:endParaRPr lang="sv-SE"/>
          </a:p>
        </p:txBody>
      </p:sp>
    </p:spTree>
    <p:extLst>
      <p:ext uri="{BB962C8B-B14F-4D97-AF65-F5344CB8AC3E}">
        <p14:creationId xmlns:p14="http://schemas.microsoft.com/office/powerpoint/2010/main" val="115829436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1165225" y="1241425"/>
            <a:ext cx="4467225" cy="3349625"/>
          </a:xfrm>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459D1601-877F-4959-98B8-43F11BA93FFA}" type="slidenum">
              <a:rPr lang="sv-SE" smtClean="0"/>
              <a:t>19</a:t>
            </a:fld>
            <a:endParaRPr lang="sv-SE"/>
          </a:p>
        </p:txBody>
      </p:sp>
    </p:spTree>
    <p:extLst>
      <p:ext uri="{BB962C8B-B14F-4D97-AF65-F5344CB8AC3E}">
        <p14:creationId xmlns:p14="http://schemas.microsoft.com/office/powerpoint/2010/main" val="11866287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rtl="0"/>
            <a:r>
              <a:rPr lang="sv-SE" sz="1200" b="1" kern="1200" baseline="0" dirty="0" smtClean="0">
                <a:solidFill>
                  <a:schemeClr val="tx1"/>
                </a:solidFill>
                <a:effectLst/>
                <a:latin typeface="Arial" pitchFamily="34" charset="0"/>
                <a:ea typeface="Geneva" pitchFamily="1" charset="-128"/>
                <a:cs typeface="Geneva" charset="0"/>
              </a:rPr>
              <a:t>Hjälptext: </a:t>
            </a:r>
          </a:p>
          <a:p>
            <a:pPr rtl="0"/>
            <a:r>
              <a:rPr lang="sv-SE" sz="1200" kern="1200" baseline="0" dirty="0" err="1" smtClean="0">
                <a:solidFill>
                  <a:schemeClr val="tx1"/>
                </a:solidFill>
                <a:effectLst/>
                <a:latin typeface="Arial" pitchFamily="34" charset="0"/>
                <a:ea typeface="Geneva" pitchFamily="1" charset="-128"/>
                <a:cs typeface="Geneva" charset="0"/>
              </a:rPr>
              <a:t>eHälsalyftet</a:t>
            </a:r>
            <a:r>
              <a:rPr lang="sv-SE" sz="1200" kern="1200" baseline="0" dirty="0" smtClean="0">
                <a:solidFill>
                  <a:schemeClr val="tx1"/>
                </a:solidFill>
                <a:effectLst/>
                <a:latin typeface="Arial" pitchFamily="34" charset="0"/>
                <a:ea typeface="Geneva" pitchFamily="1" charset="-128"/>
                <a:cs typeface="Geneva" charset="0"/>
              </a:rPr>
              <a:t> är ett </a:t>
            </a:r>
            <a:r>
              <a:rPr lang="sv-SE" sz="1200" dirty="0" smtClean="0"/>
              <a:t>3,5 årigt projekt med start jan 2016.</a:t>
            </a:r>
            <a:r>
              <a:rPr lang="sv-SE" sz="1200" baseline="0" dirty="0" smtClean="0"/>
              <a:t>  </a:t>
            </a:r>
            <a:r>
              <a:rPr lang="sv-SE" sz="1200" baseline="0" dirty="0" err="1" smtClean="0"/>
              <a:t>eHälsalyftet</a:t>
            </a:r>
            <a:r>
              <a:rPr lang="sv-SE" sz="1200" baseline="0" dirty="0" smtClean="0"/>
              <a:t> avslutas i juni 2019. Deltagande organisationer är: </a:t>
            </a:r>
            <a:r>
              <a:rPr lang="sv-SE" sz="1200" dirty="0" smtClean="0"/>
              <a:t>Danderyds sjukhus, Karolinska universitetssjukhuset, S:t Eriks ögonsjukhus, Södersjukhuset</a:t>
            </a:r>
            <a:r>
              <a:rPr lang="sv-SE" sz="1200" baseline="0" dirty="0" smtClean="0"/>
              <a:t> </a:t>
            </a:r>
            <a:r>
              <a:rPr lang="sv-SE" sz="1200" dirty="0" smtClean="0"/>
              <a:t>och Stockholms läns sjukvårdsområde. </a:t>
            </a:r>
          </a:p>
          <a:p>
            <a:pPr rtl="0"/>
            <a:endParaRPr lang="sv-SE" sz="1200" dirty="0" smtClean="0"/>
          </a:p>
          <a:p>
            <a:pPr marL="0" marR="0" lvl="0" indent="0" algn="l" defTabSz="914400" rtl="0" eaLnBrk="0" fontAlgn="base" latinLnBrk="0" hangingPunct="0">
              <a:lnSpc>
                <a:spcPct val="100000"/>
              </a:lnSpc>
              <a:spcBef>
                <a:spcPct val="30000"/>
              </a:spcBef>
              <a:spcAft>
                <a:spcPct val="0"/>
              </a:spcAft>
              <a:buClrTx/>
              <a:buSzTx/>
              <a:buFontTx/>
              <a:buNone/>
              <a:tabLst/>
              <a:defRPr/>
            </a:pPr>
            <a:r>
              <a:rPr lang="sv-SE" sz="1200" baseline="0" dirty="0" smtClean="0"/>
              <a:t>Projektet </a:t>
            </a:r>
            <a:r>
              <a:rPr lang="sv-SE" sz="1200" baseline="0" dirty="0" err="1" smtClean="0"/>
              <a:t>eHälsalyftet</a:t>
            </a:r>
            <a:r>
              <a:rPr lang="sv-SE" sz="1200" baseline="0" dirty="0" smtClean="0"/>
              <a:t> delfinansieras av Europeiska socialfonden (ESF). Alla deltagande organisationer går in med medfinansiering i form av deltagare på dialogseminarier och det är därför viktigt att alla deltagare skriver på närvarorapporten.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sv-SE" sz="1200" b="1" kern="1200" baseline="0" dirty="0" smtClean="0">
              <a:solidFill>
                <a:schemeClr val="tx1"/>
              </a:solidFill>
              <a:effectLst/>
              <a:latin typeface="Arial" pitchFamily="34" charset="0"/>
              <a:ea typeface="Geneva" pitchFamily="1" charset="-128"/>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sv-SE" sz="1200" b="1" baseline="0" dirty="0" smtClean="0"/>
              <a:t>Varför </a:t>
            </a:r>
            <a:r>
              <a:rPr lang="sv-SE" sz="1200" b="1" baseline="0" dirty="0" err="1" smtClean="0"/>
              <a:t>eHälsalyftet</a:t>
            </a:r>
            <a:r>
              <a:rPr lang="sv-SE" sz="1200" b="1" baseline="0" dirty="0" smtClean="0"/>
              <a:t>? </a:t>
            </a:r>
            <a:r>
              <a:rPr lang="sv-SE" dirty="0" smtClean="0">
                <a:effectLst/>
              </a:rPr>
              <a:t>Digitaliseringen inom hälso- och sjukvården ställer krav på oss medarbetare – vi</a:t>
            </a:r>
            <a:r>
              <a:rPr lang="sv-SE" baseline="0" dirty="0" smtClean="0">
                <a:effectLst/>
              </a:rPr>
              <a:t> ska förbereda oss för </a:t>
            </a:r>
            <a:r>
              <a:rPr lang="sv-SE" dirty="0" smtClean="0">
                <a:effectLst/>
              </a:rPr>
              <a:t>nya arbetssätt och </a:t>
            </a:r>
            <a:r>
              <a:rPr lang="sv-SE" baseline="0" dirty="0" smtClean="0">
                <a:effectLst/>
              </a:rPr>
              <a:t>lära oss att använda nya verktyg. Det kan vara en utmaning att finna tid </a:t>
            </a:r>
            <a:r>
              <a:rPr lang="sv-SE" dirty="0" smtClean="0">
                <a:effectLst/>
              </a:rPr>
              <a:t>till att följa med i utvecklingen. </a:t>
            </a:r>
            <a:r>
              <a:rPr lang="sv-SE" sz="1200" b="1" baseline="0" dirty="0" smtClean="0"/>
              <a:t>eHälsalyftet är en kompetensutvecklingsinsats </a:t>
            </a:r>
            <a:r>
              <a:rPr lang="sv-SE" sz="1200" baseline="0" dirty="0" smtClean="0"/>
              <a:t>vars syfte är att höja och vidareutveckla vår </a:t>
            </a:r>
            <a:r>
              <a:rPr lang="sv-SE" sz="1200" baseline="0" dirty="0" err="1" smtClean="0"/>
              <a:t>ehälsokompetens</a:t>
            </a:r>
            <a:r>
              <a:rPr lang="sv-SE" sz="1200" baseline="0" dirty="0" smtClean="0"/>
              <a:t>. </a:t>
            </a:r>
          </a:p>
          <a:p>
            <a:pPr marL="0" marR="0" indent="0" algn="l" defTabSz="914400" rtl="0" eaLnBrk="0" fontAlgn="base" latinLnBrk="0" hangingPunct="0">
              <a:lnSpc>
                <a:spcPct val="100000"/>
              </a:lnSpc>
              <a:spcBef>
                <a:spcPct val="30000"/>
              </a:spcBef>
              <a:spcAft>
                <a:spcPct val="0"/>
              </a:spcAft>
              <a:buClrTx/>
              <a:buSzTx/>
              <a:buFontTx/>
              <a:buNone/>
              <a:tabLst/>
              <a:defRPr/>
            </a:pPr>
            <a:endParaRPr lang="sv-SE" sz="1200" baseline="0" dirty="0" smtClean="0"/>
          </a:p>
          <a:p>
            <a:pPr marL="0" marR="0" lvl="0" indent="0" algn="l" defTabSz="914400" rtl="0" eaLnBrk="0" fontAlgn="base" latinLnBrk="0" hangingPunct="0">
              <a:lnSpc>
                <a:spcPct val="100000"/>
              </a:lnSpc>
              <a:spcBef>
                <a:spcPct val="30000"/>
              </a:spcBef>
              <a:spcAft>
                <a:spcPct val="0"/>
              </a:spcAft>
              <a:buClrTx/>
              <a:buSzTx/>
              <a:buFontTx/>
              <a:buNone/>
              <a:tabLst/>
              <a:defRPr/>
            </a:pPr>
            <a:r>
              <a:rPr lang="sv-SE" b="1" dirty="0" smtClean="0"/>
              <a:t>Hur:</a:t>
            </a:r>
            <a:r>
              <a:rPr lang="sv-SE" baseline="0" dirty="0" smtClean="0"/>
              <a:t> </a:t>
            </a:r>
            <a:r>
              <a:rPr lang="sv-SE" dirty="0" smtClean="0"/>
              <a:t>Sker genom medarbetarledda dialogseminarium där utvecklingsledare leder</a:t>
            </a:r>
            <a:r>
              <a:rPr lang="sv-SE" baseline="0" dirty="0" smtClean="0"/>
              <a:t> dialogen och ingår i ett nätverk för stöttning och kunskapsöverföring. </a:t>
            </a:r>
            <a:r>
              <a:rPr lang="sv-SE" sz="1200" baseline="0" dirty="0" smtClean="0"/>
              <a:t>Detta dialogseminarium är det tredje av fyra. Innehållet i alla teman är beslutade av styrgruppen och framtaget av en projektgrupp med processhandledare från de deltagande organisationerna.</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sv-SE" sz="1200" baseline="0" dirty="0" smtClean="0"/>
          </a:p>
          <a:p>
            <a:pPr marL="0" marR="0" lvl="0" indent="0" algn="l" defTabSz="914400" rtl="0" eaLnBrk="0" fontAlgn="base" latinLnBrk="0" hangingPunct="0">
              <a:lnSpc>
                <a:spcPct val="100000"/>
              </a:lnSpc>
              <a:spcBef>
                <a:spcPct val="30000"/>
              </a:spcBef>
              <a:spcAft>
                <a:spcPct val="0"/>
              </a:spcAft>
              <a:buClrTx/>
              <a:buSzTx/>
              <a:buFontTx/>
              <a:buNone/>
              <a:tabLst/>
              <a:defRPr/>
            </a:pPr>
            <a:r>
              <a:rPr lang="sv-SE" sz="1200" b="1" baseline="0" dirty="0" smtClean="0"/>
              <a:t>E-postadresser för utvärdering: </a:t>
            </a:r>
            <a:r>
              <a:rPr lang="sv-SE" sz="1200" b="0" baseline="0" dirty="0" smtClean="0"/>
              <a:t>D</a:t>
            </a:r>
            <a:r>
              <a:rPr lang="sv-SE" sz="1200" baseline="0" dirty="0" smtClean="0"/>
              <a:t>eltagare kan komma att bli kontaktade </a:t>
            </a:r>
            <a:r>
              <a:rPr lang="sv-SE" sz="1200" baseline="0" smtClean="0"/>
              <a:t>av projektets utvärderare </a:t>
            </a:r>
            <a:r>
              <a:rPr lang="sv-SE" sz="1200" baseline="0" dirty="0" smtClean="0"/>
              <a:t>Ekan AB som för detta ändamål har fått e-postadresser till deltagare i </a:t>
            </a:r>
            <a:r>
              <a:rPr lang="sv-SE" sz="1200" baseline="0" dirty="0" err="1" smtClean="0"/>
              <a:t>eHälsalyftet</a:t>
            </a:r>
            <a:r>
              <a:rPr lang="sv-SE" sz="1200" baseline="0" dirty="0" smtClean="0"/>
              <a:t>.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sv-SE" sz="1200" baseline="0" dirty="0" smtClean="0"/>
          </a:p>
        </p:txBody>
      </p:sp>
      <p:sp>
        <p:nvSpPr>
          <p:cNvPr id="4" name="Platshållare för bildnummer 3"/>
          <p:cNvSpPr>
            <a:spLocks noGrp="1"/>
          </p:cNvSpPr>
          <p:nvPr>
            <p:ph type="sldNum" sz="quarter" idx="10"/>
          </p:nvPr>
        </p:nvSpPr>
        <p:spPr/>
        <p:txBody>
          <a:bodyPr/>
          <a:lstStyle/>
          <a:p>
            <a:pPr>
              <a:defRPr/>
            </a:pPr>
            <a:fld id="{3DE237F8-7095-47D1-AD93-B41ED59F381C}" type="slidenum">
              <a:rPr lang="sv-SE" smtClean="0"/>
              <a:pPr>
                <a:defRPr/>
              </a:pPr>
              <a:t>2</a:t>
            </a:fld>
            <a:endParaRPr lang="sv-SE"/>
          </a:p>
        </p:txBody>
      </p:sp>
    </p:spTree>
    <p:extLst>
      <p:ext uri="{BB962C8B-B14F-4D97-AF65-F5344CB8AC3E}">
        <p14:creationId xmlns:p14="http://schemas.microsoft.com/office/powerpoint/2010/main" val="306710683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1165225" y="1241425"/>
            <a:ext cx="4467225" cy="3349625"/>
          </a:xfrm>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459D1601-877F-4959-98B8-43F11BA93FFA}" type="slidenum">
              <a:rPr lang="sv-SE" smtClean="0"/>
              <a:t>20</a:t>
            </a:fld>
            <a:endParaRPr lang="sv-SE"/>
          </a:p>
        </p:txBody>
      </p:sp>
    </p:spTree>
    <p:extLst>
      <p:ext uri="{BB962C8B-B14F-4D97-AF65-F5344CB8AC3E}">
        <p14:creationId xmlns:p14="http://schemas.microsoft.com/office/powerpoint/2010/main" val="36977398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sv-SE" sz="1200" b="1" kern="1200" dirty="0" smtClean="0">
                <a:solidFill>
                  <a:schemeClr val="tx1"/>
                </a:solidFill>
                <a:effectLst/>
                <a:latin typeface="Arial" pitchFamily="34" charset="0"/>
                <a:ea typeface="Geneva" pitchFamily="1" charset="-128"/>
                <a:cs typeface="Geneva" charset="0"/>
              </a:rPr>
              <a:t>OBS! Information till utvecklingsledare att</a:t>
            </a:r>
            <a:r>
              <a:rPr lang="sv-SE" sz="1200" b="1" kern="1200" baseline="0" dirty="0" smtClean="0">
                <a:solidFill>
                  <a:schemeClr val="tx1"/>
                </a:solidFill>
                <a:effectLst/>
                <a:latin typeface="Arial" pitchFamily="34" charset="0"/>
                <a:ea typeface="Geneva" pitchFamily="1" charset="-128"/>
                <a:cs typeface="Geneva" charset="0"/>
              </a:rPr>
              <a:t> göra innan dialogseminariet: </a:t>
            </a:r>
          </a:p>
          <a:p>
            <a:pPr marL="0" marR="0" lvl="0" indent="0" algn="l" defTabSz="914400" rtl="0" eaLnBrk="0" fontAlgn="base" latinLnBrk="0" hangingPunct="0">
              <a:lnSpc>
                <a:spcPct val="100000"/>
              </a:lnSpc>
              <a:spcBef>
                <a:spcPct val="30000"/>
              </a:spcBef>
              <a:spcAft>
                <a:spcPct val="0"/>
              </a:spcAft>
              <a:buClrTx/>
              <a:buSzTx/>
              <a:buFontTx/>
              <a:buNone/>
              <a:tabLst/>
              <a:defRPr/>
            </a:pPr>
            <a:r>
              <a:rPr lang="sv-SE" sz="1200" b="0" kern="1200" dirty="0" smtClean="0">
                <a:solidFill>
                  <a:schemeClr val="tx1"/>
                </a:solidFill>
                <a:effectLst/>
                <a:latin typeface="Arial" pitchFamily="34" charset="0"/>
                <a:ea typeface="Geneva" pitchFamily="1" charset="-128"/>
                <a:cs typeface="Geneva" charset="0"/>
              </a:rPr>
              <a:t>Skriv ut och ta med några</a:t>
            </a:r>
            <a:r>
              <a:rPr lang="sv-SE" sz="1200" b="0" kern="1200" baseline="0" dirty="0" smtClean="0">
                <a:solidFill>
                  <a:schemeClr val="tx1"/>
                </a:solidFill>
                <a:effectLst/>
                <a:latin typeface="Arial" pitchFamily="34" charset="0"/>
                <a:ea typeface="Geneva" pitchFamily="1" charset="-128"/>
                <a:cs typeface="Geneva" charset="0"/>
              </a:rPr>
              <a:t> exemplar av informationsbladen från ESF och SCB angående GDPR och hantering av personuppgifter och låt dessa ligga framme så att deltagare kan läsa om de vill. Dessa informationsblad ska du ha fått som </a:t>
            </a:r>
            <a:r>
              <a:rPr lang="sv-SE" sz="1200" b="0" kern="1200" baseline="0" dirty="0" err="1" smtClean="0">
                <a:solidFill>
                  <a:schemeClr val="tx1"/>
                </a:solidFill>
                <a:effectLst/>
                <a:latin typeface="Arial" pitchFamily="34" charset="0"/>
                <a:ea typeface="Geneva" pitchFamily="1" charset="-128"/>
                <a:cs typeface="Geneva" charset="0"/>
              </a:rPr>
              <a:t>pdf-filer</a:t>
            </a:r>
            <a:r>
              <a:rPr lang="sv-SE" sz="1200" b="0" kern="1200" baseline="0" dirty="0" smtClean="0">
                <a:solidFill>
                  <a:schemeClr val="tx1"/>
                </a:solidFill>
                <a:effectLst/>
                <a:latin typeface="Arial" pitchFamily="34" charset="0"/>
                <a:ea typeface="Geneva" pitchFamily="1" charset="-128"/>
                <a:cs typeface="Geneva" charset="0"/>
              </a:rPr>
              <a:t> från din processhandledare, om inte kontakta projektledningen eller processhandledaren innan seminariet.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sv-SE" sz="1200" b="1" kern="1200" dirty="0" smtClean="0">
              <a:solidFill>
                <a:schemeClr val="tx1"/>
              </a:solidFill>
              <a:effectLst/>
              <a:latin typeface="Arial" pitchFamily="34" charset="0"/>
              <a:ea typeface="Geneva" pitchFamily="1" charset="-128"/>
              <a:cs typeface="Geneva"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sv-SE" sz="1200" b="1" kern="1200" dirty="0" smtClean="0">
                <a:solidFill>
                  <a:schemeClr val="tx1"/>
                </a:solidFill>
                <a:effectLst/>
                <a:latin typeface="Arial" pitchFamily="34" charset="0"/>
                <a:ea typeface="Geneva" pitchFamily="1" charset="-128"/>
                <a:cs typeface="Geneva" charset="0"/>
              </a:rPr>
              <a:t>VIKTIG information som</a:t>
            </a:r>
            <a:r>
              <a:rPr lang="sv-SE" sz="1200" b="1" kern="1200" baseline="0" dirty="0" smtClean="0">
                <a:solidFill>
                  <a:schemeClr val="tx1"/>
                </a:solidFill>
                <a:effectLst/>
                <a:latin typeface="Arial" pitchFamily="34" charset="0"/>
                <a:ea typeface="Geneva" pitchFamily="1" charset="-128"/>
                <a:cs typeface="Geneva" charset="0"/>
              </a:rPr>
              <a:t> ska läsas upp</a:t>
            </a:r>
            <a:r>
              <a:rPr lang="sv-SE" sz="1200" b="1" kern="1200" dirty="0" smtClean="0">
                <a:solidFill>
                  <a:schemeClr val="tx1"/>
                </a:solidFill>
                <a:effectLst/>
                <a:latin typeface="Arial" pitchFamily="34" charset="0"/>
                <a:ea typeface="Geneva" pitchFamily="1" charset="-128"/>
                <a:cs typeface="Geneva" charset="0"/>
              </a:rPr>
              <a:t>:</a:t>
            </a:r>
            <a:r>
              <a:rPr lang="sv-SE" sz="1200" b="1" kern="1200" baseline="0" dirty="0" smtClean="0">
                <a:solidFill>
                  <a:schemeClr val="tx1"/>
                </a:solidFill>
                <a:effectLst/>
                <a:latin typeface="Arial" pitchFamily="34" charset="0"/>
                <a:ea typeface="Geneva" pitchFamily="1" charset="-128"/>
                <a:cs typeface="Geneva" charset="0"/>
              </a:rPr>
              <a:t>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sv-SE" sz="1200" b="1" kern="1200" baseline="0" dirty="0" smtClean="0">
              <a:solidFill>
                <a:schemeClr val="tx1"/>
              </a:solidFill>
              <a:effectLst/>
              <a:latin typeface="Arial" pitchFamily="34" charset="0"/>
              <a:ea typeface="Geneva" pitchFamily="1" charset="-128"/>
              <a:cs typeface="Geneva" charset="0"/>
            </a:endParaRPr>
          </a:p>
          <a:p>
            <a:r>
              <a:rPr lang="sv-SE" sz="1200" b="1" dirty="0" smtClean="0"/>
              <a:t>Hantering av personuppgifter: </a:t>
            </a:r>
            <a:r>
              <a:rPr lang="sv-SE" sz="1200" dirty="0" smtClean="0"/>
              <a:t>Från och med 25:e maj 2018 gäller dataskyddsförordningen (</a:t>
            </a:r>
            <a:r>
              <a:rPr lang="sv-SE" sz="1200" b="1" dirty="0" smtClean="0"/>
              <a:t>GDPR</a:t>
            </a:r>
            <a:r>
              <a:rPr lang="sv-SE" sz="1200" dirty="0" smtClean="0"/>
              <a:t>) som lag i alla EU:s medlemsstater. Förordningen ersätter personuppgiftslagen (PUL). </a:t>
            </a:r>
          </a:p>
          <a:p>
            <a:endParaRPr lang="sv-SE" sz="1200" i="1" kern="1200" dirty="0" smtClean="0">
              <a:latin typeface="Arial" pitchFamily="34" charset="0"/>
              <a:ea typeface="Geneva" pitchFamily="1" charset="-128"/>
            </a:endParaRPr>
          </a:p>
          <a:p>
            <a:r>
              <a:rPr lang="sv-SE" sz="1200" b="1" kern="1200" dirty="0" smtClean="0">
                <a:solidFill>
                  <a:schemeClr val="tx1"/>
                </a:solidFill>
                <a:latin typeface="Arial" pitchFamily="34" charset="0"/>
                <a:ea typeface="Geneva" pitchFamily="1" charset="-128"/>
                <a:cs typeface="Geneva" charset="0"/>
              </a:rPr>
              <a:t>Statistik: </a:t>
            </a:r>
            <a:r>
              <a:rPr lang="sv-SE" sz="1200" b="0" kern="1200" dirty="0" smtClean="0">
                <a:solidFill>
                  <a:schemeClr val="tx1"/>
                </a:solidFill>
                <a:latin typeface="Arial" pitchFamily="34" charset="0"/>
                <a:ea typeface="Geneva" pitchFamily="1" charset="-128"/>
                <a:cs typeface="Geneva" charset="0"/>
              </a:rPr>
              <a:t>På</a:t>
            </a:r>
            <a:r>
              <a:rPr lang="sv-SE" sz="1200" b="0" kern="1200" baseline="0" dirty="0" smtClean="0">
                <a:solidFill>
                  <a:schemeClr val="tx1"/>
                </a:solidFill>
                <a:latin typeface="Arial" pitchFamily="34" charset="0"/>
                <a:ea typeface="Geneva" pitchFamily="1" charset="-128"/>
                <a:cs typeface="Geneva" charset="0"/>
              </a:rPr>
              <a:t> uppdrag av Svenska ESF-rådet tar </a:t>
            </a:r>
            <a:r>
              <a:rPr lang="sv-SE" sz="1200" kern="1200" dirty="0" err="1" smtClean="0">
                <a:solidFill>
                  <a:schemeClr val="tx1"/>
                </a:solidFill>
                <a:latin typeface="Arial" pitchFamily="34" charset="0"/>
                <a:ea typeface="Geneva" pitchFamily="1" charset="-128"/>
                <a:cs typeface="Geneva" charset="0"/>
              </a:rPr>
              <a:t>eHälsalyftets</a:t>
            </a:r>
            <a:r>
              <a:rPr lang="sv-SE" sz="1200" kern="1200" dirty="0" smtClean="0">
                <a:solidFill>
                  <a:schemeClr val="tx1"/>
                </a:solidFill>
                <a:latin typeface="Arial" pitchFamily="34" charset="0"/>
                <a:ea typeface="Geneva" pitchFamily="1" charset="-128"/>
                <a:cs typeface="Geneva" charset="0"/>
              </a:rPr>
              <a:t> projektledning fram personuppgifter och rapporterar dessa till Statistiska centralbyrån (SCB) månadsvis. SCB tar sedan fram statistik om</a:t>
            </a:r>
            <a:r>
              <a:rPr lang="sv-SE" sz="1200" kern="1200" baseline="0" dirty="0" smtClean="0">
                <a:solidFill>
                  <a:schemeClr val="tx1"/>
                </a:solidFill>
                <a:latin typeface="Arial" pitchFamily="34" charset="0"/>
                <a:ea typeface="Geneva" pitchFamily="1" charset="-128"/>
                <a:cs typeface="Geneva" charset="0"/>
              </a:rPr>
              <a:t> deltagandet i </a:t>
            </a:r>
            <a:r>
              <a:rPr lang="sv-SE" sz="1200" kern="1200" dirty="0" err="1" smtClean="0">
                <a:solidFill>
                  <a:schemeClr val="tx1"/>
                </a:solidFill>
                <a:latin typeface="Arial" pitchFamily="34" charset="0"/>
                <a:ea typeface="Geneva" pitchFamily="1" charset="-128"/>
                <a:cs typeface="Geneva" charset="0"/>
              </a:rPr>
              <a:t>eHälsalyftet</a:t>
            </a:r>
            <a:r>
              <a:rPr lang="sv-SE" sz="1200" kern="1200" dirty="0" smtClean="0">
                <a:solidFill>
                  <a:schemeClr val="tx1"/>
                </a:solidFill>
                <a:latin typeface="Arial" pitchFamily="34" charset="0"/>
                <a:ea typeface="Geneva" pitchFamily="1" charset="-128"/>
                <a:cs typeface="Geneva" charset="0"/>
              </a:rPr>
              <a:t>. </a:t>
            </a:r>
          </a:p>
          <a:p>
            <a:endParaRPr lang="sv-SE" sz="1200" kern="1200" dirty="0" smtClean="0">
              <a:solidFill>
                <a:schemeClr val="tx1"/>
              </a:solidFill>
              <a:latin typeface="Arial" pitchFamily="34" charset="0"/>
              <a:ea typeface="Geneva" pitchFamily="1" charset="-128"/>
              <a:cs typeface="Geneva" charset="0"/>
            </a:endParaRPr>
          </a:p>
          <a:p>
            <a:r>
              <a:rPr lang="sv-SE" sz="1200" b="1" baseline="0" dirty="0" smtClean="0"/>
              <a:t>Lärande utvärdering: </a:t>
            </a:r>
            <a:r>
              <a:rPr lang="sv-SE" sz="1200" b="0" baseline="0" dirty="0" err="1" smtClean="0"/>
              <a:t>eHälsalyftet</a:t>
            </a:r>
            <a:r>
              <a:rPr lang="sv-SE" sz="1200" b="0" baseline="0" dirty="0" smtClean="0"/>
              <a:t> utvärderas av </a:t>
            </a:r>
            <a:r>
              <a:rPr lang="sv-SE" sz="1200" baseline="0" dirty="0" smtClean="0"/>
              <a:t>Ekan AB </a:t>
            </a:r>
            <a:r>
              <a:rPr lang="sv-SE" sz="1200" b="0" baseline="0" dirty="0" smtClean="0"/>
              <a:t>under tiden projektet pågår</a:t>
            </a:r>
            <a:r>
              <a:rPr lang="sv-SE" sz="1200" baseline="0" dirty="0" smtClean="0"/>
              <a:t>. Projektledningen skickar e-postadresser till Ekan och deltagare kan komma att få </a:t>
            </a:r>
            <a:r>
              <a:rPr lang="sv-SE" sz="1200" b="0" baseline="0" dirty="0" smtClean="0"/>
              <a:t>frågeformulär om sitt deltagande via e-post. Ekan har ett </a:t>
            </a:r>
            <a:r>
              <a:rPr lang="sv-SE" sz="1200" b="0" baseline="0" dirty="0" err="1" smtClean="0"/>
              <a:t>PuB</a:t>
            </a:r>
            <a:r>
              <a:rPr lang="sv-SE" sz="1200" b="0" baseline="0" dirty="0" smtClean="0"/>
              <a:t>-avtal (</a:t>
            </a:r>
            <a:r>
              <a:rPr lang="sv-SE" sz="1200" b="0" baseline="0" dirty="0" err="1" smtClean="0"/>
              <a:t>PuB</a:t>
            </a:r>
            <a:r>
              <a:rPr lang="sv-SE" sz="1200" b="0" baseline="0" dirty="0" smtClean="0"/>
              <a:t> = Personuppgiftsbiträde) med SLL. Mer information om hur Ekan behandlar personuppgifter finns i deras integritetspolicy, se: </a:t>
            </a:r>
            <a:r>
              <a:rPr lang="sv-SE" sz="1200" u="sng" kern="1200" dirty="0" smtClean="0">
                <a:solidFill>
                  <a:schemeClr val="tx1"/>
                </a:solidFill>
                <a:effectLst/>
                <a:latin typeface="Arial" pitchFamily="34" charset="0"/>
                <a:ea typeface="Geneva" pitchFamily="1" charset="-128"/>
                <a:cs typeface="Geneva" charset="0"/>
              </a:rPr>
              <a:t>http://www.ekan.com/integritets-och-cookiepolicy/</a:t>
            </a:r>
          </a:p>
          <a:p>
            <a:endParaRPr lang="sv-SE" sz="1200" kern="1200" dirty="0" smtClean="0">
              <a:solidFill>
                <a:schemeClr val="tx1"/>
              </a:solidFill>
              <a:latin typeface="Arial" pitchFamily="34" charset="0"/>
              <a:ea typeface="Geneva" pitchFamily="1" charset="-128"/>
            </a:endParaRPr>
          </a:p>
          <a:p>
            <a:pPr marL="0" indent="0">
              <a:buFont typeface="Arial" panose="020B0604020202020204" pitchFamily="34" charset="0"/>
              <a:buNone/>
            </a:pPr>
            <a:r>
              <a:rPr lang="sv-SE" sz="1200" b="1" kern="1200" dirty="0" smtClean="0">
                <a:solidFill>
                  <a:schemeClr val="tx1"/>
                </a:solidFill>
                <a:latin typeface="Arial" pitchFamily="34" charset="0"/>
                <a:ea typeface="Geneva" pitchFamily="1" charset="-128"/>
              </a:rPr>
              <a:t>Önskas</a:t>
            </a:r>
            <a:r>
              <a:rPr lang="sv-SE" sz="1200" b="1" kern="1200" baseline="0" dirty="0" smtClean="0">
                <a:solidFill>
                  <a:schemeClr val="tx1"/>
                </a:solidFill>
                <a:latin typeface="Arial" pitchFamily="34" charset="0"/>
                <a:ea typeface="Geneva" pitchFamily="1" charset="-128"/>
              </a:rPr>
              <a:t> mer information? </a:t>
            </a:r>
            <a:r>
              <a:rPr lang="sv-SE" sz="1200" b="0" kern="1200" baseline="0" dirty="0" smtClean="0">
                <a:solidFill>
                  <a:schemeClr val="tx1"/>
                </a:solidFill>
                <a:latin typeface="Arial" pitchFamily="34" charset="0"/>
                <a:ea typeface="Geneva" pitchFamily="1" charset="-128"/>
              </a:rPr>
              <a:t>H</a:t>
            </a:r>
            <a:r>
              <a:rPr lang="sv-SE" sz="1200" i="0" kern="1200" dirty="0" smtClean="0">
                <a:solidFill>
                  <a:schemeClr val="tx1"/>
                </a:solidFill>
                <a:latin typeface="Arial" pitchFamily="34" charset="0"/>
                <a:ea typeface="Geneva" pitchFamily="1" charset="-128"/>
                <a:cs typeface="Geneva" charset="0"/>
              </a:rPr>
              <a:t>ör av er till </a:t>
            </a:r>
            <a:r>
              <a:rPr lang="sv-SE" sz="1200" i="0" kern="1200" dirty="0" err="1" smtClean="0">
                <a:solidFill>
                  <a:schemeClr val="tx1"/>
                </a:solidFill>
                <a:latin typeface="Arial" pitchFamily="34" charset="0"/>
                <a:ea typeface="Geneva" pitchFamily="1" charset="-128"/>
                <a:cs typeface="Geneva" charset="0"/>
              </a:rPr>
              <a:t>eHälsalyftets</a:t>
            </a:r>
            <a:r>
              <a:rPr lang="sv-SE" sz="1200" i="0" kern="1200" dirty="0" smtClean="0">
                <a:solidFill>
                  <a:schemeClr val="tx1"/>
                </a:solidFill>
                <a:latin typeface="Arial" pitchFamily="34" charset="0"/>
                <a:ea typeface="Geneva" pitchFamily="1" charset="-128"/>
                <a:cs typeface="Geneva" charset="0"/>
              </a:rPr>
              <a:t> projektledning eller</a:t>
            </a:r>
            <a:r>
              <a:rPr lang="sv-SE" sz="1200" i="0" kern="1200" baseline="0" dirty="0" smtClean="0">
                <a:solidFill>
                  <a:schemeClr val="tx1"/>
                </a:solidFill>
                <a:latin typeface="Arial" pitchFamily="34" charset="0"/>
                <a:ea typeface="Geneva" pitchFamily="1" charset="-128"/>
                <a:cs typeface="Geneva" charset="0"/>
              </a:rPr>
              <a:t> läs mer i de två informationsbladen om deltagarregister som finns hos här (Utvecklingsledaren håller upp informationsbladen). </a:t>
            </a:r>
          </a:p>
          <a:p>
            <a:pPr marL="0" indent="0">
              <a:buFont typeface="Arial" panose="020B0604020202020204" pitchFamily="34" charset="0"/>
              <a:buNone/>
            </a:pPr>
            <a:r>
              <a:rPr lang="sv-SE" sz="1200" i="0" kern="1200" baseline="0" dirty="0" smtClean="0">
                <a:solidFill>
                  <a:schemeClr val="tx1"/>
                </a:solidFill>
                <a:latin typeface="Arial" pitchFamily="34" charset="0"/>
                <a:ea typeface="Geneva" pitchFamily="1" charset="-128"/>
                <a:cs typeface="Geneva" charset="0"/>
              </a:rPr>
              <a:t>Mer information finns även på ESFs webbsida </a:t>
            </a:r>
            <a:r>
              <a:rPr lang="sv-SE" sz="1200" i="0" kern="1200" dirty="0" smtClean="0">
                <a:solidFill>
                  <a:schemeClr val="tx1"/>
                </a:solidFill>
                <a:latin typeface="Arial" pitchFamily="34" charset="0"/>
                <a:ea typeface="Geneva" pitchFamily="1" charset="-128"/>
                <a:cs typeface="Geneva" charset="0"/>
              </a:rPr>
              <a:t>: </a:t>
            </a:r>
            <a:r>
              <a:rPr lang="sv-SE" sz="1200" b="0" i="0" kern="1200" dirty="0" smtClean="0">
                <a:latin typeface="Arial" pitchFamily="34" charset="0"/>
                <a:ea typeface="Geneva" pitchFamily="1" charset="-128"/>
              </a:rPr>
              <a:t>https://www.esf.se/sv/Vara-fonder/Socialfonden1/Genomfora/Hur-ska-mitt-projekt-utvarderas</a:t>
            </a:r>
          </a:p>
          <a:p>
            <a:pPr marL="0" indent="0">
              <a:buFont typeface="Arial" panose="020B0604020202020204" pitchFamily="34" charset="0"/>
              <a:buNone/>
            </a:pPr>
            <a:endParaRPr lang="sv-SE" sz="1200" b="0" i="0" kern="1200" dirty="0" smtClean="0">
              <a:latin typeface="Arial" pitchFamily="34" charset="0"/>
              <a:ea typeface="Geneva" pitchFamily="1" charset="-128"/>
            </a:endParaRPr>
          </a:p>
          <a:p>
            <a:pPr marL="0" indent="0">
              <a:buFont typeface="Arial" panose="020B0604020202020204" pitchFamily="34" charset="0"/>
              <a:buNone/>
            </a:pPr>
            <a:r>
              <a:rPr lang="sv-SE" sz="1200" b="1" i="0" kern="1200" dirty="0" smtClean="0">
                <a:latin typeface="Arial" pitchFamily="34" charset="0"/>
                <a:ea typeface="Geneva" pitchFamily="1" charset="-128"/>
              </a:rPr>
              <a:t>Information som kan läsas</a:t>
            </a:r>
            <a:r>
              <a:rPr lang="sv-SE" sz="1200" b="1" i="0" kern="1200" baseline="0" dirty="0" smtClean="0">
                <a:latin typeface="Arial" pitchFamily="34" charset="0"/>
                <a:ea typeface="Geneva" pitchFamily="1" charset="-128"/>
              </a:rPr>
              <a:t> upp</a:t>
            </a:r>
            <a:r>
              <a:rPr lang="sv-SE" sz="1200" b="1" i="0" kern="1200" dirty="0" smtClean="0">
                <a:latin typeface="Arial" pitchFamily="34" charset="0"/>
                <a:ea typeface="Geneva" pitchFamily="1" charset="-128"/>
              </a:rPr>
              <a:t> vid</a:t>
            </a:r>
            <a:r>
              <a:rPr lang="sv-SE" sz="1200" b="1" i="0" kern="1200" baseline="0" dirty="0" smtClean="0">
                <a:latin typeface="Arial" pitchFamily="34" charset="0"/>
                <a:ea typeface="Geneva" pitchFamily="1" charset="-128"/>
              </a:rPr>
              <a:t> behov:</a:t>
            </a:r>
          </a:p>
          <a:p>
            <a:pPr marL="0" indent="0">
              <a:buFont typeface="Arial" panose="020B0604020202020204" pitchFamily="34" charset="0"/>
              <a:buNone/>
            </a:pPr>
            <a:r>
              <a:rPr lang="sv-SE" sz="1200" b="0" i="0" kern="1200" baseline="0" dirty="0" smtClean="0">
                <a:latin typeface="Arial" pitchFamily="34" charset="0"/>
                <a:ea typeface="Geneva" pitchFamily="1" charset="-128"/>
              </a:rPr>
              <a:t>Om någon inte vill att projektet ska rapportera hans/hennes personuppgifter till SCB så kan de inte skriva på närvarolistan. De får ändå stanna kvar på seminariet men deras närvaro ger ingen medfinansiering. Rapporteringen av personuppgifter är en förutsättning för att delta i projekt som finansieras av Europeiska socialfonden.</a:t>
            </a:r>
            <a:endParaRPr lang="sv-SE" sz="1200" b="0" i="0" dirty="0" smtClean="0"/>
          </a:p>
          <a:p>
            <a:pPr marL="0" lvl="0" indent="0" eaLnBrk="0" hangingPunct="0">
              <a:lnSpc>
                <a:spcPct val="100000"/>
              </a:lnSpc>
              <a:spcBef>
                <a:spcPct val="30000"/>
              </a:spcBef>
              <a:spcAft>
                <a:spcPct val="0"/>
              </a:spcAft>
              <a:buNone/>
              <a:defRPr/>
            </a:pPr>
            <a:endParaRPr lang="sv-SE" sz="1200" i="0" kern="1200" dirty="0" smtClean="0">
              <a:latin typeface="Arial" pitchFamily="34" charset="0"/>
              <a:ea typeface="Geneva" pitchFamily="1" charset="-128"/>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sv-SE" sz="1200" kern="1200" baseline="0" dirty="0" smtClean="0">
                <a:solidFill>
                  <a:schemeClr val="tx1"/>
                </a:solidFill>
                <a:effectLst/>
                <a:latin typeface="Arial" pitchFamily="34" charset="0"/>
                <a:ea typeface="Geneva" pitchFamily="1" charset="-128"/>
                <a:cs typeface="Geneva" charset="0"/>
              </a:rPr>
              <a:t> </a:t>
            </a:r>
          </a:p>
        </p:txBody>
      </p:sp>
      <p:sp>
        <p:nvSpPr>
          <p:cNvPr id="4" name="Platshållare för bildnummer 3"/>
          <p:cNvSpPr>
            <a:spLocks noGrp="1"/>
          </p:cNvSpPr>
          <p:nvPr>
            <p:ph type="sldNum" sz="quarter" idx="10"/>
          </p:nvPr>
        </p:nvSpPr>
        <p:spPr/>
        <p:txBody>
          <a:bodyPr/>
          <a:lstStyle/>
          <a:p>
            <a:pPr>
              <a:defRPr/>
            </a:pPr>
            <a:fld id="{3DE237F8-7095-47D1-AD93-B41ED59F381C}" type="slidenum">
              <a:rPr lang="sv-SE" smtClean="0"/>
              <a:pPr>
                <a:defRPr/>
              </a:pPr>
              <a:t>3</a:t>
            </a:fld>
            <a:endParaRPr lang="sv-SE"/>
          </a:p>
        </p:txBody>
      </p:sp>
    </p:spTree>
    <p:extLst>
      <p:ext uri="{BB962C8B-B14F-4D97-AF65-F5344CB8AC3E}">
        <p14:creationId xmlns:p14="http://schemas.microsoft.com/office/powerpoint/2010/main" val="7903602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1165225" y="1241425"/>
            <a:ext cx="4467225" cy="3349625"/>
          </a:xfrm>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459D1601-877F-4959-98B8-43F11BA93FFA}" type="slidenum">
              <a:rPr lang="sv-SE" smtClean="0"/>
              <a:t>4</a:t>
            </a:fld>
            <a:endParaRPr lang="sv-SE"/>
          </a:p>
        </p:txBody>
      </p:sp>
    </p:spTree>
    <p:extLst>
      <p:ext uri="{BB962C8B-B14F-4D97-AF65-F5344CB8AC3E}">
        <p14:creationId xmlns:p14="http://schemas.microsoft.com/office/powerpoint/2010/main" val="26903070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1165225" y="1241425"/>
            <a:ext cx="4467225" cy="3349625"/>
          </a:xfrm>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459D1601-877F-4959-98B8-43F11BA93FFA}" type="slidenum">
              <a:rPr lang="sv-SE" smtClean="0"/>
              <a:t>5</a:t>
            </a:fld>
            <a:endParaRPr lang="sv-SE"/>
          </a:p>
        </p:txBody>
      </p:sp>
    </p:spTree>
    <p:extLst>
      <p:ext uri="{BB962C8B-B14F-4D97-AF65-F5344CB8AC3E}">
        <p14:creationId xmlns:p14="http://schemas.microsoft.com/office/powerpoint/2010/main" val="10499087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lvl="0"/>
            <a:endParaRPr lang="sv-SE" sz="1000" kern="1200" dirty="0" smtClean="0">
              <a:solidFill>
                <a:schemeClr val="tx1"/>
              </a:solidFill>
              <a:effectLst/>
              <a:latin typeface="Arial" pitchFamily="34" charset="0"/>
              <a:ea typeface="Geneva" pitchFamily="1" charset="-128"/>
              <a:cs typeface="Geneva" charset="0"/>
            </a:endParaRPr>
          </a:p>
        </p:txBody>
      </p:sp>
      <p:sp>
        <p:nvSpPr>
          <p:cNvPr id="4" name="Platshållare för bildnummer 3"/>
          <p:cNvSpPr>
            <a:spLocks noGrp="1"/>
          </p:cNvSpPr>
          <p:nvPr>
            <p:ph type="sldNum" sz="quarter" idx="10"/>
          </p:nvPr>
        </p:nvSpPr>
        <p:spPr/>
        <p:txBody>
          <a:bodyPr/>
          <a:lstStyle/>
          <a:p>
            <a:pPr>
              <a:defRPr/>
            </a:pPr>
            <a:fld id="{3DE237F8-7095-47D1-AD93-B41ED59F381C}" type="slidenum">
              <a:rPr lang="sv-SE" smtClean="0"/>
              <a:pPr>
                <a:defRPr/>
              </a:pPr>
              <a:t>6</a:t>
            </a:fld>
            <a:endParaRPr lang="sv-SE"/>
          </a:p>
        </p:txBody>
      </p:sp>
    </p:spTree>
    <p:extLst>
      <p:ext uri="{BB962C8B-B14F-4D97-AF65-F5344CB8AC3E}">
        <p14:creationId xmlns:p14="http://schemas.microsoft.com/office/powerpoint/2010/main" val="17433167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1165225" y="1241425"/>
            <a:ext cx="4467225" cy="3349625"/>
          </a:xfrm>
        </p:spPr>
      </p:sp>
      <p:sp>
        <p:nvSpPr>
          <p:cNvPr id="3" name="Platshållare för anteckningar 2"/>
          <p:cNvSpPr>
            <a:spLocks noGrp="1"/>
          </p:cNvSpPr>
          <p:nvPr>
            <p:ph type="body" idx="1"/>
          </p:nvPr>
        </p:nvSpPr>
        <p:spPr/>
        <p:txBody>
          <a:bodyPr/>
          <a:lstStyle/>
          <a:p>
            <a:r>
              <a:rPr lang="sv-SE" b="1" dirty="0"/>
              <a:t>Syftet</a:t>
            </a:r>
            <a:r>
              <a:rPr lang="sv-SE" b="1" baseline="0" dirty="0"/>
              <a:t> med bilden</a:t>
            </a:r>
            <a:r>
              <a:rPr lang="sv-SE" baseline="0" dirty="0"/>
              <a:t> är att besvara frågan: </a:t>
            </a:r>
            <a:r>
              <a:rPr lang="sv-SE" b="1" baseline="0" dirty="0"/>
              <a:t>varför gör vi det här?</a:t>
            </a:r>
          </a:p>
          <a:p>
            <a:endParaRPr lang="sv-SE" b="1" baseline="0" dirty="0"/>
          </a:p>
          <a:p>
            <a:r>
              <a:rPr lang="sv-SE" b="1" baseline="0" dirty="0"/>
              <a:t>En av 4 nyfödda kommer att uppnå åldern 100 år </a:t>
            </a:r>
            <a:r>
              <a:rPr lang="sv-SE" b="0" baseline="0" dirty="0"/>
              <a:t>-</a:t>
            </a:r>
            <a:r>
              <a:rPr lang="sv-SE" b="1" baseline="0" dirty="0"/>
              <a:t> </a:t>
            </a:r>
            <a:r>
              <a:rPr lang="sv-SE" b="0" baseline="0" dirty="0"/>
              <a:t>Hälso- och sjukvården står inför en rad stora utmaningar. </a:t>
            </a:r>
            <a:r>
              <a:rPr lang="sv-SE" sz="1200" b="0" i="0" kern="1200" baseline="0" dirty="0">
                <a:solidFill>
                  <a:schemeClr val="tx1"/>
                </a:solidFill>
                <a:effectLst/>
                <a:latin typeface="+mn-lt"/>
                <a:ea typeface="+mn-ea"/>
                <a:cs typeface="+mn-cs"/>
              </a:rPr>
              <a:t>Sveriges invånare blir allt fler och dessutom allt äldre. Även om människor blir allt friskare och lever längre ökar antalet patienter med folksjukdomar. Detta kräver sammantaget förebyggande åtgärder och utveckling av vård.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baseline="0" dirty="0"/>
              <a:t>-----------------------------------------------------------------------------------------------------------------------------------------------------------------</a:t>
            </a:r>
          </a:p>
          <a:p>
            <a:r>
              <a:rPr lang="sv-SE" b="1" baseline="0" dirty="0"/>
              <a:t>Förklaring till bubblorna:</a:t>
            </a:r>
          </a:p>
          <a:p>
            <a:endParaRPr lang="sv-SE" b="1" baseline="0" dirty="0"/>
          </a:p>
          <a:p>
            <a:r>
              <a:rPr lang="sv-SE" b="1" baseline="0" dirty="0"/>
              <a:t>E-samhället </a:t>
            </a:r>
            <a:r>
              <a:rPr lang="sv-SE" baseline="0" dirty="0"/>
              <a:t>– vården måste bli det som övriga samhället redan är. </a:t>
            </a:r>
            <a:r>
              <a:rPr lang="sv-SE" sz="1200" kern="1200" dirty="0">
                <a:solidFill>
                  <a:schemeClr val="tx1"/>
                </a:solidFill>
                <a:effectLst/>
                <a:latin typeface="+mn-lt"/>
                <a:ea typeface="+mn-ea"/>
                <a:cs typeface="+mn-cs"/>
              </a:rPr>
              <a:t>Samhället, invånarna och medarbetarna ska kunna förvänta sig att de digitala tjänster som är självklara i vardagen fungerar lika bra inom hälso- och sjukvården, därför är ett steg i den processen att modernisera dagens IT-system från grunden.</a:t>
            </a:r>
          </a:p>
          <a:p>
            <a:endParaRPr lang="sv-SE" baseline="0" dirty="0"/>
          </a:p>
          <a:p>
            <a:r>
              <a:rPr lang="sv-SE" b="1" baseline="0" dirty="0"/>
              <a:t>Tillgänglighet </a:t>
            </a:r>
            <a:r>
              <a:rPr lang="sv-SE" b="0" baseline="0" dirty="0"/>
              <a:t>- </a:t>
            </a:r>
            <a:r>
              <a:rPr lang="sv-SE" baseline="0" dirty="0"/>
              <a:t>patienter vill ha en mer tillgänglig vård där de kan vara delaktiga. </a:t>
            </a:r>
          </a:p>
          <a:p>
            <a:endParaRPr lang="sv-SE" baseline="0" dirty="0"/>
          </a:p>
          <a:p>
            <a:r>
              <a:rPr lang="sv-SE" b="1" baseline="0" dirty="0"/>
              <a:t>Kommunikation och delaktighet</a:t>
            </a:r>
            <a:r>
              <a:rPr lang="sv-SE" baseline="0" dirty="0"/>
              <a:t> - p</a:t>
            </a:r>
            <a:r>
              <a:rPr lang="sv-SE" sz="1200" kern="1200" dirty="0">
                <a:solidFill>
                  <a:schemeClr val="tx1"/>
                </a:solidFill>
                <a:effectLst/>
                <a:latin typeface="+mn-lt"/>
                <a:ea typeface="+mn-ea"/>
                <a:cs typeface="+mn-cs"/>
              </a:rPr>
              <a:t>atienter är mer kunniga och välinformerade än tidigare, vilket gör att fler tar ansvar för den egna hälsan och vill vara delaktiga</a:t>
            </a:r>
            <a:r>
              <a:rPr lang="sv-SE" sz="1200" kern="1200" baseline="0" dirty="0">
                <a:solidFill>
                  <a:schemeClr val="tx1"/>
                </a:solidFill>
                <a:effectLst/>
                <a:latin typeface="+mn-lt"/>
                <a:ea typeface="+mn-ea"/>
                <a:cs typeface="+mn-cs"/>
              </a:rPr>
              <a:t> samt kunna kommunicera med vården på det sätt som är mest anpassat efter patienten, om det så är via chatt eller via telefon.</a:t>
            </a:r>
          </a:p>
          <a:p>
            <a:r>
              <a:rPr lang="sv-SE" baseline="0" dirty="0"/>
              <a:t/>
            </a:r>
            <a:br>
              <a:rPr lang="sv-SE" baseline="0" dirty="0"/>
            </a:br>
            <a:r>
              <a:rPr lang="sv-SE" b="1" baseline="0" dirty="0"/>
              <a:t>Integration</a:t>
            </a:r>
            <a:r>
              <a:rPr lang="sv-SE" baseline="0" dirty="0"/>
              <a:t> - Hälso- och sjukvårdens verksamheter saknar till stor del moderna och effektiva verktyg för att dela information, kommunicera och samarbeta. Det finns många</a:t>
            </a:r>
            <a:r>
              <a:rPr lang="sv-SE" sz="1400" dirty="0">
                <a:solidFill>
                  <a:srgbClr val="000000"/>
                </a:solidFill>
                <a:latin typeface="Verdana" panose="020B0604030504040204" pitchFamily="34" charset="0"/>
                <a:ea typeface="Verdana" panose="020B0604030504040204" pitchFamily="34" charset="0"/>
                <a:cs typeface="Verdana" panose="020B0604030504040204" pitchFamily="34" charset="0"/>
                <a:sym typeface="Calibri"/>
              </a:rPr>
              <a:t> olika IT-system. </a:t>
            </a:r>
            <a:r>
              <a:rPr kumimoji="0" lang="sv-SE" sz="1400" i="0" u="none" strike="noStrike" cap="none" spc="0" normalizeH="0" baseline="0" dirty="0">
                <a:ln>
                  <a:noFill/>
                </a:ln>
                <a:solidFill>
                  <a:srgbClr val="000000"/>
                </a:solidFill>
                <a:effectLst/>
                <a:uFillTx/>
                <a:latin typeface="Verdana" panose="020B0604030504040204" pitchFamily="34" charset="0"/>
                <a:ea typeface="Verdana" panose="020B0604030504040204" pitchFamily="34" charset="0"/>
                <a:cs typeface="Verdana" panose="020B0604030504040204" pitchFamily="34" charset="0"/>
                <a:sym typeface="Calibri"/>
              </a:rPr>
              <a:t>Informationen finns på olika ställen och det är svårt </a:t>
            </a:r>
            <a:r>
              <a:rPr lang="sv-SE" sz="1400" dirty="0">
                <a:solidFill>
                  <a:srgbClr val="000000"/>
                </a:solidFill>
                <a:latin typeface="Verdana" panose="020B0604030504040204" pitchFamily="34" charset="0"/>
                <a:ea typeface="Verdana" panose="020B0604030504040204" pitchFamily="34" charset="0"/>
                <a:cs typeface="Verdana" panose="020B0604030504040204" pitchFamily="34" charset="0"/>
                <a:sym typeface="Calibri"/>
              </a:rPr>
              <a:t>att få en överblick.</a:t>
            </a:r>
          </a:p>
          <a:p>
            <a:endParaRPr lang="sv-SE"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b="1" baseline="0" dirty="0"/>
              <a:t>Nätverkssjukvård</a:t>
            </a:r>
            <a:r>
              <a:rPr lang="sv-SE" baseline="0" dirty="0"/>
              <a:t> - </a:t>
            </a:r>
            <a:r>
              <a:rPr lang="sv-SE" sz="1200" b="0" i="0" kern="1200" dirty="0">
                <a:solidFill>
                  <a:schemeClr val="tx1"/>
                </a:solidFill>
                <a:effectLst/>
                <a:latin typeface="+mn-lt"/>
                <a:ea typeface="+mn-ea"/>
                <a:cs typeface="+mn-cs"/>
              </a:rPr>
              <a:t>Med nätverkssjukvård menas att det ska vara enkelt och säkert att utbyta information mellan organisation inom och utanför den offentliga sektorn med fokus på patientens hälsa. Ambitionen är att informationen i framtiden ska följa med patienten på dennes resa genom vården, en resa som väldigt ofta skär genom olika huvudmän, vårdgivare och IT-system.</a:t>
            </a:r>
            <a:endParaRPr lang="en-US" dirty="0"/>
          </a:p>
        </p:txBody>
      </p:sp>
      <p:sp>
        <p:nvSpPr>
          <p:cNvPr id="4" name="Platshållare för bildnummer 3"/>
          <p:cNvSpPr>
            <a:spLocks noGrp="1"/>
          </p:cNvSpPr>
          <p:nvPr>
            <p:ph type="sldNum" sz="quarter" idx="10"/>
          </p:nvPr>
        </p:nvSpPr>
        <p:spPr/>
        <p:txBody>
          <a:bodyPr/>
          <a:lstStyle/>
          <a:p>
            <a:fld id="{459D1601-877F-4959-98B8-43F11BA93FFA}" type="slidenum">
              <a:rPr lang="sv-SE" smtClean="0"/>
              <a:t>7</a:t>
            </a:fld>
            <a:endParaRPr lang="sv-SE"/>
          </a:p>
        </p:txBody>
      </p:sp>
    </p:spTree>
    <p:extLst>
      <p:ext uri="{BB962C8B-B14F-4D97-AF65-F5344CB8AC3E}">
        <p14:creationId xmlns:p14="http://schemas.microsoft.com/office/powerpoint/2010/main" val="21095359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1165225" y="1241425"/>
            <a:ext cx="4467225" cy="3349625"/>
          </a:xfrm>
        </p:spPr>
      </p:sp>
      <p:sp>
        <p:nvSpPr>
          <p:cNvPr id="3" name="Platshållare för anteckningar 2"/>
          <p:cNvSpPr>
            <a:spLocks noGrp="1"/>
          </p:cNvSpPr>
          <p:nvPr>
            <p:ph type="body" idx="1"/>
          </p:nvPr>
        </p:nvSpPr>
        <p:spPr/>
        <p:txBody>
          <a:bodyPr/>
          <a:lstStyle/>
          <a:p>
            <a:pPr marL="0" marR="0" lvl="0" indent="0" algn="l" defTabSz="457200" rtl="0" eaLnBrk="1" fontAlgn="auto" latinLnBrk="0" hangingPunct="0">
              <a:lnSpc>
                <a:spcPct val="100000"/>
              </a:lnSpc>
              <a:spcBef>
                <a:spcPts val="0"/>
              </a:spcBef>
              <a:spcAft>
                <a:spcPts val="0"/>
              </a:spcAft>
              <a:buClrTx/>
              <a:buSzTx/>
              <a:buFontTx/>
              <a:buNone/>
              <a:tabLst/>
              <a:defRPr/>
            </a:pPr>
            <a:r>
              <a:rPr kumimoji="0" lang="sv-SE" sz="1200" b="1" i="0" u="none" strike="noStrike" kern="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sym typeface="Calibri"/>
              </a:rPr>
              <a:t>Syftet med bilden </a:t>
            </a:r>
            <a:r>
              <a:rPr kumimoji="0" lang="sv-SE" sz="1200" b="0" i="0" u="none" strike="noStrike" kern="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sym typeface="Calibri"/>
              </a:rPr>
              <a:t>är</a:t>
            </a:r>
            <a:r>
              <a:rPr kumimoji="0" lang="sv-SE" sz="1200" b="1" i="0" u="none" strike="noStrike" kern="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sym typeface="Calibri"/>
              </a:rPr>
              <a:t> </a:t>
            </a:r>
            <a:r>
              <a:rPr kumimoji="0" lang="sv-SE" sz="1200" b="0" i="0" u="none" strike="noStrike" kern="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sym typeface="Calibri"/>
              </a:rPr>
              <a:t>att redogöra för varför det är viktigt att driva igenom den här förändringen utifrån olika perspektiv. </a:t>
            </a:r>
          </a:p>
          <a:p>
            <a:pPr marL="0" marR="0" lvl="0" indent="0" algn="l" defTabSz="457200" rtl="0" eaLnBrk="1" fontAlgn="auto" latinLnBrk="0" hangingPunct="0">
              <a:lnSpc>
                <a:spcPct val="100000"/>
              </a:lnSpc>
              <a:spcBef>
                <a:spcPts val="0"/>
              </a:spcBef>
              <a:spcAft>
                <a:spcPts val="0"/>
              </a:spcAft>
              <a:buClrTx/>
              <a:buSzTx/>
              <a:buFontTx/>
              <a:buNone/>
              <a:tabLst/>
              <a:defRPr/>
            </a:pPr>
            <a:endParaRPr kumimoji="0" lang="sv-SE" sz="1200" b="1" i="0" u="none" strike="noStrike" kern="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sym typeface="Calibri"/>
            </a:endParaRPr>
          </a:p>
          <a:p>
            <a:pPr marL="0" marR="0" lvl="0" indent="0" algn="l" defTabSz="457200" rtl="0" eaLnBrk="1" fontAlgn="auto" latinLnBrk="0" hangingPunct="0">
              <a:lnSpc>
                <a:spcPct val="100000"/>
              </a:lnSpc>
              <a:spcBef>
                <a:spcPts val="0"/>
              </a:spcBef>
              <a:spcAft>
                <a:spcPts val="0"/>
              </a:spcAft>
              <a:buClrTx/>
              <a:buSzTx/>
              <a:buFontTx/>
              <a:buNone/>
              <a:tabLst/>
              <a:defRPr/>
            </a:pPr>
            <a:r>
              <a:rPr kumimoji="0" lang="sv-SE" sz="1200" b="1" i="0" u="none" strike="noStrike" kern="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sym typeface="Calibri"/>
              </a:rPr>
              <a:t>Nuläge: </a:t>
            </a:r>
          </a:p>
          <a:p>
            <a:pPr marL="0" marR="0" lvl="0" indent="0" algn="l" defTabSz="457200" rtl="0" eaLnBrk="1" fontAlgn="auto" latinLnBrk="0" hangingPunct="0">
              <a:lnSpc>
                <a:spcPct val="100000"/>
              </a:lnSpc>
              <a:spcBef>
                <a:spcPts val="0"/>
              </a:spcBef>
              <a:spcAft>
                <a:spcPts val="0"/>
              </a:spcAft>
              <a:buClrTx/>
              <a:buSzTx/>
              <a:buFontTx/>
              <a:buNone/>
              <a:tabLst/>
              <a:defRPr/>
            </a:pPr>
            <a:endParaRPr kumimoji="0" lang="sv-SE" sz="1200" b="1" i="0" u="none" strike="noStrike" kern="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sym typeface="Calibri"/>
            </a:endParaRPr>
          </a:p>
          <a:p>
            <a:pPr marL="0" marR="0" lvl="0" indent="0" algn="l" defTabSz="457200" rtl="0" eaLnBrk="1" fontAlgn="auto" latinLnBrk="0" hangingPunct="0">
              <a:lnSpc>
                <a:spcPct val="100000"/>
              </a:lnSpc>
              <a:spcBef>
                <a:spcPts val="0"/>
              </a:spcBef>
              <a:spcAft>
                <a:spcPts val="0"/>
              </a:spcAft>
              <a:buClrTx/>
              <a:buSzTx/>
              <a:buFontTx/>
              <a:buNone/>
              <a:tabLst/>
              <a:defRPr/>
            </a:pPr>
            <a:r>
              <a:rPr lang="sv-SE" sz="1200" b="1" kern="1200" dirty="0">
                <a:solidFill>
                  <a:schemeClr val="tx1"/>
                </a:solidFill>
                <a:effectLst/>
                <a:latin typeface="+mn-lt"/>
                <a:ea typeface="+mn-ea"/>
                <a:cs typeface="+mn-cs"/>
              </a:rPr>
              <a:t>Patienter har begränsade möjligheter att vara delaktig i sin vård. </a:t>
            </a:r>
            <a:r>
              <a:rPr lang="sv-SE" sz="1200" kern="1200" dirty="0">
                <a:solidFill>
                  <a:schemeClr val="tx1"/>
                </a:solidFill>
                <a:effectLst/>
                <a:latin typeface="+mn-lt"/>
                <a:ea typeface="+mn-ea"/>
                <a:cs typeface="+mn-cs"/>
              </a:rPr>
              <a:t>Patienter har svårt att själva ta del av information rörande sin vård och tvingas ofta bära sin egen patientinformation. </a:t>
            </a:r>
          </a:p>
          <a:p>
            <a:r>
              <a:rPr lang="sv-SE" sz="1200" kern="1200" dirty="0">
                <a:solidFill>
                  <a:schemeClr val="tx1"/>
                </a:solidFill>
                <a:effectLst/>
                <a:latin typeface="+mn-lt"/>
                <a:ea typeface="+mn-ea"/>
                <a:cs typeface="+mn-cs"/>
              </a:rPr>
              <a:t> </a:t>
            </a:r>
          </a:p>
          <a:p>
            <a:pPr lvl="0"/>
            <a:r>
              <a:rPr lang="sv-SE" sz="1200" b="1" kern="1200" dirty="0">
                <a:solidFill>
                  <a:schemeClr val="tx1"/>
                </a:solidFill>
                <a:effectLst/>
                <a:latin typeface="+mn-lt"/>
                <a:ea typeface="+mn-ea"/>
                <a:cs typeface="+mn-cs"/>
              </a:rPr>
              <a:t>Hälso- och sjukvårdens medarbetare arbetar i en föråldrad IT-miljö som hotar patientsäkerheten och leder till en ohållbar arbetsmiljö. </a:t>
            </a:r>
            <a:r>
              <a:rPr lang="sv-SE" sz="1200" kern="1200" dirty="0">
                <a:solidFill>
                  <a:schemeClr val="tx1"/>
                </a:solidFill>
                <a:effectLst/>
                <a:latin typeface="+mn-lt"/>
                <a:ea typeface="+mn-ea"/>
                <a:cs typeface="+mn-cs"/>
              </a:rPr>
              <a:t>Det nuvarande IT- och systemlandskapet inom landstinget är komplext, fragmenterat och till stora delar omodernt, vilket innebär flera stora utmaningar. Journalsystemet, vilket i sin nuvarande form bedöms ha mycket begränsade möjligheter att motsvara nätverkssjukvårdens krav. Medarbetarna kompenserar bristerna i sin digitala arbetsmiljö genom manuellt dubbelarbete. Den begränsade tillgången till relevant data hämmar forskning, styrning och utveckling av vården samt arbete med att utveckla ny kunskap och nya behandlingsmetoder.</a:t>
            </a:r>
          </a:p>
          <a:p>
            <a:pPr marL="0" marR="0" lvl="0" indent="0" algn="l" defTabSz="457200" rtl="0" eaLnBrk="1" fontAlgn="auto" latinLnBrk="0" hangingPunct="0">
              <a:lnSpc>
                <a:spcPct val="100000"/>
              </a:lnSpc>
              <a:spcBef>
                <a:spcPts val="0"/>
              </a:spcBef>
              <a:spcAft>
                <a:spcPts val="0"/>
              </a:spcAft>
              <a:buClrTx/>
              <a:buSzTx/>
              <a:buFontTx/>
              <a:buNone/>
              <a:tabLst/>
              <a:defRPr/>
            </a:pPr>
            <a:endParaRPr kumimoji="0" lang="sv-SE" sz="1200" b="0" i="0" u="none" strike="noStrike" kern="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sym typeface="Calibri"/>
            </a:endParaRPr>
          </a:p>
          <a:p>
            <a:pPr marL="0" marR="0" lvl="0" indent="0" algn="l" defTabSz="457200" rtl="0" eaLnBrk="1" fontAlgn="auto" latinLnBrk="0" hangingPunct="0">
              <a:lnSpc>
                <a:spcPct val="100000"/>
              </a:lnSpc>
              <a:spcBef>
                <a:spcPts val="0"/>
              </a:spcBef>
              <a:spcAft>
                <a:spcPts val="0"/>
              </a:spcAft>
              <a:buClrTx/>
              <a:buSzTx/>
              <a:buFontTx/>
              <a:buNone/>
              <a:tabLst/>
              <a:defRPr/>
            </a:pPr>
            <a:r>
              <a:rPr kumimoji="0" lang="sv-SE" sz="1200" b="1" i="0" u="none" strike="noStrike" kern="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sym typeface="Calibri"/>
              </a:rPr>
              <a:t>Framtida läge:</a:t>
            </a:r>
          </a:p>
          <a:p>
            <a:pPr marL="0" marR="0" lvl="0" indent="0" algn="l" defTabSz="457200" rtl="0" eaLnBrk="1" fontAlgn="auto" latinLnBrk="0" hangingPunct="0">
              <a:lnSpc>
                <a:spcPct val="100000"/>
              </a:lnSpc>
              <a:spcBef>
                <a:spcPts val="0"/>
              </a:spcBef>
              <a:spcAft>
                <a:spcPts val="0"/>
              </a:spcAft>
              <a:buClrTx/>
              <a:buSzTx/>
              <a:buFontTx/>
              <a:buNone/>
              <a:tabLst/>
              <a:defRPr/>
            </a:pPr>
            <a:endParaRPr kumimoji="0" lang="sv-SE" sz="1200" b="1" i="0" u="none" strike="noStrike" kern="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sym typeface="Calibri"/>
            </a:endParaRPr>
          </a:p>
          <a:p>
            <a:pPr lvl="0"/>
            <a:r>
              <a:rPr lang="sv-SE" sz="1200" b="1" kern="1200" dirty="0">
                <a:solidFill>
                  <a:schemeClr val="tx1"/>
                </a:solidFill>
                <a:effectLst/>
                <a:latin typeface="+mn-lt"/>
                <a:ea typeface="+mn-ea"/>
                <a:cs typeface="+mn-cs"/>
              </a:rPr>
              <a:t>Att öka möjligheten för patienter att vara delaktig i sin vård. </a:t>
            </a:r>
            <a:r>
              <a:rPr lang="sv-SE" sz="1200" kern="1200" dirty="0">
                <a:solidFill>
                  <a:schemeClr val="tx1"/>
                </a:solidFill>
                <a:effectLst/>
                <a:latin typeface="+mn-lt"/>
                <a:ea typeface="+mn-ea"/>
                <a:cs typeface="+mn-cs"/>
              </a:rPr>
              <a:t>Patienten ska få ökad insyn i information rörande den egna hälsan och vården och även kunna bidra med information till vården.</a:t>
            </a:r>
          </a:p>
          <a:p>
            <a:r>
              <a:rPr lang="sv-SE" sz="1200" b="1" kern="1200" dirty="0">
                <a:solidFill>
                  <a:schemeClr val="tx1"/>
                </a:solidFill>
                <a:effectLst/>
                <a:latin typeface="+mn-lt"/>
                <a:ea typeface="+mn-ea"/>
                <a:cs typeface="+mn-cs"/>
              </a:rPr>
              <a:t> </a:t>
            </a:r>
            <a:endParaRPr lang="sv-SE" sz="1200" kern="1200" dirty="0">
              <a:solidFill>
                <a:schemeClr val="tx1"/>
              </a:solidFill>
              <a:effectLst/>
              <a:latin typeface="+mn-lt"/>
              <a:ea typeface="+mn-ea"/>
              <a:cs typeface="+mn-cs"/>
            </a:endParaRPr>
          </a:p>
          <a:p>
            <a:pPr lvl="0"/>
            <a:r>
              <a:rPr lang="sv-SE" sz="1200" b="1" kern="1200" dirty="0">
                <a:solidFill>
                  <a:schemeClr val="tx1"/>
                </a:solidFill>
                <a:effectLst/>
                <a:latin typeface="+mn-lt"/>
                <a:ea typeface="+mn-ea"/>
                <a:cs typeface="+mn-cs"/>
              </a:rPr>
              <a:t>Att förbättra arbetsmiljön; modernisera IT-stöd, samt minska den administrativa bördan. </a:t>
            </a:r>
            <a:r>
              <a:rPr lang="sv-SE" sz="1200" kern="1200" dirty="0">
                <a:solidFill>
                  <a:schemeClr val="tx1"/>
                </a:solidFill>
                <a:effectLst/>
                <a:latin typeface="+mn-lt"/>
                <a:ea typeface="+mn-ea"/>
                <a:cs typeface="+mn-cs"/>
              </a:rPr>
              <a:t>Det nya systemet blir framtidens huvudsakliga IT-stöd för medarbetarna i vården och kommer till stor del att ersätta de system som används idag. Vårdinformationsmiljön ska förenkla utbytet av patientinformation mellan vårdgivare och ge vårdens medarbetare tillgång till patientens vård- och hälsodata utan att behöva logga in i många olika IT-system. Medarbetarna får möjlighet att arbeta mobilt och få snabbare tillgång till ny forskning och kunskap genom kunskaps- och beslutsstöd. Manuell hantering av patientinformation och pappershantering minimeras. </a:t>
            </a:r>
          </a:p>
          <a:p>
            <a:r>
              <a:rPr lang="sv-SE" sz="1200" kern="1200" dirty="0">
                <a:solidFill>
                  <a:schemeClr val="tx1"/>
                </a:solidFill>
                <a:effectLst/>
                <a:latin typeface="+mn-lt"/>
                <a:ea typeface="+mn-ea"/>
                <a:cs typeface="+mn-cs"/>
              </a:rPr>
              <a:t> </a:t>
            </a:r>
          </a:p>
          <a:p>
            <a:pPr lvl="0"/>
            <a:r>
              <a:rPr lang="sv-SE" sz="1200" b="1" kern="1200" dirty="0">
                <a:solidFill>
                  <a:schemeClr val="tx1"/>
                </a:solidFill>
                <a:effectLst/>
                <a:latin typeface="+mn-lt"/>
                <a:ea typeface="+mn-ea"/>
                <a:cs typeface="+mn-cs"/>
              </a:rPr>
              <a:t>Att förbättra möjligheten att följa upp, koordinera och planera vårdverksamhet. </a:t>
            </a:r>
            <a:r>
              <a:rPr lang="sv-SE" sz="1200" kern="1200" dirty="0">
                <a:solidFill>
                  <a:schemeClr val="tx1"/>
                </a:solidFill>
                <a:effectLst/>
                <a:latin typeface="+mn-lt"/>
                <a:ea typeface="+mn-ea"/>
                <a:cs typeface="+mn-cs"/>
              </a:rPr>
              <a:t>Målet att möjliggöra en effektiv ledning och styrning av hälso- och sjukvården.</a:t>
            </a:r>
          </a:p>
          <a:p>
            <a:r>
              <a:rPr lang="sv-SE" sz="1200" b="1" kern="1200" dirty="0">
                <a:solidFill>
                  <a:schemeClr val="tx1"/>
                </a:solidFill>
                <a:effectLst/>
                <a:latin typeface="+mn-lt"/>
                <a:ea typeface="+mn-ea"/>
                <a:cs typeface="+mn-cs"/>
              </a:rPr>
              <a:t> </a:t>
            </a:r>
            <a:endParaRPr lang="sv-SE" sz="1200" kern="1200" dirty="0">
              <a:solidFill>
                <a:schemeClr val="tx1"/>
              </a:solidFill>
              <a:effectLst/>
              <a:latin typeface="+mn-lt"/>
              <a:ea typeface="+mn-ea"/>
              <a:cs typeface="+mn-cs"/>
            </a:endParaRPr>
          </a:p>
          <a:p>
            <a:pPr lvl="0"/>
            <a:r>
              <a:rPr lang="sv-SE" sz="1200" b="1" kern="1200" dirty="0">
                <a:solidFill>
                  <a:schemeClr val="tx1"/>
                </a:solidFill>
                <a:effectLst/>
                <a:latin typeface="+mn-lt"/>
                <a:ea typeface="+mn-ea"/>
                <a:cs typeface="+mn-cs"/>
              </a:rPr>
              <a:t>Att förbättra möjligheten att analysera, lagra och dra nytta av data som sjukvården tar fram. </a:t>
            </a:r>
            <a:r>
              <a:rPr lang="sv-SE" sz="1200" kern="1200" dirty="0">
                <a:solidFill>
                  <a:schemeClr val="tx1"/>
                </a:solidFill>
                <a:effectLst/>
                <a:latin typeface="+mn-lt"/>
                <a:ea typeface="+mn-ea"/>
                <a:cs typeface="+mn-cs"/>
              </a:rPr>
              <a:t>Målet är att underlätta för forskningen att få tillgång till anonymiserad, relevant, kvalitetssäkrad, och heltäckande data.</a:t>
            </a:r>
          </a:p>
          <a:p>
            <a:pPr marL="0" marR="0" lvl="0" indent="0" algn="l" defTabSz="457200" rtl="0" eaLnBrk="1" fontAlgn="auto" latinLnBrk="0" hangingPunct="0">
              <a:lnSpc>
                <a:spcPct val="100000"/>
              </a:lnSpc>
              <a:spcBef>
                <a:spcPts val="0"/>
              </a:spcBef>
              <a:spcAft>
                <a:spcPts val="0"/>
              </a:spcAft>
              <a:buClrTx/>
              <a:buSzTx/>
              <a:buFontTx/>
              <a:buNone/>
              <a:tabLst/>
              <a:defRPr/>
            </a:pPr>
            <a:endParaRPr lang="sv-SE" dirty="0"/>
          </a:p>
        </p:txBody>
      </p:sp>
      <p:sp>
        <p:nvSpPr>
          <p:cNvPr id="4" name="Platshållare för bildnummer 3"/>
          <p:cNvSpPr>
            <a:spLocks noGrp="1"/>
          </p:cNvSpPr>
          <p:nvPr>
            <p:ph type="sldNum" sz="quarter" idx="10"/>
          </p:nvPr>
        </p:nvSpPr>
        <p:spPr/>
        <p:txBody>
          <a:bodyPr/>
          <a:lstStyle/>
          <a:p>
            <a:fld id="{459D1601-877F-4959-98B8-43F11BA93FFA}" type="slidenum">
              <a:rPr lang="sv-SE" smtClean="0"/>
              <a:t>8</a:t>
            </a:fld>
            <a:endParaRPr lang="sv-SE"/>
          </a:p>
        </p:txBody>
      </p:sp>
    </p:spTree>
    <p:extLst>
      <p:ext uri="{BB962C8B-B14F-4D97-AF65-F5344CB8AC3E}">
        <p14:creationId xmlns:p14="http://schemas.microsoft.com/office/powerpoint/2010/main" val="38506374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1165225" y="1241425"/>
            <a:ext cx="4467225" cy="3349625"/>
          </a:xfrm>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b="1" i="0" kern="1200" dirty="0">
                <a:solidFill>
                  <a:schemeClr val="tx1"/>
                </a:solidFill>
                <a:effectLst/>
                <a:latin typeface="+mn-lt"/>
                <a:ea typeface="+mn-ea"/>
                <a:cs typeface="+mn-cs"/>
              </a:rPr>
              <a:t>Syftet med bilden </a:t>
            </a:r>
            <a:r>
              <a:rPr lang="sv-SE" sz="1200" b="0" i="0" kern="1200" dirty="0">
                <a:solidFill>
                  <a:schemeClr val="tx1"/>
                </a:solidFill>
                <a:effectLst/>
                <a:latin typeface="+mn-lt"/>
                <a:ea typeface="+mn-ea"/>
                <a:cs typeface="+mn-cs"/>
              </a:rPr>
              <a:t>är att ge exempel på hur informationsutbytet fungerar</a:t>
            </a:r>
            <a:r>
              <a:rPr lang="sv-SE" sz="1200" b="0" i="0" kern="1200" baseline="0" dirty="0">
                <a:solidFill>
                  <a:schemeClr val="tx1"/>
                </a:solidFill>
                <a:effectLst/>
                <a:latin typeface="+mn-lt"/>
                <a:ea typeface="+mn-ea"/>
                <a:cs typeface="+mn-cs"/>
              </a:rPr>
              <a:t> i dag. Med </a:t>
            </a:r>
            <a:r>
              <a:rPr lang="sv-SE" dirty="0"/>
              <a:t>framtidens vårdinformationsmiljö skapas förutsättningar för att förenkla utbytet</a:t>
            </a:r>
            <a:r>
              <a:rPr lang="sv-SE" baseline="0" dirty="0"/>
              <a:t> av patientinformation mellan vårdgivare</a:t>
            </a:r>
            <a:r>
              <a:rPr lang="sv-SE" dirty="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a:t>Nuläge</a:t>
            </a:r>
            <a:r>
              <a:rPr lang="sv-SE" dirty="0"/>
              <a:t> – I </a:t>
            </a:r>
            <a:r>
              <a:rPr lang="sv-SE" baseline="0" dirty="0"/>
              <a:t>dag är informationen </a:t>
            </a:r>
            <a:r>
              <a:rPr lang="sv-SE" dirty="0"/>
              <a:t>bunden till organisation, </a:t>
            </a:r>
            <a:r>
              <a:rPr lang="sv-SE" baseline="0" dirty="0"/>
              <a:t>i</a:t>
            </a:r>
            <a:r>
              <a:rPr lang="sv-SE" dirty="0"/>
              <a:t>nformationen finns men kan inte nås av alla som behöver den. En utmaning är att</a:t>
            </a:r>
            <a:r>
              <a:rPr lang="sv-SE" baseline="0" dirty="0"/>
              <a:t> vård många gånger bedrivs i separata stuprör, där informationen är ”inlåst” i separata system. I dag finns det mycket pappersrutiner, men det ger dubbeldokumentation, ineffektiva samarbetsrutiner, och skapar ett arbetsmiljöproblem, dessutom är det många gånger patientosäkert.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a:t>Framtida läge</a:t>
            </a:r>
            <a:r>
              <a:rPr lang="sv-SE" b="1" baseline="0" dirty="0"/>
              <a:t> </a:t>
            </a:r>
            <a:r>
              <a:rPr lang="sv-SE" b="0" baseline="0" dirty="0"/>
              <a:t>- </a:t>
            </a:r>
            <a:r>
              <a:rPr lang="sv-SE" dirty="0"/>
              <a:t>Med framtidens vårdinformationsmiljö skapas förutsättningar för nätverkssjukvården,</a:t>
            </a:r>
            <a:r>
              <a:rPr lang="sv-SE" baseline="0" dirty="0"/>
              <a:t> alltså att det ska </a:t>
            </a:r>
            <a:r>
              <a:rPr lang="sv-SE" sz="1200" b="0" i="0" kern="1200" dirty="0">
                <a:solidFill>
                  <a:schemeClr val="tx1"/>
                </a:solidFill>
                <a:effectLst/>
                <a:latin typeface="+mn-lt"/>
                <a:ea typeface="+mn-ea"/>
                <a:cs typeface="+mn-cs"/>
              </a:rPr>
              <a:t>vara enkelt och säkert att utbyta information mellan organisation inom och utanför den offentliga sektorn med fokus på patientens hälsa.</a:t>
            </a:r>
            <a:r>
              <a:rPr lang="sv-SE" sz="1200" b="0" i="0" kern="1200" baseline="0" dirty="0">
                <a:solidFill>
                  <a:schemeClr val="tx1"/>
                </a:solidFill>
                <a:effectLst/>
                <a:latin typeface="+mn-lt"/>
                <a:ea typeface="+mn-ea"/>
                <a:cs typeface="+mn-cs"/>
              </a:rPr>
              <a:t> </a:t>
            </a:r>
            <a:r>
              <a:rPr lang="sv-SE" sz="1200" b="0" kern="1200" dirty="0">
                <a:solidFill>
                  <a:schemeClr val="tx1"/>
                </a:solidFill>
                <a:effectLst/>
                <a:latin typeface="+mn-lt"/>
                <a:ea typeface="+mn-ea"/>
                <a:cs typeface="+mn-cs"/>
              </a:rPr>
              <a:t>Ambitionen är att informationen i framtiden ska följa med patienten på dennes resa genom vården, en resa som väldigt ofta skär genom olika huvudmän, vårdgivare och IT-system, där organisatoriska gränser utgör ett hinder. Patienten ska således också få ökad insyn i information rörande den egna hälsan och vården och även kunna bidra med information till vården. </a:t>
            </a:r>
            <a:r>
              <a:rPr kumimoji="0" lang="sv-SE" sz="1200" b="0" i="0" u="none" strike="noStrike" kern="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sym typeface="Calibri"/>
              </a:rPr>
              <a:t>För att möjliggöra förändringen krävs inte bara en ny gemensam IT-lösning. Det kräver också förberedande aktiviteter, i form av att bland annat standardisera termer och begrepp och att ensa och </a:t>
            </a:r>
            <a:r>
              <a:rPr lang="sv-SE" sz="1200" kern="1200" dirty="0">
                <a:solidFill>
                  <a:schemeClr val="tx1"/>
                </a:solidFill>
                <a:effectLst/>
                <a:latin typeface="+mn-lt"/>
                <a:ea typeface="+mn-ea"/>
                <a:cs typeface="+mn-cs"/>
              </a:rPr>
              <a:t>utveckla nya arbetssätt.</a:t>
            </a:r>
          </a:p>
          <a:p>
            <a:endParaRPr lang="sv-SE" baseline="0" dirty="0"/>
          </a:p>
        </p:txBody>
      </p:sp>
      <p:sp>
        <p:nvSpPr>
          <p:cNvPr id="4" name="Platshållare för bildnummer 3"/>
          <p:cNvSpPr>
            <a:spLocks noGrp="1"/>
          </p:cNvSpPr>
          <p:nvPr>
            <p:ph type="sldNum" sz="quarter" idx="10"/>
          </p:nvPr>
        </p:nvSpPr>
        <p:spPr/>
        <p:txBody>
          <a:bodyPr/>
          <a:lstStyle/>
          <a:p>
            <a:fld id="{459D1601-877F-4959-98B8-43F11BA93FFA}" type="slidenum">
              <a:rPr lang="sv-SE" smtClean="0"/>
              <a:t>9</a:t>
            </a:fld>
            <a:endParaRPr lang="sv-SE"/>
          </a:p>
        </p:txBody>
      </p:sp>
    </p:spTree>
    <p:extLst>
      <p:ext uri="{BB962C8B-B14F-4D97-AF65-F5344CB8AC3E}">
        <p14:creationId xmlns:p14="http://schemas.microsoft.com/office/powerpoint/2010/main" val="42105424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xml"/><Relationship Id="rId1" Type="http://schemas.openxmlformats.org/officeDocument/2006/relationships/vmlDrawing" Target="../drawings/vmlDrawing1.vml"/><Relationship Id="rId5" Type="http://schemas.openxmlformats.org/officeDocument/2006/relationships/image" Target="../media/image4.emf"/><Relationship Id="rId4" Type="http://schemas.openxmlformats.org/officeDocument/2006/relationships/oleObject" Target="../embeddings/oleObject1.bin"/></Relationships>
</file>

<file path=ppt/slideLayouts/_rels/slideLayout9.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xml"/><Relationship Id="rId1" Type="http://schemas.openxmlformats.org/officeDocument/2006/relationships/vmlDrawing" Target="../drawings/vmlDrawing2.vml"/><Relationship Id="rId5" Type="http://schemas.openxmlformats.org/officeDocument/2006/relationships/image" Target="../media/image4.emf"/><Relationship Id="rId4" Type="http://schemas.openxmlformats.org/officeDocument/2006/relationships/oleObject" Target="../embeddings/oleObject2.bin"/></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2_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85800" y="2130425"/>
            <a:ext cx="7772400" cy="1470025"/>
          </a:xfrm>
          <a:prstGeom prst="rect">
            <a:avLst/>
          </a:prstGeom>
        </p:spPr>
        <p:txBody>
          <a:bodyPr/>
          <a:lstStyle/>
          <a:p>
            <a:r>
              <a:rPr lang="sv-SE" smtClean="0"/>
              <a:t>Klicka här för att ändra format</a:t>
            </a:r>
            <a:endParaRPr lang="sv-SE" dirty="0"/>
          </a:p>
        </p:txBody>
      </p:sp>
      <p:sp>
        <p:nvSpPr>
          <p:cNvPr id="3" name="Underrubrik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smtClean="0"/>
              <a:t>Klicka här för att ändra format på underrubrik i bakgrunden</a:t>
            </a:r>
            <a:endParaRPr lang="sv-SE" dirty="0"/>
          </a:p>
        </p:txBody>
      </p:sp>
    </p:spTree>
    <p:extLst>
      <p:ext uri="{BB962C8B-B14F-4D97-AF65-F5344CB8AC3E}">
        <p14:creationId xmlns:p14="http://schemas.microsoft.com/office/powerpoint/2010/main" val="2331639784"/>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Rubrikbild">
    <p:spTree>
      <p:nvGrpSpPr>
        <p:cNvPr id="1" name=""/>
        <p:cNvGrpSpPr/>
        <p:nvPr/>
      </p:nvGrpSpPr>
      <p:grpSpPr>
        <a:xfrm>
          <a:off x="0" y="0"/>
          <a:ext cx="0" cy="0"/>
          <a:chOff x="0" y="0"/>
          <a:chExt cx="0" cy="0"/>
        </a:xfrm>
      </p:grpSpPr>
      <p:sp>
        <p:nvSpPr>
          <p:cNvPr id="22" name="Rectangle 2"/>
          <p:cNvSpPr>
            <a:spLocks noGrp="1" noChangeArrowheads="1"/>
          </p:cNvSpPr>
          <p:nvPr>
            <p:ph type="title"/>
          </p:nvPr>
        </p:nvSpPr>
        <p:spPr bwMode="auto">
          <a:xfrm>
            <a:off x="719138" y="936625"/>
            <a:ext cx="7700962" cy="836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0"/>
            <a:r>
              <a:rPr lang="sv-SE" altLang="sv-SE" smtClean="0"/>
              <a:t>Klicka här för att ändra format</a:t>
            </a:r>
            <a:endParaRPr lang="sv-SE" altLang="sv-SE" dirty="0" smtClean="0"/>
          </a:p>
        </p:txBody>
      </p:sp>
      <p:sp>
        <p:nvSpPr>
          <p:cNvPr id="23" name="Rectangle 3"/>
          <p:cNvSpPr>
            <a:spLocks noGrp="1" noChangeArrowheads="1"/>
          </p:cNvSpPr>
          <p:nvPr>
            <p:ph idx="1"/>
          </p:nvPr>
        </p:nvSpPr>
        <p:spPr bwMode="auto">
          <a:xfrm>
            <a:off x="719138" y="2063750"/>
            <a:ext cx="7700962" cy="393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0"/>
            <a:r>
              <a:rPr lang="sv-SE" altLang="sv-SE" noProof="0" smtClean="0"/>
              <a:t>Klicka här för att ändra format på bakgrundstexten</a:t>
            </a:r>
          </a:p>
          <a:p>
            <a:pPr lvl="1"/>
            <a:r>
              <a:rPr lang="sv-SE" altLang="sv-SE" noProof="0" smtClean="0"/>
              <a:t>Nivå två</a:t>
            </a:r>
          </a:p>
          <a:p>
            <a:pPr lvl="2"/>
            <a:r>
              <a:rPr lang="sv-SE" altLang="sv-SE" noProof="0" smtClean="0"/>
              <a:t>Nivå tre</a:t>
            </a:r>
          </a:p>
          <a:p>
            <a:pPr lvl="3"/>
            <a:r>
              <a:rPr lang="sv-SE" altLang="sv-SE" noProof="0" smtClean="0"/>
              <a:t>Nivå fyra</a:t>
            </a:r>
          </a:p>
          <a:p>
            <a:pPr lvl="4"/>
            <a:r>
              <a:rPr lang="sv-SE" altLang="sv-SE" noProof="0" smtClean="0"/>
              <a:t>Nivå fem</a:t>
            </a:r>
          </a:p>
        </p:txBody>
      </p:sp>
      <p:sp>
        <p:nvSpPr>
          <p:cNvPr id="15" name="Rectangle 24"/>
          <p:cNvSpPr>
            <a:spLocks noChangeArrowheads="1"/>
          </p:cNvSpPr>
          <p:nvPr userDrawn="1"/>
        </p:nvSpPr>
        <p:spPr bwMode="auto">
          <a:xfrm>
            <a:off x="0" y="-416"/>
            <a:ext cx="9144000" cy="719137"/>
          </a:xfrm>
          <a:prstGeom prst="rect">
            <a:avLst/>
          </a:prstGeom>
          <a:solidFill>
            <a:srgbClr val="E9E3DC"/>
          </a:solidFill>
          <a:ln>
            <a:noFill/>
          </a:ln>
          <a:extLst/>
        </p:spPr>
        <p:txBody>
          <a:bodyPr wrap="none" anchor="ctr">
            <a:spAutoFit/>
          </a:bodyPr>
          <a:lstStyle>
            <a:lvl1pPr>
              <a:defRPr sz="2200">
                <a:solidFill>
                  <a:schemeClr val="tx1"/>
                </a:solidFill>
                <a:latin typeface="Verdana" pitchFamily="34" charset="0"/>
                <a:ea typeface="Geneva" charset="0"/>
                <a:cs typeface="Geneva" charset="0"/>
              </a:defRPr>
            </a:lvl1pPr>
            <a:lvl2pPr marL="742950" indent="-285750">
              <a:defRPr sz="2200">
                <a:solidFill>
                  <a:schemeClr val="tx1"/>
                </a:solidFill>
                <a:latin typeface="Verdana" pitchFamily="34" charset="0"/>
                <a:ea typeface="Geneva" charset="0"/>
                <a:cs typeface="Geneva" charset="0"/>
              </a:defRPr>
            </a:lvl2pPr>
            <a:lvl3pPr marL="1143000" indent="-228600">
              <a:defRPr sz="2200">
                <a:solidFill>
                  <a:schemeClr val="tx1"/>
                </a:solidFill>
                <a:latin typeface="Verdana" pitchFamily="34" charset="0"/>
                <a:ea typeface="Geneva" charset="0"/>
                <a:cs typeface="Geneva" charset="0"/>
              </a:defRPr>
            </a:lvl3pPr>
            <a:lvl4pPr marL="1600200" indent="-228600">
              <a:defRPr sz="2200">
                <a:solidFill>
                  <a:schemeClr val="tx1"/>
                </a:solidFill>
                <a:latin typeface="Verdana" pitchFamily="34" charset="0"/>
                <a:ea typeface="Geneva" charset="0"/>
                <a:cs typeface="Geneva" charset="0"/>
              </a:defRPr>
            </a:lvl4pPr>
            <a:lvl5pPr marL="2057400" indent="-228600">
              <a:defRPr sz="2200">
                <a:solidFill>
                  <a:schemeClr val="tx1"/>
                </a:solidFill>
                <a:latin typeface="Verdana" pitchFamily="34" charset="0"/>
                <a:ea typeface="Geneva" charset="0"/>
                <a:cs typeface="Geneva" charset="0"/>
              </a:defRPr>
            </a:lvl5pPr>
            <a:lvl6pPr marL="2514600" indent="-228600" algn="ctr" eaLnBrk="0" fontAlgn="base" hangingPunct="0">
              <a:spcBef>
                <a:spcPct val="50000"/>
              </a:spcBef>
              <a:spcAft>
                <a:spcPct val="0"/>
              </a:spcAft>
              <a:defRPr sz="2200">
                <a:solidFill>
                  <a:schemeClr val="tx1"/>
                </a:solidFill>
                <a:latin typeface="Verdana" pitchFamily="34" charset="0"/>
                <a:ea typeface="Geneva" charset="0"/>
                <a:cs typeface="Geneva" charset="0"/>
              </a:defRPr>
            </a:lvl6pPr>
            <a:lvl7pPr marL="2971800" indent="-228600" algn="ctr" eaLnBrk="0" fontAlgn="base" hangingPunct="0">
              <a:spcBef>
                <a:spcPct val="50000"/>
              </a:spcBef>
              <a:spcAft>
                <a:spcPct val="0"/>
              </a:spcAft>
              <a:defRPr sz="2200">
                <a:solidFill>
                  <a:schemeClr val="tx1"/>
                </a:solidFill>
                <a:latin typeface="Verdana" pitchFamily="34" charset="0"/>
                <a:ea typeface="Geneva" charset="0"/>
                <a:cs typeface="Geneva" charset="0"/>
              </a:defRPr>
            </a:lvl7pPr>
            <a:lvl8pPr marL="3429000" indent="-228600" algn="ctr" eaLnBrk="0" fontAlgn="base" hangingPunct="0">
              <a:spcBef>
                <a:spcPct val="50000"/>
              </a:spcBef>
              <a:spcAft>
                <a:spcPct val="0"/>
              </a:spcAft>
              <a:defRPr sz="2200">
                <a:solidFill>
                  <a:schemeClr val="tx1"/>
                </a:solidFill>
                <a:latin typeface="Verdana" pitchFamily="34" charset="0"/>
                <a:ea typeface="Geneva" charset="0"/>
                <a:cs typeface="Geneva" charset="0"/>
              </a:defRPr>
            </a:lvl8pPr>
            <a:lvl9pPr marL="3886200" indent="-228600" algn="ctr" eaLnBrk="0" fontAlgn="base" hangingPunct="0">
              <a:spcBef>
                <a:spcPct val="50000"/>
              </a:spcBef>
              <a:spcAft>
                <a:spcPct val="0"/>
              </a:spcAft>
              <a:defRPr sz="2200">
                <a:solidFill>
                  <a:schemeClr val="tx1"/>
                </a:solidFill>
                <a:latin typeface="Verdana" pitchFamily="34" charset="0"/>
                <a:ea typeface="Geneva" charset="0"/>
                <a:cs typeface="Geneva" charset="0"/>
              </a:defRPr>
            </a:lvl9pPr>
          </a:lstStyle>
          <a:p>
            <a:pPr>
              <a:defRPr/>
            </a:pPr>
            <a:endParaRPr lang="sv-SE" altLang="sv-SE" smtClean="0"/>
          </a:p>
        </p:txBody>
      </p:sp>
      <p:grpSp>
        <p:nvGrpSpPr>
          <p:cNvPr id="16" name="Grupp 15"/>
          <p:cNvGrpSpPr/>
          <p:nvPr userDrawn="1"/>
        </p:nvGrpSpPr>
        <p:grpSpPr>
          <a:xfrm>
            <a:off x="9023022" y="2063"/>
            <a:ext cx="120981" cy="624495"/>
            <a:chOff x="9039727" y="6142038"/>
            <a:chExt cx="108287" cy="558969"/>
          </a:xfrm>
        </p:grpSpPr>
        <p:sp>
          <p:nvSpPr>
            <p:cNvPr id="17" name="Rektangel 16"/>
            <p:cNvSpPr/>
            <p:nvPr userDrawn="1"/>
          </p:nvSpPr>
          <p:spPr bwMode="auto">
            <a:xfrm>
              <a:off x="9039730" y="6142038"/>
              <a:ext cx="108284" cy="108284"/>
            </a:xfrm>
            <a:prstGeom prst="rect">
              <a:avLst/>
            </a:prstGeom>
            <a:solidFill>
              <a:schemeClr val="accent2"/>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sv-SE" sz="2200" b="0" i="0" u="none" strike="noStrike" cap="none" normalizeH="0" baseline="0" smtClean="0">
                <a:ln>
                  <a:noFill/>
                </a:ln>
                <a:solidFill>
                  <a:schemeClr val="tx1"/>
                </a:solidFill>
                <a:effectLst/>
                <a:latin typeface="Verdana" pitchFamily="34" charset="0"/>
                <a:ea typeface="Geneva" pitchFamily="1" charset="-128"/>
              </a:endParaRPr>
            </a:p>
          </p:txBody>
        </p:sp>
        <p:sp>
          <p:nvSpPr>
            <p:cNvPr id="18" name="Rektangel 17"/>
            <p:cNvSpPr/>
            <p:nvPr userDrawn="1"/>
          </p:nvSpPr>
          <p:spPr bwMode="auto">
            <a:xfrm>
              <a:off x="9039727" y="6294438"/>
              <a:ext cx="108284" cy="108284"/>
            </a:xfrm>
            <a:prstGeom prst="rect">
              <a:avLst/>
            </a:prstGeom>
            <a:solidFill>
              <a:schemeClr val="accent2"/>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sv-SE" sz="2200" b="0" i="0" u="none" strike="noStrike" cap="none" normalizeH="0" baseline="0" smtClean="0">
                <a:ln>
                  <a:noFill/>
                </a:ln>
                <a:solidFill>
                  <a:schemeClr val="tx1"/>
                </a:solidFill>
                <a:effectLst/>
                <a:latin typeface="Verdana" pitchFamily="34" charset="0"/>
                <a:ea typeface="Geneva" pitchFamily="1" charset="-128"/>
              </a:endParaRPr>
            </a:p>
          </p:txBody>
        </p:sp>
        <p:sp>
          <p:nvSpPr>
            <p:cNvPr id="19" name="Rektangel 18"/>
            <p:cNvSpPr/>
            <p:nvPr userDrawn="1"/>
          </p:nvSpPr>
          <p:spPr bwMode="auto">
            <a:xfrm>
              <a:off x="9039730" y="6446651"/>
              <a:ext cx="108284" cy="108284"/>
            </a:xfrm>
            <a:prstGeom prst="rect">
              <a:avLst/>
            </a:prstGeom>
            <a:solidFill>
              <a:schemeClr val="accent1"/>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sv-SE" sz="2200" b="0" i="0" u="none" strike="noStrike" cap="none" normalizeH="0" baseline="0" smtClean="0">
                <a:ln>
                  <a:noFill/>
                </a:ln>
                <a:solidFill>
                  <a:schemeClr val="tx1"/>
                </a:solidFill>
                <a:effectLst/>
                <a:latin typeface="Verdana" pitchFamily="34" charset="0"/>
                <a:ea typeface="Geneva" pitchFamily="1" charset="-128"/>
              </a:endParaRPr>
            </a:p>
          </p:txBody>
        </p:sp>
        <p:sp>
          <p:nvSpPr>
            <p:cNvPr id="20" name="Rektangel 19"/>
            <p:cNvSpPr/>
            <p:nvPr userDrawn="1"/>
          </p:nvSpPr>
          <p:spPr bwMode="auto">
            <a:xfrm>
              <a:off x="9039730" y="6592723"/>
              <a:ext cx="108284" cy="108284"/>
            </a:xfrm>
            <a:prstGeom prst="rect">
              <a:avLst/>
            </a:prstGeom>
            <a:solidFill>
              <a:schemeClr val="accent2"/>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sv-SE" sz="2200" b="0" i="0" u="none" strike="noStrike" cap="none" normalizeH="0" baseline="0" smtClean="0">
                <a:ln>
                  <a:noFill/>
                </a:ln>
                <a:solidFill>
                  <a:schemeClr val="tx1"/>
                </a:solidFill>
                <a:effectLst/>
                <a:latin typeface="Verdana" pitchFamily="34" charset="0"/>
                <a:ea typeface="Geneva" pitchFamily="1" charset="-128"/>
              </a:endParaRPr>
            </a:p>
          </p:txBody>
        </p:sp>
      </p:grpSp>
      <p:pic>
        <p:nvPicPr>
          <p:cNvPr id="21" name="Picture 2" descr="G:\Information-Kommunikation\Grafiskt_material\SLL_logotyper\png\sll_rgb_1.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57956" y="189438"/>
            <a:ext cx="2598737" cy="407822"/>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543" descr="eHalsa-linje-rod"/>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0" y="5858085"/>
            <a:ext cx="1457325" cy="9406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textruta 23"/>
          <p:cNvSpPr txBox="1"/>
          <p:nvPr userDrawn="1"/>
        </p:nvSpPr>
        <p:spPr>
          <a:xfrm>
            <a:off x="3668891" y="6635277"/>
            <a:ext cx="4341633" cy="215444"/>
          </a:xfrm>
          <a:prstGeom prst="rect">
            <a:avLst/>
          </a:prstGeom>
          <a:noFill/>
        </p:spPr>
        <p:txBody>
          <a:bodyPr wrap="square" rtlCol="0">
            <a:spAutoFit/>
          </a:bodyPr>
          <a:lstStyle/>
          <a:p>
            <a:pPr algn="r"/>
            <a:r>
              <a:rPr lang="sv-SE" sz="800" dirty="0" smtClean="0">
                <a:solidFill>
                  <a:srgbClr val="000000"/>
                </a:solidFill>
              </a:rPr>
              <a:t>Detta projektet medfinansieras av Europeiska unionen/Europeiska socialfonden</a:t>
            </a:r>
            <a:endParaRPr lang="sv-SE" sz="800" dirty="0">
              <a:solidFill>
                <a:srgbClr val="000000"/>
              </a:solidFill>
            </a:endParaRPr>
          </a:p>
        </p:txBody>
      </p:sp>
      <p:pic>
        <p:nvPicPr>
          <p:cNvPr id="26" name="Bildobjekt 25"/>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010524" y="5926006"/>
            <a:ext cx="1044411" cy="878631"/>
          </a:xfrm>
          <a:prstGeom prst="rect">
            <a:avLst/>
          </a:prstGeom>
        </p:spPr>
      </p:pic>
    </p:spTree>
    <p:extLst>
      <p:ext uri="{BB962C8B-B14F-4D97-AF65-F5344CB8AC3E}">
        <p14:creationId xmlns:p14="http://schemas.microsoft.com/office/powerpoint/2010/main" val="151761608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dirty="0"/>
          </a:p>
        </p:txBody>
      </p:sp>
      <p:sp>
        <p:nvSpPr>
          <p:cNvPr id="3" name="Platshållare för innehåll 2"/>
          <p:cNvSpPr>
            <a:spLocks noGrp="1"/>
          </p:cNvSpPr>
          <p:nvPr>
            <p:ph sz="half" idx="1"/>
          </p:nvPr>
        </p:nvSpPr>
        <p:spPr>
          <a:xfrm>
            <a:off x="457200" y="2247900"/>
            <a:ext cx="4038600" cy="4525963"/>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4" name="Platshållare för innehåll 3"/>
          <p:cNvSpPr>
            <a:spLocks noGrp="1"/>
          </p:cNvSpPr>
          <p:nvPr>
            <p:ph sz="half" idx="2"/>
          </p:nvPr>
        </p:nvSpPr>
        <p:spPr>
          <a:xfrm>
            <a:off x="4648200" y="2247900"/>
            <a:ext cx="4038600" cy="4525963"/>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Tree>
    <p:extLst>
      <p:ext uri="{BB962C8B-B14F-4D97-AF65-F5344CB8AC3E}">
        <p14:creationId xmlns:p14="http://schemas.microsoft.com/office/powerpoint/2010/main" val="85901771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vå innehållsdelar">
    <p:spTree>
      <p:nvGrpSpPr>
        <p:cNvPr id="1" name=""/>
        <p:cNvGrpSpPr/>
        <p:nvPr/>
      </p:nvGrpSpPr>
      <p:grpSpPr>
        <a:xfrm>
          <a:off x="0" y="0"/>
          <a:ext cx="0" cy="0"/>
          <a:chOff x="0" y="0"/>
          <a:chExt cx="0" cy="0"/>
        </a:xfrm>
      </p:grpSpPr>
      <p:sp>
        <p:nvSpPr>
          <p:cNvPr id="2" name="Rubrik 1"/>
          <p:cNvSpPr>
            <a:spLocks noGrp="1"/>
          </p:cNvSpPr>
          <p:nvPr>
            <p:ph type="title"/>
          </p:nvPr>
        </p:nvSpPr>
        <p:spPr>
          <a:xfrm>
            <a:off x="457200" y="750888"/>
            <a:ext cx="8229600" cy="1143000"/>
          </a:xfrm>
        </p:spPr>
        <p:txBody>
          <a:bodyPr/>
          <a:lstStyle/>
          <a:p>
            <a:r>
              <a:rPr lang="sv-SE" smtClean="0"/>
              <a:t>Klicka här för att ändra format</a:t>
            </a:r>
            <a:endParaRPr lang="sv-SE" dirty="0"/>
          </a:p>
        </p:txBody>
      </p:sp>
      <p:sp>
        <p:nvSpPr>
          <p:cNvPr id="3" name="Platshållare för innehåll 2"/>
          <p:cNvSpPr>
            <a:spLocks noGrp="1"/>
          </p:cNvSpPr>
          <p:nvPr>
            <p:ph sz="half" idx="1"/>
          </p:nvPr>
        </p:nvSpPr>
        <p:spPr>
          <a:xfrm>
            <a:off x="457200" y="1600200"/>
            <a:ext cx="4038600" cy="4525963"/>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4" name="Platshållare för innehåll 3"/>
          <p:cNvSpPr>
            <a:spLocks noGrp="1"/>
          </p:cNvSpPr>
          <p:nvPr>
            <p:ph sz="half" idx="2"/>
          </p:nvPr>
        </p:nvSpPr>
        <p:spPr>
          <a:xfrm>
            <a:off x="4648200" y="1600201"/>
            <a:ext cx="4038600" cy="2195622"/>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10" name="Platshållare för innehåll 3"/>
          <p:cNvSpPr>
            <a:spLocks noGrp="1"/>
          </p:cNvSpPr>
          <p:nvPr>
            <p:ph sz="half" idx="10"/>
          </p:nvPr>
        </p:nvSpPr>
        <p:spPr>
          <a:xfrm>
            <a:off x="4662371" y="3932366"/>
            <a:ext cx="4038600" cy="2195622"/>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Tree>
    <p:extLst>
      <p:ext uri="{BB962C8B-B14F-4D97-AF65-F5344CB8AC3E}">
        <p14:creationId xmlns:p14="http://schemas.microsoft.com/office/powerpoint/2010/main" val="3955972952"/>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lvl1pPr>
              <a:defRPr/>
            </a:lvl1pPr>
          </a:lstStyle>
          <a:p>
            <a:r>
              <a:rPr lang="sv-SE" smtClean="0"/>
              <a:t>Klicka här för att ändra format</a:t>
            </a:r>
            <a:endParaRPr lang="sv-SE" dirty="0"/>
          </a:p>
        </p:txBody>
      </p:sp>
      <p:sp>
        <p:nvSpPr>
          <p:cNvPr id="3" name="Platshållare för text 2"/>
          <p:cNvSpPr>
            <a:spLocks noGrp="1"/>
          </p:cNvSpPr>
          <p:nvPr>
            <p:ph type="body" idx="1" hasCustomPrompt="1"/>
          </p:nvPr>
        </p:nvSpPr>
        <p:spPr>
          <a:xfrm>
            <a:off x="457200" y="1535113"/>
            <a:ext cx="4040188" cy="639762"/>
          </a:xfrm>
        </p:spPr>
        <p:txBody>
          <a:bodyPr anchor="b">
            <a:noAutofit/>
          </a:bodyPr>
          <a:lstStyle>
            <a:lvl1pPr marL="0" indent="0">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dirty="0" smtClean="0"/>
              <a:t>Klicka för att lägga till Rubrik</a:t>
            </a:r>
          </a:p>
        </p:txBody>
      </p:sp>
      <p:sp>
        <p:nvSpPr>
          <p:cNvPr id="4" name="Platshållare för innehåll 3"/>
          <p:cNvSpPr>
            <a:spLocks noGrp="1"/>
          </p:cNvSpPr>
          <p:nvPr>
            <p:ph sz="half" idx="2"/>
          </p:nvPr>
        </p:nvSpPr>
        <p:spPr>
          <a:xfrm>
            <a:off x="457200" y="2174875"/>
            <a:ext cx="4040188" cy="3951288"/>
          </a:xfrm>
        </p:spPr>
        <p:txBody>
          <a:bodyPr>
            <a:normAutofit/>
          </a:bodyPr>
          <a:lstStyle>
            <a:lvl1pPr>
              <a:defRPr sz="20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5" name="Platshållare för text 4"/>
          <p:cNvSpPr>
            <a:spLocks noGrp="1"/>
          </p:cNvSpPr>
          <p:nvPr>
            <p:ph type="body" sz="quarter" idx="3" hasCustomPrompt="1"/>
          </p:nvPr>
        </p:nvSpPr>
        <p:spPr>
          <a:xfrm>
            <a:off x="4645025" y="1535113"/>
            <a:ext cx="4041775" cy="639762"/>
          </a:xfrm>
        </p:spPr>
        <p:txBody>
          <a:bodyPr anchor="b">
            <a:no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dirty="0" smtClean="0"/>
              <a:t>Klicka för att lägga till Rubrik</a:t>
            </a:r>
          </a:p>
        </p:txBody>
      </p:sp>
      <p:sp>
        <p:nvSpPr>
          <p:cNvPr id="6" name="Platshållare för innehåll 5"/>
          <p:cNvSpPr>
            <a:spLocks noGrp="1"/>
          </p:cNvSpPr>
          <p:nvPr>
            <p:ph sz="quarter" idx="4"/>
          </p:nvPr>
        </p:nvSpPr>
        <p:spPr>
          <a:xfrm>
            <a:off x="4645025" y="2174875"/>
            <a:ext cx="4041775" cy="3951288"/>
          </a:xfrm>
        </p:spPr>
        <p:txBody>
          <a:bodyPr>
            <a:normAutofit/>
          </a:bodyPr>
          <a:lstStyle>
            <a:lvl1pPr>
              <a:defRPr sz="20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Tree>
    <p:extLst>
      <p:ext uri="{BB962C8B-B14F-4D97-AF65-F5344CB8AC3E}">
        <p14:creationId xmlns:p14="http://schemas.microsoft.com/office/powerpoint/2010/main" val="2468364878"/>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0" y="873125"/>
            <a:ext cx="3008313" cy="1162050"/>
          </a:xfrm>
        </p:spPr>
        <p:txBody>
          <a:bodyPr anchor="b"/>
          <a:lstStyle>
            <a:lvl1pPr algn="l">
              <a:defRPr sz="2000" b="1"/>
            </a:lvl1pPr>
          </a:lstStyle>
          <a:p>
            <a:r>
              <a:rPr lang="sv-SE" smtClean="0"/>
              <a:t>Klicka här för att ändra format</a:t>
            </a:r>
            <a:endParaRPr lang="sv-SE" dirty="0"/>
          </a:p>
        </p:txBody>
      </p:sp>
      <p:sp>
        <p:nvSpPr>
          <p:cNvPr id="3" name="Platshållare för innehåll 2"/>
          <p:cNvSpPr>
            <a:spLocks noGrp="1"/>
          </p:cNvSpPr>
          <p:nvPr>
            <p:ph idx="1"/>
          </p:nvPr>
        </p:nvSpPr>
        <p:spPr>
          <a:xfrm>
            <a:off x="3575050" y="873125"/>
            <a:ext cx="5111750" cy="5853113"/>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4" name="Platshållare för text 3"/>
          <p:cNvSpPr>
            <a:spLocks noGrp="1"/>
          </p:cNvSpPr>
          <p:nvPr>
            <p:ph type="body" sz="half" idx="2"/>
          </p:nvPr>
        </p:nvSpPr>
        <p:spPr>
          <a:xfrm>
            <a:off x="457200" y="2035175"/>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Tree>
    <p:extLst>
      <p:ext uri="{BB962C8B-B14F-4D97-AF65-F5344CB8AC3E}">
        <p14:creationId xmlns:p14="http://schemas.microsoft.com/office/powerpoint/2010/main" val="88990010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idx="1"/>
          </p:nvPr>
        </p:nvSpPr>
        <p:spPr/>
        <p:txBody>
          <a:body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357806D0-7658-4AF9-A787-1455F199F215}" type="datetimeFigureOut">
              <a:rPr lang="sv-SE" smtClean="0"/>
              <a:t>2018-12-12</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BAD55E66-4C48-4F7D-B370-0D687A344881}" type="slidenum">
              <a:rPr lang="sv-SE" smtClean="0"/>
              <a:t>‹#›</a:t>
            </a:fld>
            <a:endParaRPr lang="sv-SE"/>
          </a:p>
        </p:txBody>
      </p:sp>
    </p:spTree>
    <p:extLst>
      <p:ext uri="{BB962C8B-B14F-4D97-AF65-F5344CB8AC3E}">
        <p14:creationId xmlns:p14="http://schemas.microsoft.com/office/powerpoint/2010/main" val="1741272896"/>
      </p:ext>
    </p:extLst>
  </p:cSld>
  <p:clrMapOvr>
    <a:masterClrMapping/>
  </p:clrMapOvr>
  <p:transition spd="slow" advClick="0" advTm="10000">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En textruta">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nvPr>
        </p:nvGraphicFramePr>
        <p:xfrm>
          <a:off x="1192" y="1595"/>
          <a:ext cx="1190" cy="1587"/>
        </p:xfrm>
        <a:graphic>
          <a:graphicData uri="http://schemas.openxmlformats.org/presentationml/2006/ole">
            <mc:AlternateContent xmlns:mc="http://schemas.openxmlformats.org/markup-compatibility/2006">
              <mc:Choice xmlns:v="urn:schemas-microsoft-com:vml" Requires="v">
                <p:oleObj spid="_x0000_s1029" name="think-cell Slide" r:id="rId4" imgW="360" imgH="360" progId="TCLayout.ActiveDocument.1">
                  <p:embed/>
                </p:oleObj>
              </mc:Choice>
              <mc:Fallback>
                <p:oleObj name="think-cell Slide" r:id="rId4" imgW="360" imgH="360" progId="TCLayout.ActiveDocument.1">
                  <p:embed/>
                  <p:pic>
                    <p:nvPicPr>
                      <p:cNvPr id="2" name="Object 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92" y="1595"/>
                        <a:ext cx="1190"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4" name="Shape 24"/>
          <p:cNvSpPr>
            <a:spLocks noGrp="1"/>
          </p:cNvSpPr>
          <p:nvPr>
            <p:ph type="title"/>
          </p:nvPr>
        </p:nvSpPr>
        <p:spPr>
          <a:xfrm>
            <a:off x="457200" y="857226"/>
            <a:ext cx="8229600" cy="6505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36000" rIns="36000" bIns="36000" numCol="1" anchor="b" anchorCtr="0" compatLnSpc="1">
            <a:prstTxWarp prst="textNoShape">
              <a:avLst/>
            </a:prstTxWarp>
            <a:noAutofit/>
          </a:bodyPr>
          <a:lstStyle>
            <a:lvl1pPr>
              <a:defRPr lang="sv-SE" sz="1500" dirty="0">
                <a:latin typeface="Verdana" panose="020B0604030504040204" pitchFamily="34" charset="0"/>
                <a:ea typeface="Verdana" panose="020B0604030504040204" pitchFamily="34" charset="0"/>
                <a:cs typeface="Verdana" panose="020B0604030504040204" pitchFamily="34" charset="0"/>
              </a:defRPr>
            </a:lvl1pPr>
          </a:lstStyle>
          <a:p>
            <a:pPr lvl="0" eaLnBrk="0" fontAlgn="base" hangingPunct="0">
              <a:spcBef>
                <a:spcPct val="0"/>
              </a:spcBef>
            </a:pPr>
            <a:endParaRPr lang="sv-SE" dirty="0"/>
          </a:p>
        </p:txBody>
      </p:sp>
      <p:sp>
        <p:nvSpPr>
          <p:cNvPr id="26" name="Shape 26"/>
          <p:cNvSpPr>
            <a:spLocks noGrp="1"/>
          </p:cNvSpPr>
          <p:nvPr>
            <p:ph type="body" sz="quarter" idx="1"/>
          </p:nvPr>
        </p:nvSpPr>
        <p:spPr>
          <a:xfrm>
            <a:off x="457200" y="1560996"/>
            <a:ext cx="8229600" cy="288926"/>
          </a:xfrm>
          <a:prstGeom prst="rect">
            <a:avLst/>
          </a:prstGeom>
        </p:spPr>
        <p:txBody>
          <a:bodyPr lIns="0">
            <a:noAutofit/>
          </a:bodyPr>
          <a:lstStyle>
            <a:lvl1pPr marL="0" indent="0">
              <a:spcBef>
                <a:spcPts val="300"/>
              </a:spcBef>
              <a:buSzTx/>
              <a:buFontTx/>
              <a:buNone/>
              <a:defRPr sz="1200" b="1">
                <a:solidFill>
                  <a:schemeClr val="accent1"/>
                </a:solidFill>
                <a:latin typeface="Verdana" panose="020B0604030504040204" pitchFamily="34" charset="0"/>
                <a:ea typeface="Verdana" panose="020B0604030504040204" pitchFamily="34" charset="0"/>
                <a:cs typeface="Verdana" panose="020B0604030504040204" pitchFamily="34" charset="0"/>
                <a:sym typeface="Calibri"/>
              </a:defRPr>
            </a:lvl1pPr>
            <a:lvl2pPr marL="480648" indent="-137765">
              <a:spcBef>
                <a:spcPts val="300"/>
              </a:spcBef>
              <a:buFontTx/>
              <a:defRPr sz="1200" b="1">
                <a:solidFill>
                  <a:schemeClr val="accent1"/>
                </a:solidFill>
                <a:latin typeface="Arial" panose="020B0604020202020204" pitchFamily="34" charset="0"/>
                <a:ea typeface="+mj-ea"/>
                <a:cs typeface="Arial" panose="020B0604020202020204" pitchFamily="34" charset="0"/>
                <a:sym typeface="Calibri"/>
              </a:defRPr>
            </a:lvl2pPr>
            <a:lvl3pPr marL="814348" indent="-128582">
              <a:spcBef>
                <a:spcPts val="300"/>
              </a:spcBef>
              <a:buFontTx/>
              <a:defRPr sz="1200" b="1">
                <a:solidFill>
                  <a:schemeClr val="accent1"/>
                </a:solidFill>
                <a:latin typeface="Arial" panose="020B0604020202020204" pitchFamily="34" charset="0"/>
                <a:ea typeface="+mj-ea"/>
                <a:cs typeface="Arial" panose="020B0604020202020204" pitchFamily="34" charset="0"/>
                <a:sym typeface="Calibri"/>
              </a:defRPr>
            </a:lvl3pPr>
            <a:lvl4pPr marL="1182944" indent="-154298">
              <a:spcBef>
                <a:spcPts val="300"/>
              </a:spcBef>
              <a:buFontTx/>
              <a:defRPr sz="1200" b="1">
                <a:solidFill>
                  <a:schemeClr val="accent1"/>
                </a:solidFill>
                <a:latin typeface="Arial" panose="020B0604020202020204" pitchFamily="34" charset="0"/>
                <a:ea typeface="+mj-ea"/>
                <a:cs typeface="Arial" panose="020B0604020202020204" pitchFamily="34" charset="0"/>
                <a:sym typeface="Calibri"/>
              </a:defRPr>
            </a:lvl4pPr>
            <a:lvl5pPr marL="1525828" indent="-154298">
              <a:spcBef>
                <a:spcPts val="300"/>
              </a:spcBef>
              <a:buFontTx/>
              <a:defRPr sz="1200" b="1">
                <a:solidFill>
                  <a:schemeClr val="accent1"/>
                </a:solidFill>
                <a:latin typeface="Arial" panose="020B0604020202020204" pitchFamily="34" charset="0"/>
                <a:ea typeface="+mj-ea"/>
                <a:cs typeface="Arial" panose="020B0604020202020204" pitchFamily="34" charset="0"/>
                <a:sym typeface="Calibri"/>
              </a:defRPr>
            </a:lvl5pPr>
          </a:lstStyle>
          <a:p>
            <a:endParaRPr lang="sv-SE" dirty="0"/>
          </a:p>
        </p:txBody>
      </p:sp>
      <p:sp>
        <p:nvSpPr>
          <p:cNvPr id="7" name="Platshållare för innehåll 2"/>
          <p:cNvSpPr>
            <a:spLocks noGrp="1"/>
          </p:cNvSpPr>
          <p:nvPr>
            <p:ph idx="11" hasCustomPrompt="1"/>
          </p:nvPr>
        </p:nvSpPr>
        <p:spPr>
          <a:xfrm>
            <a:off x="457200" y="2159000"/>
            <a:ext cx="8229600" cy="3937000"/>
          </a:xfrm>
          <a:prstGeom prst="rect">
            <a:avLst/>
          </a:prstGeom>
        </p:spPr>
        <p:txBody>
          <a:bodyPr/>
          <a:lstStyle>
            <a:lvl1pPr>
              <a:defRPr>
                <a:latin typeface="Verdana" panose="020B0604030504040204" pitchFamily="34" charset="0"/>
                <a:ea typeface="Verdana" panose="020B0604030504040204" pitchFamily="34" charset="0"/>
                <a:cs typeface="Verdana" panose="020B0604030504040204" pitchFamily="34" charset="0"/>
              </a:defRPr>
            </a:lvl1pPr>
            <a:lvl2pPr>
              <a:defRPr>
                <a:latin typeface="Verdana" panose="020B0604030504040204" pitchFamily="34" charset="0"/>
                <a:ea typeface="Verdana" panose="020B0604030504040204" pitchFamily="34" charset="0"/>
                <a:cs typeface="Verdana" panose="020B0604030504040204" pitchFamily="34" charset="0"/>
              </a:defRPr>
            </a:lvl2pPr>
            <a:lvl3pPr>
              <a:defRPr>
                <a:latin typeface="Verdana" panose="020B0604030504040204" pitchFamily="34" charset="0"/>
                <a:ea typeface="Verdana" panose="020B0604030504040204" pitchFamily="34" charset="0"/>
                <a:cs typeface="Verdana" panose="020B0604030504040204" pitchFamily="34" charset="0"/>
              </a:defRPr>
            </a:lvl3pPr>
            <a:lvl4pPr marL="809585" indent="-138107">
              <a:defRPr>
                <a:latin typeface="Verdana" panose="020B0604030504040204" pitchFamily="34" charset="0"/>
                <a:ea typeface="Verdana" panose="020B0604030504040204" pitchFamily="34" charset="0"/>
                <a:cs typeface="Verdana" panose="020B0604030504040204" pitchFamily="34" charset="0"/>
              </a:defRPr>
            </a:lvl4pPr>
            <a:lvl5pPr>
              <a:defRPr>
                <a:latin typeface="Verdana" panose="020B0604030504040204" pitchFamily="34" charset="0"/>
                <a:ea typeface="Verdana" panose="020B0604030504040204" pitchFamily="34" charset="0"/>
                <a:cs typeface="Verdana" panose="020B0604030504040204" pitchFamily="34" charset="0"/>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p:txBody>
      </p:sp>
      <p:sp>
        <p:nvSpPr>
          <p:cNvPr id="12" name="Shape 26"/>
          <p:cNvSpPr>
            <a:spLocks noGrp="1"/>
          </p:cNvSpPr>
          <p:nvPr>
            <p:ph type="body" sz="quarter" idx="10" hasCustomPrompt="1"/>
          </p:nvPr>
        </p:nvSpPr>
        <p:spPr>
          <a:xfrm>
            <a:off x="457200" y="6284068"/>
            <a:ext cx="8229600" cy="370422"/>
          </a:xfrm>
          <a:prstGeom prst="rect">
            <a:avLst/>
          </a:prstGeom>
        </p:spPr>
        <p:txBody>
          <a:bodyPr anchor="b">
            <a:noAutofit/>
          </a:bodyPr>
          <a:lstStyle>
            <a:lvl1pPr marL="0" indent="0">
              <a:spcBef>
                <a:spcPts val="0"/>
              </a:spcBef>
              <a:buSzTx/>
              <a:buFontTx/>
              <a:buNone/>
              <a:defRPr sz="600" b="0" i="1">
                <a:solidFill>
                  <a:schemeClr val="tx1"/>
                </a:solidFill>
                <a:latin typeface="Verdana" panose="020B0604030504040204" pitchFamily="34" charset="0"/>
                <a:ea typeface="Verdana" panose="020B0604030504040204" pitchFamily="34" charset="0"/>
                <a:cs typeface="Verdana" panose="020B0604030504040204" pitchFamily="34" charset="0"/>
                <a:sym typeface="Calibri"/>
              </a:defRPr>
            </a:lvl1pPr>
            <a:lvl2pPr marL="480648" indent="-137765">
              <a:spcBef>
                <a:spcPts val="300"/>
              </a:spcBef>
              <a:buFontTx/>
              <a:defRPr sz="1200" b="1">
                <a:solidFill>
                  <a:schemeClr val="accent1"/>
                </a:solidFill>
                <a:latin typeface="Arial" panose="020B0604020202020204" pitchFamily="34" charset="0"/>
                <a:ea typeface="+mj-ea"/>
                <a:cs typeface="Arial" panose="020B0604020202020204" pitchFamily="34" charset="0"/>
                <a:sym typeface="Calibri"/>
              </a:defRPr>
            </a:lvl2pPr>
            <a:lvl3pPr marL="814348" indent="-128582">
              <a:spcBef>
                <a:spcPts val="300"/>
              </a:spcBef>
              <a:buFontTx/>
              <a:defRPr sz="1200" b="1">
                <a:solidFill>
                  <a:schemeClr val="accent1"/>
                </a:solidFill>
                <a:latin typeface="Arial" panose="020B0604020202020204" pitchFamily="34" charset="0"/>
                <a:ea typeface="+mj-ea"/>
                <a:cs typeface="Arial" panose="020B0604020202020204" pitchFamily="34" charset="0"/>
                <a:sym typeface="Calibri"/>
              </a:defRPr>
            </a:lvl3pPr>
            <a:lvl4pPr marL="1182944" indent="-154298">
              <a:spcBef>
                <a:spcPts val="300"/>
              </a:spcBef>
              <a:buFontTx/>
              <a:defRPr sz="1200" b="1">
                <a:solidFill>
                  <a:schemeClr val="accent1"/>
                </a:solidFill>
                <a:latin typeface="Arial" panose="020B0604020202020204" pitchFamily="34" charset="0"/>
                <a:ea typeface="+mj-ea"/>
                <a:cs typeface="Arial" panose="020B0604020202020204" pitchFamily="34" charset="0"/>
                <a:sym typeface="Calibri"/>
              </a:defRPr>
            </a:lvl4pPr>
            <a:lvl5pPr marL="1525828" indent="-154298">
              <a:spcBef>
                <a:spcPts val="300"/>
              </a:spcBef>
              <a:buFontTx/>
              <a:defRPr sz="1200" b="1">
                <a:solidFill>
                  <a:schemeClr val="accent1"/>
                </a:solidFill>
                <a:latin typeface="Arial" panose="020B0604020202020204" pitchFamily="34" charset="0"/>
                <a:ea typeface="+mj-ea"/>
                <a:cs typeface="Arial" panose="020B0604020202020204" pitchFamily="34" charset="0"/>
                <a:sym typeface="Calibri"/>
              </a:defRPr>
            </a:lvl5pPr>
          </a:lstStyle>
          <a:p>
            <a:r>
              <a:rPr lang="sv-SE" dirty="0"/>
              <a:t>Footnote</a:t>
            </a:r>
          </a:p>
        </p:txBody>
      </p:sp>
    </p:spTree>
    <p:extLst>
      <p:ext uri="{BB962C8B-B14F-4D97-AF65-F5344CB8AC3E}">
        <p14:creationId xmlns:p14="http://schemas.microsoft.com/office/powerpoint/2010/main" val="691532587"/>
      </p:ext>
    </p:extLst>
  </p:cSld>
  <p:clrMapOvr>
    <a:masterClrMapping/>
  </p:clrMapOvr>
  <p:transition spd="med"/>
  <p:extLst mod="1">
    <p:ext uri="{DCECCB84-F9BA-43D5-87BE-67443E8EF086}">
      <p15:sldGuideLst xmlns:p15="http://schemas.microsoft.com/office/powerpoint/2012/main">
        <p15:guide id="1" pos="278">
          <p15:clr>
            <a:srgbClr val="FBAE40"/>
          </p15:clr>
        </p15:guide>
        <p15:guide id="2" pos="2880">
          <p15:clr>
            <a:srgbClr val="FBAE40"/>
          </p15:clr>
        </p15:guide>
        <p15:guide id="3" pos="5483">
          <p15:clr>
            <a:srgbClr val="FBAE40"/>
          </p15:clr>
        </p15:guide>
        <p15:guide id="4" orient="horz" pos="1389">
          <p15:clr>
            <a:srgbClr val="FBAE40"/>
          </p15:clr>
        </p15:guide>
        <p15:guide id="5" orient="horz" pos="1207">
          <p15:clr>
            <a:srgbClr val="FBAE40"/>
          </p15:clr>
        </p15:guide>
        <p15:guide id="6" orient="horz" pos="3929">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Två textrutor">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nvPr>
        </p:nvGraphicFramePr>
        <p:xfrm>
          <a:off x="1192" y="1595"/>
          <a:ext cx="1190" cy="1587"/>
        </p:xfrm>
        <a:graphic>
          <a:graphicData uri="http://schemas.openxmlformats.org/presentationml/2006/ole">
            <mc:AlternateContent xmlns:mc="http://schemas.openxmlformats.org/markup-compatibility/2006">
              <mc:Choice xmlns:v="urn:schemas-microsoft-com:vml" Requires="v">
                <p:oleObj spid="_x0000_s2053" name="think-cell Slide" r:id="rId4" imgW="360" imgH="360" progId="TCLayout.ActiveDocument.1">
                  <p:embed/>
                </p:oleObj>
              </mc:Choice>
              <mc:Fallback>
                <p:oleObj name="think-cell Slide" r:id="rId4" imgW="360" imgH="360" progId="TCLayout.ActiveDocument.1">
                  <p:embed/>
                  <p:pic>
                    <p:nvPicPr>
                      <p:cNvPr id="2" name="Object 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92" y="1595"/>
                        <a:ext cx="1190"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4" name="Shape 24"/>
          <p:cNvSpPr>
            <a:spLocks noGrp="1"/>
          </p:cNvSpPr>
          <p:nvPr>
            <p:ph type="title"/>
          </p:nvPr>
        </p:nvSpPr>
        <p:spPr>
          <a:xfrm>
            <a:off x="457200" y="857226"/>
            <a:ext cx="8229600" cy="6505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36000" rIns="36000" bIns="36000" numCol="1" anchor="b" anchorCtr="0" compatLnSpc="1">
            <a:prstTxWarp prst="textNoShape">
              <a:avLst/>
            </a:prstTxWarp>
            <a:noAutofit/>
          </a:bodyPr>
          <a:lstStyle>
            <a:lvl1pPr>
              <a:defRPr lang="sv-SE" sz="1500" dirty="0">
                <a:latin typeface="Verdana" panose="020B0604030504040204" pitchFamily="34" charset="0"/>
                <a:ea typeface="Verdana" panose="020B0604030504040204" pitchFamily="34" charset="0"/>
                <a:cs typeface="Verdana" panose="020B0604030504040204" pitchFamily="34" charset="0"/>
              </a:defRPr>
            </a:lvl1pPr>
          </a:lstStyle>
          <a:p>
            <a:pPr lvl="0" eaLnBrk="0" fontAlgn="base" hangingPunct="0">
              <a:spcBef>
                <a:spcPct val="0"/>
              </a:spcBef>
            </a:pPr>
            <a:endParaRPr lang="sv-SE" dirty="0"/>
          </a:p>
        </p:txBody>
      </p:sp>
      <p:sp>
        <p:nvSpPr>
          <p:cNvPr id="26" name="Shape 26"/>
          <p:cNvSpPr>
            <a:spLocks noGrp="1"/>
          </p:cNvSpPr>
          <p:nvPr>
            <p:ph type="body" sz="quarter" idx="1"/>
          </p:nvPr>
        </p:nvSpPr>
        <p:spPr>
          <a:xfrm>
            <a:off x="457200" y="1560996"/>
            <a:ext cx="8229600" cy="288926"/>
          </a:xfrm>
          <a:prstGeom prst="rect">
            <a:avLst/>
          </a:prstGeom>
        </p:spPr>
        <p:txBody>
          <a:bodyPr lIns="0">
            <a:noAutofit/>
          </a:bodyPr>
          <a:lstStyle>
            <a:lvl1pPr marL="0" indent="0">
              <a:spcBef>
                <a:spcPts val="300"/>
              </a:spcBef>
              <a:buSzTx/>
              <a:buFontTx/>
              <a:buNone/>
              <a:defRPr sz="1200" b="1">
                <a:solidFill>
                  <a:schemeClr val="accent1"/>
                </a:solidFill>
                <a:latin typeface="Verdana" panose="020B0604030504040204" pitchFamily="34" charset="0"/>
                <a:ea typeface="Verdana" panose="020B0604030504040204" pitchFamily="34" charset="0"/>
                <a:cs typeface="Verdana" panose="020B0604030504040204" pitchFamily="34" charset="0"/>
                <a:sym typeface="Calibri"/>
              </a:defRPr>
            </a:lvl1pPr>
            <a:lvl2pPr marL="480648" indent="-137765">
              <a:spcBef>
                <a:spcPts val="300"/>
              </a:spcBef>
              <a:buFontTx/>
              <a:defRPr sz="1200" b="1">
                <a:solidFill>
                  <a:schemeClr val="accent1"/>
                </a:solidFill>
                <a:latin typeface="Arial" panose="020B0604020202020204" pitchFamily="34" charset="0"/>
                <a:ea typeface="+mj-ea"/>
                <a:cs typeface="Arial" panose="020B0604020202020204" pitchFamily="34" charset="0"/>
                <a:sym typeface="Calibri"/>
              </a:defRPr>
            </a:lvl2pPr>
            <a:lvl3pPr marL="814348" indent="-128582">
              <a:spcBef>
                <a:spcPts val="300"/>
              </a:spcBef>
              <a:buFontTx/>
              <a:defRPr sz="1200" b="1">
                <a:solidFill>
                  <a:schemeClr val="accent1"/>
                </a:solidFill>
                <a:latin typeface="Arial" panose="020B0604020202020204" pitchFamily="34" charset="0"/>
                <a:ea typeface="+mj-ea"/>
                <a:cs typeface="Arial" panose="020B0604020202020204" pitchFamily="34" charset="0"/>
                <a:sym typeface="Calibri"/>
              </a:defRPr>
            </a:lvl3pPr>
            <a:lvl4pPr marL="1182944" indent="-154298">
              <a:spcBef>
                <a:spcPts val="300"/>
              </a:spcBef>
              <a:buFontTx/>
              <a:defRPr sz="1200" b="1">
                <a:solidFill>
                  <a:schemeClr val="accent1"/>
                </a:solidFill>
                <a:latin typeface="Arial" panose="020B0604020202020204" pitchFamily="34" charset="0"/>
                <a:ea typeface="+mj-ea"/>
                <a:cs typeface="Arial" panose="020B0604020202020204" pitchFamily="34" charset="0"/>
                <a:sym typeface="Calibri"/>
              </a:defRPr>
            </a:lvl4pPr>
            <a:lvl5pPr marL="1525828" indent="-154298">
              <a:spcBef>
                <a:spcPts val="300"/>
              </a:spcBef>
              <a:buFontTx/>
              <a:defRPr sz="1200" b="1">
                <a:solidFill>
                  <a:schemeClr val="accent1"/>
                </a:solidFill>
                <a:latin typeface="Arial" panose="020B0604020202020204" pitchFamily="34" charset="0"/>
                <a:ea typeface="+mj-ea"/>
                <a:cs typeface="Arial" panose="020B0604020202020204" pitchFamily="34" charset="0"/>
                <a:sym typeface="Calibri"/>
              </a:defRPr>
            </a:lvl5pPr>
          </a:lstStyle>
          <a:p>
            <a:endParaRPr lang="sv-SE" dirty="0"/>
          </a:p>
        </p:txBody>
      </p:sp>
      <p:sp>
        <p:nvSpPr>
          <p:cNvPr id="7" name="Platshållare för innehåll 2"/>
          <p:cNvSpPr>
            <a:spLocks noGrp="1"/>
          </p:cNvSpPr>
          <p:nvPr>
            <p:ph idx="11" hasCustomPrompt="1"/>
          </p:nvPr>
        </p:nvSpPr>
        <p:spPr>
          <a:xfrm>
            <a:off x="457201" y="2159000"/>
            <a:ext cx="3934838" cy="3937000"/>
          </a:xfrm>
          <a:prstGeom prst="rect">
            <a:avLst/>
          </a:prstGeom>
        </p:spPr>
        <p:txBody>
          <a:bodyPr/>
          <a:lstStyle>
            <a:lvl1pPr>
              <a:defRPr>
                <a:latin typeface="Verdana" panose="020B0604030504040204" pitchFamily="34" charset="0"/>
                <a:ea typeface="Verdana" panose="020B0604030504040204" pitchFamily="34" charset="0"/>
                <a:cs typeface="Verdana" panose="020B0604030504040204" pitchFamily="34" charset="0"/>
              </a:defRPr>
            </a:lvl1pPr>
            <a:lvl2pPr>
              <a:defRPr>
                <a:latin typeface="Verdana" panose="020B0604030504040204" pitchFamily="34" charset="0"/>
                <a:ea typeface="Verdana" panose="020B0604030504040204" pitchFamily="34" charset="0"/>
                <a:cs typeface="Verdana" panose="020B0604030504040204" pitchFamily="34" charset="0"/>
              </a:defRPr>
            </a:lvl2pPr>
            <a:lvl3pPr>
              <a:defRPr>
                <a:latin typeface="Verdana" panose="020B0604030504040204" pitchFamily="34" charset="0"/>
                <a:ea typeface="Verdana" panose="020B0604030504040204" pitchFamily="34" charset="0"/>
                <a:cs typeface="Verdana" panose="020B0604030504040204" pitchFamily="34" charset="0"/>
              </a:defRPr>
            </a:lvl3pPr>
            <a:lvl4pPr marL="809585" indent="-136916">
              <a:defRPr>
                <a:latin typeface="Verdana" panose="020B0604030504040204" pitchFamily="34" charset="0"/>
                <a:ea typeface="Verdana" panose="020B0604030504040204" pitchFamily="34" charset="0"/>
                <a:cs typeface="Verdana" panose="020B0604030504040204" pitchFamily="34" charset="0"/>
              </a:defRPr>
            </a:lvl4pPr>
            <a:lvl5pPr>
              <a:defRPr>
                <a:latin typeface="Verdana" panose="020B0604030504040204" pitchFamily="34" charset="0"/>
                <a:ea typeface="Verdana" panose="020B0604030504040204" pitchFamily="34" charset="0"/>
                <a:cs typeface="Verdana" panose="020B0604030504040204" pitchFamily="34" charset="0"/>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p:txBody>
      </p:sp>
      <p:sp>
        <p:nvSpPr>
          <p:cNvPr id="8" name="Platshållare för innehåll 2"/>
          <p:cNvSpPr>
            <a:spLocks noGrp="1"/>
          </p:cNvSpPr>
          <p:nvPr>
            <p:ph idx="12" hasCustomPrompt="1"/>
          </p:nvPr>
        </p:nvSpPr>
        <p:spPr>
          <a:xfrm>
            <a:off x="4751962" y="2159000"/>
            <a:ext cx="3934838" cy="3937000"/>
          </a:xfrm>
          <a:prstGeom prst="rect">
            <a:avLst/>
          </a:prstGeom>
        </p:spPr>
        <p:txBody>
          <a:bodyPr/>
          <a:lstStyle>
            <a:lvl1pPr>
              <a:defRPr>
                <a:latin typeface="Verdana" panose="020B0604030504040204" pitchFamily="34" charset="0"/>
                <a:ea typeface="Verdana" panose="020B0604030504040204" pitchFamily="34" charset="0"/>
                <a:cs typeface="Verdana" panose="020B0604030504040204" pitchFamily="34" charset="0"/>
              </a:defRPr>
            </a:lvl1pPr>
            <a:lvl2pPr>
              <a:defRPr>
                <a:latin typeface="Verdana" panose="020B0604030504040204" pitchFamily="34" charset="0"/>
                <a:ea typeface="Verdana" panose="020B0604030504040204" pitchFamily="34" charset="0"/>
                <a:cs typeface="Verdana" panose="020B0604030504040204" pitchFamily="34" charset="0"/>
              </a:defRPr>
            </a:lvl2pPr>
            <a:lvl3pPr>
              <a:defRPr>
                <a:latin typeface="Verdana" panose="020B0604030504040204" pitchFamily="34" charset="0"/>
                <a:ea typeface="Verdana" panose="020B0604030504040204" pitchFamily="34" charset="0"/>
                <a:cs typeface="Verdana" panose="020B0604030504040204" pitchFamily="34" charset="0"/>
              </a:defRPr>
            </a:lvl3pPr>
            <a:lvl4pPr marL="809585" indent="-116675">
              <a:defRPr>
                <a:latin typeface="Verdana" panose="020B0604030504040204" pitchFamily="34" charset="0"/>
                <a:ea typeface="Verdana" panose="020B0604030504040204" pitchFamily="34" charset="0"/>
                <a:cs typeface="Verdana" panose="020B0604030504040204" pitchFamily="34" charset="0"/>
              </a:defRPr>
            </a:lvl4pPr>
            <a:lvl5pPr>
              <a:defRPr>
                <a:latin typeface="Verdana" panose="020B0604030504040204" pitchFamily="34" charset="0"/>
                <a:ea typeface="Verdana" panose="020B0604030504040204" pitchFamily="34" charset="0"/>
                <a:cs typeface="Verdana" panose="020B0604030504040204" pitchFamily="34" charset="0"/>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p:txBody>
      </p:sp>
      <p:sp>
        <p:nvSpPr>
          <p:cNvPr id="12" name="Shape 26"/>
          <p:cNvSpPr>
            <a:spLocks noGrp="1"/>
          </p:cNvSpPr>
          <p:nvPr>
            <p:ph type="body" sz="quarter" idx="10" hasCustomPrompt="1"/>
          </p:nvPr>
        </p:nvSpPr>
        <p:spPr>
          <a:xfrm>
            <a:off x="457200" y="6284068"/>
            <a:ext cx="8229600" cy="370422"/>
          </a:xfrm>
          <a:prstGeom prst="rect">
            <a:avLst/>
          </a:prstGeom>
        </p:spPr>
        <p:txBody>
          <a:bodyPr anchor="b">
            <a:noAutofit/>
          </a:bodyPr>
          <a:lstStyle>
            <a:lvl1pPr marL="0" indent="0">
              <a:spcBef>
                <a:spcPts val="0"/>
              </a:spcBef>
              <a:buSzTx/>
              <a:buFontTx/>
              <a:buNone/>
              <a:defRPr sz="600" b="0" i="1">
                <a:solidFill>
                  <a:schemeClr val="tx1"/>
                </a:solidFill>
                <a:latin typeface="Verdana" panose="020B0604030504040204" pitchFamily="34" charset="0"/>
                <a:ea typeface="Verdana" panose="020B0604030504040204" pitchFamily="34" charset="0"/>
                <a:cs typeface="Verdana" panose="020B0604030504040204" pitchFamily="34" charset="0"/>
                <a:sym typeface="Calibri"/>
              </a:defRPr>
            </a:lvl1pPr>
            <a:lvl2pPr marL="480648" indent="-137765">
              <a:spcBef>
                <a:spcPts val="300"/>
              </a:spcBef>
              <a:buFontTx/>
              <a:defRPr sz="1200" b="1">
                <a:solidFill>
                  <a:schemeClr val="accent1"/>
                </a:solidFill>
                <a:latin typeface="Arial" panose="020B0604020202020204" pitchFamily="34" charset="0"/>
                <a:ea typeface="+mj-ea"/>
                <a:cs typeface="Arial" panose="020B0604020202020204" pitchFamily="34" charset="0"/>
                <a:sym typeface="Calibri"/>
              </a:defRPr>
            </a:lvl2pPr>
            <a:lvl3pPr marL="814348" indent="-128582">
              <a:spcBef>
                <a:spcPts val="300"/>
              </a:spcBef>
              <a:buFontTx/>
              <a:defRPr sz="1200" b="1">
                <a:solidFill>
                  <a:schemeClr val="accent1"/>
                </a:solidFill>
                <a:latin typeface="Arial" panose="020B0604020202020204" pitchFamily="34" charset="0"/>
                <a:ea typeface="+mj-ea"/>
                <a:cs typeface="Arial" panose="020B0604020202020204" pitchFamily="34" charset="0"/>
                <a:sym typeface="Calibri"/>
              </a:defRPr>
            </a:lvl3pPr>
            <a:lvl4pPr marL="1182944" indent="-154298">
              <a:spcBef>
                <a:spcPts val="300"/>
              </a:spcBef>
              <a:buFontTx/>
              <a:defRPr sz="1200" b="1">
                <a:solidFill>
                  <a:schemeClr val="accent1"/>
                </a:solidFill>
                <a:latin typeface="Arial" panose="020B0604020202020204" pitchFamily="34" charset="0"/>
                <a:ea typeface="+mj-ea"/>
                <a:cs typeface="Arial" panose="020B0604020202020204" pitchFamily="34" charset="0"/>
                <a:sym typeface="Calibri"/>
              </a:defRPr>
            </a:lvl4pPr>
            <a:lvl5pPr marL="1525828" indent="-154298">
              <a:spcBef>
                <a:spcPts val="300"/>
              </a:spcBef>
              <a:buFontTx/>
              <a:defRPr sz="1200" b="1">
                <a:solidFill>
                  <a:schemeClr val="accent1"/>
                </a:solidFill>
                <a:latin typeface="Arial" panose="020B0604020202020204" pitchFamily="34" charset="0"/>
                <a:ea typeface="+mj-ea"/>
                <a:cs typeface="Arial" panose="020B0604020202020204" pitchFamily="34" charset="0"/>
                <a:sym typeface="Calibri"/>
              </a:defRPr>
            </a:lvl5pPr>
          </a:lstStyle>
          <a:p>
            <a:r>
              <a:rPr lang="sv-SE" dirty="0"/>
              <a:t>Footnote</a:t>
            </a:r>
          </a:p>
        </p:txBody>
      </p:sp>
    </p:spTree>
    <p:extLst>
      <p:ext uri="{BB962C8B-B14F-4D97-AF65-F5344CB8AC3E}">
        <p14:creationId xmlns:p14="http://schemas.microsoft.com/office/powerpoint/2010/main" val="2908998425"/>
      </p:ext>
    </p:extLst>
  </p:cSld>
  <p:clrMapOvr>
    <a:masterClrMapping/>
  </p:clrMapOvr>
  <p:transition spd="med"/>
  <p:extLst mod="1">
    <p:ext uri="{DCECCB84-F9BA-43D5-87BE-67443E8EF086}">
      <p15:sldGuideLst xmlns:p15="http://schemas.microsoft.com/office/powerpoint/2012/main">
        <p15:guide id="1" pos="278">
          <p15:clr>
            <a:srgbClr val="FBAE40"/>
          </p15:clr>
        </p15:guide>
        <p15:guide id="2" pos="2880">
          <p15:clr>
            <a:srgbClr val="FBAE40"/>
          </p15:clr>
        </p15:guide>
        <p15:guide id="3" pos="5483">
          <p15:clr>
            <a:srgbClr val="FBAE40"/>
          </p15:clr>
        </p15:guide>
        <p15:guide id="4" orient="horz" pos="1389">
          <p15:clr>
            <a:srgbClr val="FBAE40"/>
          </p15:clr>
        </p15:guide>
        <p15:guide id="5" orient="horz" pos="1207">
          <p15:clr>
            <a:srgbClr val="FBAE40"/>
          </p15:clr>
        </p15:guide>
        <p15:guide id="6" orient="horz" pos="3929">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5" name="Rectangle 24"/>
          <p:cNvSpPr>
            <a:spLocks noChangeArrowheads="1"/>
          </p:cNvSpPr>
          <p:nvPr/>
        </p:nvSpPr>
        <p:spPr bwMode="auto">
          <a:xfrm>
            <a:off x="0" y="-416"/>
            <a:ext cx="9144000" cy="719137"/>
          </a:xfrm>
          <a:prstGeom prst="rect">
            <a:avLst/>
          </a:prstGeom>
          <a:solidFill>
            <a:srgbClr val="E9E3DC"/>
          </a:solidFill>
          <a:ln>
            <a:noFill/>
          </a:ln>
          <a:extLst/>
        </p:spPr>
        <p:txBody>
          <a:bodyPr wrap="none" anchor="ctr">
            <a:spAutoFit/>
          </a:bodyPr>
          <a:lstStyle>
            <a:lvl1pPr>
              <a:defRPr sz="2200">
                <a:solidFill>
                  <a:schemeClr val="tx1"/>
                </a:solidFill>
                <a:latin typeface="Verdana" pitchFamily="34" charset="0"/>
                <a:ea typeface="Geneva" charset="0"/>
                <a:cs typeface="Geneva" charset="0"/>
              </a:defRPr>
            </a:lvl1pPr>
            <a:lvl2pPr marL="742950" indent="-285750">
              <a:defRPr sz="2200">
                <a:solidFill>
                  <a:schemeClr val="tx1"/>
                </a:solidFill>
                <a:latin typeface="Verdana" pitchFamily="34" charset="0"/>
                <a:ea typeface="Geneva" charset="0"/>
                <a:cs typeface="Geneva" charset="0"/>
              </a:defRPr>
            </a:lvl2pPr>
            <a:lvl3pPr marL="1143000" indent="-228600">
              <a:defRPr sz="2200">
                <a:solidFill>
                  <a:schemeClr val="tx1"/>
                </a:solidFill>
                <a:latin typeface="Verdana" pitchFamily="34" charset="0"/>
                <a:ea typeface="Geneva" charset="0"/>
                <a:cs typeface="Geneva" charset="0"/>
              </a:defRPr>
            </a:lvl3pPr>
            <a:lvl4pPr marL="1600200" indent="-228600">
              <a:defRPr sz="2200">
                <a:solidFill>
                  <a:schemeClr val="tx1"/>
                </a:solidFill>
                <a:latin typeface="Verdana" pitchFamily="34" charset="0"/>
                <a:ea typeface="Geneva" charset="0"/>
                <a:cs typeface="Geneva" charset="0"/>
              </a:defRPr>
            </a:lvl4pPr>
            <a:lvl5pPr marL="2057400" indent="-228600">
              <a:defRPr sz="2200">
                <a:solidFill>
                  <a:schemeClr val="tx1"/>
                </a:solidFill>
                <a:latin typeface="Verdana" pitchFamily="34" charset="0"/>
                <a:ea typeface="Geneva" charset="0"/>
                <a:cs typeface="Geneva" charset="0"/>
              </a:defRPr>
            </a:lvl5pPr>
            <a:lvl6pPr marL="2514600" indent="-228600" algn="ctr" eaLnBrk="0" fontAlgn="base" hangingPunct="0">
              <a:spcBef>
                <a:spcPct val="50000"/>
              </a:spcBef>
              <a:spcAft>
                <a:spcPct val="0"/>
              </a:spcAft>
              <a:defRPr sz="2200">
                <a:solidFill>
                  <a:schemeClr val="tx1"/>
                </a:solidFill>
                <a:latin typeface="Verdana" pitchFamily="34" charset="0"/>
                <a:ea typeface="Geneva" charset="0"/>
                <a:cs typeface="Geneva" charset="0"/>
              </a:defRPr>
            </a:lvl6pPr>
            <a:lvl7pPr marL="2971800" indent="-228600" algn="ctr" eaLnBrk="0" fontAlgn="base" hangingPunct="0">
              <a:spcBef>
                <a:spcPct val="50000"/>
              </a:spcBef>
              <a:spcAft>
                <a:spcPct val="0"/>
              </a:spcAft>
              <a:defRPr sz="2200">
                <a:solidFill>
                  <a:schemeClr val="tx1"/>
                </a:solidFill>
                <a:latin typeface="Verdana" pitchFamily="34" charset="0"/>
                <a:ea typeface="Geneva" charset="0"/>
                <a:cs typeface="Geneva" charset="0"/>
              </a:defRPr>
            </a:lvl7pPr>
            <a:lvl8pPr marL="3429000" indent="-228600" algn="ctr" eaLnBrk="0" fontAlgn="base" hangingPunct="0">
              <a:spcBef>
                <a:spcPct val="50000"/>
              </a:spcBef>
              <a:spcAft>
                <a:spcPct val="0"/>
              </a:spcAft>
              <a:defRPr sz="2200">
                <a:solidFill>
                  <a:schemeClr val="tx1"/>
                </a:solidFill>
                <a:latin typeface="Verdana" pitchFamily="34" charset="0"/>
                <a:ea typeface="Geneva" charset="0"/>
                <a:cs typeface="Geneva" charset="0"/>
              </a:defRPr>
            </a:lvl8pPr>
            <a:lvl9pPr marL="3886200" indent="-228600" algn="ctr" eaLnBrk="0" fontAlgn="base" hangingPunct="0">
              <a:spcBef>
                <a:spcPct val="50000"/>
              </a:spcBef>
              <a:spcAft>
                <a:spcPct val="0"/>
              </a:spcAft>
              <a:defRPr sz="2200">
                <a:solidFill>
                  <a:schemeClr val="tx1"/>
                </a:solidFill>
                <a:latin typeface="Verdana" pitchFamily="34" charset="0"/>
                <a:ea typeface="Geneva" charset="0"/>
                <a:cs typeface="Geneva" charset="0"/>
              </a:defRPr>
            </a:lvl9pPr>
          </a:lstStyle>
          <a:p>
            <a:pPr>
              <a:defRPr/>
            </a:pPr>
            <a:endParaRPr lang="sv-SE" altLang="sv-SE" smtClean="0"/>
          </a:p>
        </p:txBody>
      </p:sp>
      <p:sp>
        <p:nvSpPr>
          <p:cNvPr id="4" name="Platshållare för rubrik 3"/>
          <p:cNvSpPr>
            <a:spLocks noGrp="1"/>
          </p:cNvSpPr>
          <p:nvPr>
            <p:ph type="title"/>
          </p:nvPr>
        </p:nvSpPr>
        <p:spPr>
          <a:xfrm>
            <a:off x="457200" y="884238"/>
            <a:ext cx="8229600" cy="1143000"/>
          </a:xfrm>
          <a:prstGeom prst="rect">
            <a:avLst/>
          </a:prstGeom>
        </p:spPr>
        <p:txBody>
          <a:bodyPr vert="horz" lIns="91440" tIns="45720" rIns="91440" bIns="45720" rtlCol="0" anchor="ctr">
            <a:normAutofit/>
          </a:bodyPr>
          <a:lstStyle/>
          <a:p>
            <a:r>
              <a:rPr lang="sv-SE" dirty="0" smtClean="0"/>
              <a:t>Klicka här för att ändra format</a:t>
            </a:r>
            <a:endParaRPr lang="sv-SE" dirty="0"/>
          </a:p>
        </p:txBody>
      </p:sp>
      <p:sp>
        <p:nvSpPr>
          <p:cNvPr id="5" name="Platshållare för text 4"/>
          <p:cNvSpPr>
            <a:spLocks noGrp="1"/>
          </p:cNvSpPr>
          <p:nvPr>
            <p:ph type="body" idx="1"/>
          </p:nvPr>
        </p:nvSpPr>
        <p:spPr>
          <a:xfrm>
            <a:off x="457200" y="2105026"/>
            <a:ext cx="8229600" cy="3619500"/>
          </a:xfrm>
          <a:prstGeom prst="rect">
            <a:avLst/>
          </a:prstGeom>
        </p:spPr>
        <p:txBody>
          <a:bodyPr vert="horz" lIns="91440" tIns="45720" rIns="91440" bIns="45720" rtlCol="0">
            <a:normAutofit/>
          </a:body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pic>
        <p:nvPicPr>
          <p:cNvPr id="29" name="Picture 543" descr="eHalsa-linje-rod"/>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0" y="5858085"/>
            <a:ext cx="1457325" cy="9406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0" name="Grupp 29"/>
          <p:cNvGrpSpPr/>
          <p:nvPr/>
        </p:nvGrpSpPr>
        <p:grpSpPr>
          <a:xfrm>
            <a:off x="9023022" y="2063"/>
            <a:ext cx="120981" cy="624495"/>
            <a:chOff x="9039727" y="6142038"/>
            <a:chExt cx="108287" cy="558969"/>
          </a:xfrm>
        </p:grpSpPr>
        <p:sp>
          <p:nvSpPr>
            <p:cNvPr id="31" name="Rektangel 30"/>
            <p:cNvSpPr/>
            <p:nvPr userDrawn="1"/>
          </p:nvSpPr>
          <p:spPr bwMode="auto">
            <a:xfrm>
              <a:off x="9039730" y="6142038"/>
              <a:ext cx="108284" cy="108284"/>
            </a:xfrm>
            <a:prstGeom prst="rect">
              <a:avLst/>
            </a:prstGeom>
            <a:solidFill>
              <a:schemeClr val="accent2"/>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sv-SE" sz="2200" b="0" i="0" u="none" strike="noStrike" cap="none" normalizeH="0" baseline="0" smtClean="0">
                <a:ln>
                  <a:noFill/>
                </a:ln>
                <a:solidFill>
                  <a:schemeClr val="tx1"/>
                </a:solidFill>
                <a:effectLst/>
                <a:latin typeface="Verdana" pitchFamily="34" charset="0"/>
                <a:ea typeface="Geneva" pitchFamily="1" charset="-128"/>
              </a:endParaRPr>
            </a:p>
          </p:txBody>
        </p:sp>
        <p:sp>
          <p:nvSpPr>
            <p:cNvPr id="32" name="Rektangel 31"/>
            <p:cNvSpPr/>
            <p:nvPr userDrawn="1"/>
          </p:nvSpPr>
          <p:spPr bwMode="auto">
            <a:xfrm>
              <a:off x="9039727" y="6294438"/>
              <a:ext cx="108284" cy="108284"/>
            </a:xfrm>
            <a:prstGeom prst="rect">
              <a:avLst/>
            </a:prstGeom>
            <a:solidFill>
              <a:schemeClr val="accent2"/>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sv-SE" sz="2200" b="0" i="0" u="none" strike="noStrike" cap="none" normalizeH="0" baseline="0" smtClean="0">
                <a:ln>
                  <a:noFill/>
                </a:ln>
                <a:solidFill>
                  <a:schemeClr val="tx1"/>
                </a:solidFill>
                <a:effectLst/>
                <a:latin typeface="Verdana" pitchFamily="34" charset="0"/>
                <a:ea typeface="Geneva" pitchFamily="1" charset="-128"/>
              </a:endParaRPr>
            </a:p>
          </p:txBody>
        </p:sp>
        <p:sp>
          <p:nvSpPr>
            <p:cNvPr id="33" name="Rektangel 32"/>
            <p:cNvSpPr/>
            <p:nvPr userDrawn="1"/>
          </p:nvSpPr>
          <p:spPr bwMode="auto">
            <a:xfrm>
              <a:off x="9039730" y="6446651"/>
              <a:ext cx="108284" cy="108284"/>
            </a:xfrm>
            <a:prstGeom prst="rect">
              <a:avLst/>
            </a:prstGeom>
            <a:solidFill>
              <a:schemeClr val="accent1"/>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sv-SE" sz="2200" b="0" i="0" u="none" strike="noStrike" cap="none" normalizeH="0" baseline="0" smtClean="0">
                <a:ln>
                  <a:noFill/>
                </a:ln>
                <a:solidFill>
                  <a:schemeClr val="tx1"/>
                </a:solidFill>
                <a:effectLst/>
                <a:latin typeface="Verdana" pitchFamily="34" charset="0"/>
                <a:ea typeface="Geneva" pitchFamily="1" charset="-128"/>
              </a:endParaRPr>
            </a:p>
          </p:txBody>
        </p:sp>
        <p:sp>
          <p:nvSpPr>
            <p:cNvPr id="34" name="Rektangel 33"/>
            <p:cNvSpPr/>
            <p:nvPr userDrawn="1"/>
          </p:nvSpPr>
          <p:spPr bwMode="auto">
            <a:xfrm>
              <a:off x="9039730" y="6592723"/>
              <a:ext cx="108284" cy="108284"/>
            </a:xfrm>
            <a:prstGeom prst="rect">
              <a:avLst/>
            </a:prstGeom>
            <a:solidFill>
              <a:schemeClr val="accent2"/>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sv-SE" sz="2200" b="0" i="0" u="none" strike="noStrike" cap="none" normalizeH="0" baseline="0" smtClean="0">
                <a:ln>
                  <a:noFill/>
                </a:ln>
                <a:solidFill>
                  <a:schemeClr val="tx1"/>
                </a:solidFill>
                <a:effectLst/>
                <a:latin typeface="Verdana" pitchFamily="34" charset="0"/>
                <a:ea typeface="Geneva" pitchFamily="1" charset="-128"/>
              </a:endParaRPr>
            </a:p>
          </p:txBody>
        </p:sp>
      </p:grpSp>
      <p:sp>
        <p:nvSpPr>
          <p:cNvPr id="13" name="textruta 12"/>
          <p:cNvSpPr txBox="1"/>
          <p:nvPr/>
        </p:nvSpPr>
        <p:spPr>
          <a:xfrm>
            <a:off x="3668891" y="6635277"/>
            <a:ext cx="4341633" cy="215444"/>
          </a:xfrm>
          <a:prstGeom prst="rect">
            <a:avLst/>
          </a:prstGeom>
          <a:noFill/>
        </p:spPr>
        <p:txBody>
          <a:bodyPr wrap="square" rtlCol="0">
            <a:spAutoFit/>
          </a:bodyPr>
          <a:lstStyle/>
          <a:p>
            <a:pPr algn="r"/>
            <a:r>
              <a:rPr lang="sv-SE" sz="800" dirty="0" smtClean="0">
                <a:solidFill>
                  <a:srgbClr val="000000"/>
                </a:solidFill>
              </a:rPr>
              <a:t>Detta projektet medfinansieras av Europeiska unionen/Europeiska socialfonden</a:t>
            </a:r>
            <a:endParaRPr lang="sv-SE" sz="800" dirty="0">
              <a:solidFill>
                <a:srgbClr val="000000"/>
              </a:solidFill>
            </a:endParaRPr>
          </a:p>
        </p:txBody>
      </p:sp>
      <p:pic>
        <p:nvPicPr>
          <p:cNvPr id="1026" name="Picture 2" descr="G:\Information-Kommunikation\Grafiskt_material\SLL_logotyper\png\sll_rgb_1.pn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157956" y="189438"/>
            <a:ext cx="2598737" cy="407822"/>
          </a:xfrm>
          <a:prstGeom prst="rect">
            <a:avLst/>
          </a:prstGeom>
          <a:noFill/>
          <a:extLst>
            <a:ext uri="{909E8E84-426E-40DD-AFC4-6F175D3DCCD1}">
              <a14:hiddenFill xmlns:a14="http://schemas.microsoft.com/office/drawing/2010/main">
                <a:solidFill>
                  <a:srgbClr val="FFFFFF"/>
                </a:solidFill>
              </a14:hiddenFill>
            </a:ext>
          </a:extLst>
        </p:spPr>
      </p:pic>
      <p:pic>
        <p:nvPicPr>
          <p:cNvPr id="8" name="Bildobjekt 7"/>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8010524" y="5926006"/>
            <a:ext cx="1044411" cy="878631"/>
          </a:xfrm>
          <a:prstGeom prst="rect">
            <a:avLst/>
          </a:prstGeom>
        </p:spPr>
      </p:pic>
    </p:spTree>
  </p:cSld>
  <p:clrMap bg1="lt1" tx1="dk1" bg2="lt2" tx2="dk2" accent1="accent1" accent2="accent2" accent3="accent3" accent4="accent4" accent5="accent5" accent6="accent6" hlink="hlink" folHlink="folHlink"/>
  <p:sldLayoutIdLst>
    <p:sldLayoutId id="2147483959" r:id="rId1"/>
    <p:sldLayoutId id="2147483956" r:id="rId2"/>
    <p:sldLayoutId id="2147483962" r:id="rId3"/>
    <p:sldLayoutId id="2147483967" r:id="rId4"/>
    <p:sldLayoutId id="2147483963" r:id="rId5"/>
    <p:sldLayoutId id="2147483966" r:id="rId6"/>
    <p:sldLayoutId id="2147483968" r:id="rId7"/>
    <p:sldLayoutId id="2147483969" r:id="rId8"/>
    <p:sldLayoutId id="2147483970" r:id="rId9"/>
  </p:sldLayoutIdLst>
  <p:timing>
    <p:tnLst>
      <p:par>
        <p:cTn id="1" dur="indefinite" restart="never" nodeType="tmRoot"/>
      </p:par>
    </p:tnLst>
  </p:timing>
  <p:hf sldNum="0" hdr="0" dt="0"/>
  <p:txStyles>
    <p:titleStyle>
      <a:lvl1pPr algn="l" rtl="0" eaLnBrk="1" fontAlgn="base" hangingPunct="1">
        <a:spcBef>
          <a:spcPct val="0"/>
        </a:spcBef>
        <a:spcAft>
          <a:spcPct val="0"/>
        </a:spcAft>
        <a:defRPr sz="3000">
          <a:solidFill>
            <a:schemeClr val="tx2"/>
          </a:solidFill>
          <a:latin typeface="+mj-lt"/>
          <a:ea typeface="+mj-ea"/>
          <a:cs typeface="Geneva" charset="0"/>
        </a:defRPr>
      </a:lvl1pPr>
      <a:lvl2pPr algn="l" rtl="0" eaLnBrk="1" fontAlgn="base" hangingPunct="1">
        <a:spcBef>
          <a:spcPct val="0"/>
        </a:spcBef>
        <a:spcAft>
          <a:spcPct val="0"/>
        </a:spcAft>
        <a:defRPr sz="3000">
          <a:solidFill>
            <a:schemeClr val="tx2"/>
          </a:solidFill>
          <a:latin typeface="Verdana" pitchFamily="34" charset="0"/>
          <a:ea typeface="Geneva" pitchFamily="1" charset="-128"/>
          <a:cs typeface="Geneva" charset="0"/>
        </a:defRPr>
      </a:lvl2pPr>
      <a:lvl3pPr algn="l" rtl="0" eaLnBrk="1" fontAlgn="base" hangingPunct="1">
        <a:spcBef>
          <a:spcPct val="0"/>
        </a:spcBef>
        <a:spcAft>
          <a:spcPct val="0"/>
        </a:spcAft>
        <a:defRPr sz="3000">
          <a:solidFill>
            <a:schemeClr val="tx2"/>
          </a:solidFill>
          <a:latin typeface="Verdana" pitchFamily="34" charset="0"/>
          <a:ea typeface="Geneva" pitchFamily="1" charset="-128"/>
          <a:cs typeface="Geneva" charset="0"/>
        </a:defRPr>
      </a:lvl3pPr>
      <a:lvl4pPr algn="l" rtl="0" eaLnBrk="1" fontAlgn="base" hangingPunct="1">
        <a:spcBef>
          <a:spcPct val="0"/>
        </a:spcBef>
        <a:spcAft>
          <a:spcPct val="0"/>
        </a:spcAft>
        <a:defRPr sz="3000">
          <a:solidFill>
            <a:schemeClr val="tx2"/>
          </a:solidFill>
          <a:latin typeface="Verdana" pitchFamily="34" charset="0"/>
          <a:ea typeface="Geneva" pitchFamily="1" charset="-128"/>
          <a:cs typeface="Geneva" charset="0"/>
        </a:defRPr>
      </a:lvl4pPr>
      <a:lvl5pPr algn="l" rtl="0" eaLnBrk="1" fontAlgn="base" hangingPunct="1">
        <a:spcBef>
          <a:spcPct val="0"/>
        </a:spcBef>
        <a:spcAft>
          <a:spcPct val="0"/>
        </a:spcAft>
        <a:defRPr sz="3000">
          <a:solidFill>
            <a:schemeClr val="tx2"/>
          </a:solidFill>
          <a:latin typeface="Verdana" pitchFamily="34" charset="0"/>
          <a:ea typeface="Geneva" pitchFamily="1" charset="-128"/>
          <a:cs typeface="Geneva" charset="0"/>
        </a:defRPr>
      </a:lvl5pPr>
      <a:lvl6pPr marL="457200" algn="l" rtl="0" eaLnBrk="1" fontAlgn="base" hangingPunct="1">
        <a:spcBef>
          <a:spcPct val="0"/>
        </a:spcBef>
        <a:spcAft>
          <a:spcPct val="0"/>
        </a:spcAft>
        <a:defRPr sz="3000">
          <a:solidFill>
            <a:schemeClr val="tx2"/>
          </a:solidFill>
          <a:latin typeface="Verdana" pitchFamily="34" charset="0"/>
          <a:ea typeface="Geneva" pitchFamily="1" charset="-128"/>
        </a:defRPr>
      </a:lvl6pPr>
      <a:lvl7pPr marL="914400" algn="l" rtl="0" eaLnBrk="1" fontAlgn="base" hangingPunct="1">
        <a:spcBef>
          <a:spcPct val="0"/>
        </a:spcBef>
        <a:spcAft>
          <a:spcPct val="0"/>
        </a:spcAft>
        <a:defRPr sz="3000">
          <a:solidFill>
            <a:schemeClr val="tx2"/>
          </a:solidFill>
          <a:latin typeface="Verdana" pitchFamily="34" charset="0"/>
          <a:ea typeface="Geneva" pitchFamily="1" charset="-128"/>
        </a:defRPr>
      </a:lvl7pPr>
      <a:lvl8pPr marL="1371600" algn="l" rtl="0" eaLnBrk="1" fontAlgn="base" hangingPunct="1">
        <a:spcBef>
          <a:spcPct val="0"/>
        </a:spcBef>
        <a:spcAft>
          <a:spcPct val="0"/>
        </a:spcAft>
        <a:defRPr sz="3000">
          <a:solidFill>
            <a:schemeClr val="tx2"/>
          </a:solidFill>
          <a:latin typeface="Verdana" pitchFamily="34" charset="0"/>
          <a:ea typeface="Geneva" pitchFamily="1" charset="-128"/>
        </a:defRPr>
      </a:lvl8pPr>
      <a:lvl9pPr marL="1828800" algn="l" rtl="0" eaLnBrk="1" fontAlgn="base" hangingPunct="1">
        <a:spcBef>
          <a:spcPct val="0"/>
        </a:spcBef>
        <a:spcAft>
          <a:spcPct val="0"/>
        </a:spcAft>
        <a:defRPr sz="3000">
          <a:solidFill>
            <a:schemeClr val="tx2"/>
          </a:solidFill>
          <a:latin typeface="Verdana" pitchFamily="34" charset="0"/>
          <a:ea typeface="Geneva" pitchFamily="1" charset="-128"/>
        </a:defRPr>
      </a:lvl9pPr>
    </p:titleStyle>
    <p:bodyStyle>
      <a:lvl1pPr marL="342900" indent="-342900" algn="l" rtl="0" eaLnBrk="1" fontAlgn="base" hangingPunct="1">
        <a:lnSpc>
          <a:spcPct val="130000"/>
        </a:lnSpc>
        <a:spcBef>
          <a:spcPts val="500"/>
        </a:spcBef>
        <a:spcAft>
          <a:spcPts val="200"/>
        </a:spcAft>
        <a:buFont typeface="Wingdings" pitchFamily="2" charset="2"/>
        <a:buChar char="§"/>
        <a:defRPr sz="2200">
          <a:solidFill>
            <a:schemeClr val="tx1"/>
          </a:solidFill>
          <a:latin typeface="+mn-lt"/>
          <a:ea typeface="+mn-ea"/>
          <a:cs typeface="Geneva" charset="0"/>
        </a:defRPr>
      </a:lvl1pPr>
      <a:lvl2pPr marL="742950" indent="-285750" algn="l" rtl="0" eaLnBrk="1" fontAlgn="base" hangingPunct="1">
        <a:lnSpc>
          <a:spcPct val="120000"/>
        </a:lnSpc>
        <a:spcBef>
          <a:spcPts val="400"/>
        </a:spcBef>
        <a:spcAft>
          <a:spcPts val="100"/>
        </a:spcAft>
        <a:buChar char="–"/>
        <a:defRPr sz="2000">
          <a:solidFill>
            <a:schemeClr val="tx1"/>
          </a:solidFill>
          <a:latin typeface="+mn-lt"/>
          <a:ea typeface="+mn-ea"/>
          <a:cs typeface="Geneva" charset="0"/>
        </a:defRPr>
      </a:lvl2pPr>
      <a:lvl3pPr marL="1143000" indent="-209550" algn="l" rtl="0" eaLnBrk="1" fontAlgn="base" hangingPunct="1">
        <a:lnSpc>
          <a:spcPct val="120000"/>
        </a:lnSpc>
        <a:spcBef>
          <a:spcPts val="400"/>
        </a:spcBef>
        <a:spcAft>
          <a:spcPts val="100"/>
        </a:spcAft>
        <a:buFont typeface="Wingdings" pitchFamily="2" charset="2"/>
        <a:buChar char="§"/>
        <a:defRPr>
          <a:solidFill>
            <a:schemeClr val="tx1"/>
          </a:solidFill>
          <a:latin typeface="+mn-lt"/>
          <a:ea typeface="+mn-ea"/>
          <a:cs typeface="Geneva" charset="0"/>
        </a:defRPr>
      </a:lvl3pPr>
      <a:lvl4pPr marL="1600200" indent="-228600" algn="l" rtl="0" eaLnBrk="1" fontAlgn="base" hangingPunct="1">
        <a:lnSpc>
          <a:spcPct val="120000"/>
        </a:lnSpc>
        <a:spcBef>
          <a:spcPts val="400"/>
        </a:spcBef>
        <a:spcAft>
          <a:spcPts val="100"/>
        </a:spcAft>
        <a:buChar char="–"/>
        <a:defRPr>
          <a:solidFill>
            <a:schemeClr val="tx1"/>
          </a:solidFill>
          <a:latin typeface="+mn-lt"/>
          <a:ea typeface="+mn-ea"/>
          <a:cs typeface="Geneva" charset="0"/>
        </a:defRPr>
      </a:lvl4pPr>
      <a:lvl5pPr marL="2057400" indent="-228600" algn="l" rtl="0" eaLnBrk="1" fontAlgn="base" hangingPunct="1">
        <a:lnSpc>
          <a:spcPct val="120000"/>
        </a:lnSpc>
        <a:spcBef>
          <a:spcPts val="400"/>
        </a:spcBef>
        <a:spcAft>
          <a:spcPts val="100"/>
        </a:spcAft>
        <a:buChar char="»"/>
        <a:defRPr>
          <a:solidFill>
            <a:schemeClr val="tx1"/>
          </a:solidFill>
          <a:latin typeface="+mn-lt"/>
          <a:ea typeface="+mn-ea"/>
          <a:cs typeface="Geneva" charset="0"/>
        </a:defRPr>
      </a:lvl5pPr>
      <a:lvl6pPr marL="2514600" indent="-228600" algn="l" rtl="0" eaLnBrk="1" fontAlgn="base" hangingPunct="1">
        <a:lnSpc>
          <a:spcPct val="120000"/>
        </a:lnSpc>
        <a:spcBef>
          <a:spcPts val="400"/>
        </a:spcBef>
        <a:spcAft>
          <a:spcPts val="100"/>
        </a:spcAft>
        <a:buChar char="»"/>
        <a:defRPr>
          <a:solidFill>
            <a:schemeClr val="tx1"/>
          </a:solidFill>
          <a:latin typeface="+mn-lt"/>
          <a:ea typeface="+mn-ea"/>
        </a:defRPr>
      </a:lvl6pPr>
      <a:lvl7pPr marL="2971800" indent="-228600" algn="l" rtl="0" eaLnBrk="1" fontAlgn="base" hangingPunct="1">
        <a:lnSpc>
          <a:spcPct val="120000"/>
        </a:lnSpc>
        <a:spcBef>
          <a:spcPts val="400"/>
        </a:spcBef>
        <a:spcAft>
          <a:spcPts val="100"/>
        </a:spcAft>
        <a:buChar char="»"/>
        <a:defRPr>
          <a:solidFill>
            <a:schemeClr val="tx1"/>
          </a:solidFill>
          <a:latin typeface="+mn-lt"/>
          <a:ea typeface="+mn-ea"/>
        </a:defRPr>
      </a:lvl7pPr>
      <a:lvl8pPr marL="3429000" indent="-228600" algn="l" rtl="0" eaLnBrk="1" fontAlgn="base" hangingPunct="1">
        <a:lnSpc>
          <a:spcPct val="120000"/>
        </a:lnSpc>
        <a:spcBef>
          <a:spcPts val="400"/>
        </a:spcBef>
        <a:spcAft>
          <a:spcPts val="100"/>
        </a:spcAft>
        <a:buChar char="»"/>
        <a:defRPr>
          <a:solidFill>
            <a:schemeClr val="tx1"/>
          </a:solidFill>
          <a:latin typeface="+mn-lt"/>
          <a:ea typeface="+mn-ea"/>
        </a:defRPr>
      </a:lvl8pPr>
      <a:lvl9pPr marL="3886200" indent="-228600" algn="l" rtl="0" eaLnBrk="1" fontAlgn="base" hangingPunct="1">
        <a:lnSpc>
          <a:spcPct val="120000"/>
        </a:lnSpc>
        <a:spcBef>
          <a:spcPts val="400"/>
        </a:spcBef>
        <a:spcAft>
          <a:spcPts val="100"/>
        </a:spcAft>
        <a:buChar char="»"/>
        <a:defRPr>
          <a:solidFill>
            <a:schemeClr val="tx1"/>
          </a:solidFill>
          <a:latin typeface="+mn-lt"/>
          <a:ea typeface="+mn-ea"/>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12" Type="http://schemas.openxmlformats.org/officeDocument/2006/relationships/image" Target="../media/image27.png"/><Relationship Id="rId2" Type="http://schemas.openxmlformats.org/officeDocument/2006/relationships/notesSlide" Target="../notesSlides/notesSlide13.xml"/><Relationship Id="rId1" Type="http://schemas.openxmlformats.org/officeDocument/2006/relationships/slideLayout" Target="../slideLayouts/slideLayout8.xml"/><Relationship Id="rId6" Type="http://schemas.openxmlformats.org/officeDocument/2006/relationships/image" Target="../media/image21.png"/><Relationship Id="rId11" Type="http://schemas.openxmlformats.org/officeDocument/2006/relationships/image" Target="../media/image26.png"/><Relationship Id="rId5" Type="http://schemas.openxmlformats.org/officeDocument/2006/relationships/image" Target="../media/image20.png"/><Relationship Id="rId10" Type="http://schemas.openxmlformats.org/officeDocument/2006/relationships/image" Target="../media/image25.png"/><Relationship Id="rId4" Type="http://schemas.openxmlformats.org/officeDocument/2006/relationships/image" Target="../media/image19.png"/><Relationship Id="rId9" Type="http://schemas.openxmlformats.org/officeDocument/2006/relationships/image" Target="../media/image24.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hyperlink" Target="https://www.esf.se/Documents/V%C3%A5ra%20program/Socialfonden%202014-2020/Programinformation/Information%20om%20deltagarregister%2020180912.pdf"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www.ekan.com/integritets-och-cookiepolicy/"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8.xml"/><Relationship Id="rId6" Type="http://schemas.openxmlformats.org/officeDocument/2006/relationships/image" Target="../media/image7.png"/><Relationship Id="rId5" Type="http://schemas.openxmlformats.org/officeDocument/2006/relationships/image" Target="../media/image8.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9.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Bildobjekt 12"/>
          <p:cNvPicPr>
            <a:picLocks noChangeAspect="1"/>
          </p:cNvPicPr>
          <p:nvPr/>
        </p:nvPicPr>
        <p:blipFill>
          <a:blip r:embed="rId3"/>
          <a:stretch>
            <a:fillRect/>
          </a:stretch>
        </p:blipFill>
        <p:spPr>
          <a:xfrm>
            <a:off x="1" y="721691"/>
            <a:ext cx="7908864" cy="5033114"/>
          </a:xfrm>
          <a:prstGeom prst="rect">
            <a:avLst/>
          </a:prstGeom>
        </p:spPr>
      </p:pic>
      <p:sp>
        <p:nvSpPr>
          <p:cNvPr id="12" name="Rektangel 11"/>
          <p:cNvSpPr/>
          <p:nvPr/>
        </p:nvSpPr>
        <p:spPr bwMode="auto">
          <a:xfrm>
            <a:off x="1" y="4034836"/>
            <a:ext cx="7908865" cy="1719968"/>
          </a:xfrm>
          <a:prstGeom prst="rect">
            <a:avLst/>
          </a:prstGeom>
          <a:solidFill>
            <a:schemeClr val="bg1">
              <a:alpha val="50000"/>
            </a:schemeClr>
          </a:solidFill>
          <a:ln w="12700" cap="flat" cmpd="sng" algn="ctr">
            <a:noFill/>
            <a:prstDash val="solid"/>
            <a:round/>
            <a:headEnd type="none" w="med" len="med"/>
            <a:tailEnd type="none" w="med" len="med"/>
          </a:ln>
          <a:effectLst/>
        </p:spPr>
        <p:txBody>
          <a:bodyPr vert="horz" wrap="square" lIns="81000" tIns="0" rIns="81000" bIns="0" numCol="1" rtlCol="0" anchor="ctr" anchorCtr="0" compatLnSpc="1">
            <a:prstTxWarp prst="textNoShape">
              <a:avLst/>
            </a:prstTxWarp>
          </a:bodyPr>
          <a:lstStyle/>
          <a:p>
            <a:pPr algn="ctr" fontAlgn="base">
              <a:spcBef>
                <a:spcPct val="50000"/>
              </a:spcBef>
              <a:spcAft>
                <a:spcPct val="0"/>
              </a:spcAft>
            </a:pPr>
            <a:endParaRPr lang="sv-SE" sz="750" b="1" kern="0" dirty="0">
              <a:solidFill>
                <a:sysClr val="windowText" lastClr="000000"/>
              </a:solidFill>
              <a:latin typeface="Arial" panose="020B0604020202020204" pitchFamily="34" charset="0"/>
              <a:cs typeface="Arial" panose="020B0604020202020204" pitchFamily="34" charset="0"/>
            </a:endParaRPr>
          </a:p>
        </p:txBody>
      </p:sp>
      <p:sp>
        <p:nvSpPr>
          <p:cNvPr id="10" name="Rubrik 1"/>
          <p:cNvSpPr>
            <a:spLocks noGrp="1"/>
          </p:cNvSpPr>
          <p:nvPr>
            <p:ph type="title"/>
          </p:nvPr>
        </p:nvSpPr>
        <p:spPr>
          <a:xfrm>
            <a:off x="722129" y="4129048"/>
            <a:ext cx="6119653" cy="1165569"/>
          </a:xfrm>
        </p:spPr>
        <p:txBody>
          <a:bodyPr>
            <a:noAutofit/>
          </a:bodyPr>
          <a:lstStyle/>
          <a:p>
            <a:r>
              <a:rPr lang="sv-SE" sz="3000" b="1" dirty="0">
                <a:solidFill>
                  <a:schemeClr val="accent1">
                    <a:lumMod val="50000"/>
                  </a:schemeClr>
                </a:solidFill>
              </a:rPr>
              <a:t>Framtidens vårdinformationsmiljö</a:t>
            </a:r>
            <a:endParaRPr lang="sv-SE" sz="2700" b="1" dirty="0">
              <a:solidFill>
                <a:schemeClr val="tx1"/>
              </a:solidFill>
            </a:endParaRPr>
          </a:p>
        </p:txBody>
      </p:sp>
      <p:pic>
        <p:nvPicPr>
          <p:cNvPr id="2" name="Bildobjekt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13241" y="1936070"/>
            <a:ext cx="872515" cy="884386"/>
          </a:xfrm>
          <a:prstGeom prst="rect">
            <a:avLst/>
          </a:prstGeom>
        </p:spPr>
      </p:pic>
      <p:pic>
        <p:nvPicPr>
          <p:cNvPr id="6" name="Bildobjekt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595168" y="3217570"/>
            <a:ext cx="844328" cy="844328"/>
          </a:xfrm>
          <a:prstGeom prst="rect">
            <a:avLst/>
          </a:prstGeom>
        </p:spPr>
      </p:pic>
      <p:pic>
        <p:nvPicPr>
          <p:cNvPr id="7" name="Bildobjekt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676983" y="3007513"/>
            <a:ext cx="872515" cy="872515"/>
          </a:xfrm>
          <a:prstGeom prst="rect">
            <a:avLst/>
          </a:prstGeom>
        </p:spPr>
      </p:pic>
      <p:pic>
        <p:nvPicPr>
          <p:cNvPr id="9" name="Bildobjekt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941132" y="2361083"/>
            <a:ext cx="888829" cy="889654"/>
          </a:xfrm>
          <a:prstGeom prst="rect">
            <a:avLst/>
          </a:prstGeom>
        </p:spPr>
      </p:pic>
      <p:sp>
        <p:nvSpPr>
          <p:cNvPr id="11" name="textruta 10"/>
          <p:cNvSpPr txBox="1"/>
          <p:nvPr/>
        </p:nvSpPr>
        <p:spPr>
          <a:xfrm>
            <a:off x="722128" y="5114499"/>
            <a:ext cx="3695699" cy="33492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4289" tIns="34289" rIns="34289" bIns="34289" numCol="1" spcCol="38100" rtlCol="0" anchor="t">
            <a:noAutofit/>
          </a:bodyPr>
          <a:lstStyle/>
          <a:p>
            <a:r>
              <a:rPr lang="sv-SE" sz="1350" i="1" dirty="0">
                <a:solidFill>
                  <a:schemeClr val="accent1">
                    <a:lumMod val="50000"/>
                  </a:schemeClr>
                </a:solidFill>
              </a:rPr>
              <a:t>Information för medarbetare</a:t>
            </a:r>
            <a:r>
              <a:rPr lang="sv-SE" sz="1050" dirty="0"/>
              <a:t/>
            </a:r>
            <a:br>
              <a:rPr lang="sv-SE" sz="1050" dirty="0"/>
            </a:br>
            <a:endParaRPr lang="sv-SE" sz="1200" dirty="0">
              <a:solidFill>
                <a:srgbClr val="000000"/>
              </a:solidFill>
              <a:latin typeface="Arial" panose="020B0604020202020204" pitchFamily="34" charset="0"/>
              <a:cs typeface="Arial" panose="020B0604020202020204" pitchFamily="34" charset="0"/>
              <a:sym typeface="Calibri"/>
            </a:endParaRPr>
          </a:p>
        </p:txBody>
      </p:sp>
    </p:spTree>
    <p:extLst>
      <p:ext uri="{BB962C8B-B14F-4D97-AF65-F5344CB8AC3E}">
        <p14:creationId xmlns:p14="http://schemas.microsoft.com/office/powerpoint/2010/main" val="8549658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text 2"/>
          <p:cNvSpPr>
            <a:spLocks noGrp="1"/>
          </p:cNvSpPr>
          <p:nvPr>
            <p:ph type="body" sz="quarter" idx="1"/>
          </p:nvPr>
        </p:nvSpPr>
        <p:spPr/>
        <p:txBody>
          <a:bodyPr/>
          <a:lstStyle/>
          <a:p>
            <a:endParaRPr lang="sv-SE"/>
          </a:p>
        </p:txBody>
      </p:sp>
      <p:sp>
        <p:nvSpPr>
          <p:cNvPr id="6" name="Platshållare för innehåll 3"/>
          <p:cNvSpPr txBox="1">
            <a:spLocks/>
          </p:cNvSpPr>
          <p:nvPr/>
        </p:nvSpPr>
        <p:spPr>
          <a:xfrm>
            <a:off x="0" y="716396"/>
            <a:ext cx="9144000" cy="5179307"/>
          </a:xfrm>
          <a:prstGeom prst="rect">
            <a:avLst/>
          </a:prstGeom>
          <a:solidFill>
            <a:srgbClr val="044C80"/>
          </a:solidFill>
        </p:spPr>
        <p:txBody>
          <a:bodyPr/>
          <a:lstStyle>
            <a:lvl1pPr marL="182563" marR="0" indent="-182563" algn="l" defTabSz="457200" rtl="0" latinLnBrk="0">
              <a:lnSpc>
                <a:spcPct val="100000"/>
              </a:lnSpc>
              <a:spcBef>
                <a:spcPts val="700"/>
              </a:spcBef>
              <a:spcAft>
                <a:spcPts val="0"/>
              </a:spcAft>
              <a:buClrTx/>
              <a:buSzPct val="100000"/>
              <a:buFont typeface="Arial"/>
              <a:buChar char="•"/>
              <a:tabLst/>
              <a:defRPr sz="1200" b="0" i="0" u="none" strike="noStrike" cap="none" spc="0" baseline="0">
                <a:ln>
                  <a:noFill/>
                </a:ln>
                <a:solidFill>
                  <a:srgbClr val="000000"/>
                </a:solidFill>
                <a:uFillTx/>
                <a:latin typeface="Verdana" panose="020B0604030504040204" pitchFamily="34" charset="0"/>
                <a:ea typeface="Verdana" panose="020B0604030504040204" pitchFamily="34" charset="0"/>
                <a:cs typeface="Verdana" panose="020B0604030504040204" pitchFamily="34" charset="0"/>
                <a:sym typeface="Times New Roman"/>
              </a:defRPr>
            </a:lvl1pPr>
            <a:lvl2pPr marL="447675" marR="0" indent="-173038" algn="l" defTabSz="457200" rtl="0" latinLnBrk="0">
              <a:lnSpc>
                <a:spcPct val="100000"/>
              </a:lnSpc>
              <a:spcBef>
                <a:spcPts val="700"/>
              </a:spcBef>
              <a:spcAft>
                <a:spcPts val="0"/>
              </a:spcAft>
              <a:buClrTx/>
              <a:buSzPct val="100000"/>
              <a:buFont typeface="Arial"/>
              <a:buChar char="–"/>
              <a:tabLst/>
              <a:defRPr sz="1200" b="0" i="0" u="none" strike="noStrike" cap="none" spc="0" baseline="0">
                <a:ln>
                  <a:noFill/>
                </a:ln>
                <a:solidFill>
                  <a:srgbClr val="000000"/>
                </a:solidFill>
                <a:uFillTx/>
                <a:latin typeface="Verdana" panose="020B0604030504040204" pitchFamily="34" charset="0"/>
                <a:ea typeface="Verdana" panose="020B0604030504040204" pitchFamily="34" charset="0"/>
                <a:cs typeface="Verdana" panose="020B0604030504040204" pitchFamily="34" charset="0"/>
                <a:sym typeface="Times New Roman"/>
              </a:defRPr>
            </a:lvl2pPr>
            <a:lvl3pPr marL="712788" marR="0" indent="-165100" algn="l" defTabSz="457200" rtl="0" latinLnBrk="0">
              <a:lnSpc>
                <a:spcPct val="100000"/>
              </a:lnSpc>
              <a:spcBef>
                <a:spcPts val="700"/>
              </a:spcBef>
              <a:spcAft>
                <a:spcPts val="0"/>
              </a:spcAft>
              <a:buClrTx/>
              <a:buSzPct val="100000"/>
              <a:buFont typeface="Arial"/>
              <a:buChar char="•"/>
              <a:tabLst/>
              <a:defRPr sz="1200" b="0" i="0" u="none" strike="noStrike" cap="none" spc="0" baseline="0">
                <a:ln>
                  <a:noFill/>
                </a:ln>
                <a:solidFill>
                  <a:srgbClr val="000000"/>
                </a:solidFill>
                <a:uFillTx/>
                <a:latin typeface="Verdana" panose="020B0604030504040204" pitchFamily="34" charset="0"/>
                <a:ea typeface="Verdana" panose="020B0604030504040204" pitchFamily="34" charset="0"/>
                <a:cs typeface="Verdana" panose="020B0604030504040204" pitchFamily="34" charset="0"/>
                <a:sym typeface="Times New Roman"/>
              </a:defRPr>
            </a:lvl3pPr>
            <a:lvl4pPr marL="1079500" marR="0" indent="-184150" algn="l" defTabSz="457200" rtl="0" latinLnBrk="0">
              <a:lnSpc>
                <a:spcPct val="100000"/>
              </a:lnSpc>
              <a:spcBef>
                <a:spcPts val="700"/>
              </a:spcBef>
              <a:spcAft>
                <a:spcPts val="0"/>
              </a:spcAft>
              <a:buClrTx/>
              <a:buSzPct val="100000"/>
              <a:buFont typeface="Arial"/>
              <a:buChar char="–"/>
              <a:tabLst/>
              <a:defRPr sz="1200" b="0" i="0" u="none" strike="noStrike" cap="none" spc="0" baseline="0">
                <a:ln>
                  <a:noFill/>
                </a:ln>
                <a:solidFill>
                  <a:srgbClr val="000000"/>
                </a:solidFill>
                <a:uFillTx/>
                <a:latin typeface="Verdana" panose="020B0604030504040204" pitchFamily="34" charset="0"/>
                <a:ea typeface="Verdana" panose="020B0604030504040204" pitchFamily="34" charset="0"/>
                <a:cs typeface="Verdana" panose="020B0604030504040204" pitchFamily="34" charset="0"/>
                <a:sym typeface="Times New Roman"/>
              </a:defRPr>
            </a:lvl4pPr>
            <a:lvl5pPr marL="2194560" marR="0" indent="-365760" algn="l" defTabSz="457200" rtl="0" latinLnBrk="0">
              <a:lnSpc>
                <a:spcPct val="100000"/>
              </a:lnSpc>
              <a:spcBef>
                <a:spcPts val="700"/>
              </a:spcBef>
              <a:spcAft>
                <a:spcPts val="0"/>
              </a:spcAft>
              <a:buClrTx/>
              <a:buSzPct val="100000"/>
              <a:buFont typeface="Arial"/>
              <a:buChar char="»"/>
              <a:tabLst/>
              <a:defRPr sz="1200" b="0" i="0" u="none" strike="noStrike" cap="none" spc="0" baseline="0">
                <a:ln>
                  <a:noFill/>
                </a:ln>
                <a:solidFill>
                  <a:srgbClr val="000000"/>
                </a:solidFill>
                <a:uFillTx/>
                <a:latin typeface="Verdana" panose="020B0604030504040204" pitchFamily="34" charset="0"/>
                <a:ea typeface="Verdana" panose="020B0604030504040204" pitchFamily="34" charset="0"/>
                <a:cs typeface="Verdana" panose="020B0604030504040204" pitchFamily="34" charset="0"/>
                <a:sym typeface="Times New Roman"/>
              </a:defRPr>
            </a:lvl5pPr>
            <a:lvl6pPr marL="2651760" marR="0" indent="-365760" algn="l" defTabSz="4572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Times New Roman"/>
                <a:ea typeface="Times New Roman"/>
                <a:cs typeface="Times New Roman"/>
                <a:sym typeface="Times New Roman"/>
              </a:defRPr>
            </a:lvl6pPr>
            <a:lvl7pPr marL="3108960" marR="0" indent="-365760" algn="l" defTabSz="4572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Times New Roman"/>
                <a:ea typeface="Times New Roman"/>
                <a:cs typeface="Times New Roman"/>
                <a:sym typeface="Times New Roman"/>
              </a:defRPr>
            </a:lvl7pPr>
            <a:lvl8pPr marL="3566159" marR="0" indent="-365759" algn="l" defTabSz="4572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Times New Roman"/>
                <a:ea typeface="Times New Roman"/>
                <a:cs typeface="Times New Roman"/>
                <a:sym typeface="Times New Roman"/>
              </a:defRPr>
            </a:lvl8pPr>
            <a:lvl9pPr marL="4023359" marR="0" indent="-365759" algn="l" defTabSz="4572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Times New Roman"/>
                <a:ea typeface="Times New Roman"/>
                <a:cs typeface="Times New Roman"/>
                <a:sym typeface="Times New Roman"/>
              </a:defRPr>
            </a:lvl9pPr>
          </a:lstStyle>
          <a:p>
            <a:pPr marL="0" indent="0">
              <a:lnSpc>
                <a:spcPct val="150000"/>
              </a:lnSpc>
              <a:buNone/>
            </a:pPr>
            <a:endParaRPr lang="sv-SE" sz="2400" b="1" kern="0" dirty="0">
              <a:solidFill>
                <a:schemeClr val="bg1"/>
              </a:solidFill>
            </a:endParaRPr>
          </a:p>
          <a:p>
            <a:pPr>
              <a:lnSpc>
                <a:spcPct val="150000"/>
              </a:lnSpc>
            </a:pPr>
            <a:endParaRPr lang="sv-SE" b="1" kern="0" dirty="0"/>
          </a:p>
          <a:p>
            <a:pPr>
              <a:lnSpc>
                <a:spcPct val="150000"/>
              </a:lnSpc>
            </a:pPr>
            <a:endParaRPr lang="sv-SE" b="1" kern="0" dirty="0"/>
          </a:p>
          <a:p>
            <a:pPr marL="0" indent="0" algn="ctr">
              <a:lnSpc>
                <a:spcPct val="150000"/>
              </a:lnSpc>
              <a:buNone/>
            </a:pPr>
            <a:r>
              <a:rPr lang="sv-SE" sz="3300" b="1" kern="0" dirty="0">
                <a:solidFill>
                  <a:schemeClr val="bg1"/>
                </a:solidFill>
              </a:rPr>
              <a:t>Vad ingår i upphandlingen?</a:t>
            </a:r>
          </a:p>
        </p:txBody>
      </p:sp>
    </p:spTree>
    <p:extLst>
      <p:ext uri="{BB962C8B-B14F-4D97-AF65-F5344CB8AC3E}">
        <p14:creationId xmlns:p14="http://schemas.microsoft.com/office/powerpoint/2010/main" val="3778152454"/>
      </p:ext>
    </p:extLst>
  </p:cSld>
  <p:clrMapOvr>
    <a:masterClrMapping/>
  </p:clrMapOvr>
  <p:transition spd="med"/>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57201" y="1500166"/>
            <a:ext cx="8345978" cy="487928"/>
          </a:xfrm>
        </p:spPr>
        <p:txBody>
          <a:bodyPr/>
          <a:lstStyle/>
          <a:p>
            <a:r>
              <a:rPr lang="sv-SE" b="1" dirty="0">
                <a:solidFill>
                  <a:srgbClr val="044C80"/>
                </a:solidFill>
              </a:rPr>
              <a:t>Upphandlingen ska svara mot två behov*: </a:t>
            </a:r>
            <a:r>
              <a:rPr lang="sv-SE" b="1" i="1" dirty="0">
                <a:solidFill>
                  <a:srgbClr val="044C80"/>
                </a:solidFill>
              </a:rPr>
              <a:t>vårdstöd</a:t>
            </a:r>
            <a:r>
              <a:rPr lang="sv-SE" b="1" dirty="0">
                <a:solidFill>
                  <a:srgbClr val="044C80"/>
                </a:solidFill>
              </a:rPr>
              <a:t> och </a:t>
            </a:r>
            <a:r>
              <a:rPr lang="sv-SE" b="1" i="1" dirty="0">
                <a:solidFill>
                  <a:srgbClr val="044C80"/>
                </a:solidFill>
              </a:rPr>
              <a:t>vårdkontinuitetsstöd</a:t>
            </a:r>
          </a:p>
        </p:txBody>
      </p:sp>
      <p:sp>
        <p:nvSpPr>
          <p:cNvPr id="21" name="Ellips 20"/>
          <p:cNvSpPr/>
          <p:nvPr/>
        </p:nvSpPr>
        <p:spPr bwMode="auto">
          <a:xfrm>
            <a:off x="3967759" y="3291984"/>
            <a:ext cx="1336118" cy="1287619"/>
          </a:xfrm>
          <a:prstGeom prst="ellipse">
            <a:avLst/>
          </a:prstGeom>
          <a:solidFill>
            <a:schemeClr val="bg1"/>
          </a:solidFill>
          <a:ln w="12700" cap="flat" cmpd="sng" algn="ctr">
            <a:solidFill>
              <a:schemeClr val="bg1"/>
            </a:solidFill>
            <a:prstDash val="solid"/>
            <a:round/>
            <a:headEnd type="none" w="med" len="med"/>
            <a:tailEnd type="none" w="med" len="med"/>
          </a:ln>
          <a:effectLst/>
        </p:spPr>
        <p:txBody>
          <a:bodyPr vert="horz" wrap="square" lIns="81000" tIns="0" rIns="81000" bIns="0" numCol="1" rtlCol="0" anchor="ctr" anchorCtr="0" compatLnSpc="1">
            <a:prstTxWarp prst="textNoShape">
              <a:avLst/>
            </a:prstTxWarp>
          </a:bodyPr>
          <a:lstStyle/>
          <a:p>
            <a:pPr algn="ctr" fontAlgn="base">
              <a:spcBef>
                <a:spcPct val="50000"/>
              </a:spcBef>
              <a:spcAft>
                <a:spcPct val="0"/>
              </a:spcAft>
              <a:defRPr/>
            </a:pPr>
            <a:endParaRPr lang="en-US" sz="750" b="1" kern="0" dirty="0">
              <a:solidFill>
                <a:sysClr val="windowText" lastClr="000000"/>
              </a:solidFill>
              <a:latin typeface="Arial" panose="020B0604020202020204" pitchFamily="34" charset="0"/>
              <a:cs typeface="Arial" panose="020B0604020202020204" pitchFamily="34" charset="0"/>
              <a:sym typeface="Calibri"/>
            </a:endParaRPr>
          </a:p>
        </p:txBody>
      </p:sp>
      <p:sp>
        <p:nvSpPr>
          <p:cNvPr id="32" name="TextBox 38">
            <a:extLst>
              <a:ext uri="{FF2B5EF4-FFF2-40B4-BE49-F238E27FC236}">
                <a16:creationId xmlns:a16="http://schemas.microsoft.com/office/drawing/2014/main" id="{C46F67E5-56FE-45E2-96F9-F62E5D73B510}"/>
              </a:ext>
            </a:extLst>
          </p:cNvPr>
          <p:cNvSpPr txBox="1"/>
          <p:nvPr/>
        </p:nvSpPr>
        <p:spPr>
          <a:xfrm rot="20122071">
            <a:off x="3955230" y="3118986"/>
            <a:ext cx="304063" cy="16385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25717" tIns="25717" rIns="25717" bIns="25717" numCol="1" spcCol="38100" rtlCol="0" anchor="t">
            <a:prstTxWarp prst="textArchUp">
              <a:avLst/>
            </a:prstTxWarp>
            <a:noAutofit/>
          </a:bodyPr>
          <a:lstStyle/>
          <a:p>
            <a:pPr algn="ctr" defTabSz="257162">
              <a:defRPr/>
            </a:pPr>
            <a:r>
              <a:rPr lang="sv-SE" sz="675" b="1" dirty="0">
                <a:solidFill>
                  <a:srgbClr val="000000"/>
                </a:solidFill>
                <a:latin typeface="Verdana" panose="020B0604030504040204" pitchFamily="34" charset="0"/>
                <a:ea typeface="Verdana" panose="020B0604030504040204" pitchFamily="34" charset="0"/>
                <a:cs typeface="Verdana" panose="020B0604030504040204" pitchFamily="34" charset="0"/>
                <a:sym typeface="Calibri"/>
              </a:rPr>
              <a:t> </a:t>
            </a:r>
          </a:p>
        </p:txBody>
      </p:sp>
      <p:sp>
        <p:nvSpPr>
          <p:cNvPr id="30" name="Oval 42">
            <a:extLst>
              <a:ext uri="{FF2B5EF4-FFF2-40B4-BE49-F238E27FC236}">
                <a16:creationId xmlns:a16="http://schemas.microsoft.com/office/drawing/2014/main" id="{38790041-EC6E-4F77-B660-E8C69FC91690}"/>
              </a:ext>
            </a:extLst>
          </p:cNvPr>
          <p:cNvSpPr/>
          <p:nvPr/>
        </p:nvSpPr>
        <p:spPr bwMode="auto">
          <a:xfrm>
            <a:off x="2364004" y="2046134"/>
            <a:ext cx="4394714" cy="3560373"/>
          </a:xfrm>
          <a:prstGeom prst="ellipse">
            <a:avLst/>
          </a:prstGeom>
          <a:noFill/>
          <a:ln w="19050" cap="flat" cmpd="sng" algn="ctr">
            <a:solidFill>
              <a:srgbClr val="044C80"/>
            </a:solidFill>
            <a:prstDash val="dash"/>
            <a:round/>
            <a:headEnd type="none" w="med" len="med"/>
            <a:tailEnd type="none" w="med" len="med"/>
          </a:ln>
          <a:effectLst/>
        </p:spPr>
        <p:txBody>
          <a:bodyPr vert="horz" wrap="square" lIns="60750" tIns="0" rIns="60750" bIns="0" numCol="1" rtlCol="0" anchor="ctr" anchorCtr="0" compatLnSpc="1">
            <a:prstTxWarp prst="textNoShape">
              <a:avLst/>
            </a:prstTxWarp>
          </a:bodyPr>
          <a:lstStyle/>
          <a:p>
            <a:pPr algn="ctr" defTabSz="514325" fontAlgn="base">
              <a:spcBef>
                <a:spcPct val="50000"/>
              </a:spcBef>
              <a:spcAft>
                <a:spcPct val="0"/>
              </a:spcAft>
            </a:pPr>
            <a:endParaRPr lang="sv-SE" sz="563" b="1" dirty="0">
              <a:solidFill>
                <a:sysClr val="windowText" lastClr="000000"/>
              </a:solidFill>
              <a:latin typeface="Arial" panose="020B0604020202020204" pitchFamily="34" charset="0"/>
              <a:cs typeface="Arial" panose="020B0604020202020204" pitchFamily="34" charset="0"/>
            </a:endParaRPr>
          </a:p>
        </p:txBody>
      </p:sp>
      <p:sp>
        <p:nvSpPr>
          <p:cNvPr id="51" name="Rektangel 50"/>
          <p:cNvSpPr/>
          <p:nvPr/>
        </p:nvSpPr>
        <p:spPr>
          <a:xfrm>
            <a:off x="6878863" y="2307425"/>
            <a:ext cx="2069879" cy="2677656"/>
          </a:xfrm>
          <a:prstGeom prst="rect">
            <a:avLst/>
          </a:prstGeom>
          <a:ln>
            <a:solidFill>
              <a:schemeClr val="bg2">
                <a:lumMod val="75000"/>
              </a:schemeClr>
            </a:solidFill>
          </a:ln>
        </p:spPr>
        <p:style>
          <a:lnRef idx="2">
            <a:schemeClr val="accent5"/>
          </a:lnRef>
          <a:fillRef idx="1">
            <a:schemeClr val="lt1"/>
          </a:fillRef>
          <a:effectRef idx="0">
            <a:schemeClr val="accent5"/>
          </a:effectRef>
          <a:fontRef idx="minor">
            <a:schemeClr val="dk1"/>
          </a:fontRef>
        </p:style>
        <p:txBody>
          <a:bodyPr wrap="square">
            <a:spAutoFit/>
          </a:bodyPr>
          <a:lstStyle/>
          <a:p>
            <a:r>
              <a:rPr lang="sv-SE" sz="1050" b="1" dirty="0">
                <a:solidFill>
                  <a:schemeClr val="accent1"/>
                </a:solidFill>
                <a:latin typeface="Verdana" panose="020B0604030504040204" pitchFamily="34" charset="0"/>
                <a:ea typeface="Verdana" panose="020B0604030504040204" pitchFamily="34" charset="0"/>
                <a:cs typeface="Verdana" panose="020B0604030504040204" pitchFamily="34" charset="0"/>
              </a:rPr>
              <a:t>Vårdkontinuitetsstöd förenklat…</a:t>
            </a:r>
          </a:p>
          <a:p>
            <a:r>
              <a:rPr lang="sv-SE" sz="1050" b="1" dirty="0">
                <a:solidFill>
                  <a:schemeClr val="accent1"/>
                </a:solidFill>
                <a:latin typeface="Verdana" panose="020B0604030504040204" pitchFamily="34" charset="0"/>
                <a:ea typeface="Verdana" panose="020B0604030504040204" pitchFamily="34" charset="0"/>
                <a:cs typeface="Verdana" panose="020B0604030504040204" pitchFamily="34" charset="0"/>
              </a:rPr>
              <a:t>…</a:t>
            </a:r>
            <a:r>
              <a:rPr lang="sv-SE" sz="1050" dirty="0">
                <a:solidFill>
                  <a:srgbClr val="000000"/>
                </a:solidFill>
                <a:latin typeface="Verdana" panose="020B0604030504040204" pitchFamily="34" charset="0"/>
                <a:ea typeface="Verdana" panose="020B0604030504040204" pitchFamily="34" charset="0"/>
                <a:cs typeface="Verdana" panose="020B0604030504040204" pitchFamily="34" charset="0"/>
                <a:sym typeface="Calibri"/>
              </a:rPr>
              <a:t> omfattar den funktionalitet som svarar mot behovet av att möjliggöra interaktion och informationsutbyte mellan olika aktörer (Ex. SLL-ägd vård, privata vårdgivare, kommuner, m.fl.) </a:t>
            </a:r>
          </a:p>
          <a:p>
            <a:endParaRPr lang="sv-SE" sz="1050" dirty="0">
              <a:solidFill>
                <a:srgbClr val="000000"/>
              </a:solidFill>
              <a:latin typeface="Verdana" panose="020B0604030504040204" pitchFamily="34" charset="0"/>
              <a:ea typeface="Verdana" panose="020B0604030504040204" pitchFamily="34" charset="0"/>
              <a:cs typeface="Verdana" panose="020B0604030504040204" pitchFamily="34" charset="0"/>
              <a:sym typeface="Calibri"/>
            </a:endParaRPr>
          </a:p>
          <a:p>
            <a:r>
              <a:rPr lang="sv-SE" sz="1050" dirty="0">
                <a:solidFill>
                  <a:schemeClr val="tx1"/>
                </a:solidFill>
                <a:latin typeface="Verdana" panose="020B0604030504040204" pitchFamily="34" charset="0"/>
                <a:ea typeface="Verdana" panose="020B0604030504040204" pitchFamily="34" charset="0"/>
                <a:cs typeface="Verdana" panose="020B0604030504040204" pitchFamily="34" charset="0"/>
                <a:sym typeface="Calibri"/>
              </a:rPr>
              <a:t>Ex. på information som kan delas:</a:t>
            </a:r>
          </a:p>
          <a:p>
            <a:pPr marL="214303" indent="-214303" defTabSz="342884" hangingPunct="0">
              <a:buFont typeface="Arial" panose="020B0604020202020204" pitchFamily="34" charset="0"/>
              <a:buChar char="•"/>
              <a:defRPr/>
            </a:pPr>
            <a:r>
              <a:rPr lang="sv-SE" sz="1050" kern="0" dirty="0">
                <a:solidFill>
                  <a:schemeClr val="tx1"/>
                </a:solidFill>
                <a:latin typeface="Verdana" panose="020B0604030504040204" pitchFamily="34" charset="0"/>
                <a:ea typeface="Verdana" panose="020B0604030504040204" pitchFamily="34" charset="0"/>
                <a:cs typeface="Verdana" panose="020B0604030504040204" pitchFamily="34" charset="0"/>
                <a:sym typeface="Calibri"/>
              </a:rPr>
              <a:t>Patientinformation</a:t>
            </a:r>
          </a:p>
          <a:p>
            <a:pPr marL="214303" indent="-214303" defTabSz="342884" hangingPunct="0">
              <a:buFont typeface="Arial" panose="020B0604020202020204" pitchFamily="34" charset="0"/>
              <a:buChar char="•"/>
              <a:defRPr/>
            </a:pPr>
            <a:r>
              <a:rPr lang="sv-SE" sz="1050" kern="0" dirty="0">
                <a:solidFill>
                  <a:schemeClr val="tx1"/>
                </a:solidFill>
                <a:latin typeface="Verdana" panose="020B0604030504040204" pitchFamily="34" charset="0"/>
                <a:ea typeface="Verdana" panose="020B0604030504040204" pitchFamily="34" charset="0"/>
                <a:cs typeface="Verdana" panose="020B0604030504040204" pitchFamily="34" charset="0"/>
                <a:sym typeface="Calibri"/>
              </a:rPr>
              <a:t>Läkemedelslista</a:t>
            </a:r>
          </a:p>
          <a:p>
            <a:pPr marL="214303" indent="-214303" defTabSz="342884" hangingPunct="0">
              <a:buFont typeface="Arial" panose="020B0604020202020204" pitchFamily="34" charset="0"/>
              <a:buChar char="•"/>
              <a:defRPr/>
            </a:pPr>
            <a:r>
              <a:rPr lang="sv-SE" sz="1050" kern="0" dirty="0">
                <a:solidFill>
                  <a:schemeClr val="tx1"/>
                </a:solidFill>
                <a:latin typeface="Verdana" panose="020B0604030504040204" pitchFamily="34" charset="0"/>
                <a:ea typeface="Verdana" panose="020B0604030504040204" pitchFamily="34" charset="0"/>
                <a:cs typeface="Verdana" panose="020B0604030504040204" pitchFamily="34" charset="0"/>
                <a:sym typeface="Calibri"/>
              </a:rPr>
              <a:t>Remisser</a:t>
            </a:r>
            <a:endParaRPr lang="sv-SE" sz="1050" dirty="0">
              <a:solidFill>
                <a:schemeClr val="tx1"/>
              </a:solidFill>
              <a:latin typeface="Verdana" panose="020B0604030504040204" pitchFamily="34" charset="0"/>
              <a:ea typeface="Verdana" panose="020B0604030504040204" pitchFamily="34" charset="0"/>
              <a:cs typeface="Verdana" panose="020B0604030504040204" pitchFamily="34" charset="0"/>
              <a:sym typeface="Calibri"/>
            </a:endParaRPr>
          </a:p>
        </p:txBody>
      </p:sp>
      <p:grpSp>
        <p:nvGrpSpPr>
          <p:cNvPr id="80" name="Grupp 79"/>
          <p:cNvGrpSpPr/>
          <p:nvPr/>
        </p:nvGrpSpPr>
        <p:grpSpPr>
          <a:xfrm>
            <a:off x="241059" y="2486083"/>
            <a:ext cx="5609551" cy="2166503"/>
            <a:chOff x="550504" y="2108390"/>
            <a:chExt cx="7547156" cy="2908477"/>
          </a:xfrm>
        </p:grpSpPr>
        <p:sp>
          <p:nvSpPr>
            <p:cNvPr id="34" name="Oval 11">
              <a:extLst>
                <a:ext uri="{FF2B5EF4-FFF2-40B4-BE49-F238E27FC236}">
                  <a16:creationId xmlns:a16="http://schemas.microsoft.com/office/drawing/2014/main" id="{387F25E9-73C3-40E6-9A9D-754A8F1638E6}"/>
                </a:ext>
              </a:extLst>
            </p:cNvPr>
            <p:cNvSpPr/>
            <p:nvPr/>
          </p:nvSpPr>
          <p:spPr bwMode="auto">
            <a:xfrm>
              <a:off x="4814186" y="2524729"/>
              <a:ext cx="3283474" cy="2492138"/>
            </a:xfrm>
            <a:prstGeom prst="ellipse">
              <a:avLst/>
            </a:prstGeom>
            <a:solidFill>
              <a:schemeClr val="accent1"/>
            </a:solidFill>
            <a:ln w="28575" cap="flat" cmpd="sng" algn="ctr">
              <a:solidFill>
                <a:schemeClr val="accent6"/>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60750" tIns="0" rIns="60750" bIns="0" numCol="1" rtlCol="0" anchor="ctr" anchorCtr="0" compatLnSpc="1">
              <a:prstTxWarp prst="textNoShape">
                <a:avLst/>
              </a:prstTxWarp>
            </a:bodyPr>
            <a:lstStyle/>
            <a:p>
              <a:pPr algn="ctr"/>
              <a:endParaRPr lang="sv-SE" sz="1050" b="1" dirty="0">
                <a:solidFill>
                  <a:schemeClr val="bg1"/>
                </a:solidFill>
                <a:latin typeface="Verdana" panose="020B0604030504040204" pitchFamily="34" charset="0"/>
                <a:ea typeface="Verdana" panose="020B0604030504040204" pitchFamily="34" charset="0"/>
                <a:cs typeface="Verdana" panose="020B0604030504040204" pitchFamily="34" charset="0"/>
                <a:sym typeface="Calibri"/>
              </a:endParaRPr>
            </a:p>
          </p:txBody>
        </p:sp>
        <p:sp>
          <p:nvSpPr>
            <p:cNvPr id="60" name="Platshållare för innehåll 10"/>
            <p:cNvSpPr txBox="1">
              <a:spLocks/>
            </p:cNvSpPr>
            <p:nvPr/>
          </p:nvSpPr>
          <p:spPr>
            <a:xfrm>
              <a:off x="550504" y="2108390"/>
              <a:ext cx="2669281" cy="1963020"/>
            </a:xfrm>
            <a:prstGeom prst="rect">
              <a:avLst/>
            </a:prstGeom>
            <a:ln/>
          </p:spPr>
          <p:style>
            <a:lnRef idx="2">
              <a:schemeClr val="accent2"/>
            </a:lnRef>
            <a:fillRef idx="1">
              <a:schemeClr val="lt1"/>
            </a:fillRef>
            <a:effectRef idx="0">
              <a:schemeClr val="accent2"/>
            </a:effectRef>
            <a:fontRef idx="minor">
              <a:schemeClr val="dk1"/>
            </a:fontRef>
          </p:style>
          <p:txBody>
            <a:bodyPr/>
            <a:lstStyle>
              <a:lvl1pPr marL="182563" marR="0" indent="-182563" algn="l" defTabSz="457200" rtl="0" latinLnBrk="0">
                <a:lnSpc>
                  <a:spcPct val="100000"/>
                </a:lnSpc>
                <a:spcBef>
                  <a:spcPts val="700"/>
                </a:spcBef>
                <a:spcAft>
                  <a:spcPts val="0"/>
                </a:spcAft>
                <a:buClrTx/>
                <a:buSzPct val="100000"/>
                <a:buFont typeface="Arial"/>
                <a:buChar char="•"/>
                <a:tabLst/>
                <a:defRPr sz="1200" b="0" i="0" u="none" strike="noStrike" cap="none" spc="0" baseline="0">
                  <a:ln>
                    <a:noFill/>
                  </a:ln>
                  <a:solidFill>
                    <a:srgbClr val="000000"/>
                  </a:solidFill>
                  <a:uFillTx/>
                  <a:latin typeface="Verdana" panose="020B0604030504040204" pitchFamily="34" charset="0"/>
                  <a:ea typeface="Verdana" panose="020B0604030504040204" pitchFamily="34" charset="0"/>
                  <a:cs typeface="Verdana" panose="020B0604030504040204" pitchFamily="34" charset="0"/>
                  <a:sym typeface="Times New Roman"/>
                </a:defRPr>
              </a:lvl1pPr>
              <a:lvl2pPr marL="447675" marR="0" indent="-173038" algn="l" defTabSz="457200" rtl="0" latinLnBrk="0">
                <a:lnSpc>
                  <a:spcPct val="100000"/>
                </a:lnSpc>
                <a:spcBef>
                  <a:spcPts val="700"/>
                </a:spcBef>
                <a:spcAft>
                  <a:spcPts val="0"/>
                </a:spcAft>
                <a:buClrTx/>
                <a:buSzPct val="100000"/>
                <a:buFont typeface="Arial"/>
                <a:buChar char="–"/>
                <a:tabLst/>
                <a:defRPr sz="1200" b="0" i="0" u="none" strike="noStrike" cap="none" spc="0" baseline="0">
                  <a:ln>
                    <a:noFill/>
                  </a:ln>
                  <a:solidFill>
                    <a:srgbClr val="000000"/>
                  </a:solidFill>
                  <a:uFillTx/>
                  <a:latin typeface="Verdana" panose="020B0604030504040204" pitchFamily="34" charset="0"/>
                  <a:ea typeface="Verdana" panose="020B0604030504040204" pitchFamily="34" charset="0"/>
                  <a:cs typeface="Verdana" panose="020B0604030504040204" pitchFamily="34" charset="0"/>
                  <a:sym typeface="Times New Roman"/>
                </a:defRPr>
              </a:lvl2pPr>
              <a:lvl3pPr marL="712788" marR="0" indent="-165100" algn="l" defTabSz="457200" rtl="0" latinLnBrk="0">
                <a:lnSpc>
                  <a:spcPct val="100000"/>
                </a:lnSpc>
                <a:spcBef>
                  <a:spcPts val="700"/>
                </a:spcBef>
                <a:spcAft>
                  <a:spcPts val="0"/>
                </a:spcAft>
                <a:buClrTx/>
                <a:buSzPct val="100000"/>
                <a:buFont typeface="Arial"/>
                <a:buChar char="•"/>
                <a:tabLst/>
                <a:defRPr sz="1200" b="0" i="0" u="none" strike="noStrike" cap="none" spc="0" baseline="0">
                  <a:ln>
                    <a:noFill/>
                  </a:ln>
                  <a:solidFill>
                    <a:srgbClr val="000000"/>
                  </a:solidFill>
                  <a:uFillTx/>
                  <a:latin typeface="Verdana" panose="020B0604030504040204" pitchFamily="34" charset="0"/>
                  <a:ea typeface="Verdana" panose="020B0604030504040204" pitchFamily="34" charset="0"/>
                  <a:cs typeface="Verdana" panose="020B0604030504040204" pitchFamily="34" charset="0"/>
                  <a:sym typeface="Times New Roman"/>
                </a:defRPr>
              </a:lvl3pPr>
              <a:lvl4pPr marL="1079500" marR="0" indent="-184150" algn="l" defTabSz="457200" rtl="0" latinLnBrk="0">
                <a:lnSpc>
                  <a:spcPct val="100000"/>
                </a:lnSpc>
                <a:spcBef>
                  <a:spcPts val="700"/>
                </a:spcBef>
                <a:spcAft>
                  <a:spcPts val="0"/>
                </a:spcAft>
                <a:buClrTx/>
                <a:buSzPct val="100000"/>
                <a:buFont typeface="Arial"/>
                <a:buChar char="–"/>
                <a:tabLst/>
                <a:defRPr sz="1200" b="0" i="0" u="none" strike="noStrike" cap="none" spc="0" baseline="0">
                  <a:ln>
                    <a:noFill/>
                  </a:ln>
                  <a:solidFill>
                    <a:srgbClr val="000000"/>
                  </a:solidFill>
                  <a:uFillTx/>
                  <a:latin typeface="Verdana" panose="020B0604030504040204" pitchFamily="34" charset="0"/>
                  <a:ea typeface="Verdana" panose="020B0604030504040204" pitchFamily="34" charset="0"/>
                  <a:cs typeface="Verdana" panose="020B0604030504040204" pitchFamily="34" charset="0"/>
                  <a:sym typeface="Times New Roman"/>
                </a:defRPr>
              </a:lvl4pPr>
              <a:lvl5pPr marL="2194560" marR="0" indent="-365760" algn="l" defTabSz="457200" rtl="0" latinLnBrk="0">
                <a:lnSpc>
                  <a:spcPct val="100000"/>
                </a:lnSpc>
                <a:spcBef>
                  <a:spcPts val="700"/>
                </a:spcBef>
                <a:spcAft>
                  <a:spcPts val="0"/>
                </a:spcAft>
                <a:buClrTx/>
                <a:buSzPct val="100000"/>
                <a:buFont typeface="Arial"/>
                <a:buChar char="»"/>
                <a:tabLst/>
                <a:defRPr sz="1200" b="0" i="0" u="none" strike="noStrike" cap="none" spc="0" baseline="0">
                  <a:ln>
                    <a:noFill/>
                  </a:ln>
                  <a:solidFill>
                    <a:srgbClr val="000000"/>
                  </a:solidFill>
                  <a:uFillTx/>
                  <a:latin typeface="Verdana" panose="020B0604030504040204" pitchFamily="34" charset="0"/>
                  <a:ea typeface="Verdana" panose="020B0604030504040204" pitchFamily="34" charset="0"/>
                  <a:cs typeface="Verdana" panose="020B0604030504040204" pitchFamily="34" charset="0"/>
                  <a:sym typeface="Times New Roman"/>
                </a:defRPr>
              </a:lvl5pPr>
              <a:lvl6pPr marL="2651760" marR="0" indent="-365760" algn="l" defTabSz="4572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Times New Roman"/>
                  <a:ea typeface="Times New Roman"/>
                  <a:cs typeface="Times New Roman"/>
                  <a:sym typeface="Times New Roman"/>
                </a:defRPr>
              </a:lvl6pPr>
              <a:lvl7pPr marL="3108960" marR="0" indent="-365760" algn="l" defTabSz="4572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Times New Roman"/>
                  <a:ea typeface="Times New Roman"/>
                  <a:cs typeface="Times New Roman"/>
                  <a:sym typeface="Times New Roman"/>
                </a:defRPr>
              </a:lvl7pPr>
              <a:lvl8pPr marL="3566159" marR="0" indent="-365759" algn="l" defTabSz="4572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Times New Roman"/>
                  <a:ea typeface="Times New Roman"/>
                  <a:cs typeface="Times New Roman"/>
                  <a:sym typeface="Times New Roman"/>
                </a:defRPr>
              </a:lvl8pPr>
              <a:lvl9pPr marL="4023359" marR="0" indent="-365759" algn="l" defTabSz="4572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Times New Roman"/>
                  <a:ea typeface="Times New Roman"/>
                  <a:cs typeface="Times New Roman"/>
                  <a:sym typeface="Times New Roman"/>
                </a:defRPr>
              </a:lvl9pPr>
            </a:lstStyle>
            <a:p>
              <a:pPr marL="0" indent="0">
                <a:buNone/>
              </a:pPr>
              <a:r>
                <a:rPr lang="sv-SE" sz="1050" b="1" kern="0" dirty="0">
                  <a:solidFill>
                    <a:schemeClr val="accent1"/>
                  </a:solidFill>
                </a:rPr>
                <a:t>Vårdstöd förenklat…</a:t>
              </a:r>
            </a:p>
            <a:p>
              <a:pPr marL="0" indent="0">
                <a:buNone/>
              </a:pPr>
              <a:r>
                <a:rPr lang="sv-SE" sz="1050" b="1" kern="0" dirty="0">
                  <a:solidFill>
                    <a:schemeClr val="accent1"/>
                  </a:solidFill>
                  <a:sym typeface="Calibri"/>
                </a:rPr>
                <a:t>…</a:t>
              </a:r>
              <a:r>
                <a:rPr lang="sv-SE" sz="1050" dirty="0">
                  <a:sym typeface="Calibri"/>
                </a:rPr>
                <a:t>omfattar den funktionalitet som personal ska ha som huvudsakligt dagligt IT-stöd. Det svarar bland annat mot behov som idag uppfylls av dagens journalsystem. </a:t>
              </a:r>
            </a:p>
          </p:txBody>
        </p:sp>
      </p:grpSp>
      <p:sp>
        <p:nvSpPr>
          <p:cNvPr id="11" name="Rektangel 10"/>
          <p:cNvSpPr/>
          <p:nvPr/>
        </p:nvSpPr>
        <p:spPr>
          <a:xfrm>
            <a:off x="4174255" y="4838564"/>
            <a:ext cx="985838" cy="577081"/>
          </a:xfrm>
          <a:prstGeom prst="rect">
            <a:avLst/>
          </a:prstGeom>
        </p:spPr>
        <p:txBody>
          <a:bodyPr wrap="square">
            <a:spAutoFit/>
          </a:bodyPr>
          <a:lstStyle/>
          <a:p>
            <a:pPr defTabSz="342884" hangingPunct="0">
              <a:defRPr/>
            </a:pPr>
            <a:r>
              <a:rPr lang="sv-SE" sz="1050" kern="0" dirty="0">
                <a:solidFill>
                  <a:schemeClr val="bg2"/>
                </a:solidFill>
                <a:latin typeface="Verdana" panose="020B0604030504040204" pitchFamily="34" charset="0"/>
                <a:ea typeface="Verdana" panose="020B0604030504040204" pitchFamily="34" charset="0"/>
                <a:cs typeface="Verdana" panose="020B0604030504040204" pitchFamily="34" charset="0"/>
                <a:sym typeface="Calibri"/>
              </a:rPr>
              <a:t>Stöd för cytostatika</a:t>
            </a:r>
          </a:p>
          <a:p>
            <a:pPr defTabSz="342884" hangingPunct="0">
              <a:defRPr/>
            </a:pPr>
            <a:r>
              <a:rPr lang="sv-SE" sz="1050" kern="0" dirty="0">
                <a:solidFill>
                  <a:schemeClr val="bg2"/>
                </a:solidFill>
                <a:latin typeface="Verdana" panose="020B0604030504040204" pitchFamily="34" charset="0"/>
                <a:ea typeface="Verdana" panose="020B0604030504040204" pitchFamily="34" charset="0"/>
                <a:cs typeface="Verdana" panose="020B0604030504040204" pitchFamily="34" charset="0"/>
                <a:sym typeface="Calibri"/>
              </a:rPr>
              <a:t>behandling</a:t>
            </a:r>
            <a:endParaRPr lang="sv-SE" sz="1050" kern="0" dirty="0">
              <a:solidFill>
                <a:srgbClr val="FFFFFF">
                  <a:lumMod val="50000"/>
                </a:srgbClr>
              </a:solidFill>
              <a:latin typeface="Verdana" panose="020B0604030504040204" pitchFamily="34" charset="0"/>
              <a:ea typeface="Verdana" panose="020B0604030504040204" pitchFamily="34" charset="0"/>
              <a:cs typeface="Verdana" panose="020B0604030504040204" pitchFamily="34" charset="0"/>
              <a:sym typeface="Calibri"/>
            </a:endParaRPr>
          </a:p>
        </p:txBody>
      </p:sp>
      <p:sp>
        <p:nvSpPr>
          <p:cNvPr id="13" name="Rektangel 12"/>
          <p:cNvSpPr/>
          <p:nvPr/>
        </p:nvSpPr>
        <p:spPr>
          <a:xfrm>
            <a:off x="5350446" y="4445785"/>
            <a:ext cx="1087157" cy="784830"/>
          </a:xfrm>
          <a:prstGeom prst="rect">
            <a:avLst/>
          </a:prstGeom>
        </p:spPr>
        <p:txBody>
          <a:bodyPr wrap="none">
            <a:spAutoFit/>
          </a:bodyPr>
          <a:lstStyle/>
          <a:p>
            <a:pPr defTabSz="342884" hangingPunct="0">
              <a:defRPr/>
            </a:pPr>
            <a:r>
              <a:rPr lang="sv-SE" sz="1050" kern="0" dirty="0">
                <a:solidFill>
                  <a:schemeClr val="bg2"/>
                </a:solidFill>
                <a:latin typeface="Verdana" panose="020B0604030504040204" pitchFamily="34" charset="0"/>
                <a:ea typeface="Verdana" panose="020B0604030504040204" pitchFamily="34" charset="0"/>
                <a:cs typeface="Verdana" panose="020B0604030504040204" pitchFamily="34" charset="0"/>
                <a:sym typeface="Calibri"/>
              </a:rPr>
              <a:t>Stöd för </a:t>
            </a:r>
          </a:p>
          <a:p>
            <a:pPr defTabSz="342884" hangingPunct="0">
              <a:defRPr/>
            </a:pPr>
            <a:r>
              <a:rPr lang="sv-SE" sz="1050" kern="0" dirty="0">
                <a:solidFill>
                  <a:schemeClr val="bg2"/>
                </a:solidFill>
                <a:latin typeface="Verdana" panose="020B0604030504040204" pitchFamily="34" charset="0"/>
                <a:ea typeface="Verdana" panose="020B0604030504040204" pitchFamily="34" charset="0"/>
                <a:cs typeface="Verdana" panose="020B0604030504040204" pitchFamily="34" charset="0"/>
                <a:sym typeface="Calibri"/>
              </a:rPr>
              <a:t>anestesi- och</a:t>
            </a:r>
          </a:p>
          <a:p>
            <a:pPr defTabSz="342884" hangingPunct="0">
              <a:defRPr/>
            </a:pPr>
            <a:r>
              <a:rPr lang="sv-SE" sz="1050" kern="0" dirty="0">
                <a:solidFill>
                  <a:schemeClr val="bg2"/>
                </a:solidFill>
                <a:latin typeface="Verdana" panose="020B0604030504040204" pitchFamily="34" charset="0"/>
                <a:ea typeface="Verdana" panose="020B0604030504040204" pitchFamily="34" charset="0"/>
                <a:cs typeface="Verdana" panose="020B0604030504040204" pitchFamily="34" charset="0"/>
                <a:sym typeface="Calibri"/>
              </a:rPr>
              <a:t>Intensivvård</a:t>
            </a:r>
          </a:p>
          <a:p>
            <a:pPr defTabSz="342884" hangingPunct="0">
              <a:defRPr/>
            </a:pPr>
            <a:endParaRPr lang="sv-SE" sz="1350" kern="0" dirty="0">
              <a:solidFill>
                <a:srgbClr val="FFFFFF">
                  <a:lumMod val="50000"/>
                </a:srgbClr>
              </a:solidFill>
              <a:latin typeface="Verdana" panose="020B0604030504040204" pitchFamily="34" charset="0"/>
              <a:ea typeface="Verdana" panose="020B0604030504040204" pitchFamily="34" charset="0"/>
              <a:cs typeface="Verdana" panose="020B0604030504040204" pitchFamily="34" charset="0"/>
              <a:sym typeface="Calibri"/>
            </a:endParaRPr>
          </a:p>
        </p:txBody>
      </p:sp>
      <p:sp>
        <p:nvSpPr>
          <p:cNvPr id="14" name="Rektangel 13"/>
          <p:cNvSpPr/>
          <p:nvPr/>
        </p:nvSpPr>
        <p:spPr>
          <a:xfrm>
            <a:off x="2837596" y="4322566"/>
            <a:ext cx="1146308" cy="577081"/>
          </a:xfrm>
          <a:prstGeom prst="rect">
            <a:avLst/>
          </a:prstGeom>
        </p:spPr>
        <p:txBody>
          <a:bodyPr wrap="square">
            <a:spAutoFit/>
          </a:bodyPr>
          <a:lstStyle/>
          <a:p>
            <a:pPr defTabSz="342884" hangingPunct="0">
              <a:defRPr/>
            </a:pPr>
            <a:r>
              <a:rPr lang="sv-SE" sz="1050" kern="0" dirty="0">
                <a:solidFill>
                  <a:schemeClr val="bg2"/>
                </a:solidFill>
                <a:latin typeface="Verdana" panose="020B0604030504040204" pitchFamily="34" charset="0"/>
                <a:ea typeface="Verdana" panose="020B0604030504040204" pitchFamily="34" charset="0"/>
                <a:cs typeface="Verdana" panose="020B0604030504040204" pitchFamily="34" charset="0"/>
                <a:sym typeface="Calibri"/>
              </a:rPr>
              <a:t>Stöd för förlossnings-vård</a:t>
            </a:r>
            <a:endParaRPr lang="sv-SE" sz="1050" kern="0" dirty="0">
              <a:solidFill>
                <a:srgbClr val="FFFFFF">
                  <a:lumMod val="50000"/>
                </a:srgbClr>
              </a:solidFill>
              <a:latin typeface="Verdana" panose="020B0604030504040204" pitchFamily="34" charset="0"/>
              <a:ea typeface="Verdana" panose="020B0604030504040204" pitchFamily="34" charset="0"/>
              <a:cs typeface="Verdana" panose="020B0604030504040204" pitchFamily="34" charset="0"/>
              <a:sym typeface="Calibri"/>
            </a:endParaRPr>
          </a:p>
        </p:txBody>
      </p:sp>
      <p:sp>
        <p:nvSpPr>
          <p:cNvPr id="16" name="Rektangel 15"/>
          <p:cNvSpPr/>
          <p:nvPr/>
        </p:nvSpPr>
        <p:spPr>
          <a:xfrm>
            <a:off x="5970757" y="3331231"/>
            <a:ext cx="908108" cy="738664"/>
          </a:xfrm>
          <a:prstGeom prst="rect">
            <a:avLst/>
          </a:prstGeom>
        </p:spPr>
        <p:txBody>
          <a:bodyPr wrap="square">
            <a:spAutoFit/>
          </a:bodyPr>
          <a:lstStyle/>
          <a:p>
            <a:r>
              <a:rPr lang="sv-SE" sz="1050" kern="0" dirty="0">
                <a:solidFill>
                  <a:schemeClr val="bg2"/>
                </a:solidFill>
                <a:latin typeface="Verdana" panose="020B0604030504040204" pitchFamily="34" charset="0"/>
                <a:ea typeface="Verdana" panose="020B0604030504040204" pitchFamily="34" charset="0"/>
                <a:cs typeface="Verdana" panose="020B0604030504040204" pitchFamily="34" charset="0"/>
                <a:sym typeface="Calibri"/>
              </a:rPr>
              <a:t>Stöd för pre-hospital vård</a:t>
            </a:r>
          </a:p>
        </p:txBody>
      </p:sp>
      <p:sp>
        <p:nvSpPr>
          <p:cNvPr id="17" name="Rektangel 16"/>
          <p:cNvSpPr/>
          <p:nvPr/>
        </p:nvSpPr>
        <p:spPr>
          <a:xfrm>
            <a:off x="2489553" y="3102147"/>
            <a:ext cx="920561" cy="738664"/>
          </a:xfrm>
          <a:prstGeom prst="rect">
            <a:avLst/>
          </a:prstGeom>
        </p:spPr>
        <p:txBody>
          <a:bodyPr wrap="square">
            <a:spAutoFit/>
          </a:bodyPr>
          <a:lstStyle/>
          <a:p>
            <a:r>
              <a:rPr lang="sv-SE" sz="1050" kern="0" dirty="0">
                <a:solidFill>
                  <a:schemeClr val="bg2"/>
                </a:solidFill>
                <a:latin typeface="Verdana" panose="020B0604030504040204" pitchFamily="34" charset="0"/>
                <a:ea typeface="Verdana" panose="020B0604030504040204" pitchFamily="34" charset="0"/>
                <a:cs typeface="Verdana" panose="020B0604030504040204" pitchFamily="34" charset="0"/>
                <a:sym typeface="Calibri"/>
              </a:rPr>
              <a:t>Stöd för </a:t>
            </a:r>
          </a:p>
          <a:p>
            <a:r>
              <a:rPr lang="sv-SE" sz="1050" kern="0" dirty="0">
                <a:solidFill>
                  <a:schemeClr val="bg2"/>
                </a:solidFill>
                <a:latin typeface="Verdana" panose="020B0604030504040204" pitchFamily="34" charset="0"/>
                <a:ea typeface="Verdana" panose="020B0604030504040204" pitchFamily="34" charset="0"/>
                <a:cs typeface="Verdana" panose="020B0604030504040204" pitchFamily="34" charset="0"/>
                <a:sym typeface="Calibri"/>
              </a:rPr>
              <a:t>operations-</a:t>
            </a:r>
          </a:p>
          <a:p>
            <a:r>
              <a:rPr lang="sv-SE" sz="1050" kern="0" dirty="0">
                <a:solidFill>
                  <a:schemeClr val="bg2"/>
                </a:solidFill>
                <a:latin typeface="Verdana" panose="020B0604030504040204" pitchFamily="34" charset="0"/>
                <a:ea typeface="Verdana" panose="020B0604030504040204" pitchFamily="34" charset="0"/>
                <a:cs typeface="Verdana" panose="020B0604030504040204" pitchFamily="34" charset="0"/>
                <a:sym typeface="Calibri"/>
              </a:rPr>
              <a:t>planering</a:t>
            </a:r>
            <a:endParaRPr lang="sv-SE" sz="1350" dirty="0">
              <a:solidFill>
                <a:schemeClr val="bg2"/>
              </a:solidFill>
            </a:endParaRPr>
          </a:p>
        </p:txBody>
      </p:sp>
      <p:sp>
        <p:nvSpPr>
          <p:cNvPr id="50" name="Rektangel 49"/>
          <p:cNvSpPr/>
          <p:nvPr/>
        </p:nvSpPr>
        <p:spPr>
          <a:xfrm>
            <a:off x="4939075" y="2219977"/>
            <a:ext cx="993860" cy="738664"/>
          </a:xfrm>
          <a:prstGeom prst="rect">
            <a:avLst/>
          </a:prstGeom>
        </p:spPr>
        <p:txBody>
          <a:bodyPr wrap="square">
            <a:spAutoFit/>
          </a:bodyPr>
          <a:lstStyle/>
          <a:p>
            <a:pPr defTabSz="342884" hangingPunct="0">
              <a:defRPr/>
            </a:pPr>
            <a:r>
              <a:rPr lang="sv-SE" sz="1050" kern="0" dirty="0">
                <a:solidFill>
                  <a:schemeClr val="bg2"/>
                </a:solidFill>
                <a:latin typeface="Verdana" panose="020B0604030504040204" pitchFamily="34" charset="0"/>
                <a:ea typeface="Verdana" panose="020B0604030504040204" pitchFamily="34" charset="0"/>
                <a:cs typeface="Verdana" panose="020B0604030504040204" pitchFamily="34" charset="0"/>
                <a:sym typeface="Calibri"/>
              </a:rPr>
              <a:t>Stöd för rapportering och analys</a:t>
            </a:r>
          </a:p>
        </p:txBody>
      </p:sp>
      <p:sp>
        <p:nvSpPr>
          <p:cNvPr id="25" name="Rektangel 24"/>
          <p:cNvSpPr/>
          <p:nvPr/>
        </p:nvSpPr>
        <p:spPr>
          <a:xfrm>
            <a:off x="3437639" y="2246891"/>
            <a:ext cx="1060239" cy="415498"/>
          </a:xfrm>
          <a:prstGeom prst="rect">
            <a:avLst/>
          </a:prstGeom>
        </p:spPr>
        <p:txBody>
          <a:bodyPr wrap="square">
            <a:spAutoFit/>
          </a:bodyPr>
          <a:lstStyle/>
          <a:p>
            <a:pPr defTabSz="342884" hangingPunct="0">
              <a:defRPr/>
            </a:pPr>
            <a:r>
              <a:rPr lang="sv-SE" sz="1050" kern="0" dirty="0">
                <a:solidFill>
                  <a:schemeClr val="bg2"/>
                </a:solidFill>
                <a:latin typeface="Verdana" panose="020B0604030504040204" pitchFamily="34" charset="0"/>
                <a:ea typeface="Verdana" panose="020B0604030504040204" pitchFamily="34" charset="0"/>
                <a:cs typeface="Verdana" panose="020B0604030504040204" pitchFamily="34" charset="0"/>
                <a:sym typeface="Calibri"/>
              </a:rPr>
              <a:t>Stöd för njursjukvård</a:t>
            </a:r>
            <a:endParaRPr lang="sv-SE" sz="1200" kern="0" dirty="0">
              <a:solidFill>
                <a:srgbClr val="FFFFFF">
                  <a:lumMod val="50000"/>
                </a:srgbClr>
              </a:solidFill>
              <a:latin typeface="Verdana" panose="020B0604030504040204" pitchFamily="34" charset="0"/>
              <a:ea typeface="Verdana" panose="020B0604030504040204" pitchFamily="34" charset="0"/>
              <a:cs typeface="Verdana" panose="020B0604030504040204" pitchFamily="34" charset="0"/>
              <a:sym typeface="Calibri"/>
            </a:endParaRPr>
          </a:p>
        </p:txBody>
      </p:sp>
      <p:sp>
        <p:nvSpPr>
          <p:cNvPr id="4" name="Rektangel 3"/>
          <p:cNvSpPr/>
          <p:nvPr/>
        </p:nvSpPr>
        <p:spPr>
          <a:xfrm>
            <a:off x="452733" y="5693427"/>
            <a:ext cx="8691269" cy="253916"/>
          </a:xfrm>
          <a:prstGeom prst="rect">
            <a:avLst/>
          </a:prstGeom>
        </p:spPr>
        <p:txBody>
          <a:bodyPr wrap="square">
            <a:spAutoFit/>
          </a:bodyPr>
          <a:lstStyle/>
          <a:p>
            <a:r>
              <a:rPr lang="sv-SE" sz="1050" i="1" dirty="0">
                <a:solidFill>
                  <a:schemeClr val="accent1"/>
                </a:solidFill>
                <a:sym typeface="Calibri"/>
              </a:rPr>
              <a:t>* Behov kan komma att uppfyllas av en eller flera system, så länge det upplevs och fungerar som en sammanhållen helhet</a:t>
            </a:r>
            <a:endParaRPr lang="sv-SE" sz="1050" i="1" dirty="0">
              <a:solidFill>
                <a:schemeClr val="accent1"/>
              </a:solidFill>
            </a:endParaRPr>
          </a:p>
        </p:txBody>
      </p:sp>
      <p:pic>
        <p:nvPicPr>
          <p:cNvPr id="3" name="Bildobjekt 2"/>
          <p:cNvPicPr>
            <a:picLocks noChangeAspect="1"/>
          </p:cNvPicPr>
          <p:nvPr/>
        </p:nvPicPr>
        <p:blipFill>
          <a:blip r:embed="rId3"/>
          <a:stretch>
            <a:fillRect/>
          </a:stretch>
        </p:blipFill>
        <p:spPr>
          <a:xfrm>
            <a:off x="7262567" y="5005747"/>
            <a:ext cx="1644549" cy="687680"/>
          </a:xfrm>
          <a:prstGeom prst="rect">
            <a:avLst/>
          </a:prstGeom>
          <a:effectLst>
            <a:outerShdw blurRad="50800" dist="38100" algn="l" rotWithShape="0">
              <a:prstClr val="black">
                <a:alpha val="40000"/>
              </a:prstClr>
            </a:outerShdw>
          </a:effectLst>
        </p:spPr>
      </p:pic>
      <p:sp>
        <p:nvSpPr>
          <p:cNvPr id="5" name="Rektangel 4"/>
          <p:cNvSpPr/>
          <p:nvPr/>
        </p:nvSpPr>
        <p:spPr>
          <a:xfrm>
            <a:off x="240591" y="4146361"/>
            <a:ext cx="2009482" cy="1384995"/>
          </a:xfrm>
          <a:prstGeom prst="rect">
            <a:avLst/>
          </a:prstGeom>
          <a:ln>
            <a:solidFill>
              <a:srgbClr val="044C80"/>
            </a:solidFill>
            <a:prstDash val="dash"/>
          </a:ln>
        </p:spPr>
        <p:txBody>
          <a:bodyPr wrap="square">
            <a:spAutoFit/>
          </a:bodyPr>
          <a:lstStyle/>
          <a:p>
            <a:r>
              <a:rPr lang="sv-SE" sz="1050" dirty="0">
                <a:latin typeface="Verdana" panose="020B0604030504040204" pitchFamily="34" charset="0"/>
                <a:ea typeface="Verdana" panose="020B0604030504040204" pitchFamily="34" charset="0"/>
                <a:cs typeface="Verdana" panose="020B0604030504040204" pitchFamily="34" charset="0"/>
                <a:sym typeface="Calibri"/>
              </a:rPr>
              <a:t>…det kan även inkludera vissa specialistsystem, som kan komma att ersättas, alternativt behöva integreras i kommande IT-stöd. (Här ges några exempel i ytterringen).</a:t>
            </a:r>
          </a:p>
        </p:txBody>
      </p:sp>
      <p:sp>
        <p:nvSpPr>
          <p:cNvPr id="6" name="textruta 5"/>
          <p:cNvSpPr txBox="1"/>
          <p:nvPr/>
        </p:nvSpPr>
        <p:spPr>
          <a:xfrm>
            <a:off x="3707380" y="3241222"/>
            <a:ext cx="1959932" cy="103314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4289" tIns="34289" rIns="34289" bIns="34289" numCol="1" spcCol="38100" rtlCol="0" anchor="t">
            <a:noAutofit/>
          </a:bodyPr>
          <a:lstStyle/>
          <a:p>
            <a:pPr marL="214303" indent="-214303" defTabSz="342884" hangingPunct="0">
              <a:buFont typeface="Arial" panose="020B0604020202020204" pitchFamily="34" charset="0"/>
              <a:buChar char="•"/>
              <a:defRPr/>
            </a:pPr>
            <a:r>
              <a:rPr lang="sv-SE" sz="1050" kern="0" dirty="0">
                <a:solidFill>
                  <a:srgbClr val="FFFFFF"/>
                </a:solidFill>
                <a:latin typeface="Verdana" panose="020B0604030504040204" pitchFamily="34" charset="0"/>
                <a:ea typeface="Verdana" panose="020B0604030504040204" pitchFamily="34" charset="0"/>
                <a:cs typeface="Verdana" panose="020B0604030504040204" pitchFamily="34" charset="0"/>
                <a:sym typeface="Calibri"/>
              </a:rPr>
              <a:t>Vårddokumentation</a:t>
            </a:r>
          </a:p>
          <a:p>
            <a:pPr marL="214303" indent="-214303" defTabSz="342884" hangingPunct="0">
              <a:buFont typeface="Arial" panose="020B0604020202020204" pitchFamily="34" charset="0"/>
              <a:buChar char="•"/>
              <a:defRPr/>
            </a:pPr>
            <a:r>
              <a:rPr lang="sv-SE" sz="1050" kern="0" dirty="0">
                <a:solidFill>
                  <a:srgbClr val="FFFFFF"/>
                </a:solidFill>
                <a:latin typeface="Verdana" panose="020B0604030504040204" pitchFamily="34" charset="0"/>
                <a:ea typeface="Verdana" panose="020B0604030504040204" pitchFamily="34" charset="0"/>
                <a:cs typeface="Verdana" panose="020B0604030504040204" pitchFamily="34" charset="0"/>
                <a:sym typeface="Calibri"/>
              </a:rPr>
              <a:t>Läkemedel</a:t>
            </a:r>
          </a:p>
          <a:p>
            <a:pPr marL="214303" indent="-214303" defTabSz="342884" hangingPunct="0">
              <a:buFont typeface="Arial" panose="020B0604020202020204" pitchFamily="34" charset="0"/>
              <a:buChar char="•"/>
              <a:defRPr/>
            </a:pPr>
            <a:r>
              <a:rPr lang="sv-SE" sz="1050" kern="0" dirty="0">
                <a:solidFill>
                  <a:srgbClr val="FFFFFF"/>
                </a:solidFill>
                <a:latin typeface="Verdana" panose="020B0604030504040204" pitchFamily="34" charset="0"/>
                <a:ea typeface="Verdana" panose="020B0604030504040204" pitchFamily="34" charset="0"/>
                <a:cs typeface="Verdana" panose="020B0604030504040204" pitchFamily="34" charset="0"/>
                <a:sym typeface="Calibri"/>
              </a:rPr>
              <a:t>Beställningar och svar</a:t>
            </a:r>
          </a:p>
          <a:p>
            <a:pPr marL="214303" indent="-214303" defTabSz="342884" hangingPunct="0">
              <a:buFont typeface="Arial" panose="020B0604020202020204" pitchFamily="34" charset="0"/>
              <a:buChar char="•"/>
              <a:defRPr/>
            </a:pPr>
            <a:r>
              <a:rPr lang="sv-SE" sz="1050" kern="0" dirty="0">
                <a:solidFill>
                  <a:srgbClr val="FFFFFF"/>
                </a:solidFill>
                <a:latin typeface="Verdana" panose="020B0604030504040204" pitchFamily="34" charset="0"/>
                <a:ea typeface="Verdana" panose="020B0604030504040204" pitchFamily="34" charset="0"/>
                <a:cs typeface="Verdana" panose="020B0604030504040204" pitchFamily="34" charset="0"/>
                <a:sym typeface="Calibri"/>
              </a:rPr>
              <a:t>Rapporter</a:t>
            </a:r>
          </a:p>
          <a:p>
            <a:pPr marL="214303" indent="-214303" defTabSz="342884" hangingPunct="0">
              <a:buFont typeface="Arial" panose="020B0604020202020204" pitchFamily="34" charset="0"/>
              <a:buChar char="•"/>
              <a:defRPr/>
            </a:pPr>
            <a:r>
              <a:rPr lang="sv-SE" sz="1050" kern="0" dirty="0">
                <a:solidFill>
                  <a:srgbClr val="FFFFFF"/>
                </a:solidFill>
                <a:latin typeface="Verdana" panose="020B0604030504040204" pitchFamily="34" charset="0"/>
                <a:ea typeface="Verdana" panose="020B0604030504040204" pitchFamily="34" charset="0"/>
                <a:cs typeface="Verdana" panose="020B0604030504040204" pitchFamily="34" charset="0"/>
                <a:sym typeface="Calibri"/>
              </a:rPr>
              <a:t>Planera patientens vård </a:t>
            </a:r>
          </a:p>
          <a:p>
            <a:pPr marL="214303" indent="-214303" defTabSz="342884" hangingPunct="0">
              <a:buFont typeface="Arial" panose="020B0604020202020204" pitchFamily="34" charset="0"/>
              <a:buChar char="•"/>
              <a:defRPr/>
            </a:pPr>
            <a:r>
              <a:rPr lang="sv-SE" sz="1050" kern="0" dirty="0">
                <a:solidFill>
                  <a:srgbClr val="FFFFFF"/>
                </a:solidFill>
                <a:latin typeface="Verdana" panose="020B0604030504040204" pitchFamily="34" charset="0"/>
                <a:ea typeface="Verdana" panose="020B0604030504040204" pitchFamily="34" charset="0"/>
                <a:cs typeface="Verdana" panose="020B0604030504040204" pitchFamily="34" charset="0"/>
                <a:sym typeface="Calibri"/>
              </a:rPr>
              <a:t>Beslutsstöd</a:t>
            </a:r>
            <a:endParaRPr lang="sv-SE" sz="1050" dirty="0">
              <a:solidFill>
                <a:schemeClr val="bg1"/>
              </a:solidFill>
            </a:endParaRPr>
          </a:p>
          <a:p>
            <a:pPr defTabSz="342884" hangingPunct="0"/>
            <a:endParaRPr lang="sv-SE" sz="1050" dirty="0">
              <a:solidFill>
                <a:srgbClr val="000000"/>
              </a:solidFill>
              <a:latin typeface="Arial" panose="020B0604020202020204" pitchFamily="34" charset="0"/>
              <a:cs typeface="Arial" panose="020B0604020202020204" pitchFamily="34" charset="0"/>
              <a:sym typeface="Calibri"/>
            </a:endParaRPr>
          </a:p>
        </p:txBody>
      </p:sp>
    </p:spTree>
    <p:extLst>
      <p:ext uri="{BB962C8B-B14F-4D97-AF65-F5344CB8AC3E}">
        <p14:creationId xmlns:p14="http://schemas.microsoft.com/office/powerpoint/2010/main" val="3551570684"/>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1"/>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51" grpId="0" animBg="1"/>
      <p:bldP spid="11" grpId="0"/>
      <p:bldP spid="13" grpId="0"/>
      <p:bldP spid="14" grpId="0"/>
      <p:bldP spid="16" grpId="0"/>
      <p:bldP spid="17" grpId="0"/>
      <p:bldP spid="50" grpId="0"/>
      <p:bldP spid="25" grpId="0"/>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text 2"/>
          <p:cNvSpPr>
            <a:spLocks noGrp="1"/>
          </p:cNvSpPr>
          <p:nvPr>
            <p:ph type="body" sz="quarter" idx="1"/>
          </p:nvPr>
        </p:nvSpPr>
        <p:spPr/>
        <p:txBody>
          <a:bodyPr/>
          <a:lstStyle/>
          <a:p>
            <a:endParaRPr lang="sv-SE"/>
          </a:p>
        </p:txBody>
      </p:sp>
      <p:sp>
        <p:nvSpPr>
          <p:cNvPr id="6" name="Platshållare för innehåll 3"/>
          <p:cNvSpPr txBox="1">
            <a:spLocks/>
          </p:cNvSpPr>
          <p:nvPr/>
        </p:nvSpPr>
        <p:spPr>
          <a:xfrm>
            <a:off x="0" y="733812"/>
            <a:ext cx="9144000" cy="5039971"/>
          </a:xfrm>
          <a:prstGeom prst="rect">
            <a:avLst/>
          </a:prstGeom>
          <a:solidFill>
            <a:srgbClr val="044C80"/>
          </a:solidFill>
        </p:spPr>
        <p:txBody>
          <a:bodyPr/>
          <a:lstStyle>
            <a:lvl1pPr marL="182563" marR="0" indent="-182563" algn="l" defTabSz="457200" rtl="0" latinLnBrk="0">
              <a:lnSpc>
                <a:spcPct val="100000"/>
              </a:lnSpc>
              <a:spcBef>
                <a:spcPts val="700"/>
              </a:spcBef>
              <a:spcAft>
                <a:spcPts val="0"/>
              </a:spcAft>
              <a:buClrTx/>
              <a:buSzPct val="100000"/>
              <a:buFont typeface="Arial"/>
              <a:buChar char="•"/>
              <a:tabLst/>
              <a:defRPr sz="1200" b="0" i="0" u="none" strike="noStrike" cap="none" spc="0" baseline="0">
                <a:ln>
                  <a:noFill/>
                </a:ln>
                <a:solidFill>
                  <a:srgbClr val="000000"/>
                </a:solidFill>
                <a:uFillTx/>
                <a:latin typeface="Verdana" panose="020B0604030504040204" pitchFamily="34" charset="0"/>
                <a:ea typeface="Verdana" panose="020B0604030504040204" pitchFamily="34" charset="0"/>
                <a:cs typeface="Verdana" panose="020B0604030504040204" pitchFamily="34" charset="0"/>
                <a:sym typeface="Times New Roman"/>
              </a:defRPr>
            </a:lvl1pPr>
            <a:lvl2pPr marL="447675" marR="0" indent="-173038" algn="l" defTabSz="457200" rtl="0" latinLnBrk="0">
              <a:lnSpc>
                <a:spcPct val="100000"/>
              </a:lnSpc>
              <a:spcBef>
                <a:spcPts val="700"/>
              </a:spcBef>
              <a:spcAft>
                <a:spcPts val="0"/>
              </a:spcAft>
              <a:buClrTx/>
              <a:buSzPct val="100000"/>
              <a:buFont typeface="Arial"/>
              <a:buChar char="–"/>
              <a:tabLst/>
              <a:defRPr sz="1200" b="0" i="0" u="none" strike="noStrike" cap="none" spc="0" baseline="0">
                <a:ln>
                  <a:noFill/>
                </a:ln>
                <a:solidFill>
                  <a:srgbClr val="000000"/>
                </a:solidFill>
                <a:uFillTx/>
                <a:latin typeface="Verdana" panose="020B0604030504040204" pitchFamily="34" charset="0"/>
                <a:ea typeface="Verdana" panose="020B0604030504040204" pitchFamily="34" charset="0"/>
                <a:cs typeface="Verdana" panose="020B0604030504040204" pitchFamily="34" charset="0"/>
                <a:sym typeface="Times New Roman"/>
              </a:defRPr>
            </a:lvl2pPr>
            <a:lvl3pPr marL="712788" marR="0" indent="-165100" algn="l" defTabSz="457200" rtl="0" latinLnBrk="0">
              <a:lnSpc>
                <a:spcPct val="100000"/>
              </a:lnSpc>
              <a:spcBef>
                <a:spcPts val="700"/>
              </a:spcBef>
              <a:spcAft>
                <a:spcPts val="0"/>
              </a:spcAft>
              <a:buClrTx/>
              <a:buSzPct val="100000"/>
              <a:buFont typeface="Arial"/>
              <a:buChar char="•"/>
              <a:tabLst/>
              <a:defRPr sz="1200" b="0" i="0" u="none" strike="noStrike" cap="none" spc="0" baseline="0">
                <a:ln>
                  <a:noFill/>
                </a:ln>
                <a:solidFill>
                  <a:srgbClr val="000000"/>
                </a:solidFill>
                <a:uFillTx/>
                <a:latin typeface="Verdana" panose="020B0604030504040204" pitchFamily="34" charset="0"/>
                <a:ea typeface="Verdana" panose="020B0604030504040204" pitchFamily="34" charset="0"/>
                <a:cs typeface="Verdana" panose="020B0604030504040204" pitchFamily="34" charset="0"/>
                <a:sym typeface="Times New Roman"/>
              </a:defRPr>
            </a:lvl3pPr>
            <a:lvl4pPr marL="1079500" marR="0" indent="-184150" algn="l" defTabSz="457200" rtl="0" latinLnBrk="0">
              <a:lnSpc>
                <a:spcPct val="100000"/>
              </a:lnSpc>
              <a:spcBef>
                <a:spcPts val="700"/>
              </a:spcBef>
              <a:spcAft>
                <a:spcPts val="0"/>
              </a:spcAft>
              <a:buClrTx/>
              <a:buSzPct val="100000"/>
              <a:buFont typeface="Arial"/>
              <a:buChar char="–"/>
              <a:tabLst/>
              <a:defRPr sz="1200" b="0" i="0" u="none" strike="noStrike" cap="none" spc="0" baseline="0">
                <a:ln>
                  <a:noFill/>
                </a:ln>
                <a:solidFill>
                  <a:srgbClr val="000000"/>
                </a:solidFill>
                <a:uFillTx/>
                <a:latin typeface="Verdana" panose="020B0604030504040204" pitchFamily="34" charset="0"/>
                <a:ea typeface="Verdana" panose="020B0604030504040204" pitchFamily="34" charset="0"/>
                <a:cs typeface="Verdana" panose="020B0604030504040204" pitchFamily="34" charset="0"/>
                <a:sym typeface="Times New Roman"/>
              </a:defRPr>
            </a:lvl4pPr>
            <a:lvl5pPr marL="2194560" marR="0" indent="-365760" algn="l" defTabSz="457200" rtl="0" latinLnBrk="0">
              <a:lnSpc>
                <a:spcPct val="100000"/>
              </a:lnSpc>
              <a:spcBef>
                <a:spcPts val="700"/>
              </a:spcBef>
              <a:spcAft>
                <a:spcPts val="0"/>
              </a:spcAft>
              <a:buClrTx/>
              <a:buSzPct val="100000"/>
              <a:buFont typeface="Arial"/>
              <a:buChar char="»"/>
              <a:tabLst/>
              <a:defRPr sz="1200" b="0" i="0" u="none" strike="noStrike" cap="none" spc="0" baseline="0">
                <a:ln>
                  <a:noFill/>
                </a:ln>
                <a:solidFill>
                  <a:srgbClr val="000000"/>
                </a:solidFill>
                <a:uFillTx/>
                <a:latin typeface="Verdana" panose="020B0604030504040204" pitchFamily="34" charset="0"/>
                <a:ea typeface="Verdana" panose="020B0604030504040204" pitchFamily="34" charset="0"/>
                <a:cs typeface="Verdana" panose="020B0604030504040204" pitchFamily="34" charset="0"/>
                <a:sym typeface="Times New Roman"/>
              </a:defRPr>
            </a:lvl5pPr>
            <a:lvl6pPr marL="2651760" marR="0" indent="-365760" algn="l" defTabSz="4572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Times New Roman"/>
                <a:ea typeface="Times New Roman"/>
                <a:cs typeface="Times New Roman"/>
                <a:sym typeface="Times New Roman"/>
              </a:defRPr>
            </a:lvl6pPr>
            <a:lvl7pPr marL="3108960" marR="0" indent="-365760" algn="l" defTabSz="4572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Times New Roman"/>
                <a:ea typeface="Times New Roman"/>
                <a:cs typeface="Times New Roman"/>
                <a:sym typeface="Times New Roman"/>
              </a:defRPr>
            </a:lvl7pPr>
            <a:lvl8pPr marL="3566159" marR="0" indent="-365759" algn="l" defTabSz="4572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Times New Roman"/>
                <a:ea typeface="Times New Roman"/>
                <a:cs typeface="Times New Roman"/>
                <a:sym typeface="Times New Roman"/>
              </a:defRPr>
            </a:lvl8pPr>
            <a:lvl9pPr marL="4023359" marR="0" indent="-365759" algn="l" defTabSz="4572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Times New Roman"/>
                <a:ea typeface="Times New Roman"/>
                <a:cs typeface="Times New Roman"/>
                <a:sym typeface="Times New Roman"/>
              </a:defRPr>
            </a:lvl9pPr>
          </a:lstStyle>
          <a:p>
            <a:pPr marL="0" indent="0">
              <a:lnSpc>
                <a:spcPct val="150000"/>
              </a:lnSpc>
              <a:buNone/>
            </a:pPr>
            <a:endParaRPr lang="sv-SE" sz="2400" b="1" kern="0" dirty="0">
              <a:solidFill>
                <a:schemeClr val="bg1"/>
              </a:solidFill>
            </a:endParaRPr>
          </a:p>
          <a:p>
            <a:pPr>
              <a:lnSpc>
                <a:spcPct val="150000"/>
              </a:lnSpc>
            </a:pPr>
            <a:endParaRPr lang="sv-SE" b="1" kern="0" dirty="0"/>
          </a:p>
          <a:p>
            <a:pPr>
              <a:lnSpc>
                <a:spcPct val="150000"/>
              </a:lnSpc>
            </a:pPr>
            <a:endParaRPr lang="sv-SE" b="1" kern="0" dirty="0"/>
          </a:p>
          <a:p>
            <a:pPr marL="0" indent="0" algn="ctr">
              <a:lnSpc>
                <a:spcPct val="150000"/>
              </a:lnSpc>
              <a:buNone/>
            </a:pPr>
            <a:r>
              <a:rPr lang="sv-SE" sz="3300" b="1" kern="0" dirty="0">
                <a:solidFill>
                  <a:schemeClr val="bg1"/>
                </a:solidFill>
              </a:rPr>
              <a:t>Vilka </a:t>
            </a:r>
            <a:r>
              <a:rPr lang="sv-SE" sz="3300" b="1" kern="0" dirty="0" smtClean="0">
                <a:solidFill>
                  <a:schemeClr val="bg1"/>
                </a:solidFill>
              </a:rPr>
              <a:t>omfattas</a:t>
            </a:r>
            <a:r>
              <a:rPr lang="sv-SE" sz="3300" b="1" kern="0" dirty="0">
                <a:solidFill>
                  <a:schemeClr val="bg1"/>
                </a:solidFill>
              </a:rPr>
              <a:t>?</a:t>
            </a:r>
          </a:p>
        </p:txBody>
      </p:sp>
    </p:spTree>
    <p:extLst>
      <p:ext uri="{BB962C8B-B14F-4D97-AF65-F5344CB8AC3E}">
        <p14:creationId xmlns:p14="http://schemas.microsoft.com/office/powerpoint/2010/main" val="3457821760"/>
      </p:ext>
    </p:extLst>
  </p:cSld>
  <p:clrMapOvr>
    <a:masterClrMapping/>
  </p:clrMapOvr>
  <p:transition spd="med"/>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b="1" dirty="0"/>
              <a:t>Vi gör det här tillsammans! </a:t>
            </a:r>
          </a:p>
        </p:txBody>
      </p:sp>
      <p:cxnSp>
        <p:nvCxnSpPr>
          <p:cNvPr id="73" name="Rak koppling 72"/>
          <p:cNvCxnSpPr>
            <a:cxnSpLocks/>
          </p:cNvCxnSpPr>
          <p:nvPr/>
        </p:nvCxnSpPr>
        <p:spPr>
          <a:xfrm flipV="1">
            <a:off x="4830980" y="7106266"/>
            <a:ext cx="0" cy="40974"/>
          </a:xfrm>
          <a:prstGeom prst="line">
            <a:avLst/>
          </a:prstGeom>
          <a:ln w="9525" cap="flat" cmpd="sng" algn="ctr">
            <a:solidFill>
              <a:schemeClr val="accent5"/>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48" name="Rak koppling 147"/>
          <p:cNvCxnSpPr>
            <a:cxnSpLocks/>
          </p:cNvCxnSpPr>
          <p:nvPr/>
        </p:nvCxnSpPr>
        <p:spPr>
          <a:xfrm flipV="1">
            <a:off x="4923656" y="2637399"/>
            <a:ext cx="0" cy="270000"/>
          </a:xfrm>
          <a:prstGeom prst="line">
            <a:avLst/>
          </a:prstGeom>
          <a:ln w="9525" cap="flat" cmpd="sng" algn="ctr">
            <a:solidFill>
              <a:schemeClr val="accent5"/>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72" name="Oval 10">
            <a:extLst>
              <a:ext uri="{FF2B5EF4-FFF2-40B4-BE49-F238E27FC236}">
                <a16:creationId xmlns:a16="http://schemas.microsoft.com/office/drawing/2014/main" id="{8A3EB04B-E603-4652-9C72-B9F3F73618A8}"/>
              </a:ext>
            </a:extLst>
          </p:cNvPr>
          <p:cNvSpPr/>
          <p:nvPr/>
        </p:nvSpPr>
        <p:spPr bwMode="auto">
          <a:xfrm>
            <a:off x="3450611" y="2608288"/>
            <a:ext cx="2974445" cy="2903738"/>
          </a:xfrm>
          <a:prstGeom prst="ellipse">
            <a:avLst/>
          </a:prstGeom>
          <a:gradFill flip="none" rotWithShape="1">
            <a:gsLst>
              <a:gs pos="100000">
                <a:schemeClr val="bg1"/>
              </a:gs>
              <a:gs pos="61000">
                <a:schemeClr val="bg1"/>
              </a:gs>
              <a:gs pos="0">
                <a:schemeClr val="accent1"/>
              </a:gs>
            </a:gsLst>
            <a:path path="circle">
              <a:fillToRect l="50000" t="50000" r="50000" b="50000"/>
            </a:path>
            <a:tileRect/>
          </a:gradFill>
          <a:ln w="127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60750" tIns="0" rIns="60750" bIns="0" numCol="1" rtlCol="0" anchor="ctr" anchorCtr="0" compatLnSpc="1">
            <a:prstTxWarp prst="textNoShape">
              <a:avLst/>
            </a:prstTxWarp>
          </a:bodyPr>
          <a:lstStyle/>
          <a:p>
            <a:pPr algn="ctr" defTabSz="514325" fontAlgn="base">
              <a:spcBef>
                <a:spcPct val="50000"/>
              </a:spcBef>
              <a:spcAft>
                <a:spcPct val="0"/>
              </a:spcAft>
              <a:defRPr/>
            </a:pPr>
            <a:endParaRPr lang="sv-SE" sz="563" b="1" dirty="0">
              <a:solidFill>
                <a:sysClr val="windowText" lastClr="000000"/>
              </a:solidFill>
              <a:latin typeface="Arial" panose="020B0604020202020204" pitchFamily="34" charset="0"/>
              <a:cs typeface="Arial" panose="020B0604020202020204" pitchFamily="34" charset="0"/>
              <a:sym typeface="Calibri"/>
            </a:endParaRPr>
          </a:p>
        </p:txBody>
      </p:sp>
      <p:pic>
        <p:nvPicPr>
          <p:cNvPr id="173" name="Picture 30">
            <a:extLst>
              <a:ext uri="{FF2B5EF4-FFF2-40B4-BE49-F238E27FC236}">
                <a16:creationId xmlns:a16="http://schemas.microsoft.com/office/drawing/2014/main" id="{423E34DA-5A1F-4BE1-94B9-552467E0C88D}"/>
              </a:ext>
            </a:extLst>
          </p:cNvPr>
          <p:cNvPicPr>
            <a:picLocks noChangeAspect="1"/>
          </p:cNvPicPr>
          <p:nvPr/>
        </p:nvPicPr>
        <p:blipFill rotWithShape="1">
          <a:blip r:embed="rId3" cstate="print">
            <a:extLst/>
          </a:blip>
          <a:srcRect l="38406" t="23762" r="35983" b="41751"/>
          <a:stretch/>
        </p:blipFill>
        <p:spPr>
          <a:xfrm>
            <a:off x="5733990" y="3855169"/>
            <a:ext cx="447779" cy="242678"/>
          </a:xfrm>
          <a:prstGeom prst="rect">
            <a:avLst/>
          </a:prstGeom>
        </p:spPr>
      </p:pic>
      <p:pic>
        <p:nvPicPr>
          <p:cNvPr id="174" name="Picture 35">
            <a:extLst>
              <a:ext uri="{FF2B5EF4-FFF2-40B4-BE49-F238E27FC236}">
                <a16:creationId xmlns:a16="http://schemas.microsoft.com/office/drawing/2014/main" id="{BDD915C5-65B9-4FFE-AD71-D3C7DF81F261}"/>
              </a:ext>
            </a:extLst>
          </p:cNvPr>
          <p:cNvPicPr>
            <a:picLocks noChangeAspect="1"/>
          </p:cNvPicPr>
          <p:nvPr/>
        </p:nvPicPr>
        <p:blipFill rotWithShape="1">
          <a:blip r:embed="rId4">
            <a:extLst/>
          </a:blip>
          <a:srcRect l="11557" r="10498" b="16998"/>
          <a:stretch/>
        </p:blipFill>
        <p:spPr>
          <a:xfrm>
            <a:off x="4644733" y="2645575"/>
            <a:ext cx="639582" cy="358115"/>
          </a:xfrm>
          <a:prstGeom prst="rect">
            <a:avLst/>
          </a:prstGeom>
        </p:spPr>
      </p:pic>
      <p:pic>
        <p:nvPicPr>
          <p:cNvPr id="175" name="Picture 2" descr="Bildresultat för AISAB logo">
            <a:extLst>
              <a:ext uri="{FF2B5EF4-FFF2-40B4-BE49-F238E27FC236}">
                <a16:creationId xmlns:a16="http://schemas.microsoft.com/office/drawing/2014/main" id="{81D11909-F73E-4A03-B8B1-4B3E67B834A5}"/>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699130" y="3362630"/>
            <a:ext cx="492725" cy="492725"/>
          </a:xfrm>
          <a:prstGeom prst="rect">
            <a:avLst/>
          </a:prstGeom>
          <a:noFill/>
          <a:extLst>
            <a:ext uri="{909E8E84-426E-40DD-AFC4-6F175D3DCCD1}">
              <a14:hiddenFill xmlns:a14="http://schemas.microsoft.com/office/drawing/2010/main">
                <a:solidFill>
                  <a:srgbClr val="FFFFFF"/>
                </a:solidFill>
              </a14:hiddenFill>
            </a:ext>
          </a:extLst>
        </p:spPr>
      </p:pic>
      <p:pic>
        <p:nvPicPr>
          <p:cNvPr id="176" name="Bildobjekt 17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123350" y="2953549"/>
            <a:ext cx="352302" cy="330284"/>
          </a:xfrm>
          <a:prstGeom prst="rect">
            <a:avLst/>
          </a:prstGeom>
        </p:spPr>
      </p:pic>
      <p:pic>
        <p:nvPicPr>
          <p:cNvPr id="177" name="Bildobjekt 17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707286" y="3317697"/>
            <a:ext cx="617195" cy="617195"/>
          </a:xfrm>
          <a:prstGeom prst="rect">
            <a:avLst/>
          </a:prstGeom>
        </p:spPr>
      </p:pic>
      <p:pic>
        <p:nvPicPr>
          <p:cNvPr id="178" name="Bildobjekt 17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316769" y="3036906"/>
            <a:ext cx="688034" cy="163571"/>
          </a:xfrm>
          <a:prstGeom prst="rect">
            <a:avLst/>
          </a:prstGeom>
        </p:spPr>
      </p:pic>
      <p:pic>
        <p:nvPicPr>
          <p:cNvPr id="179" name="Bildobjekt 178"/>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flipV="1">
            <a:off x="3678531" y="3883575"/>
            <a:ext cx="392057" cy="97060"/>
          </a:xfrm>
          <a:prstGeom prst="rect">
            <a:avLst/>
          </a:prstGeom>
        </p:spPr>
      </p:pic>
      <p:pic>
        <p:nvPicPr>
          <p:cNvPr id="180" name="Bildobjekt 179"/>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680080" y="4380049"/>
            <a:ext cx="690236" cy="150338"/>
          </a:xfrm>
          <a:prstGeom prst="rect">
            <a:avLst/>
          </a:prstGeom>
        </p:spPr>
      </p:pic>
      <p:pic>
        <p:nvPicPr>
          <p:cNvPr id="181" name="Bildobjekt 180"/>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668631" y="4228093"/>
            <a:ext cx="571235" cy="441644"/>
          </a:xfrm>
          <a:prstGeom prst="rect">
            <a:avLst/>
          </a:prstGeom>
        </p:spPr>
      </p:pic>
      <p:sp>
        <p:nvSpPr>
          <p:cNvPr id="182" name="Ellips 181"/>
          <p:cNvSpPr/>
          <p:nvPr/>
        </p:nvSpPr>
        <p:spPr bwMode="auto">
          <a:xfrm>
            <a:off x="4359233" y="3303669"/>
            <a:ext cx="1256465" cy="1245250"/>
          </a:xfrm>
          <a:prstGeom prst="ellipse">
            <a:avLst/>
          </a:prstGeom>
          <a:solidFill>
            <a:schemeClr val="bg1"/>
          </a:solidFill>
          <a:ln w="12700" cap="flat" cmpd="sng" algn="ctr">
            <a:solidFill>
              <a:schemeClr val="bg1"/>
            </a:solidFill>
            <a:prstDash val="solid"/>
            <a:round/>
            <a:headEnd type="none" w="med" len="med"/>
            <a:tailEnd type="none" w="med" len="med"/>
          </a:ln>
          <a:effectLst/>
        </p:spPr>
        <p:txBody>
          <a:bodyPr vert="horz" wrap="square" lIns="81000" tIns="0" rIns="81000" bIns="0" numCol="1" rtlCol="0" anchor="ctr" anchorCtr="0" compatLnSpc="1">
            <a:prstTxWarp prst="textNoShape">
              <a:avLst/>
            </a:prstTxWarp>
          </a:bodyPr>
          <a:lstStyle/>
          <a:p>
            <a:pPr algn="ctr" fontAlgn="base">
              <a:spcBef>
                <a:spcPct val="50000"/>
              </a:spcBef>
              <a:spcAft>
                <a:spcPct val="0"/>
              </a:spcAft>
              <a:defRPr/>
            </a:pPr>
            <a:endParaRPr lang="en-US" sz="750" b="1" kern="0" dirty="0">
              <a:solidFill>
                <a:sysClr val="windowText" lastClr="000000"/>
              </a:solidFill>
              <a:latin typeface="Arial" panose="020B0604020202020204" pitchFamily="34" charset="0"/>
              <a:cs typeface="Arial" panose="020B0604020202020204" pitchFamily="34" charset="0"/>
              <a:sym typeface="Calibri"/>
            </a:endParaRPr>
          </a:p>
        </p:txBody>
      </p:sp>
      <p:grpSp>
        <p:nvGrpSpPr>
          <p:cNvPr id="183" name="Grupp 182"/>
          <p:cNvGrpSpPr/>
          <p:nvPr/>
        </p:nvGrpSpPr>
        <p:grpSpPr>
          <a:xfrm>
            <a:off x="4346693" y="3130676"/>
            <a:ext cx="1272660" cy="1427259"/>
            <a:chOff x="5210965" y="3177673"/>
            <a:chExt cx="1494089" cy="1675587"/>
          </a:xfrm>
        </p:grpSpPr>
        <p:sp>
          <p:nvSpPr>
            <p:cNvPr id="204" name="TextBox 38">
              <a:extLst>
                <a:ext uri="{FF2B5EF4-FFF2-40B4-BE49-F238E27FC236}">
                  <a16:creationId xmlns:a16="http://schemas.microsoft.com/office/drawing/2014/main" id="{C46F67E5-56FE-45E2-96F9-F62E5D73B510}"/>
                </a:ext>
              </a:extLst>
            </p:cNvPr>
            <p:cNvSpPr txBox="1"/>
            <p:nvPr/>
          </p:nvSpPr>
          <p:spPr>
            <a:xfrm rot="20122071">
              <a:off x="5210965" y="3177673"/>
              <a:ext cx="335685" cy="18603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25717" tIns="25717" rIns="25717" bIns="25717" numCol="1" spcCol="38100" rtlCol="0" anchor="t">
              <a:prstTxWarp prst="textArchUp">
                <a:avLst/>
              </a:prstTxWarp>
              <a:noAutofit/>
            </a:bodyPr>
            <a:lstStyle/>
            <a:p>
              <a:pPr algn="ctr" defTabSz="257162">
                <a:defRPr/>
              </a:pPr>
              <a:r>
                <a:rPr lang="sv-SE" sz="675" b="1" dirty="0">
                  <a:solidFill>
                    <a:srgbClr val="000000"/>
                  </a:solidFill>
                  <a:latin typeface="Verdana" panose="020B0604030504040204" pitchFamily="34" charset="0"/>
                  <a:ea typeface="Verdana" panose="020B0604030504040204" pitchFamily="34" charset="0"/>
                  <a:cs typeface="Verdana" panose="020B0604030504040204" pitchFamily="34" charset="0"/>
                  <a:sym typeface="Calibri"/>
                </a:rPr>
                <a:t> </a:t>
              </a:r>
            </a:p>
          </p:txBody>
        </p:sp>
        <p:sp>
          <p:nvSpPr>
            <p:cNvPr id="205" name="Oval 11">
              <a:extLst>
                <a:ext uri="{FF2B5EF4-FFF2-40B4-BE49-F238E27FC236}">
                  <a16:creationId xmlns:a16="http://schemas.microsoft.com/office/drawing/2014/main" id="{387F25E9-73C3-40E6-9A9D-754A8F1638E6}"/>
                </a:ext>
              </a:extLst>
            </p:cNvPr>
            <p:cNvSpPr/>
            <p:nvPr/>
          </p:nvSpPr>
          <p:spPr bwMode="auto">
            <a:xfrm>
              <a:off x="5224238" y="3363568"/>
              <a:ext cx="1480816" cy="1489692"/>
            </a:xfrm>
            <a:prstGeom prst="ellipse">
              <a:avLst/>
            </a:prstGeom>
            <a:solidFill>
              <a:schemeClr val="accent1"/>
            </a:solidFill>
            <a:ln w="127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60750" tIns="0" rIns="60750" bIns="0" numCol="1" rtlCol="0" anchor="ctr" anchorCtr="0" compatLnSpc="1">
              <a:prstTxWarp prst="textNoShape">
                <a:avLst/>
              </a:prstTxWarp>
            </a:bodyPr>
            <a:lstStyle/>
            <a:p>
              <a:pPr algn="ctr" defTabSz="514325" fontAlgn="base">
                <a:spcBef>
                  <a:spcPct val="50000"/>
                </a:spcBef>
                <a:spcAft>
                  <a:spcPct val="0"/>
                </a:spcAft>
                <a:defRPr/>
              </a:pPr>
              <a:r>
                <a:rPr lang="sv-SE" sz="1350" b="1" dirty="0">
                  <a:solidFill>
                    <a:srgbClr val="FFFFFF"/>
                  </a:solidFill>
                  <a:latin typeface="Verdana" panose="020B0604030504040204" pitchFamily="34" charset="0"/>
                  <a:ea typeface="Verdana" panose="020B0604030504040204" pitchFamily="34" charset="0"/>
                  <a:cs typeface="Verdana" panose="020B0604030504040204" pitchFamily="34" charset="0"/>
                  <a:sym typeface="Calibri"/>
                </a:rPr>
                <a:t>FVM</a:t>
              </a:r>
              <a:endParaRPr lang="sv-SE" sz="563" b="1" dirty="0">
                <a:solidFill>
                  <a:srgbClr val="FFFFFF"/>
                </a:solidFill>
                <a:latin typeface="Verdana" panose="020B0604030504040204" pitchFamily="34" charset="0"/>
                <a:ea typeface="Verdana" panose="020B0604030504040204" pitchFamily="34" charset="0"/>
                <a:cs typeface="Verdana" panose="020B0604030504040204" pitchFamily="34" charset="0"/>
                <a:sym typeface="Calibri"/>
              </a:endParaRPr>
            </a:p>
          </p:txBody>
        </p:sp>
      </p:grpSp>
      <p:pic>
        <p:nvPicPr>
          <p:cNvPr id="184" name="Picture 35">
            <a:extLst>
              <a:ext uri="{FF2B5EF4-FFF2-40B4-BE49-F238E27FC236}">
                <a16:creationId xmlns:a16="http://schemas.microsoft.com/office/drawing/2014/main" id="{BDD915C5-65B9-4FFE-AD71-D3C7DF81F261}"/>
              </a:ext>
            </a:extLst>
          </p:cNvPr>
          <p:cNvPicPr>
            <a:picLocks noChangeAspect="1"/>
          </p:cNvPicPr>
          <p:nvPr/>
        </p:nvPicPr>
        <p:blipFill rotWithShape="1">
          <a:blip r:embed="rId4">
            <a:extLst/>
          </a:blip>
          <a:srcRect l="11557" r="8695" b="52198"/>
          <a:stretch/>
        </p:blipFill>
        <p:spPr>
          <a:xfrm>
            <a:off x="5321570" y="4663974"/>
            <a:ext cx="700293" cy="220710"/>
          </a:xfrm>
          <a:prstGeom prst="rect">
            <a:avLst/>
          </a:prstGeom>
        </p:spPr>
      </p:pic>
      <p:pic>
        <p:nvPicPr>
          <p:cNvPr id="185" name="Bildobjekt 184"/>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4574727" y="4864711"/>
            <a:ext cx="825364" cy="219848"/>
          </a:xfrm>
          <a:prstGeom prst="rect">
            <a:avLst/>
          </a:prstGeom>
        </p:spPr>
      </p:pic>
      <p:sp>
        <p:nvSpPr>
          <p:cNvPr id="186" name="textruta 185"/>
          <p:cNvSpPr txBox="1"/>
          <p:nvPr/>
        </p:nvSpPr>
        <p:spPr>
          <a:xfrm>
            <a:off x="5502389" y="4849153"/>
            <a:ext cx="312455" cy="15924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34289" tIns="34289" rIns="34289" bIns="34289" numCol="1" spcCol="38100" rtlCol="0" anchor="t">
            <a:noAutofit/>
          </a:bodyPr>
          <a:lstStyle/>
          <a:p>
            <a:pPr defTabSz="342884" hangingPunct="0">
              <a:defRPr/>
            </a:pPr>
            <a:r>
              <a:rPr lang="sv-SE" sz="825" b="1" dirty="0">
                <a:solidFill>
                  <a:srgbClr val="000000"/>
                </a:solidFill>
                <a:latin typeface="Verdana" panose="020B0604030504040204" pitchFamily="34" charset="0"/>
                <a:ea typeface="Verdana" panose="020B0604030504040204" pitchFamily="34" charset="0"/>
                <a:cs typeface="Verdana" panose="020B0604030504040204" pitchFamily="34" charset="0"/>
                <a:sym typeface="Calibri"/>
              </a:rPr>
              <a:t>HSF</a:t>
            </a:r>
          </a:p>
        </p:txBody>
      </p:sp>
      <p:sp>
        <p:nvSpPr>
          <p:cNvPr id="187" name="textruta 186"/>
          <p:cNvSpPr txBox="1"/>
          <p:nvPr/>
        </p:nvSpPr>
        <p:spPr>
          <a:xfrm>
            <a:off x="4106599" y="4846585"/>
            <a:ext cx="296120" cy="19694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34289" tIns="34289" rIns="34289" bIns="34289" numCol="1" spcCol="38100" rtlCol="0" anchor="t">
            <a:noAutofit/>
          </a:bodyPr>
          <a:lstStyle/>
          <a:p>
            <a:pPr defTabSz="342884" hangingPunct="0">
              <a:defRPr/>
            </a:pPr>
            <a:r>
              <a:rPr lang="sv-SE" sz="825" b="1" dirty="0">
                <a:solidFill>
                  <a:srgbClr val="000000"/>
                </a:solidFill>
                <a:latin typeface="Verdana" panose="020B0604030504040204" pitchFamily="34" charset="0"/>
                <a:ea typeface="Verdana" panose="020B0604030504040204" pitchFamily="34" charset="0"/>
                <a:cs typeface="Verdana" panose="020B0604030504040204" pitchFamily="34" charset="0"/>
                <a:sym typeface="Calibri"/>
              </a:rPr>
              <a:t>LSF</a:t>
            </a:r>
          </a:p>
        </p:txBody>
      </p:sp>
      <p:pic>
        <p:nvPicPr>
          <p:cNvPr id="188" name="Picture 35">
            <a:extLst>
              <a:ext uri="{FF2B5EF4-FFF2-40B4-BE49-F238E27FC236}">
                <a16:creationId xmlns:a16="http://schemas.microsoft.com/office/drawing/2014/main" id="{BDD915C5-65B9-4FFE-AD71-D3C7DF81F261}"/>
              </a:ext>
            </a:extLst>
          </p:cNvPr>
          <p:cNvPicPr>
            <a:picLocks noChangeAspect="1"/>
          </p:cNvPicPr>
          <p:nvPr/>
        </p:nvPicPr>
        <p:blipFill rotWithShape="1">
          <a:blip r:embed="rId4">
            <a:extLst/>
          </a:blip>
          <a:srcRect l="11557" r="8695" b="52198"/>
          <a:stretch/>
        </p:blipFill>
        <p:spPr>
          <a:xfrm>
            <a:off x="3922691" y="4663974"/>
            <a:ext cx="700293" cy="220710"/>
          </a:xfrm>
          <a:prstGeom prst="rect">
            <a:avLst/>
          </a:prstGeom>
        </p:spPr>
      </p:pic>
      <p:grpSp>
        <p:nvGrpSpPr>
          <p:cNvPr id="31" name="Grupp 30"/>
          <p:cNvGrpSpPr/>
          <p:nvPr/>
        </p:nvGrpSpPr>
        <p:grpSpPr>
          <a:xfrm>
            <a:off x="3053731" y="2284599"/>
            <a:ext cx="3739850" cy="3553391"/>
            <a:chOff x="460445" y="1967196"/>
            <a:chExt cx="4568470" cy="4568469"/>
          </a:xfrm>
        </p:grpSpPr>
        <p:sp>
          <p:nvSpPr>
            <p:cNvPr id="32" name="Oval 42">
              <a:extLst>
                <a:ext uri="{FF2B5EF4-FFF2-40B4-BE49-F238E27FC236}">
                  <a16:creationId xmlns:a16="http://schemas.microsoft.com/office/drawing/2014/main" id="{38790041-EC6E-4F77-B660-E8C69FC91690}"/>
                </a:ext>
              </a:extLst>
            </p:cNvPr>
            <p:cNvSpPr/>
            <p:nvPr/>
          </p:nvSpPr>
          <p:spPr bwMode="auto">
            <a:xfrm>
              <a:off x="460445" y="1967196"/>
              <a:ext cx="4568470" cy="4568469"/>
            </a:xfrm>
            <a:prstGeom prst="ellipse">
              <a:avLst/>
            </a:prstGeom>
            <a:noFill/>
            <a:ln w="12700" cap="flat" cmpd="sng" algn="ctr">
              <a:solidFill>
                <a:srgbClr val="000000"/>
              </a:solidFill>
              <a:prstDash val="dash"/>
              <a:round/>
              <a:headEnd type="none" w="med" len="med"/>
              <a:tailEnd type="none" w="med" len="med"/>
            </a:ln>
            <a:effectLst/>
          </p:spPr>
          <p:txBody>
            <a:bodyPr vert="horz" wrap="square" lIns="60750" tIns="0" rIns="60750" bIns="0" numCol="1" rtlCol="0" anchor="ctr" anchorCtr="0" compatLnSpc="1">
              <a:prstTxWarp prst="textNoShape">
                <a:avLst/>
              </a:prstTxWarp>
            </a:bodyPr>
            <a:lstStyle/>
            <a:p>
              <a:pPr algn="ctr" defTabSz="514325" fontAlgn="base">
                <a:spcBef>
                  <a:spcPct val="50000"/>
                </a:spcBef>
                <a:spcAft>
                  <a:spcPct val="0"/>
                </a:spcAft>
              </a:pPr>
              <a:endParaRPr lang="sv-SE" sz="563" b="1" dirty="0">
                <a:solidFill>
                  <a:sysClr val="windowText" lastClr="000000"/>
                </a:solidFill>
                <a:latin typeface="Arial" panose="020B0604020202020204" pitchFamily="34" charset="0"/>
                <a:cs typeface="Arial" panose="020B0604020202020204" pitchFamily="34" charset="0"/>
              </a:endParaRPr>
            </a:p>
          </p:txBody>
        </p:sp>
        <p:sp>
          <p:nvSpPr>
            <p:cNvPr id="33" name="TextBox 46">
              <a:extLst>
                <a:ext uri="{FF2B5EF4-FFF2-40B4-BE49-F238E27FC236}">
                  <a16:creationId xmlns:a16="http://schemas.microsoft.com/office/drawing/2014/main" id="{C592CEAD-78C6-4C59-946C-3791AC9CE24A}"/>
                </a:ext>
              </a:extLst>
            </p:cNvPr>
            <p:cNvSpPr txBox="1"/>
            <p:nvPr/>
          </p:nvSpPr>
          <p:spPr>
            <a:xfrm rot="17271764">
              <a:off x="4242500" y="4764232"/>
              <a:ext cx="1122641" cy="295624"/>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ctr">
              <a:prstTxWarp prst="textArchDown">
                <a:avLst/>
              </a:prstTxWarp>
              <a:noAutofit/>
            </a:bodyPr>
            <a:lstStyle/>
            <a:p>
              <a:pPr algn="ctr" defTabSz="257162"/>
              <a:r>
                <a:rPr lang="sv-SE" sz="750" b="1" i="1" dirty="0">
                  <a:latin typeface="Verdana" panose="020B0604030504040204" pitchFamily="34" charset="0"/>
                  <a:ea typeface="Verdana" panose="020B0604030504040204" pitchFamily="34" charset="0"/>
                  <a:cs typeface="Verdana" panose="020B0604030504040204" pitchFamily="34" charset="0"/>
                </a:rPr>
                <a:t>Kommuner</a:t>
              </a:r>
            </a:p>
          </p:txBody>
        </p:sp>
      </p:grpSp>
      <p:sp>
        <p:nvSpPr>
          <p:cNvPr id="34" name="TextBox 40">
            <a:extLst>
              <a:ext uri="{FF2B5EF4-FFF2-40B4-BE49-F238E27FC236}">
                <a16:creationId xmlns:a16="http://schemas.microsoft.com/office/drawing/2014/main" id="{7E0B3008-7042-4E85-AEE9-39A8BECCB765}"/>
              </a:ext>
            </a:extLst>
          </p:cNvPr>
          <p:cNvSpPr txBox="1"/>
          <p:nvPr/>
        </p:nvSpPr>
        <p:spPr>
          <a:xfrm rot="17816707">
            <a:off x="2638429" y="3260164"/>
            <a:ext cx="1454315" cy="307760"/>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ctr">
            <a:prstTxWarp prst="textArchUp">
              <a:avLst/>
            </a:prstTxWarp>
            <a:noAutofit/>
          </a:bodyPr>
          <a:lstStyle/>
          <a:p>
            <a:pPr algn="ctr" defTabSz="257162"/>
            <a:r>
              <a:rPr lang="sv-SE" sz="750" b="1" i="1" dirty="0">
                <a:latin typeface="Verdana" panose="020B0604030504040204" pitchFamily="34" charset="0"/>
                <a:ea typeface="Verdana" panose="020B0604030504040204" pitchFamily="34" charset="0"/>
                <a:cs typeface="Verdana" panose="020B0604030504040204" pitchFamily="34" charset="0"/>
              </a:rPr>
              <a:t>Privata</a:t>
            </a:r>
            <a:r>
              <a:rPr lang="sv-SE" sz="563" b="1" i="1" dirty="0">
                <a:latin typeface="Verdana" panose="020B0604030504040204" pitchFamily="34" charset="0"/>
                <a:ea typeface="Verdana" panose="020B0604030504040204" pitchFamily="34" charset="0"/>
                <a:cs typeface="Verdana" panose="020B0604030504040204" pitchFamily="34" charset="0"/>
              </a:rPr>
              <a:t> vårdgivare (PVG)</a:t>
            </a:r>
          </a:p>
        </p:txBody>
      </p:sp>
      <p:sp>
        <p:nvSpPr>
          <p:cNvPr id="35" name="TextBox 46">
            <a:extLst>
              <a:ext uri="{FF2B5EF4-FFF2-40B4-BE49-F238E27FC236}">
                <a16:creationId xmlns:a16="http://schemas.microsoft.com/office/drawing/2014/main" id="{C592CEAD-78C6-4C59-946C-3791AC9CE24A}"/>
              </a:ext>
            </a:extLst>
          </p:cNvPr>
          <p:cNvSpPr txBox="1"/>
          <p:nvPr/>
        </p:nvSpPr>
        <p:spPr>
          <a:xfrm rot="3641019">
            <a:off x="2756470" y="4613189"/>
            <a:ext cx="1153136" cy="274053"/>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ctr">
            <a:prstTxWarp prst="textArchDown">
              <a:avLst/>
            </a:prstTxWarp>
            <a:noAutofit/>
          </a:bodyPr>
          <a:lstStyle/>
          <a:p>
            <a:pPr algn="ctr" defTabSz="257162"/>
            <a:r>
              <a:rPr lang="sv-SE" sz="750" b="1" i="1" dirty="0">
                <a:latin typeface="Verdana" panose="020B0604030504040204" pitchFamily="34" charset="0"/>
                <a:ea typeface="Verdana" panose="020B0604030504040204" pitchFamily="34" charset="0"/>
                <a:cs typeface="Verdana" panose="020B0604030504040204" pitchFamily="34" charset="0"/>
              </a:rPr>
              <a:t>Nationella tjänster </a:t>
            </a:r>
          </a:p>
        </p:txBody>
      </p:sp>
      <p:sp>
        <p:nvSpPr>
          <p:cNvPr id="30" name="TextBox 46">
            <a:extLst>
              <a:ext uri="{FF2B5EF4-FFF2-40B4-BE49-F238E27FC236}">
                <a16:creationId xmlns:a16="http://schemas.microsoft.com/office/drawing/2014/main" id="{C592CEAD-78C6-4C59-946C-3791AC9CE24A}"/>
              </a:ext>
            </a:extLst>
          </p:cNvPr>
          <p:cNvSpPr txBox="1"/>
          <p:nvPr/>
        </p:nvSpPr>
        <p:spPr>
          <a:xfrm rot="1486411">
            <a:off x="3759319" y="5486915"/>
            <a:ext cx="873199" cy="250099"/>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ctr">
            <a:prstTxWarp prst="textArchDown">
              <a:avLst/>
            </a:prstTxWarp>
            <a:noAutofit/>
          </a:bodyPr>
          <a:lstStyle/>
          <a:p>
            <a:pPr algn="ctr" defTabSz="257162"/>
            <a:r>
              <a:rPr lang="sv-SE" sz="750" b="1" i="1" dirty="0">
                <a:latin typeface="Verdana" panose="020B0604030504040204" pitchFamily="34" charset="0"/>
                <a:ea typeface="Verdana" panose="020B0604030504040204" pitchFamily="34" charset="0"/>
                <a:cs typeface="Verdana" panose="020B0604030504040204" pitchFamily="34" charset="0"/>
              </a:rPr>
              <a:t>Kvalitetsregister</a:t>
            </a:r>
          </a:p>
        </p:txBody>
      </p:sp>
      <p:sp>
        <p:nvSpPr>
          <p:cNvPr id="36" name="textruta 35"/>
          <p:cNvSpPr txBox="1"/>
          <p:nvPr/>
        </p:nvSpPr>
        <p:spPr>
          <a:xfrm>
            <a:off x="3641871" y="4088978"/>
            <a:ext cx="409667" cy="13389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4289" tIns="34289" rIns="34289" bIns="34289" numCol="1" spcCol="38100" rtlCol="0" anchor="t">
            <a:noAutofit/>
          </a:bodyPr>
          <a:lstStyle/>
          <a:p>
            <a:pPr defTabSz="342884" hangingPunct="0"/>
            <a:r>
              <a:rPr lang="sv-SE" sz="675" b="1" dirty="0">
                <a:solidFill>
                  <a:schemeClr val="bg2">
                    <a:lumMod val="50000"/>
                  </a:schemeClr>
                </a:solidFill>
                <a:latin typeface="Arial" panose="020B0604020202020204" pitchFamily="34" charset="0"/>
                <a:cs typeface="Arial" panose="020B0604020202020204" pitchFamily="34" charset="0"/>
                <a:sym typeface="Calibri"/>
              </a:rPr>
              <a:t>KSON</a:t>
            </a:r>
            <a:endParaRPr lang="en-US" sz="675" b="1" dirty="0">
              <a:solidFill>
                <a:schemeClr val="bg2">
                  <a:lumMod val="50000"/>
                </a:schemeClr>
              </a:solidFill>
              <a:latin typeface="Arial" panose="020B0604020202020204" pitchFamily="34" charset="0"/>
              <a:cs typeface="Arial" panose="020B0604020202020204" pitchFamily="34" charset="0"/>
              <a:sym typeface="Calibri"/>
            </a:endParaRPr>
          </a:p>
        </p:txBody>
      </p:sp>
    </p:spTree>
    <p:extLst>
      <p:ext uri="{BB962C8B-B14F-4D97-AF65-F5344CB8AC3E}">
        <p14:creationId xmlns:p14="http://schemas.microsoft.com/office/powerpoint/2010/main" val="222888670"/>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text 2"/>
          <p:cNvSpPr>
            <a:spLocks noGrp="1"/>
          </p:cNvSpPr>
          <p:nvPr>
            <p:ph type="body" sz="quarter" idx="1"/>
          </p:nvPr>
        </p:nvSpPr>
        <p:spPr/>
        <p:txBody>
          <a:bodyPr/>
          <a:lstStyle/>
          <a:p>
            <a:endParaRPr lang="sv-SE"/>
          </a:p>
        </p:txBody>
      </p:sp>
      <p:sp>
        <p:nvSpPr>
          <p:cNvPr id="6" name="Platshållare för innehåll 3"/>
          <p:cNvSpPr txBox="1">
            <a:spLocks/>
          </p:cNvSpPr>
          <p:nvPr/>
        </p:nvSpPr>
        <p:spPr>
          <a:xfrm>
            <a:off x="1" y="716396"/>
            <a:ext cx="9144000" cy="5118347"/>
          </a:xfrm>
          <a:prstGeom prst="rect">
            <a:avLst/>
          </a:prstGeom>
          <a:solidFill>
            <a:srgbClr val="044C80"/>
          </a:solidFill>
        </p:spPr>
        <p:txBody>
          <a:bodyPr/>
          <a:lstStyle>
            <a:lvl1pPr marL="182563" marR="0" indent="-182563" algn="l" defTabSz="457200" rtl="0" latinLnBrk="0">
              <a:lnSpc>
                <a:spcPct val="100000"/>
              </a:lnSpc>
              <a:spcBef>
                <a:spcPts val="700"/>
              </a:spcBef>
              <a:spcAft>
                <a:spcPts val="0"/>
              </a:spcAft>
              <a:buClrTx/>
              <a:buSzPct val="100000"/>
              <a:buFont typeface="Arial"/>
              <a:buChar char="•"/>
              <a:tabLst/>
              <a:defRPr sz="1200" b="0" i="0" u="none" strike="noStrike" cap="none" spc="0" baseline="0">
                <a:ln>
                  <a:noFill/>
                </a:ln>
                <a:solidFill>
                  <a:srgbClr val="000000"/>
                </a:solidFill>
                <a:uFillTx/>
                <a:latin typeface="Verdana" panose="020B0604030504040204" pitchFamily="34" charset="0"/>
                <a:ea typeface="Verdana" panose="020B0604030504040204" pitchFamily="34" charset="0"/>
                <a:cs typeface="Verdana" panose="020B0604030504040204" pitchFamily="34" charset="0"/>
                <a:sym typeface="Times New Roman"/>
              </a:defRPr>
            </a:lvl1pPr>
            <a:lvl2pPr marL="447675" marR="0" indent="-173038" algn="l" defTabSz="457200" rtl="0" latinLnBrk="0">
              <a:lnSpc>
                <a:spcPct val="100000"/>
              </a:lnSpc>
              <a:spcBef>
                <a:spcPts val="700"/>
              </a:spcBef>
              <a:spcAft>
                <a:spcPts val="0"/>
              </a:spcAft>
              <a:buClrTx/>
              <a:buSzPct val="100000"/>
              <a:buFont typeface="Arial"/>
              <a:buChar char="–"/>
              <a:tabLst/>
              <a:defRPr sz="1200" b="0" i="0" u="none" strike="noStrike" cap="none" spc="0" baseline="0">
                <a:ln>
                  <a:noFill/>
                </a:ln>
                <a:solidFill>
                  <a:srgbClr val="000000"/>
                </a:solidFill>
                <a:uFillTx/>
                <a:latin typeface="Verdana" panose="020B0604030504040204" pitchFamily="34" charset="0"/>
                <a:ea typeface="Verdana" panose="020B0604030504040204" pitchFamily="34" charset="0"/>
                <a:cs typeface="Verdana" panose="020B0604030504040204" pitchFamily="34" charset="0"/>
                <a:sym typeface="Times New Roman"/>
              </a:defRPr>
            </a:lvl2pPr>
            <a:lvl3pPr marL="712788" marR="0" indent="-165100" algn="l" defTabSz="457200" rtl="0" latinLnBrk="0">
              <a:lnSpc>
                <a:spcPct val="100000"/>
              </a:lnSpc>
              <a:spcBef>
                <a:spcPts val="700"/>
              </a:spcBef>
              <a:spcAft>
                <a:spcPts val="0"/>
              </a:spcAft>
              <a:buClrTx/>
              <a:buSzPct val="100000"/>
              <a:buFont typeface="Arial"/>
              <a:buChar char="•"/>
              <a:tabLst/>
              <a:defRPr sz="1200" b="0" i="0" u="none" strike="noStrike" cap="none" spc="0" baseline="0">
                <a:ln>
                  <a:noFill/>
                </a:ln>
                <a:solidFill>
                  <a:srgbClr val="000000"/>
                </a:solidFill>
                <a:uFillTx/>
                <a:latin typeface="Verdana" panose="020B0604030504040204" pitchFamily="34" charset="0"/>
                <a:ea typeface="Verdana" panose="020B0604030504040204" pitchFamily="34" charset="0"/>
                <a:cs typeface="Verdana" panose="020B0604030504040204" pitchFamily="34" charset="0"/>
                <a:sym typeface="Times New Roman"/>
              </a:defRPr>
            </a:lvl3pPr>
            <a:lvl4pPr marL="1079500" marR="0" indent="-184150" algn="l" defTabSz="457200" rtl="0" latinLnBrk="0">
              <a:lnSpc>
                <a:spcPct val="100000"/>
              </a:lnSpc>
              <a:spcBef>
                <a:spcPts val="700"/>
              </a:spcBef>
              <a:spcAft>
                <a:spcPts val="0"/>
              </a:spcAft>
              <a:buClrTx/>
              <a:buSzPct val="100000"/>
              <a:buFont typeface="Arial"/>
              <a:buChar char="–"/>
              <a:tabLst/>
              <a:defRPr sz="1200" b="0" i="0" u="none" strike="noStrike" cap="none" spc="0" baseline="0">
                <a:ln>
                  <a:noFill/>
                </a:ln>
                <a:solidFill>
                  <a:srgbClr val="000000"/>
                </a:solidFill>
                <a:uFillTx/>
                <a:latin typeface="Verdana" panose="020B0604030504040204" pitchFamily="34" charset="0"/>
                <a:ea typeface="Verdana" panose="020B0604030504040204" pitchFamily="34" charset="0"/>
                <a:cs typeface="Verdana" panose="020B0604030504040204" pitchFamily="34" charset="0"/>
                <a:sym typeface="Times New Roman"/>
              </a:defRPr>
            </a:lvl4pPr>
            <a:lvl5pPr marL="2194560" marR="0" indent="-365760" algn="l" defTabSz="457200" rtl="0" latinLnBrk="0">
              <a:lnSpc>
                <a:spcPct val="100000"/>
              </a:lnSpc>
              <a:spcBef>
                <a:spcPts val="700"/>
              </a:spcBef>
              <a:spcAft>
                <a:spcPts val="0"/>
              </a:spcAft>
              <a:buClrTx/>
              <a:buSzPct val="100000"/>
              <a:buFont typeface="Arial"/>
              <a:buChar char="»"/>
              <a:tabLst/>
              <a:defRPr sz="1200" b="0" i="0" u="none" strike="noStrike" cap="none" spc="0" baseline="0">
                <a:ln>
                  <a:noFill/>
                </a:ln>
                <a:solidFill>
                  <a:srgbClr val="000000"/>
                </a:solidFill>
                <a:uFillTx/>
                <a:latin typeface="Verdana" panose="020B0604030504040204" pitchFamily="34" charset="0"/>
                <a:ea typeface="Verdana" panose="020B0604030504040204" pitchFamily="34" charset="0"/>
                <a:cs typeface="Verdana" panose="020B0604030504040204" pitchFamily="34" charset="0"/>
                <a:sym typeface="Times New Roman"/>
              </a:defRPr>
            </a:lvl5pPr>
            <a:lvl6pPr marL="2651760" marR="0" indent="-365760" algn="l" defTabSz="4572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Times New Roman"/>
                <a:ea typeface="Times New Roman"/>
                <a:cs typeface="Times New Roman"/>
                <a:sym typeface="Times New Roman"/>
              </a:defRPr>
            </a:lvl6pPr>
            <a:lvl7pPr marL="3108960" marR="0" indent="-365760" algn="l" defTabSz="4572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Times New Roman"/>
                <a:ea typeface="Times New Roman"/>
                <a:cs typeface="Times New Roman"/>
                <a:sym typeface="Times New Roman"/>
              </a:defRPr>
            </a:lvl7pPr>
            <a:lvl8pPr marL="3566159" marR="0" indent="-365759" algn="l" defTabSz="4572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Times New Roman"/>
                <a:ea typeface="Times New Roman"/>
                <a:cs typeface="Times New Roman"/>
                <a:sym typeface="Times New Roman"/>
              </a:defRPr>
            </a:lvl8pPr>
            <a:lvl9pPr marL="4023359" marR="0" indent="-365759" algn="l" defTabSz="4572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Times New Roman"/>
                <a:ea typeface="Times New Roman"/>
                <a:cs typeface="Times New Roman"/>
                <a:sym typeface="Times New Roman"/>
              </a:defRPr>
            </a:lvl9pPr>
          </a:lstStyle>
          <a:p>
            <a:pPr marL="0" indent="0">
              <a:lnSpc>
                <a:spcPct val="150000"/>
              </a:lnSpc>
              <a:buNone/>
            </a:pPr>
            <a:endParaRPr lang="sv-SE" sz="2400" b="1" kern="0" dirty="0">
              <a:solidFill>
                <a:schemeClr val="bg1"/>
              </a:solidFill>
            </a:endParaRPr>
          </a:p>
          <a:p>
            <a:pPr>
              <a:lnSpc>
                <a:spcPct val="150000"/>
              </a:lnSpc>
            </a:pPr>
            <a:endParaRPr lang="sv-SE" b="1" kern="0" dirty="0"/>
          </a:p>
          <a:p>
            <a:pPr>
              <a:lnSpc>
                <a:spcPct val="150000"/>
              </a:lnSpc>
            </a:pPr>
            <a:endParaRPr lang="sv-SE" b="1" kern="0" dirty="0"/>
          </a:p>
          <a:p>
            <a:pPr marL="0" indent="0" algn="ctr">
              <a:lnSpc>
                <a:spcPct val="150000"/>
              </a:lnSpc>
              <a:buNone/>
            </a:pPr>
            <a:r>
              <a:rPr lang="sv-SE" sz="3300" b="1" kern="0" dirty="0">
                <a:solidFill>
                  <a:schemeClr val="bg1"/>
                </a:solidFill>
              </a:rPr>
              <a:t>Vad får jag som medarbetare?</a:t>
            </a:r>
          </a:p>
        </p:txBody>
      </p:sp>
    </p:spTree>
    <p:extLst>
      <p:ext uri="{BB962C8B-B14F-4D97-AF65-F5344CB8AC3E}">
        <p14:creationId xmlns:p14="http://schemas.microsoft.com/office/powerpoint/2010/main" val="4101429343"/>
      </p:ext>
    </p:extLst>
  </p:cSld>
  <p:clrMapOvr>
    <a:masterClrMapping/>
  </p:clrMapOvr>
  <p:transition spd="med"/>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p:cNvPicPr>
            <a:picLocks noChangeAspect="1"/>
          </p:cNvPicPr>
          <p:nvPr/>
        </p:nvPicPr>
        <p:blipFill rotWithShape="1">
          <a:blip r:embed="rId3" cstate="print">
            <a:extLst>
              <a:ext uri="{28A0092B-C50C-407E-A947-70E740481C1C}">
                <a14:useLocalDpi xmlns:a14="http://schemas.microsoft.com/office/drawing/2010/main" val="0"/>
              </a:ext>
            </a:extLst>
          </a:blip>
          <a:srcRect l="59709" t="-60"/>
          <a:stretch/>
        </p:blipFill>
        <p:spPr>
          <a:xfrm>
            <a:off x="5533591" y="712786"/>
            <a:ext cx="3610409" cy="5226460"/>
          </a:xfrm>
          <a:prstGeom prst="rect">
            <a:avLst/>
          </a:prstGeom>
        </p:spPr>
      </p:pic>
      <p:sp>
        <p:nvSpPr>
          <p:cNvPr id="2" name="Rubrik 1"/>
          <p:cNvSpPr>
            <a:spLocks noGrp="1"/>
          </p:cNvSpPr>
          <p:nvPr>
            <p:ph type="title"/>
          </p:nvPr>
        </p:nvSpPr>
        <p:spPr>
          <a:xfrm>
            <a:off x="457202" y="1775188"/>
            <a:ext cx="8474149" cy="487928"/>
          </a:xfrm>
        </p:spPr>
        <p:txBody>
          <a:bodyPr/>
          <a:lstStyle/>
          <a:p>
            <a:r>
              <a:rPr lang="sv-SE" b="1" dirty="0"/>
              <a:t>Det </a:t>
            </a:r>
            <a:r>
              <a:rPr lang="sv-SE" b="1" dirty="0" smtClean="0"/>
              <a:t>beror på upphandlingen </a:t>
            </a:r>
            <a:r>
              <a:rPr lang="sv-SE" b="1" dirty="0"/>
              <a:t>som pågår </a:t>
            </a:r>
            <a:r>
              <a:rPr lang="sv-SE" b="1" dirty="0" smtClean="0"/>
              <a:t>och vad </a:t>
            </a:r>
            <a:r>
              <a:rPr lang="sv-SE" b="1" dirty="0"/>
              <a:t>leverantörerna kan erbjuda för att möta landstingets behov och krav</a:t>
            </a:r>
          </a:p>
        </p:txBody>
      </p:sp>
      <p:sp>
        <p:nvSpPr>
          <p:cNvPr id="10" name="Platshållare för innehåll 4"/>
          <p:cNvSpPr>
            <a:spLocks noGrp="1"/>
          </p:cNvSpPr>
          <p:nvPr>
            <p:ph idx="12"/>
          </p:nvPr>
        </p:nvSpPr>
        <p:spPr>
          <a:xfrm>
            <a:off x="457202" y="2749164"/>
            <a:ext cx="6964927" cy="2238820"/>
          </a:xfrm>
          <a:solidFill>
            <a:schemeClr val="bg1"/>
          </a:solidFill>
          <a:ln>
            <a:solidFill>
              <a:schemeClr val="tx1"/>
            </a:solidFill>
          </a:ln>
        </p:spPr>
        <p:txBody>
          <a:bodyPr/>
          <a:lstStyle/>
          <a:p>
            <a:pPr marL="0" indent="0">
              <a:buNone/>
            </a:pPr>
            <a:r>
              <a:rPr lang="sv-SE" sz="1050" b="1" dirty="0">
                <a:solidFill>
                  <a:srgbClr val="044C80"/>
                </a:solidFill>
              </a:rPr>
              <a:t>…men det här är ett utdrag från målbilden för att </a:t>
            </a:r>
            <a:r>
              <a:rPr lang="sv-SE" sz="1050" b="1" i="1" dirty="0">
                <a:solidFill>
                  <a:srgbClr val="044C80"/>
                </a:solidFill>
              </a:rPr>
              <a:t>göra det lättare för medarbetare</a:t>
            </a:r>
            <a:r>
              <a:rPr lang="sv-SE" sz="1050" b="1" dirty="0">
                <a:solidFill>
                  <a:srgbClr val="044C80"/>
                </a:solidFill>
              </a:rPr>
              <a:t>:</a:t>
            </a:r>
          </a:p>
          <a:p>
            <a:pPr marL="0" indent="0">
              <a:lnSpc>
                <a:spcPct val="150000"/>
              </a:lnSpc>
              <a:buNone/>
            </a:pPr>
            <a:r>
              <a:rPr lang="sv-SE" sz="1050" dirty="0">
                <a:sym typeface="Calibri"/>
              </a:rPr>
              <a:t>-  </a:t>
            </a:r>
            <a:r>
              <a:rPr lang="sv-SE" sz="1050" dirty="0"/>
              <a:t>Lättanvända mobila stöd med hög användarbarhet.</a:t>
            </a:r>
          </a:p>
          <a:p>
            <a:pPr>
              <a:lnSpc>
                <a:spcPct val="150000"/>
              </a:lnSpc>
              <a:buFontTx/>
              <a:buChar char="-"/>
            </a:pPr>
            <a:r>
              <a:rPr lang="sv-SE" sz="1050" dirty="0"/>
              <a:t>Välintegrerade kunskaps- och beslutsstöd.</a:t>
            </a:r>
          </a:p>
          <a:p>
            <a:pPr>
              <a:lnSpc>
                <a:spcPct val="150000"/>
              </a:lnSpc>
              <a:buFontTx/>
              <a:buChar char="-"/>
            </a:pPr>
            <a:r>
              <a:rPr lang="sv-SE" sz="1050" dirty="0">
                <a:sym typeface="Calibri"/>
              </a:rPr>
              <a:t>Strukturerad patientinformation</a:t>
            </a:r>
            <a:r>
              <a:rPr lang="sv-SE" sz="1050" strike="sngStrike" dirty="0">
                <a:solidFill>
                  <a:srgbClr val="FF0000"/>
                </a:solidFill>
                <a:sym typeface="Calibri"/>
              </a:rPr>
              <a:t> </a:t>
            </a:r>
            <a:r>
              <a:rPr lang="sv-SE" sz="1050" dirty="0">
                <a:sym typeface="Calibri"/>
              </a:rPr>
              <a:t>som finns tillgänglig på ett samlat ställe.</a:t>
            </a:r>
          </a:p>
          <a:p>
            <a:pPr>
              <a:lnSpc>
                <a:spcPct val="150000"/>
              </a:lnSpc>
              <a:buFontTx/>
              <a:buChar char="-"/>
            </a:pPr>
            <a:r>
              <a:rPr lang="sv-SE" sz="1050" dirty="0"/>
              <a:t>Information dokumenterad </a:t>
            </a:r>
            <a:r>
              <a:rPr lang="sv-SE" sz="1050" dirty="0">
                <a:sym typeface="Calibri"/>
              </a:rPr>
              <a:t>en gång, finns sedan tillgänglig i alla relevanta sammanhang.</a:t>
            </a:r>
          </a:p>
          <a:p>
            <a:pPr>
              <a:lnSpc>
                <a:spcPct val="150000"/>
              </a:lnSpc>
              <a:buFontTx/>
              <a:buChar char="-"/>
            </a:pPr>
            <a:r>
              <a:rPr lang="sv-SE" sz="1050" dirty="0">
                <a:sym typeface="Calibri"/>
              </a:rPr>
              <a:t>Administrativa arbetsuppgifter automatiseras och förenklas. </a:t>
            </a:r>
          </a:p>
          <a:p>
            <a:pPr>
              <a:lnSpc>
                <a:spcPct val="150000"/>
              </a:lnSpc>
              <a:buFontTx/>
              <a:buChar char="-"/>
            </a:pPr>
            <a:endParaRPr lang="sv-SE" sz="1050" dirty="0"/>
          </a:p>
        </p:txBody>
      </p:sp>
    </p:spTree>
    <p:extLst>
      <p:ext uri="{BB962C8B-B14F-4D97-AF65-F5344CB8AC3E}">
        <p14:creationId xmlns:p14="http://schemas.microsoft.com/office/powerpoint/2010/main" val="2000131100"/>
      </p:ext>
    </p:extLst>
  </p:cSld>
  <p:clrMapOvr>
    <a:masterClrMapping/>
  </p:clrMapOvr>
  <p:transition spd="med"/>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latshållare för innehåll 3"/>
          <p:cNvSpPr txBox="1">
            <a:spLocks/>
          </p:cNvSpPr>
          <p:nvPr/>
        </p:nvSpPr>
        <p:spPr>
          <a:xfrm>
            <a:off x="1" y="716395"/>
            <a:ext cx="9144000" cy="5135765"/>
          </a:xfrm>
          <a:prstGeom prst="rect">
            <a:avLst/>
          </a:prstGeom>
          <a:solidFill>
            <a:srgbClr val="044C80"/>
          </a:solidFill>
        </p:spPr>
        <p:txBody>
          <a:bodyPr/>
          <a:lstStyle>
            <a:lvl1pPr marL="182563" marR="0" indent="-182563" algn="l" defTabSz="457200" rtl="0" latinLnBrk="0">
              <a:lnSpc>
                <a:spcPct val="100000"/>
              </a:lnSpc>
              <a:spcBef>
                <a:spcPts val="700"/>
              </a:spcBef>
              <a:spcAft>
                <a:spcPts val="0"/>
              </a:spcAft>
              <a:buClrTx/>
              <a:buSzPct val="100000"/>
              <a:buFont typeface="Arial"/>
              <a:buChar char="•"/>
              <a:tabLst/>
              <a:defRPr sz="1200" b="0" i="0" u="none" strike="noStrike" cap="none" spc="0" baseline="0">
                <a:ln>
                  <a:noFill/>
                </a:ln>
                <a:solidFill>
                  <a:srgbClr val="000000"/>
                </a:solidFill>
                <a:uFillTx/>
                <a:latin typeface="Verdana" panose="020B0604030504040204" pitchFamily="34" charset="0"/>
                <a:ea typeface="Verdana" panose="020B0604030504040204" pitchFamily="34" charset="0"/>
                <a:cs typeface="Verdana" panose="020B0604030504040204" pitchFamily="34" charset="0"/>
                <a:sym typeface="Times New Roman"/>
              </a:defRPr>
            </a:lvl1pPr>
            <a:lvl2pPr marL="447675" marR="0" indent="-173038" algn="l" defTabSz="457200" rtl="0" latinLnBrk="0">
              <a:lnSpc>
                <a:spcPct val="100000"/>
              </a:lnSpc>
              <a:spcBef>
                <a:spcPts val="700"/>
              </a:spcBef>
              <a:spcAft>
                <a:spcPts val="0"/>
              </a:spcAft>
              <a:buClrTx/>
              <a:buSzPct val="100000"/>
              <a:buFont typeface="Arial"/>
              <a:buChar char="–"/>
              <a:tabLst/>
              <a:defRPr sz="1200" b="0" i="0" u="none" strike="noStrike" cap="none" spc="0" baseline="0">
                <a:ln>
                  <a:noFill/>
                </a:ln>
                <a:solidFill>
                  <a:srgbClr val="000000"/>
                </a:solidFill>
                <a:uFillTx/>
                <a:latin typeface="Verdana" panose="020B0604030504040204" pitchFamily="34" charset="0"/>
                <a:ea typeface="Verdana" panose="020B0604030504040204" pitchFamily="34" charset="0"/>
                <a:cs typeface="Verdana" panose="020B0604030504040204" pitchFamily="34" charset="0"/>
                <a:sym typeface="Times New Roman"/>
              </a:defRPr>
            </a:lvl2pPr>
            <a:lvl3pPr marL="712788" marR="0" indent="-165100" algn="l" defTabSz="457200" rtl="0" latinLnBrk="0">
              <a:lnSpc>
                <a:spcPct val="100000"/>
              </a:lnSpc>
              <a:spcBef>
                <a:spcPts val="700"/>
              </a:spcBef>
              <a:spcAft>
                <a:spcPts val="0"/>
              </a:spcAft>
              <a:buClrTx/>
              <a:buSzPct val="100000"/>
              <a:buFont typeface="Arial"/>
              <a:buChar char="•"/>
              <a:tabLst/>
              <a:defRPr sz="1200" b="0" i="0" u="none" strike="noStrike" cap="none" spc="0" baseline="0">
                <a:ln>
                  <a:noFill/>
                </a:ln>
                <a:solidFill>
                  <a:srgbClr val="000000"/>
                </a:solidFill>
                <a:uFillTx/>
                <a:latin typeface="Verdana" panose="020B0604030504040204" pitchFamily="34" charset="0"/>
                <a:ea typeface="Verdana" panose="020B0604030504040204" pitchFamily="34" charset="0"/>
                <a:cs typeface="Verdana" panose="020B0604030504040204" pitchFamily="34" charset="0"/>
                <a:sym typeface="Times New Roman"/>
              </a:defRPr>
            </a:lvl3pPr>
            <a:lvl4pPr marL="1079500" marR="0" indent="-184150" algn="l" defTabSz="457200" rtl="0" latinLnBrk="0">
              <a:lnSpc>
                <a:spcPct val="100000"/>
              </a:lnSpc>
              <a:spcBef>
                <a:spcPts val="700"/>
              </a:spcBef>
              <a:spcAft>
                <a:spcPts val="0"/>
              </a:spcAft>
              <a:buClrTx/>
              <a:buSzPct val="100000"/>
              <a:buFont typeface="Arial"/>
              <a:buChar char="–"/>
              <a:tabLst/>
              <a:defRPr sz="1200" b="0" i="0" u="none" strike="noStrike" cap="none" spc="0" baseline="0">
                <a:ln>
                  <a:noFill/>
                </a:ln>
                <a:solidFill>
                  <a:srgbClr val="000000"/>
                </a:solidFill>
                <a:uFillTx/>
                <a:latin typeface="Verdana" panose="020B0604030504040204" pitchFamily="34" charset="0"/>
                <a:ea typeface="Verdana" panose="020B0604030504040204" pitchFamily="34" charset="0"/>
                <a:cs typeface="Verdana" panose="020B0604030504040204" pitchFamily="34" charset="0"/>
                <a:sym typeface="Times New Roman"/>
              </a:defRPr>
            </a:lvl4pPr>
            <a:lvl5pPr marL="2194560" marR="0" indent="-365760" algn="l" defTabSz="457200" rtl="0" latinLnBrk="0">
              <a:lnSpc>
                <a:spcPct val="100000"/>
              </a:lnSpc>
              <a:spcBef>
                <a:spcPts val="700"/>
              </a:spcBef>
              <a:spcAft>
                <a:spcPts val="0"/>
              </a:spcAft>
              <a:buClrTx/>
              <a:buSzPct val="100000"/>
              <a:buFont typeface="Arial"/>
              <a:buChar char="»"/>
              <a:tabLst/>
              <a:defRPr sz="1200" b="0" i="0" u="none" strike="noStrike" cap="none" spc="0" baseline="0">
                <a:ln>
                  <a:noFill/>
                </a:ln>
                <a:solidFill>
                  <a:srgbClr val="000000"/>
                </a:solidFill>
                <a:uFillTx/>
                <a:latin typeface="Verdana" panose="020B0604030504040204" pitchFamily="34" charset="0"/>
                <a:ea typeface="Verdana" panose="020B0604030504040204" pitchFamily="34" charset="0"/>
                <a:cs typeface="Verdana" panose="020B0604030504040204" pitchFamily="34" charset="0"/>
                <a:sym typeface="Times New Roman"/>
              </a:defRPr>
            </a:lvl5pPr>
            <a:lvl6pPr marL="2651760" marR="0" indent="-365760" algn="l" defTabSz="4572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Times New Roman"/>
                <a:ea typeface="Times New Roman"/>
                <a:cs typeface="Times New Roman"/>
                <a:sym typeface="Times New Roman"/>
              </a:defRPr>
            </a:lvl6pPr>
            <a:lvl7pPr marL="3108960" marR="0" indent="-365760" algn="l" defTabSz="4572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Times New Roman"/>
                <a:ea typeface="Times New Roman"/>
                <a:cs typeface="Times New Roman"/>
                <a:sym typeface="Times New Roman"/>
              </a:defRPr>
            </a:lvl7pPr>
            <a:lvl8pPr marL="3566159" marR="0" indent="-365759" algn="l" defTabSz="4572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Times New Roman"/>
                <a:ea typeface="Times New Roman"/>
                <a:cs typeface="Times New Roman"/>
                <a:sym typeface="Times New Roman"/>
              </a:defRPr>
            </a:lvl8pPr>
            <a:lvl9pPr marL="4023359" marR="0" indent="-365759" algn="l" defTabSz="4572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Times New Roman"/>
                <a:ea typeface="Times New Roman"/>
                <a:cs typeface="Times New Roman"/>
                <a:sym typeface="Times New Roman"/>
              </a:defRPr>
            </a:lvl9pPr>
          </a:lstStyle>
          <a:p>
            <a:pPr marL="0" indent="0">
              <a:lnSpc>
                <a:spcPct val="150000"/>
              </a:lnSpc>
              <a:buNone/>
            </a:pPr>
            <a:endParaRPr lang="sv-SE" sz="2400" b="1" kern="0" dirty="0">
              <a:solidFill>
                <a:schemeClr val="bg1"/>
              </a:solidFill>
            </a:endParaRPr>
          </a:p>
          <a:p>
            <a:pPr>
              <a:lnSpc>
                <a:spcPct val="150000"/>
              </a:lnSpc>
            </a:pPr>
            <a:endParaRPr lang="sv-SE" b="1" kern="0" dirty="0"/>
          </a:p>
          <a:p>
            <a:pPr>
              <a:lnSpc>
                <a:spcPct val="150000"/>
              </a:lnSpc>
            </a:pPr>
            <a:endParaRPr lang="sv-SE" b="1" kern="0" dirty="0"/>
          </a:p>
          <a:p>
            <a:pPr marL="0" indent="0" algn="ctr">
              <a:lnSpc>
                <a:spcPct val="150000"/>
              </a:lnSpc>
              <a:buNone/>
            </a:pPr>
            <a:r>
              <a:rPr lang="sv-SE" sz="3300" b="1" kern="0" dirty="0">
                <a:solidFill>
                  <a:schemeClr val="bg1"/>
                </a:solidFill>
              </a:rPr>
              <a:t>När kommer det att beröra mig </a:t>
            </a:r>
          </a:p>
          <a:p>
            <a:pPr marL="0" indent="0" algn="ctr">
              <a:lnSpc>
                <a:spcPct val="150000"/>
              </a:lnSpc>
              <a:buNone/>
            </a:pPr>
            <a:r>
              <a:rPr lang="sv-SE" sz="3300" b="1" kern="0" dirty="0">
                <a:solidFill>
                  <a:schemeClr val="bg1"/>
                </a:solidFill>
              </a:rPr>
              <a:t>som medarbetare?</a:t>
            </a:r>
          </a:p>
        </p:txBody>
      </p:sp>
    </p:spTree>
    <p:extLst>
      <p:ext uri="{BB962C8B-B14F-4D97-AF65-F5344CB8AC3E}">
        <p14:creationId xmlns:p14="http://schemas.microsoft.com/office/powerpoint/2010/main" val="3734021686"/>
      </p:ext>
    </p:extLst>
  </p:cSld>
  <p:clrMapOvr>
    <a:masterClrMapping/>
  </p:clrMapOvr>
  <p:transition spd="slow" advClick="0" advTm="10000">
    <p:wip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ubrik 6"/>
          <p:cNvSpPr>
            <a:spLocks noGrp="1"/>
          </p:cNvSpPr>
          <p:nvPr>
            <p:ph type="title"/>
          </p:nvPr>
        </p:nvSpPr>
        <p:spPr>
          <a:xfrm>
            <a:off x="457200" y="502741"/>
            <a:ext cx="8229600" cy="650571"/>
          </a:xfrm>
        </p:spPr>
        <p:txBody>
          <a:bodyPr/>
          <a:lstStyle/>
          <a:p>
            <a:r>
              <a:rPr lang="sv-SE" b="1" dirty="0">
                <a:solidFill>
                  <a:srgbClr val="044C80"/>
                </a:solidFill>
              </a:rPr>
              <a:t>Här är den preliminära tidplanen</a:t>
            </a:r>
          </a:p>
        </p:txBody>
      </p:sp>
      <p:sp>
        <p:nvSpPr>
          <p:cNvPr id="3" name="textruta 2"/>
          <p:cNvSpPr txBox="1"/>
          <p:nvPr/>
        </p:nvSpPr>
        <p:spPr>
          <a:xfrm>
            <a:off x="457200" y="2400302"/>
            <a:ext cx="4114800" cy="88582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4289" tIns="34289" rIns="34289" bIns="34289" numCol="1" spcCol="38100" rtlCol="0" anchor="t">
            <a:noAutofit/>
          </a:bodyPr>
          <a:lstStyle/>
          <a:p>
            <a:pPr defTabSz="342884" hangingPunct="0"/>
            <a:endParaRPr lang="sv-SE" sz="750" dirty="0">
              <a:solidFill>
                <a:srgbClr val="000000"/>
              </a:solidFill>
              <a:latin typeface="Arial" panose="020B0604020202020204" pitchFamily="34" charset="0"/>
              <a:cs typeface="Arial" panose="020B0604020202020204" pitchFamily="34" charset="0"/>
              <a:sym typeface="Calibri"/>
            </a:endParaRPr>
          </a:p>
        </p:txBody>
      </p:sp>
      <p:sp>
        <p:nvSpPr>
          <p:cNvPr id="35" name="Platshållare för innehåll 15"/>
          <p:cNvSpPr>
            <a:spLocks noGrp="1"/>
          </p:cNvSpPr>
          <p:nvPr>
            <p:ph idx="11"/>
          </p:nvPr>
        </p:nvSpPr>
        <p:spPr>
          <a:xfrm>
            <a:off x="366522" y="1219163"/>
            <a:ext cx="8229600" cy="2952750"/>
          </a:xfrm>
        </p:spPr>
        <p:txBody>
          <a:bodyPr/>
          <a:lstStyle/>
          <a:p>
            <a:pPr marL="0" indent="0">
              <a:buNone/>
            </a:pPr>
            <a:r>
              <a:rPr lang="sv-SE" sz="1350" b="1" dirty="0">
                <a:sym typeface="Calibri"/>
              </a:rPr>
              <a:t>Upphandlingsfasen</a:t>
            </a:r>
            <a:r>
              <a:rPr lang="sv-SE" sz="1350" dirty="0">
                <a:sym typeface="Calibri"/>
              </a:rPr>
              <a:t> - Representanter från olika verksamheter är med i arbetet med att ställa krav på den nya vårdinformationsmiljön.</a:t>
            </a:r>
          </a:p>
          <a:p>
            <a:pPr marL="0" indent="0">
              <a:buNone/>
            </a:pPr>
            <a:endParaRPr lang="sv-SE" sz="1350" dirty="0">
              <a:sym typeface="Calibri"/>
            </a:endParaRPr>
          </a:p>
          <a:p>
            <a:pPr marL="0" indent="0">
              <a:buNone/>
            </a:pPr>
            <a:r>
              <a:rPr lang="sv-SE" sz="1350" b="1" dirty="0">
                <a:sym typeface="Calibri"/>
              </a:rPr>
              <a:t>Förberedelsefasen</a:t>
            </a:r>
            <a:r>
              <a:rPr lang="sv-SE" sz="1350" dirty="0">
                <a:sym typeface="Calibri"/>
              </a:rPr>
              <a:t> - Kliniska representanter är delaktiga i arbetet med gemensamma arbetssätt och information.</a:t>
            </a:r>
          </a:p>
          <a:p>
            <a:pPr marL="0" indent="0">
              <a:buNone/>
            </a:pPr>
            <a:endParaRPr lang="sv-SE" sz="1350" dirty="0">
              <a:sym typeface="Calibri"/>
            </a:endParaRPr>
          </a:p>
          <a:p>
            <a:pPr marL="0" indent="0">
              <a:buNone/>
            </a:pPr>
            <a:r>
              <a:rPr lang="sv-SE" sz="1350" b="1" dirty="0">
                <a:sym typeface="Calibri"/>
              </a:rPr>
              <a:t>Implementeringsfasen </a:t>
            </a:r>
            <a:r>
              <a:rPr lang="sv-SE" sz="1350" dirty="0">
                <a:sym typeface="Calibri"/>
              </a:rPr>
              <a:t>- Inför och under övergången kommer kliniska representanter att involveras och gå utbildningar för att förberedas för den nya vårdinformationsmiljön. </a:t>
            </a:r>
          </a:p>
          <a:p>
            <a:endParaRPr lang="sv-SE" dirty="0"/>
          </a:p>
        </p:txBody>
      </p:sp>
      <p:grpSp>
        <p:nvGrpSpPr>
          <p:cNvPr id="30" name="Grupp 29"/>
          <p:cNvGrpSpPr/>
          <p:nvPr/>
        </p:nvGrpSpPr>
        <p:grpSpPr>
          <a:xfrm>
            <a:off x="1528764" y="4454644"/>
            <a:ext cx="6540053" cy="1422404"/>
            <a:chOff x="1772629" y="3916907"/>
            <a:chExt cx="10028813" cy="2153738"/>
          </a:xfrm>
        </p:grpSpPr>
        <p:grpSp>
          <p:nvGrpSpPr>
            <p:cNvPr id="31" name="Grupp 30"/>
            <p:cNvGrpSpPr/>
            <p:nvPr/>
          </p:nvGrpSpPr>
          <p:grpSpPr>
            <a:xfrm>
              <a:off x="1772629" y="3916907"/>
              <a:ext cx="9809771" cy="2153738"/>
              <a:chOff x="537399" y="2571343"/>
              <a:chExt cx="10972799" cy="2409081"/>
            </a:xfrm>
          </p:grpSpPr>
          <p:grpSp>
            <p:nvGrpSpPr>
              <p:cNvPr id="33" name="Group 9">
                <a:extLst>
                  <a:ext uri="{FF2B5EF4-FFF2-40B4-BE49-F238E27FC236}">
                    <a16:creationId xmlns:a16="http://schemas.microsoft.com/office/drawing/2014/main" id="{2D6C4F89-FCA6-4396-AF05-C134E54D1ACF}"/>
                  </a:ext>
                </a:extLst>
              </p:cNvPr>
              <p:cNvGrpSpPr/>
              <p:nvPr/>
            </p:nvGrpSpPr>
            <p:grpSpPr>
              <a:xfrm>
                <a:off x="537399" y="2571343"/>
                <a:ext cx="10972799" cy="321772"/>
                <a:chOff x="448307" y="2637133"/>
                <a:chExt cx="10393090" cy="321772"/>
              </a:xfrm>
              <a:noFill/>
            </p:grpSpPr>
            <p:sp>
              <p:nvSpPr>
                <p:cNvPr id="50" name="Rectangle 15">
                  <a:extLst>
                    <a:ext uri="{FF2B5EF4-FFF2-40B4-BE49-F238E27FC236}">
                      <a16:creationId xmlns:a16="http://schemas.microsoft.com/office/drawing/2014/main" id="{FFD84FC4-E435-48C8-8855-A841FD82E59A}"/>
                    </a:ext>
                  </a:extLst>
                </p:cNvPr>
                <p:cNvSpPr/>
                <p:nvPr/>
              </p:nvSpPr>
              <p:spPr bwMode="auto">
                <a:xfrm>
                  <a:off x="1247775" y="2637133"/>
                  <a:ext cx="1598937" cy="321772"/>
                </a:xfrm>
                <a:prstGeom prst="rect">
                  <a:avLst/>
                </a:prstGeom>
                <a:grpFill/>
                <a:ln w="12700" cap="flat" cmpd="sng" algn="ctr">
                  <a:solidFill>
                    <a:schemeClr val="tx1"/>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1pPr>
                  <a:lvl2pPr marL="0" marR="0" indent="457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2pPr>
                  <a:lvl3pPr marL="0" marR="0" indent="914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3pPr>
                  <a:lvl4pPr marL="0" marR="0" indent="1371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4pPr>
                  <a:lvl5pPr marL="0" marR="0" indent="18288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5pPr>
                  <a:lvl6pPr marL="0" marR="0" indent="22860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6pPr>
                  <a:lvl7pPr marL="0" marR="0" indent="2743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7pPr>
                  <a:lvl8pPr marL="0" marR="0" indent="3200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8pPr>
                  <a:lvl9pPr marL="0" marR="0" indent="3657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9pPr>
                </a:lstStyle>
                <a:p>
                  <a:pPr algn="ctr" defTabSz="685766" fontAlgn="base" hangingPunct="1">
                    <a:spcBef>
                      <a:spcPct val="50000"/>
                    </a:spcBef>
                    <a:spcAft>
                      <a:spcPct val="0"/>
                    </a:spcAft>
                    <a:defRPr/>
                  </a:pPr>
                  <a:r>
                    <a:rPr lang="sv-SE" sz="750" b="1" dirty="0">
                      <a:solidFill>
                        <a:sysClr val="windowText" lastClr="000000"/>
                      </a:solidFill>
                      <a:latin typeface="Verdana" panose="020B0604030504040204" pitchFamily="34" charset="0"/>
                      <a:ea typeface="Verdana" panose="020B0604030504040204" pitchFamily="34" charset="0"/>
                      <a:cs typeface="Verdana" panose="020B0604030504040204" pitchFamily="34" charset="0"/>
                    </a:rPr>
                    <a:t>2017</a:t>
                  </a:r>
                  <a:endParaRPr lang="sv-SE" sz="750" dirty="0">
                    <a:solidFill>
                      <a:sysClr val="windowText" lastClr="000000"/>
                    </a:solidFill>
                    <a:latin typeface="Verdana" panose="020B0604030504040204" pitchFamily="34" charset="0"/>
                    <a:ea typeface="Verdana" panose="020B0604030504040204" pitchFamily="34" charset="0"/>
                    <a:cs typeface="Verdana" panose="020B0604030504040204" pitchFamily="34" charset="0"/>
                  </a:endParaRPr>
                </a:p>
              </p:txBody>
            </p:sp>
            <p:sp>
              <p:nvSpPr>
                <p:cNvPr id="51" name="Rectangle 17">
                  <a:extLst>
                    <a:ext uri="{FF2B5EF4-FFF2-40B4-BE49-F238E27FC236}">
                      <a16:creationId xmlns:a16="http://schemas.microsoft.com/office/drawing/2014/main" id="{EE9F8386-B6AE-4C35-A5EA-17A276C9A7D7}"/>
                    </a:ext>
                  </a:extLst>
                </p:cNvPr>
                <p:cNvSpPr/>
                <p:nvPr/>
              </p:nvSpPr>
              <p:spPr bwMode="auto">
                <a:xfrm>
                  <a:off x="2846712" y="2637133"/>
                  <a:ext cx="1598937" cy="321772"/>
                </a:xfrm>
                <a:prstGeom prst="rect">
                  <a:avLst/>
                </a:prstGeom>
                <a:solidFill>
                  <a:schemeClr val="bg1">
                    <a:lumMod val="95000"/>
                  </a:schemeClr>
                </a:solidFill>
                <a:ln w="12700" cap="flat" cmpd="sng" algn="ctr">
                  <a:solidFill>
                    <a:schemeClr val="tx1"/>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1pPr>
                  <a:lvl2pPr marL="0" marR="0" indent="457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2pPr>
                  <a:lvl3pPr marL="0" marR="0" indent="914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3pPr>
                  <a:lvl4pPr marL="0" marR="0" indent="1371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4pPr>
                  <a:lvl5pPr marL="0" marR="0" indent="18288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5pPr>
                  <a:lvl6pPr marL="0" marR="0" indent="22860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6pPr>
                  <a:lvl7pPr marL="0" marR="0" indent="2743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7pPr>
                  <a:lvl8pPr marL="0" marR="0" indent="3200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8pPr>
                  <a:lvl9pPr marL="0" marR="0" indent="3657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9pPr>
                </a:lstStyle>
                <a:p>
                  <a:pPr algn="ctr" defTabSz="685766" fontAlgn="base" hangingPunct="1">
                    <a:spcBef>
                      <a:spcPct val="50000"/>
                    </a:spcBef>
                    <a:spcAft>
                      <a:spcPct val="0"/>
                    </a:spcAft>
                    <a:defRPr/>
                  </a:pPr>
                  <a:r>
                    <a:rPr lang="sv-SE" sz="750" b="1" dirty="0">
                      <a:solidFill>
                        <a:sysClr val="windowText" lastClr="000000"/>
                      </a:solidFill>
                      <a:latin typeface="Verdana" panose="020B0604030504040204" pitchFamily="34" charset="0"/>
                      <a:ea typeface="Verdana" panose="020B0604030504040204" pitchFamily="34" charset="0"/>
                      <a:cs typeface="Verdana" panose="020B0604030504040204" pitchFamily="34" charset="0"/>
                    </a:rPr>
                    <a:t>2018</a:t>
                  </a:r>
                  <a:endParaRPr lang="sv-SE" sz="750" dirty="0">
                    <a:solidFill>
                      <a:sysClr val="windowText" lastClr="000000"/>
                    </a:solidFill>
                    <a:latin typeface="Verdana" panose="020B0604030504040204" pitchFamily="34" charset="0"/>
                    <a:ea typeface="Verdana" panose="020B0604030504040204" pitchFamily="34" charset="0"/>
                    <a:cs typeface="Verdana" panose="020B0604030504040204" pitchFamily="34" charset="0"/>
                  </a:endParaRPr>
                </a:p>
              </p:txBody>
            </p:sp>
            <p:sp>
              <p:nvSpPr>
                <p:cNvPr id="52" name="Rectangle 19">
                  <a:extLst>
                    <a:ext uri="{FF2B5EF4-FFF2-40B4-BE49-F238E27FC236}">
                      <a16:creationId xmlns:a16="http://schemas.microsoft.com/office/drawing/2014/main" id="{107596B0-A0D4-4A51-B229-AB6AC8A37EB1}"/>
                    </a:ext>
                  </a:extLst>
                </p:cNvPr>
                <p:cNvSpPr/>
                <p:nvPr/>
              </p:nvSpPr>
              <p:spPr bwMode="auto">
                <a:xfrm>
                  <a:off x="4445649" y="2637133"/>
                  <a:ext cx="1598937" cy="321772"/>
                </a:xfrm>
                <a:prstGeom prst="rect">
                  <a:avLst/>
                </a:prstGeom>
                <a:grpFill/>
                <a:ln w="12700" cap="flat" cmpd="sng" algn="ctr">
                  <a:solidFill>
                    <a:schemeClr val="tx1"/>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1pPr>
                  <a:lvl2pPr marL="0" marR="0" indent="457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2pPr>
                  <a:lvl3pPr marL="0" marR="0" indent="914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3pPr>
                  <a:lvl4pPr marL="0" marR="0" indent="1371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4pPr>
                  <a:lvl5pPr marL="0" marR="0" indent="18288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5pPr>
                  <a:lvl6pPr marL="0" marR="0" indent="22860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6pPr>
                  <a:lvl7pPr marL="0" marR="0" indent="2743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7pPr>
                  <a:lvl8pPr marL="0" marR="0" indent="3200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8pPr>
                  <a:lvl9pPr marL="0" marR="0" indent="3657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9pPr>
                </a:lstStyle>
                <a:p>
                  <a:pPr algn="ctr" defTabSz="685766" fontAlgn="base" hangingPunct="1">
                    <a:spcBef>
                      <a:spcPct val="50000"/>
                    </a:spcBef>
                    <a:spcAft>
                      <a:spcPct val="0"/>
                    </a:spcAft>
                    <a:defRPr/>
                  </a:pPr>
                  <a:r>
                    <a:rPr lang="sv-SE" sz="750" b="1" dirty="0">
                      <a:solidFill>
                        <a:sysClr val="windowText" lastClr="000000"/>
                      </a:solidFill>
                      <a:latin typeface="Verdana" panose="020B0604030504040204" pitchFamily="34" charset="0"/>
                      <a:ea typeface="Verdana" panose="020B0604030504040204" pitchFamily="34" charset="0"/>
                      <a:cs typeface="Verdana" panose="020B0604030504040204" pitchFamily="34" charset="0"/>
                    </a:rPr>
                    <a:t>2019</a:t>
                  </a:r>
                  <a:endParaRPr lang="sv-SE" sz="750" dirty="0">
                    <a:solidFill>
                      <a:sysClr val="windowText" lastClr="000000"/>
                    </a:solidFill>
                    <a:latin typeface="Verdana" panose="020B0604030504040204" pitchFamily="34" charset="0"/>
                    <a:ea typeface="Verdana" panose="020B0604030504040204" pitchFamily="34" charset="0"/>
                    <a:cs typeface="Verdana" panose="020B0604030504040204" pitchFamily="34" charset="0"/>
                  </a:endParaRPr>
                </a:p>
              </p:txBody>
            </p:sp>
            <p:sp>
              <p:nvSpPr>
                <p:cNvPr id="53" name="Rectangle 21">
                  <a:extLst>
                    <a:ext uri="{FF2B5EF4-FFF2-40B4-BE49-F238E27FC236}">
                      <a16:creationId xmlns:a16="http://schemas.microsoft.com/office/drawing/2014/main" id="{0A0BB154-A2B9-4226-9050-7A4391D3347A}"/>
                    </a:ext>
                  </a:extLst>
                </p:cNvPr>
                <p:cNvSpPr/>
                <p:nvPr/>
              </p:nvSpPr>
              <p:spPr bwMode="auto">
                <a:xfrm>
                  <a:off x="6044586" y="2637133"/>
                  <a:ext cx="1598937" cy="321772"/>
                </a:xfrm>
                <a:prstGeom prst="rect">
                  <a:avLst/>
                </a:prstGeom>
                <a:solidFill>
                  <a:schemeClr val="bg1">
                    <a:lumMod val="95000"/>
                  </a:schemeClr>
                </a:solidFill>
                <a:ln w="12700" cap="flat" cmpd="sng" algn="ctr">
                  <a:solidFill>
                    <a:schemeClr val="tx1"/>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1pPr>
                  <a:lvl2pPr marL="0" marR="0" indent="457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2pPr>
                  <a:lvl3pPr marL="0" marR="0" indent="914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3pPr>
                  <a:lvl4pPr marL="0" marR="0" indent="1371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4pPr>
                  <a:lvl5pPr marL="0" marR="0" indent="18288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5pPr>
                  <a:lvl6pPr marL="0" marR="0" indent="22860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6pPr>
                  <a:lvl7pPr marL="0" marR="0" indent="2743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7pPr>
                  <a:lvl8pPr marL="0" marR="0" indent="3200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8pPr>
                  <a:lvl9pPr marL="0" marR="0" indent="3657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9pPr>
                </a:lstStyle>
                <a:p>
                  <a:pPr algn="ctr" defTabSz="685766" fontAlgn="base" hangingPunct="1">
                    <a:spcBef>
                      <a:spcPct val="50000"/>
                    </a:spcBef>
                    <a:spcAft>
                      <a:spcPct val="0"/>
                    </a:spcAft>
                    <a:defRPr/>
                  </a:pPr>
                  <a:r>
                    <a:rPr lang="sv-SE" sz="750" b="1" dirty="0">
                      <a:solidFill>
                        <a:sysClr val="windowText" lastClr="000000"/>
                      </a:solidFill>
                      <a:latin typeface="Verdana" panose="020B0604030504040204" pitchFamily="34" charset="0"/>
                      <a:ea typeface="Verdana" panose="020B0604030504040204" pitchFamily="34" charset="0"/>
                      <a:cs typeface="Verdana" panose="020B0604030504040204" pitchFamily="34" charset="0"/>
                    </a:rPr>
                    <a:t>2020</a:t>
                  </a:r>
                  <a:endParaRPr lang="sv-SE" sz="750" dirty="0">
                    <a:solidFill>
                      <a:sysClr val="windowText" lastClr="000000"/>
                    </a:solidFill>
                    <a:latin typeface="Verdana" panose="020B0604030504040204" pitchFamily="34" charset="0"/>
                    <a:ea typeface="Verdana" panose="020B0604030504040204" pitchFamily="34" charset="0"/>
                    <a:cs typeface="Verdana" panose="020B0604030504040204" pitchFamily="34" charset="0"/>
                  </a:endParaRPr>
                </a:p>
              </p:txBody>
            </p:sp>
            <p:sp>
              <p:nvSpPr>
                <p:cNvPr id="54" name="Rectangle 23">
                  <a:extLst>
                    <a:ext uri="{FF2B5EF4-FFF2-40B4-BE49-F238E27FC236}">
                      <a16:creationId xmlns:a16="http://schemas.microsoft.com/office/drawing/2014/main" id="{7FB4E844-C0E0-4FAF-817E-9A59E49D88EE}"/>
                    </a:ext>
                  </a:extLst>
                </p:cNvPr>
                <p:cNvSpPr/>
                <p:nvPr/>
              </p:nvSpPr>
              <p:spPr bwMode="auto">
                <a:xfrm>
                  <a:off x="7643523" y="2637133"/>
                  <a:ext cx="1598937" cy="321772"/>
                </a:xfrm>
                <a:prstGeom prst="rect">
                  <a:avLst/>
                </a:prstGeom>
                <a:grpFill/>
                <a:ln w="12700" cap="flat" cmpd="sng" algn="ctr">
                  <a:solidFill>
                    <a:schemeClr val="tx1"/>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1pPr>
                  <a:lvl2pPr marL="0" marR="0" indent="457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2pPr>
                  <a:lvl3pPr marL="0" marR="0" indent="914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3pPr>
                  <a:lvl4pPr marL="0" marR="0" indent="1371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4pPr>
                  <a:lvl5pPr marL="0" marR="0" indent="18288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5pPr>
                  <a:lvl6pPr marL="0" marR="0" indent="22860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6pPr>
                  <a:lvl7pPr marL="0" marR="0" indent="2743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7pPr>
                  <a:lvl8pPr marL="0" marR="0" indent="3200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8pPr>
                  <a:lvl9pPr marL="0" marR="0" indent="3657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9pPr>
                </a:lstStyle>
                <a:p>
                  <a:pPr algn="ctr" defTabSz="685766" fontAlgn="base" hangingPunct="1">
                    <a:spcBef>
                      <a:spcPct val="50000"/>
                    </a:spcBef>
                    <a:spcAft>
                      <a:spcPct val="0"/>
                    </a:spcAft>
                    <a:defRPr/>
                  </a:pPr>
                  <a:r>
                    <a:rPr lang="sv-SE" sz="750" b="1" dirty="0">
                      <a:solidFill>
                        <a:sysClr val="windowText" lastClr="000000"/>
                      </a:solidFill>
                      <a:latin typeface="Verdana" panose="020B0604030504040204" pitchFamily="34" charset="0"/>
                      <a:ea typeface="Verdana" panose="020B0604030504040204" pitchFamily="34" charset="0"/>
                      <a:cs typeface="Verdana" panose="020B0604030504040204" pitchFamily="34" charset="0"/>
                    </a:rPr>
                    <a:t>2021</a:t>
                  </a:r>
                  <a:endParaRPr lang="sv-SE" sz="750" dirty="0">
                    <a:solidFill>
                      <a:sysClr val="windowText" lastClr="000000"/>
                    </a:solidFill>
                    <a:latin typeface="Verdana" panose="020B0604030504040204" pitchFamily="34" charset="0"/>
                    <a:ea typeface="Verdana" panose="020B0604030504040204" pitchFamily="34" charset="0"/>
                    <a:cs typeface="Verdana" panose="020B0604030504040204" pitchFamily="34" charset="0"/>
                  </a:endParaRPr>
                </a:p>
              </p:txBody>
            </p:sp>
            <p:sp>
              <p:nvSpPr>
                <p:cNvPr id="55" name="Rectangle 25">
                  <a:extLst>
                    <a:ext uri="{FF2B5EF4-FFF2-40B4-BE49-F238E27FC236}">
                      <a16:creationId xmlns:a16="http://schemas.microsoft.com/office/drawing/2014/main" id="{F7B63A44-AFD8-4739-AED3-B8C99897EA25}"/>
                    </a:ext>
                  </a:extLst>
                </p:cNvPr>
                <p:cNvSpPr/>
                <p:nvPr/>
              </p:nvSpPr>
              <p:spPr bwMode="auto">
                <a:xfrm>
                  <a:off x="9242460" y="2637133"/>
                  <a:ext cx="1598937" cy="321772"/>
                </a:xfrm>
                <a:prstGeom prst="rect">
                  <a:avLst/>
                </a:prstGeom>
                <a:solidFill>
                  <a:schemeClr val="bg1">
                    <a:lumMod val="95000"/>
                  </a:schemeClr>
                </a:solidFill>
                <a:ln w="12700" cap="flat" cmpd="sng" algn="ctr">
                  <a:solidFill>
                    <a:schemeClr val="tx1"/>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1pPr>
                  <a:lvl2pPr marL="0" marR="0" indent="457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2pPr>
                  <a:lvl3pPr marL="0" marR="0" indent="914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3pPr>
                  <a:lvl4pPr marL="0" marR="0" indent="1371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4pPr>
                  <a:lvl5pPr marL="0" marR="0" indent="18288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5pPr>
                  <a:lvl6pPr marL="0" marR="0" indent="22860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6pPr>
                  <a:lvl7pPr marL="0" marR="0" indent="2743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7pPr>
                  <a:lvl8pPr marL="0" marR="0" indent="3200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8pPr>
                  <a:lvl9pPr marL="0" marR="0" indent="3657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9pPr>
                </a:lstStyle>
                <a:p>
                  <a:pPr algn="ctr" defTabSz="685766" fontAlgn="base" hangingPunct="1">
                    <a:spcBef>
                      <a:spcPct val="50000"/>
                    </a:spcBef>
                    <a:spcAft>
                      <a:spcPct val="0"/>
                    </a:spcAft>
                    <a:defRPr/>
                  </a:pPr>
                  <a:r>
                    <a:rPr lang="sv-SE" sz="750" b="1" dirty="0">
                      <a:solidFill>
                        <a:sysClr val="windowText" lastClr="000000"/>
                      </a:solidFill>
                      <a:latin typeface="Verdana" panose="020B0604030504040204" pitchFamily="34" charset="0"/>
                      <a:ea typeface="Verdana" panose="020B0604030504040204" pitchFamily="34" charset="0"/>
                      <a:cs typeface="Verdana" panose="020B0604030504040204" pitchFamily="34" charset="0"/>
                    </a:rPr>
                    <a:t>2022</a:t>
                  </a:r>
                  <a:endParaRPr lang="sv-SE" sz="750" dirty="0">
                    <a:solidFill>
                      <a:sysClr val="windowText" lastClr="000000"/>
                    </a:solidFill>
                    <a:latin typeface="Verdana" panose="020B0604030504040204" pitchFamily="34" charset="0"/>
                    <a:ea typeface="Verdana" panose="020B0604030504040204" pitchFamily="34" charset="0"/>
                    <a:cs typeface="Verdana" panose="020B0604030504040204" pitchFamily="34" charset="0"/>
                  </a:endParaRPr>
                </a:p>
              </p:txBody>
            </p:sp>
            <p:sp>
              <p:nvSpPr>
                <p:cNvPr id="56" name="Rectangle 27">
                  <a:extLst>
                    <a:ext uri="{FF2B5EF4-FFF2-40B4-BE49-F238E27FC236}">
                      <a16:creationId xmlns:a16="http://schemas.microsoft.com/office/drawing/2014/main" id="{D412BDC3-5E5C-4865-A403-00779AD40991}"/>
                    </a:ext>
                  </a:extLst>
                </p:cNvPr>
                <p:cNvSpPr/>
                <p:nvPr/>
              </p:nvSpPr>
              <p:spPr bwMode="auto">
                <a:xfrm>
                  <a:off x="448307" y="2637133"/>
                  <a:ext cx="799468" cy="321772"/>
                </a:xfrm>
                <a:prstGeom prst="rect">
                  <a:avLst/>
                </a:prstGeom>
                <a:solidFill>
                  <a:schemeClr val="bg1">
                    <a:lumMod val="95000"/>
                  </a:schemeClr>
                </a:solidFill>
                <a:ln w="12700" cap="flat" cmpd="sng" algn="ctr">
                  <a:solidFill>
                    <a:schemeClr val="tx1"/>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1pPr>
                  <a:lvl2pPr marL="0" marR="0" indent="457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2pPr>
                  <a:lvl3pPr marL="0" marR="0" indent="914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3pPr>
                  <a:lvl4pPr marL="0" marR="0" indent="1371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4pPr>
                  <a:lvl5pPr marL="0" marR="0" indent="18288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5pPr>
                  <a:lvl6pPr marL="0" marR="0" indent="22860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6pPr>
                  <a:lvl7pPr marL="0" marR="0" indent="2743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7pPr>
                  <a:lvl8pPr marL="0" marR="0" indent="3200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8pPr>
                  <a:lvl9pPr marL="0" marR="0" indent="3657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9pPr>
                </a:lstStyle>
                <a:p>
                  <a:pPr algn="ctr" defTabSz="685766" fontAlgn="base" hangingPunct="1">
                    <a:spcBef>
                      <a:spcPct val="50000"/>
                    </a:spcBef>
                    <a:spcAft>
                      <a:spcPct val="0"/>
                    </a:spcAft>
                    <a:defRPr/>
                  </a:pPr>
                  <a:r>
                    <a:rPr lang="sv-SE" sz="750" b="1" dirty="0">
                      <a:solidFill>
                        <a:sysClr val="windowText" lastClr="000000"/>
                      </a:solidFill>
                      <a:latin typeface="Verdana" panose="020B0604030504040204" pitchFamily="34" charset="0"/>
                      <a:ea typeface="Verdana" panose="020B0604030504040204" pitchFamily="34" charset="0"/>
                      <a:cs typeface="Verdana" panose="020B0604030504040204" pitchFamily="34" charset="0"/>
                    </a:rPr>
                    <a:t>2016</a:t>
                  </a:r>
                  <a:endParaRPr lang="sv-SE" sz="750" dirty="0">
                    <a:solidFill>
                      <a:sysClr val="windowText" lastClr="000000"/>
                    </a:solidFill>
                    <a:latin typeface="Verdana" panose="020B0604030504040204" pitchFamily="34" charset="0"/>
                    <a:ea typeface="Verdana" panose="020B0604030504040204" pitchFamily="34" charset="0"/>
                    <a:cs typeface="Verdana" panose="020B0604030504040204" pitchFamily="34" charset="0"/>
                  </a:endParaRPr>
                </a:p>
              </p:txBody>
            </p:sp>
          </p:grpSp>
          <p:grpSp>
            <p:nvGrpSpPr>
              <p:cNvPr id="34" name="Group 7">
                <a:extLst>
                  <a:ext uri="{FF2B5EF4-FFF2-40B4-BE49-F238E27FC236}">
                    <a16:creationId xmlns:a16="http://schemas.microsoft.com/office/drawing/2014/main" id="{FB543086-432F-405E-B4C9-83DAEBFF76BF}"/>
                  </a:ext>
                </a:extLst>
              </p:cNvPr>
              <p:cNvGrpSpPr/>
              <p:nvPr/>
            </p:nvGrpSpPr>
            <p:grpSpPr>
              <a:xfrm>
                <a:off x="537399" y="2892424"/>
                <a:ext cx="10972799" cy="2088000"/>
                <a:chOff x="448307" y="2958215"/>
                <a:chExt cx="10393090" cy="1882795"/>
              </a:xfrm>
              <a:solidFill>
                <a:schemeClr val="bg1"/>
              </a:solidFill>
            </p:grpSpPr>
            <p:grpSp>
              <p:nvGrpSpPr>
                <p:cNvPr id="42" name="Group 8">
                  <a:extLst>
                    <a:ext uri="{FF2B5EF4-FFF2-40B4-BE49-F238E27FC236}">
                      <a16:creationId xmlns:a16="http://schemas.microsoft.com/office/drawing/2014/main" id="{53DAEA9C-7416-41AC-AF9C-57A175EE0CCF}"/>
                    </a:ext>
                  </a:extLst>
                </p:cNvPr>
                <p:cNvGrpSpPr/>
                <p:nvPr/>
              </p:nvGrpSpPr>
              <p:grpSpPr>
                <a:xfrm>
                  <a:off x="1247775" y="2958905"/>
                  <a:ext cx="9593622" cy="1882105"/>
                  <a:chOff x="609600" y="2529241"/>
                  <a:chExt cx="9593622" cy="3271484"/>
                </a:xfrm>
                <a:grpFill/>
              </p:grpSpPr>
              <p:sp>
                <p:nvSpPr>
                  <p:cNvPr id="44" name="Rectangle 16">
                    <a:extLst>
                      <a:ext uri="{FF2B5EF4-FFF2-40B4-BE49-F238E27FC236}">
                        <a16:creationId xmlns:a16="http://schemas.microsoft.com/office/drawing/2014/main" id="{3A4F34E0-8727-4B65-AE77-FBF40ECC3358}"/>
                      </a:ext>
                    </a:extLst>
                  </p:cNvPr>
                  <p:cNvSpPr/>
                  <p:nvPr/>
                </p:nvSpPr>
                <p:spPr bwMode="auto">
                  <a:xfrm>
                    <a:off x="609600" y="2529241"/>
                    <a:ext cx="1598937" cy="3271484"/>
                  </a:xfrm>
                  <a:prstGeom prst="rect">
                    <a:avLst/>
                  </a:prstGeom>
                  <a:grpFill/>
                  <a:ln w="12700" cap="flat" cmpd="sng" algn="ctr">
                    <a:solidFill>
                      <a:schemeClr val="tx1"/>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1pPr>
                    <a:lvl2pPr marL="0" marR="0" indent="457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2pPr>
                    <a:lvl3pPr marL="0" marR="0" indent="914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3pPr>
                    <a:lvl4pPr marL="0" marR="0" indent="1371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4pPr>
                    <a:lvl5pPr marL="0" marR="0" indent="18288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5pPr>
                    <a:lvl6pPr marL="0" marR="0" indent="22860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6pPr>
                    <a:lvl7pPr marL="0" marR="0" indent="2743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7pPr>
                    <a:lvl8pPr marL="0" marR="0" indent="3200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8pPr>
                    <a:lvl9pPr marL="0" marR="0" indent="3657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9pPr>
                  </a:lstStyle>
                  <a:p>
                    <a:pPr algn="ctr" defTabSz="685766" fontAlgn="base" hangingPunct="1">
                      <a:spcBef>
                        <a:spcPct val="50000"/>
                      </a:spcBef>
                      <a:spcAft>
                        <a:spcPct val="0"/>
                      </a:spcAft>
                      <a:defRPr/>
                    </a:pPr>
                    <a:endParaRPr lang="sv-SE" sz="750" dirty="0">
                      <a:solidFill>
                        <a:sysClr val="windowText" lastClr="000000"/>
                      </a:solidFill>
                      <a:latin typeface="Verdana" panose="020B0604030504040204" pitchFamily="34" charset="0"/>
                      <a:ea typeface="Verdana" panose="020B0604030504040204" pitchFamily="34" charset="0"/>
                      <a:cs typeface="Verdana" panose="020B0604030504040204" pitchFamily="34" charset="0"/>
                    </a:endParaRPr>
                  </a:p>
                </p:txBody>
              </p:sp>
              <p:sp>
                <p:nvSpPr>
                  <p:cNvPr id="45" name="Rectangle 18">
                    <a:extLst>
                      <a:ext uri="{FF2B5EF4-FFF2-40B4-BE49-F238E27FC236}">
                        <a16:creationId xmlns:a16="http://schemas.microsoft.com/office/drawing/2014/main" id="{6CA6B86A-E641-42F5-9D82-C50010CAEA3B}"/>
                      </a:ext>
                    </a:extLst>
                  </p:cNvPr>
                  <p:cNvSpPr/>
                  <p:nvPr/>
                </p:nvSpPr>
                <p:spPr bwMode="auto">
                  <a:xfrm>
                    <a:off x="2208537" y="2529241"/>
                    <a:ext cx="1598937" cy="3271484"/>
                  </a:xfrm>
                  <a:prstGeom prst="rect">
                    <a:avLst/>
                  </a:prstGeom>
                  <a:grpFill/>
                  <a:ln w="12700" cap="flat" cmpd="sng" algn="ctr">
                    <a:solidFill>
                      <a:schemeClr val="tx1"/>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1pPr>
                    <a:lvl2pPr marL="0" marR="0" indent="457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2pPr>
                    <a:lvl3pPr marL="0" marR="0" indent="914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3pPr>
                    <a:lvl4pPr marL="0" marR="0" indent="1371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4pPr>
                    <a:lvl5pPr marL="0" marR="0" indent="18288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5pPr>
                    <a:lvl6pPr marL="0" marR="0" indent="22860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6pPr>
                    <a:lvl7pPr marL="0" marR="0" indent="2743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7pPr>
                    <a:lvl8pPr marL="0" marR="0" indent="3200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8pPr>
                    <a:lvl9pPr marL="0" marR="0" indent="3657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9pPr>
                  </a:lstStyle>
                  <a:p>
                    <a:pPr algn="ctr" defTabSz="685766" fontAlgn="base" hangingPunct="1">
                      <a:spcBef>
                        <a:spcPct val="50000"/>
                      </a:spcBef>
                      <a:spcAft>
                        <a:spcPct val="0"/>
                      </a:spcAft>
                      <a:defRPr/>
                    </a:pPr>
                    <a:endParaRPr lang="sv-SE" sz="750" dirty="0">
                      <a:solidFill>
                        <a:sysClr val="windowText" lastClr="000000"/>
                      </a:solidFill>
                      <a:latin typeface="Verdana" panose="020B0604030504040204" pitchFamily="34" charset="0"/>
                      <a:ea typeface="Verdana" panose="020B0604030504040204" pitchFamily="34" charset="0"/>
                      <a:cs typeface="Verdana" panose="020B0604030504040204" pitchFamily="34" charset="0"/>
                    </a:endParaRPr>
                  </a:p>
                </p:txBody>
              </p:sp>
              <p:sp>
                <p:nvSpPr>
                  <p:cNvPr id="46" name="Rectangle 20">
                    <a:extLst>
                      <a:ext uri="{FF2B5EF4-FFF2-40B4-BE49-F238E27FC236}">
                        <a16:creationId xmlns:a16="http://schemas.microsoft.com/office/drawing/2014/main" id="{D5E1CC6C-842F-432B-83B5-7815765ACE06}"/>
                      </a:ext>
                    </a:extLst>
                  </p:cNvPr>
                  <p:cNvSpPr/>
                  <p:nvPr/>
                </p:nvSpPr>
                <p:spPr bwMode="auto">
                  <a:xfrm>
                    <a:off x="3807474" y="2529241"/>
                    <a:ext cx="1598937" cy="3271484"/>
                  </a:xfrm>
                  <a:prstGeom prst="rect">
                    <a:avLst/>
                  </a:prstGeom>
                  <a:grpFill/>
                  <a:ln w="12700" cap="flat" cmpd="sng" algn="ctr">
                    <a:solidFill>
                      <a:schemeClr val="tx1"/>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1pPr>
                    <a:lvl2pPr marL="0" marR="0" indent="457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2pPr>
                    <a:lvl3pPr marL="0" marR="0" indent="914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3pPr>
                    <a:lvl4pPr marL="0" marR="0" indent="1371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4pPr>
                    <a:lvl5pPr marL="0" marR="0" indent="18288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5pPr>
                    <a:lvl6pPr marL="0" marR="0" indent="22860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6pPr>
                    <a:lvl7pPr marL="0" marR="0" indent="2743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7pPr>
                    <a:lvl8pPr marL="0" marR="0" indent="3200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8pPr>
                    <a:lvl9pPr marL="0" marR="0" indent="3657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9pPr>
                  </a:lstStyle>
                  <a:p>
                    <a:pPr algn="ctr" defTabSz="685766" fontAlgn="base" hangingPunct="1">
                      <a:spcBef>
                        <a:spcPct val="50000"/>
                      </a:spcBef>
                      <a:spcAft>
                        <a:spcPct val="0"/>
                      </a:spcAft>
                      <a:defRPr/>
                    </a:pPr>
                    <a:endParaRPr lang="sv-SE" sz="750" dirty="0">
                      <a:solidFill>
                        <a:sysClr val="windowText" lastClr="000000"/>
                      </a:solidFill>
                      <a:latin typeface="Verdana" panose="020B0604030504040204" pitchFamily="34" charset="0"/>
                      <a:ea typeface="Verdana" panose="020B0604030504040204" pitchFamily="34" charset="0"/>
                      <a:cs typeface="Verdana" panose="020B0604030504040204" pitchFamily="34" charset="0"/>
                    </a:endParaRPr>
                  </a:p>
                </p:txBody>
              </p:sp>
              <p:sp>
                <p:nvSpPr>
                  <p:cNvPr id="47" name="Rectangle 22">
                    <a:extLst>
                      <a:ext uri="{FF2B5EF4-FFF2-40B4-BE49-F238E27FC236}">
                        <a16:creationId xmlns:a16="http://schemas.microsoft.com/office/drawing/2014/main" id="{24C89D86-CC28-4CE7-B755-4F7E36A7B8A4}"/>
                      </a:ext>
                    </a:extLst>
                  </p:cNvPr>
                  <p:cNvSpPr/>
                  <p:nvPr/>
                </p:nvSpPr>
                <p:spPr bwMode="auto">
                  <a:xfrm>
                    <a:off x="5406411" y="2529241"/>
                    <a:ext cx="1598937" cy="3271484"/>
                  </a:xfrm>
                  <a:prstGeom prst="rect">
                    <a:avLst/>
                  </a:prstGeom>
                  <a:grpFill/>
                  <a:ln w="12700" cap="flat" cmpd="sng" algn="ctr">
                    <a:solidFill>
                      <a:schemeClr val="tx1"/>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1pPr>
                    <a:lvl2pPr marL="0" marR="0" indent="457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2pPr>
                    <a:lvl3pPr marL="0" marR="0" indent="914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3pPr>
                    <a:lvl4pPr marL="0" marR="0" indent="1371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4pPr>
                    <a:lvl5pPr marL="0" marR="0" indent="18288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5pPr>
                    <a:lvl6pPr marL="0" marR="0" indent="22860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6pPr>
                    <a:lvl7pPr marL="0" marR="0" indent="2743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7pPr>
                    <a:lvl8pPr marL="0" marR="0" indent="3200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8pPr>
                    <a:lvl9pPr marL="0" marR="0" indent="3657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9pPr>
                  </a:lstStyle>
                  <a:p>
                    <a:pPr algn="ctr" defTabSz="685766" fontAlgn="base" hangingPunct="1">
                      <a:spcBef>
                        <a:spcPct val="50000"/>
                      </a:spcBef>
                      <a:spcAft>
                        <a:spcPct val="0"/>
                      </a:spcAft>
                      <a:defRPr/>
                    </a:pPr>
                    <a:endParaRPr lang="sv-SE" sz="750" dirty="0">
                      <a:solidFill>
                        <a:sysClr val="windowText" lastClr="000000"/>
                      </a:solidFill>
                      <a:latin typeface="Verdana" panose="020B0604030504040204" pitchFamily="34" charset="0"/>
                      <a:ea typeface="Verdana" panose="020B0604030504040204" pitchFamily="34" charset="0"/>
                      <a:cs typeface="Verdana" panose="020B0604030504040204" pitchFamily="34" charset="0"/>
                    </a:endParaRPr>
                  </a:p>
                </p:txBody>
              </p:sp>
              <p:sp>
                <p:nvSpPr>
                  <p:cNvPr id="48" name="Rectangle 24">
                    <a:extLst>
                      <a:ext uri="{FF2B5EF4-FFF2-40B4-BE49-F238E27FC236}">
                        <a16:creationId xmlns:a16="http://schemas.microsoft.com/office/drawing/2014/main" id="{94517442-5D2F-48D1-A409-E40267670133}"/>
                      </a:ext>
                    </a:extLst>
                  </p:cNvPr>
                  <p:cNvSpPr/>
                  <p:nvPr/>
                </p:nvSpPr>
                <p:spPr bwMode="auto">
                  <a:xfrm>
                    <a:off x="7005348" y="2529241"/>
                    <a:ext cx="1598937" cy="3271484"/>
                  </a:xfrm>
                  <a:prstGeom prst="rect">
                    <a:avLst/>
                  </a:prstGeom>
                  <a:grpFill/>
                  <a:ln w="12700" cap="flat" cmpd="sng" algn="ctr">
                    <a:solidFill>
                      <a:schemeClr val="tx1"/>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1pPr>
                    <a:lvl2pPr marL="0" marR="0" indent="457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2pPr>
                    <a:lvl3pPr marL="0" marR="0" indent="914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3pPr>
                    <a:lvl4pPr marL="0" marR="0" indent="1371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4pPr>
                    <a:lvl5pPr marL="0" marR="0" indent="18288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5pPr>
                    <a:lvl6pPr marL="0" marR="0" indent="22860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6pPr>
                    <a:lvl7pPr marL="0" marR="0" indent="2743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7pPr>
                    <a:lvl8pPr marL="0" marR="0" indent="3200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8pPr>
                    <a:lvl9pPr marL="0" marR="0" indent="3657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9pPr>
                  </a:lstStyle>
                  <a:p>
                    <a:pPr algn="ctr" defTabSz="685766" fontAlgn="base" hangingPunct="1">
                      <a:spcBef>
                        <a:spcPct val="50000"/>
                      </a:spcBef>
                      <a:spcAft>
                        <a:spcPct val="0"/>
                      </a:spcAft>
                      <a:defRPr/>
                    </a:pPr>
                    <a:endParaRPr lang="sv-SE" sz="750" dirty="0">
                      <a:solidFill>
                        <a:sysClr val="windowText" lastClr="000000"/>
                      </a:solidFill>
                      <a:latin typeface="Verdana" panose="020B0604030504040204" pitchFamily="34" charset="0"/>
                      <a:ea typeface="Verdana" panose="020B0604030504040204" pitchFamily="34" charset="0"/>
                      <a:cs typeface="Verdana" panose="020B0604030504040204" pitchFamily="34" charset="0"/>
                    </a:endParaRPr>
                  </a:p>
                </p:txBody>
              </p:sp>
              <p:sp>
                <p:nvSpPr>
                  <p:cNvPr id="49" name="Rectangle 26">
                    <a:extLst>
                      <a:ext uri="{FF2B5EF4-FFF2-40B4-BE49-F238E27FC236}">
                        <a16:creationId xmlns:a16="http://schemas.microsoft.com/office/drawing/2014/main" id="{28C17A0C-CAB2-4F88-A863-09EC477EC97C}"/>
                      </a:ext>
                    </a:extLst>
                  </p:cNvPr>
                  <p:cNvSpPr/>
                  <p:nvPr/>
                </p:nvSpPr>
                <p:spPr bwMode="auto">
                  <a:xfrm>
                    <a:off x="8604285" y="2529241"/>
                    <a:ext cx="1598937" cy="3271484"/>
                  </a:xfrm>
                  <a:prstGeom prst="rect">
                    <a:avLst/>
                  </a:prstGeom>
                  <a:grpFill/>
                  <a:ln w="12700" cap="flat" cmpd="sng" algn="ctr">
                    <a:solidFill>
                      <a:schemeClr val="tx1"/>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1pPr>
                    <a:lvl2pPr marL="0" marR="0" indent="457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2pPr>
                    <a:lvl3pPr marL="0" marR="0" indent="914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3pPr>
                    <a:lvl4pPr marL="0" marR="0" indent="1371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4pPr>
                    <a:lvl5pPr marL="0" marR="0" indent="18288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5pPr>
                    <a:lvl6pPr marL="0" marR="0" indent="22860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6pPr>
                    <a:lvl7pPr marL="0" marR="0" indent="2743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7pPr>
                    <a:lvl8pPr marL="0" marR="0" indent="3200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8pPr>
                    <a:lvl9pPr marL="0" marR="0" indent="3657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9pPr>
                  </a:lstStyle>
                  <a:p>
                    <a:pPr algn="ctr" defTabSz="685766" fontAlgn="base" hangingPunct="1">
                      <a:spcBef>
                        <a:spcPct val="50000"/>
                      </a:spcBef>
                      <a:spcAft>
                        <a:spcPct val="0"/>
                      </a:spcAft>
                      <a:defRPr/>
                    </a:pPr>
                    <a:endParaRPr lang="sv-SE" sz="750" dirty="0">
                      <a:solidFill>
                        <a:sysClr val="windowText" lastClr="000000"/>
                      </a:solidFill>
                      <a:latin typeface="Verdana" panose="020B0604030504040204" pitchFamily="34" charset="0"/>
                      <a:ea typeface="Verdana" panose="020B0604030504040204" pitchFamily="34" charset="0"/>
                      <a:cs typeface="Verdana" panose="020B0604030504040204" pitchFamily="34" charset="0"/>
                    </a:endParaRPr>
                  </a:p>
                </p:txBody>
              </p:sp>
            </p:grpSp>
            <p:sp>
              <p:nvSpPr>
                <p:cNvPr id="43" name="Rectangle 31">
                  <a:extLst>
                    <a:ext uri="{FF2B5EF4-FFF2-40B4-BE49-F238E27FC236}">
                      <a16:creationId xmlns:a16="http://schemas.microsoft.com/office/drawing/2014/main" id="{D329D0D3-001C-4B97-86A9-A6B0EA2AAFE2}"/>
                    </a:ext>
                  </a:extLst>
                </p:cNvPr>
                <p:cNvSpPr/>
                <p:nvPr/>
              </p:nvSpPr>
              <p:spPr bwMode="auto">
                <a:xfrm>
                  <a:off x="448307" y="2958215"/>
                  <a:ext cx="799468" cy="1882105"/>
                </a:xfrm>
                <a:prstGeom prst="rect">
                  <a:avLst/>
                </a:prstGeom>
                <a:grpFill/>
                <a:ln w="12700" cap="flat" cmpd="sng" algn="ctr">
                  <a:solidFill>
                    <a:schemeClr val="tx1"/>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1pPr>
                  <a:lvl2pPr marL="0" marR="0" indent="457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2pPr>
                  <a:lvl3pPr marL="0" marR="0" indent="914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3pPr>
                  <a:lvl4pPr marL="0" marR="0" indent="1371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4pPr>
                  <a:lvl5pPr marL="0" marR="0" indent="18288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5pPr>
                  <a:lvl6pPr marL="0" marR="0" indent="22860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6pPr>
                  <a:lvl7pPr marL="0" marR="0" indent="2743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7pPr>
                  <a:lvl8pPr marL="0" marR="0" indent="3200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8pPr>
                  <a:lvl9pPr marL="0" marR="0" indent="3657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9pPr>
                </a:lstStyle>
                <a:p>
                  <a:pPr algn="ctr" defTabSz="685766" fontAlgn="base" hangingPunct="1">
                    <a:spcBef>
                      <a:spcPct val="50000"/>
                    </a:spcBef>
                    <a:spcAft>
                      <a:spcPct val="0"/>
                    </a:spcAft>
                    <a:defRPr/>
                  </a:pPr>
                  <a:endParaRPr lang="sv-SE" sz="750" dirty="0">
                    <a:solidFill>
                      <a:sysClr val="windowText" lastClr="000000"/>
                    </a:solidFill>
                    <a:latin typeface="Verdana" panose="020B0604030504040204" pitchFamily="34" charset="0"/>
                    <a:ea typeface="Verdana" panose="020B0604030504040204" pitchFamily="34" charset="0"/>
                    <a:cs typeface="Verdana" panose="020B0604030504040204" pitchFamily="34" charset="0"/>
                  </a:endParaRPr>
                </a:p>
              </p:txBody>
            </p:sp>
          </p:grpSp>
          <p:sp>
            <p:nvSpPr>
              <p:cNvPr id="38" name="Arrow: Pentagon 3">
                <a:extLst>
                  <a:ext uri="{FF2B5EF4-FFF2-40B4-BE49-F238E27FC236}">
                    <a16:creationId xmlns:a16="http://schemas.microsoft.com/office/drawing/2014/main" id="{C636C3AB-2F5A-46C8-83BA-6C52E959CA45}"/>
                  </a:ext>
                </a:extLst>
              </p:cNvPr>
              <p:cNvSpPr/>
              <p:nvPr/>
            </p:nvSpPr>
            <p:spPr bwMode="auto">
              <a:xfrm>
                <a:off x="615288" y="2971881"/>
                <a:ext cx="2327314" cy="324000"/>
              </a:xfrm>
              <a:prstGeom prst="homePlate">
                <a:avLst/>
              </a:prstGeom>
              <a:solidFill>
                <a:schemeClr val="accent1"/>
              </a:solidFill>
              <a:ln w="12700" cap="flat" cmpd="sng" algn="ctr">
                <a:solidFill>
                  <a:schemeClr val="accent1"/>
                </a:solidFill>
                <a:prstDash val="solid"/>
                <a:round/>
                <a:headEnd type="none" w="med" len="med"/>
                <a:tailEnd type="none" w="med" len="med"/>
              </a:ln>
              <a:effectLst/>
            </p:spPr>
            <p:txBody>
              <a:bodyPr vert="horz" wrap="square" lIns="81000" tIns="0" rIns="81000" bIns="0" numCol="1" rtlCol="0" anchor="ctr" anchorCtr="0" compatLnSpc="1">
                <a:prstTxWarp prst="textNoShape">
                  <a:avLst/>
                </a:prstTxWarp>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1pPr>
                <a:lvl2pPr marL="0" marR="0" indent="457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2pPr>
                <a:lvl3pPr marL="0" marR="0" indent="914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3pPr>
                <a:lvl4pPr marL="0" marR="0" indent="1371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4pPr>
                <a:lvl5pPr marL="0" marR="0" indent="18288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5pPr>
                <a:lvl6pPr marL="0" marR="0" indent="22860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6pPr>
                <a:lvl7pPr marL="0" marR="0" indent="2743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7pPr>
                <a:lvl8pPr marL="0" marR="0" indent="3200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8pPr>
                <a:lvl9pPr marL="0" marR="0" indent="3657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9pPr>
              </a:lstStyle>
              <a:p>
                <a:pPr algn="ctr" defTabSz="685766" fontAlgn="base" hangingPunct="1">
                  <a:spcBef>
                    <a:spcPct val="50000"/>
                  </a:spcBef>
                  <a:spcAft>
                    <a:spcPct val="0"/>
                  </a:spcAft>
                  <a:defRPr/>
                </a:pPr>
                <a:r>
                  <a:rPr lang="sv-SE" sz="750" dirty="0">
                    <a:solidFill>
                      <a:srgbClr val="FFFFFF"/>
                    </a:solidFill>
                    <a:latin typeface="Verdana" panose="020B0604030504040204" pitchFamily="34" charset="0"/>
                    <a:ea typeface="Verdana" panose="020B0604030504040204" pitchFamily="34" charset="0"/>
                    <a:cs typeface="Verdana" panose="020B0604030504040204" pitchFamily="34" charset="0"/>
                  </a:rPr>
                  <a:t>Planering, behov, lösning</a:t>
                </a:r>
              </a:p>
            </p:txBody>
          </p:sp>
          <p:sp>
            <p:nvSpPr>
              <p:cNvPr id="39" name="Arrow: Pentagon 28">
                <a:extLst>
                  <a:ext uri="{FF2B5EF4-FFF2-40B4-BE49-F238E27FC236}">
                    <a16:creationId xmlns:a16="http://schemas.microsoft.com/office/drawing/2014/main" id="{DEE4DD7A-A269-42B4-B21A-AC187503E754}"/>
                  </a:ext>
                </a:extLst>
              </p:cNvPr>
              <p:cNvSpPr/>
              <p:nvPr/>
            </p:nvSpPr>
            <p:spPr bwMode="auto">
              <a:xfrm>
                <a:off x="2968728" y="2971880"/>
                <a:ext cx="3497266" cy="334879"/>
              </a:xfrm>
              <a:prstGeom prst="homePlate">
                <a:avLst/>
              </a:prstGeom>
              <a:solidFill>
                <a:schemeClr val="accent1"/>
              </a:solidFill>
              <a:ln w="12700" cap="flat" cmpd="sng" algn="ctr">
                <a:solidFill>
                  <a:schemeClr val="accent1"/>
                </a:solidFill>
                <a:prstDash val="solid"/>
                <a:round/>
                <a:headEnd type="none" w="med" len="med"/>
                <a:tailEnd type="none" w="med" len="med"/>
              </a:ln>
              <a:effectLst/>
            </p:spPr>
            <p:txBody>
              <a:bodyPr vert="horz" wrap="square" lIns="81000" tIns="0" rIns="81000" bIns="0" numCol="1" rtlCol="0" anchor="ctr" anchorCtr="0" compatLnSpc="1">
                <a:prstTxWarp prst="textNoShape">
                  <a:avLst/>
                </a:prstTxWarp>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1pPr>
                <a:lvl2pPr marL="0" marR="0" indent="457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2pPr>
                <a:lvl3pPr marL="0" marR="0" indent="914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3pPr>
                <a:lvl4pPr marL="0" marR="0" indent="1371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4pPr>
                <a:lvl5pPr marL="0" marR="0" indent="18288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5pPr>
                <a:lvl6pPr marL="0" marR="0" indent="22860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6pPr>
                <a:lvl7pPr marL="0" marR="0" indent="2743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7pPr>
                <a:lvl8pPr marL="0" marR="0" indent="3200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8pPr>
                <a:lvl9pPr marL="0" marR="0" indent="3657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9pPr>
              </a:lstStyle>
              <a:p>
                <a:pPr algn="ctr" defTabSz="685766" fontAlgn="base" hangingPunct="1">
                  <a:spcBef>
                    <a:spcPct val="50000"/>
                  </a:spcBef>
                  <a:spcAft>
                    <a:spcPct val="0"/>
                  </a:spcAft>
                  <a:defRPr/>
                </a:pPr>
                <a:r>
                  <a:rPr lang="sv-SE" sz="750" dirty="0">
                    <a:solidFill>
                      <a:srgbClr val="FFFFFF"/>
                    </a:solidFill>
                    <a:latin typeface="Verdana" panose="020B0604030504040204" pitchFamily="34" charset="0"/>
                    <a:ea typeface="Verdana" panose="020B0604030504040204" pitchFamily="34" charset="0"/>
                    <a:cs typeface="Verdana" panose="020B0604030504040204" pitchFamily="34" charset="0"/>
                  </a:rPr>
                  <a:t>Upphandling</a:t>
                </a:r>
                <a:endParaRPr lang="sv-SE" sz="750" i="1" dirty="0">
                  <a:solidFill>
                    <a:srgbClr val="FFFFFF"/>
                  </a:solidFill>
                  <a:latin typeface="Verdana" panose="020B0604030504040204" pitchFamily="34" charset="0"/>
                  <a:ea typeface="Verdana" panose="020B0604030504040204" pitchFamily="34" charset="0"/>
                  <a:cs typeface="Verdana" panose="020B0604030504040204" pitchFamily="34" charset="0"/>
                </a:endParaRPr>
              </a:p>
            </p:txBody>
          </p:sp>
          <p:sp>
            <p:nvSpPr>
              <p:cNvPr id="41" name="Arrow: Pentagon 46">
                <a:extLst>
                  <a:ext uri="{FF2B5EF4-FFF2-40B4-BE49-F238E27FC236}">
                    <a16:creationId xmlns:a16="http://schemas.microsoft.com/office/drawing/2014/main" id="{66624FD0-2861-44BC-9779-763E8AA53A78}"/>
                  </a:ext>
                </a:extLst>
              </p:cNvPr>
              <p:cNvSpPr/>
              <p:nvPr/>
            </p:nvSpPr>
            <p:spPr bwMode="auto">
              <a:xfrm>
                <a:off x="4115503" y="3380089"/>
                <a:ext cx="2250078" cy="303150"/>
              </a:xfrm>
              <a:prstGeom prst="homePlate">
                <a:avLst/>
              </a:prstGeom>
              <a:gradFill flip="none" rotWithShape="1">
                <a:gsLst>
                  <a:gs pos="2000">
                    <a:schemeClr val="bg1"/>
                  </a:gs>
                  <a:gs pos="26000">
                    <a:schemeClr val="bg1">
                      <a:lumMod val="65000"/>
                    </a:schemeClr>
                  </a:gs>
                  <a:gs pos="67000">
                    <a:schemeClr val="bg1">
                      <a:lumMod val="65000"/>
                    </a:schemeClr>
                  </a:gs>
                  <a:gs pos="94000">
                    <a:schemeClr val="bg1"/>
                  </a:gs>
                </a:gsLst>
                <a:lin ang="10800000" scaled="1"/>
                <a:tileRect/>
              </a:gradFill>
              <a:ln w="12700" cap="flat" cmpd="sng" algn="ctr">
                <a:noFill/>
                <a:prstDash val="solid"/>
                <a:round/>
                <a:headEnd type="none" w="med" len="med"/>
                <a:tailEnd type="none" w="med" len="med"/>
              </a:ln>
              <a:effectLst/>
            </p:spPr>
            <p:txBody>
              <a:bodyPr vert="horz" wrap="square" lIns="81000" tIns="0" rIns="81000" bIns="0" numCol="1" rtlCol="0" anchor="ctr" anchorCtr="0" compatLnSpc="1">
                <a:prstTxWarp prst="textNoShape">
                  <a:avLst/>
                </a:prstTxWarp>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1pPr>
                <a:lvl2pPr marL="0" marR="0" indent="457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2pPr>
                <a:lvl3pPr marL="0" marR="0" indent="914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3pPr>
                <a:lvl4pPr marL="0" marR="0" indent="1371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4pPr>
                <a:lvl5pPr marL="0" marR="0" indent="18288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5pPr>
                <a:lvl6pPr marL="0" marR="0" indent="22860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6pPr>
                <a:lvl7pPr marL="0" marR="0" indent="2743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7pPr>
                <a:lvl8pPr marL="0" marR="0" indent="3200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8pPr>
                <a:lvl9pPr marL="0" marR="0" indent="3657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9pPr>
              </a:lstStyle>
              <a:p>
                <a:pPr algn="ctr" defTabSz="685766" fontAlgn="base" hangingPunct="1">
                  <a:spcBef>
                    <a:spcPct val="50000"/>
                  </a:spcBef>
                  <a:spcAft>
                    <a:spcPct val="0"/>
                  </a:spcAft>
                  <a:defRPr/>
                </a:pPr>
                <a:r>
                  <a:rPr lang="sv-SE" sz="750" dirty="0">
                    <a:solidFill>
                      <a:srgbClr val="BAB0B9">
                        <a:lumMod val="50000"/>
                      </a:srgbClr>
                    </a:solidFill>
                    <a:latin typeface="Verdana" panose="020B0604030504040204" pitchFamily="34" charset="0"/>
                    <a:ea typeface="Verdana" panose="020B0604030504040204" pitchFamily="34" charset="0"/>
                    <a:cs typeface="Verdana" panose="020B0604030504040204" pitchFamily="34" charset="0"/>
                  </a:rPr>
                  <a:t>Flera mindre upphandlingar</a:t>
                </a:r>
                <a:endParaRPr lang="sv-SE" sz="750" i="1" dirty="0">
                  <a:solidFill>
                    <a:srgbClr val="BAB0B9">
                      <a:lumMod val="50000"/>
                    </a:srgbClr>
                  </a:solidFill>
                  <a:latin typeface="Verdana" panose="020B0604030504040204" pitchFamily="34" charset="0"/>
                  <a:ea typeface="Verdana" panose="020B0604030504040204" pitchFamily="34" charset="0"/>
                  <a:cs typeface="Verdana" panose="020B0604030504040204" pitchFamily="34" charset="0"/>
                </a:endParaRPr>
              </a:p>
            </p:txBody>
          </p:sp>
        </p:grpSp>
        <p:sp>
          <p:nvSpPr>
            <p:cNvPr id="32" name="Arrow: Pentagon 28">
              <a:extLst>
                <a:ext uri="{FF2B5EF4-FFF2-40B4-BE49-F238E27FC236}">
                  <a16:creationId xmlns:a16="http://schemas.microsoft.com/office/drawing/2014/main" id="{DEE4DD7A-A269-42B4-B21A-AC187503E754}"/>
                </a:ext>
              </a:extLst>
            </p:cNvPr>
            <p:cNvSpPr/>
            <p:nvPr/>
          </p:nvSpPr>
          <p:spPr bwMode="auto">
            <a:xfrm>
              <a:off x="4036422" y="5017642"/>
              <a:ext cx="7765020" cy="360248"/>
            </a:xfrm>
            <a:prstGeom prst="homePlate">
              <a:avLst/>
            </a:prstGeom>
            <a:solidFill>
              <a:schemeClr val="accent1"/>
            </a:solidFill>
            <a:ln w="12700" cap="flat" cmpd="sng" algn="ctr">
              <a:solidFill>
                <a:schemeClr val="accent1"/>
              </a:solidFill>
              <a:prstDash val="solid"/>
              <a:round/>
              <a:headEnd type="none" w="med" len="med"/>
              <a:tailEnd type="none" w="med" len="med"/>
            </a:ln>
            <a:effectLst/>
          </p:spPr>
          <p:txBody>
            <a:bodyPr vert="horz" wrap="square" lIns="81000" tIns="0" rIns="81000" bIns="0" numCol="1" rtlCol="0" anchor="ctr" anchorCtr="0" compatLnSpc="1">
              <a:prstTxWarp prst="textNoShape">
                <a:avLst/>
              </a:prstTxWarp>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1pPr>
              <a:lvl2pPr marL="0" marR="0" indent="457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2pPr>
              <a:lvl3pPr marL="0" marR="0" indent="914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3pPr>
              <a:lvl4pPr marL="0" marR="0" indent="1371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4pPr>
              <a:lvl5pPr marL="0" marR="0" indent="18288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5pPr>
              <a:lvl6pPr marL="0" marR="0" indent="22860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6pPr>
              <a:lvl7pPr marL="0" marR="0" indent="2743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7pPr>
              <a:lvl8pPr marL="0" marR="0" indent="3200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8pPr>
              <a:lvl9pPr marL="0" marR="0" indent="3657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9pPr>
            </a:lstStyle>
            <a:p>
              <a:pPr algn="ctr" defTabSz="685766" fontAlgn="base" hangingPunct="1">
                <a:spcBef>
                  <a:spcPct val="50000"/>
                </a:spcBef>
                <a:spcAft>
                  <a:spcPct val="0"/>
                </a:spcAft>
                <a:defRPr/>
              </a:pPr>
              <a:r>
                <a:rPr lang="sv-SE" sz="750" dirty="0">
                  <a:solidFill>
                    <a:srgbClr val="FFFFFF"/>
                  </a:solidFill>
                  <a:latin typeface="Verdana" panose="020B0604030504040204" pitchFamily="34" charset="0"/>
                  <a:ea typeface="Verdana" panose="020B0604030504040204" pitchFamily="34" charset="0"/>
                  <a:cs typeface="Verdana" panose="020B0604030504040204" pitchFamily="34" charset="0"/>
                </a:rPr>
                <a:t>Förberedelse och implementering av det nya systemet</a:t>
              </a:r>
              <a:endParaRPr lang="sv-SE" sz="750" i="1" dirty="0">
                <a:solidFill>
                  <a:srgbClr val="FFFFFF"/>
                </a:solidFill>
                <a:latin typeface="Verdana" panose="020B0604030504040204" pitchFamily="34" charset="0"/>
                <a:ea typeface="Verdana" panose="020B0604030504040204" pitchFamily="34" charset="0"/>
                <a:cs typeface="Verdana" panose="020B0604030504040204" pitchFamily="34" charset="0"/>
              </a:endParaRPr>
            </a:p>
          </p:txBody>
        </p:sp>
      </p:grpSp>
    </p:spTree>
    <p:extLst>
      <p:ext uri="{BB962C8B-B14F-4D97-AF65-F5344CB8AC3E}">
        <p14:creationId xmlns:p14="http://schemas.microsoft.com/office/powerpoint/2010/main" val="4186469152"/>
      </p:ext>
    </p:extLst>
  </p:cSld>
  <p:clrMapOvr>
    <a:masterClrMapping/>
  </p:clrMapOvr>
  <p:transition spd="med"/>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text 2"/>
          <p:cNvSpPr>
            <a:spLocks noGrp="1"/>
          </p:cNvSpPr>
          <p:nvPr>
            <p:ph type="body" sz="quarter" idx="1"/>
          </p:nvPr>
        </p:nvSpPr>
        <p:spPr/>
        <p:txBody>
          <a:bodyPr/>
          <a:lstStyle/>
          <a:p>
            <a:endParaRPr lang="sv-SE"/>
          </a:p>
        </p:txBody>
      </p:sp>
      <p:sp>
        <p:nvSpPr>
          <p:cNvPr id="6" name="Platshållare för innehåll 3"/>
          <p:cNvSpPr txBox="1">
            <a:spLocks/>
          </p:cNvSpPr>
          <p:nvPr/>
        </p:nvSpPr>
        <p:spPr>
          <a:xfrm>
            <a:off x="1" y="725104"/>
            <a:ext cx="9144000" cy="5118347"/>
          </a:xfrm>
          <a:prstGeom prst="rect">
            <a:avLst/>
          </a:prstGeom>
          <a:solidFill>
            <a:srgbClr val="044C80"/>
          </a:solidFill>
        </p:spPr>
        <p:txBody>
          <a:bodyPr/>
          <a:lstStyle>
            <a:lvl1pPr marL="182563" marR="0" indent="-182563" algn="l" defTabSz="457200" rtl="0" latinLnBrk="0">
              <a:lnSpc>
                <a:spcPct val="100000"/>
              </a:lnSpc>
              <a:spcBef>
                <a:spcPts val="700"/>
              </a:spcBef>
              <a:spcAft>
                <a:spcPts val="0"/>
              </a:spcAft>
              <a:buClrTx/>
              <a:buSzPct val="100000"/>
              <a:buFont typeface="Arial"/>
              <a:buChar char="•"/>
              <a:tabLst/>
              <a:defRPr sz="1200" b="0" i="0" u="none" strike="noStrike" cap="none" spc="0" baseline="0">
                <a:ln>
                  <a:noFill/>
                </a:ln>
                <a:solidFill>
                  <a:srgbClr val="000000"/>
                </a:solidFill>
                <a:uFillTx/>
                <a:latin typeface="Verdana" panose="020B0604030504040204" pitchFamily="34" charset="0"/>
                <a:ea typeface="Verdana" panose="020B0604030504040204" pitchFamily="34" charset="0"/>
                <a:cs typeface="Verdana" panose="020B0604030504040204" pitchFamily="34" charset="0"/>
                <a:sym typeface="Times New Roman"/>
              </a:defRPr>
            </a:lvl1pPr>
            <a:lvl2pPr marL="447675" marR="0" indent="-173038" algn="l" defTabSz="457200" rtl="0" latinLnBrk="0">
              <a:lnSpc>
                <a:spcPct val="100000"/>
              </a:lnSpc>
              <a:spcBef>
                <a:spcPts val="700"/>
              </a:spcBef>
              <a:spcAft>
                <a:spcPts val="0"/>
              </a:spcAft>
              <a:buClrTx/>
              <a:buSzPct val="100000"/>
              <a:buFont typeface="Arial"/>
              <a:buChar char="–"/>
              <a:tabLst/>
              <a:defRPr sz="1200" b="0" i="0" u="none" strike="noStrike" cap="none" spc="0" baseline="0">
                <a:ln>
                  <a:noFill/>
                </a:ln>
                <a:solidFill>
                  <a:srgbClr val="000000"/>
                </a:solidFill>
                <a:uFillTx/>
                <a:latin typeface="Verdana" panose="020B0604030504040204" pitchFamily="34" charset="0"/>
                <a:ea typeface="Verdana" panose="020B0604030504040204" pitchFamily="34" charset="0"/>
                <a:cs typeface="Verdana" panose="020B0604030504040204" pitchFamily="34" charset="0"/>
                <a:sym typeface="Times New Roman"/>
              </a:defRPr>
            </a:lvl2pPr>
            <a:lvl3pPr marL="712788" marR="0" indent="-165100" algn="l" defTabSz="457200" rtl="0" latinLnBrk="0">
              <a:lnSpc>
                <a:spcPct val="100000"/>
              </a:lnSpc>
              <a:spcBef>
                <a:spcPts val="700"/>
              </a:spcBef>
              <a:spcAft>
                <a:spcPts val="0"/>
              </a:spcAft>
              <a:buClrTx/>
              <a:buSzPct val="100000"/>
              <a:buFont typeface="Arial"/>
              <a:buChar char="•"/>
              <a:tabLst/>
              <a:defRPr sz="1200" b="0" i="0" u="none" strike="noStrike" cap="none" spc="0" baseline="0">
                <a:ln>
                  <a:noFill/>
                </a:ln>
                <a:solidFill>
                  <a:srgbClr val="000000"/>
                </a:solidFill>
                <a:uFillTx/>
                <a:latin typeface="Verdana" panose="020B0604030504040204" pitchFamily="34" charset="0"/>
                <a:ea typeface="Verdana" panose="020B0604030504040204" pitchFamily="34" charset="0"/>
                <a:cs typeface="Verdana" panose="020B0604030504040204" pitchFamily="34" charset="0"/>
                <a:sym typeface="Times New Roman"/>
              </a:defRPr>
            </a:lvl3pPr>
            <a:lvl4pPr marL="1079500" marR="0" indent="-184150" algn="l" defTabSz="457200" rtl="0" latinLnBrk="0">
              <a:lnSpc>
                <a:spcPct val="100000"/>
              </a:lnSpc>
              <a:spcBef>
                <a:spcPts val="700"/>
              </a:spcBef>
              <a:spcAft>
                <a:spcPts val="0"/>
              </a:spcAft>
              <a:buClrTx/>
              <a:buSzPct val="100000"/>
              <a:buFont typeface="Arial"/>
              <a:buChar char="–"/>
              <a:tabLst/>
              <a:defRPr sz="1200" b="0" i="0" u="none" strike="noStrike" cap="none" spc="0" baseline="0">
                <a:ln>
                  <a:noFill/>
                </a:ln>
                <a:solidFill>
                  <a:srgbClr val="000000"/>
                </a:solidFill>
                <a:uFillTx/>
                <a:latin typeface="Verdana" panose="020B0604030504040204" pitchFamily="34" charset="0"/>
                <a:ea typeface="Verdana" panose="020B0604030504040204" pitchFamily="34" charset="0"/>
                <a:cs typeface="Verdana" panose="020B0604030504040204" pitchFamily="34" charset="0"/>
                <a:sym typeface="Times New Roman"/>
              </a:defRPr>
            </a:lvl4pPr>
            <a:lvl5pPr marL="2194560" marR="0" indent="-365760" algn="l" defTabSz="457200" rtl="0" latinLnBrk="0">
              <a:lnSpc>
                <a:spcPct val="100000"/>
              </a:lnSpc>
              <a:spcBef>
                <a:spcPts val="700"/>
              </a:spcBef>
              <a:spcAft>
                <a:spcPts val="0"/>
              </a:spcAft>
              <a:buClrTx/>
              <a:buSzPct val="100000"/>
              <a:buFont typeface="Arial"/>
              <a:buChar char="»"/>
              <a:tabLst/>
              <a:defRPr sz="1200" b="0" i="0" u="none" strike="noStrike" cap="none" spc="0" baseline="0">
                <a:ln>
                  <a:noFill/>
                </a:ln>
                <a:solidFill>
                  <a:srgbClr val="000000"/>
                </a:solidFill>
                <a:uFillTx/>
                <a:latin typeface="Verdana" panose="020B0604030504040204" pitchFamily="34" charset="0"/>
                <a:ea typeface="Verdana" panose="020B0604030504040204" pitchFamily="34" charset="0"/>
                <a:cs typeface="Verdana" panose="020B0604030504040204" pitchFamily="34" charset="0"/>
                <a:sym typeface="Times New Roman"/>
              </a:defRPr>
            </a:lvl5pPr>
            <a:lvl6pPr marL="2651760" marR="0" indent="-365760" algn="l" defTabSz="4572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Times New Roman"/>
                <a:ea typeface="Times New Roman"/>
                <a:cs typeface="Times New Roman"/>
                <a:sym typeface="Times New Roman"/>
              </a:defRPr>
            </a:lvl6pPr>
            <a:lvl7pPr marL="3108960" marR="0" indent="-365760" algn="l" defTabSz="4572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Times New Roman"/>
                <a:ea typeface="Times New Roman"/>
                <a:cs typeface="Times New Roman"/>
                <a:sym typeface="Times New Roman"/>
              </a:defRPr>
            </a:lvl7pPr>
            <a:lvl8pPr marL="3566159" marR="0" indent="-365759" algn="l" defTabSz="4572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Times New Roman"/>
                <a:ea typeface="Times New Roman"/>
                <a:cs typeface="Times New Roman"/>
                <a:sym typeface="Times New Roman"/>
              </a:defRPr>
            </a:lvl8pPr>
            <a:lvl9pPr marL="4023359" marR="0" indent="-365759" algn="l" defTabSz="4572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Times New Roman"/>
                <a:ea typeface="Times New Roman"/>
                <a:cs typeface="Times New Roman"/>
                <a:sym typeface="Times New Roman"/>
              </a:defRPr>
            </a:lvl9pPr>
          </a:lstStyle>
          <a:p>
            <a:pPr marL="0" indent="0">
              <a:lnSpc>
                <a:spcPct val="150000"/>
              </a:lnSpc>
              <a:buNone/>
            </a:pPr>
            <a:endParaRPr lang="sv-SE" sz="2400" b="1" kern="0" dirty="0">
              <a:solidFill>
                <a:schemeClr val="bg1"/>
              </a:solidFill>
            </a:endParaRPr>
          </a:p>
          <a:p>
            <a:pPr>
              <a:lnSpc>
                <a:spcPct val="150000"/>
              </a:lnSpc>
            </a:pPr>
            <a:endParaRPr lang="sv-SE" b="1" kern="0" dirty="0"/>
          </a:p>
          <a:p>
            <a:pPr>
              <a:lnSpc>
                <a:spcPct val="150000"/>
              </a:lnSpc>
            </a:pPr>
            <a:endParaRPr lang="sv-SE" b="1" kern="0" dirty="0"/>
          </a:p>
          <a:p>
            <a:pPr marL="0" indent="0" algn="ctr">
              <a:lnSpc>
                <a:spcPct val="150000"/>
              </a:lnSpc>
              <a:buNone/>
            </a:pPr>
            <a:r>
              <a:rPr lang="sv-SE" sz="3300" b="1" kern="0" dirty="0">
                <a:solidFill>
                  <a:schemeClr val="bg1"/>
                </a:solidFill>
              </a:rPr>
              <a:t>Vill du veta mer?</a:t>
            </a:r>
          </a:p>
        </p:txBody>
      </p:sp>
    </p:spTree>
    <p:extLst>
      <p:ext uri="{BB962C8B-B14F-4D97-AF65-F5344CB8AC3E}">
        <p14:creationId xmlns:p14="http://schemas.microsoft.com/office/powerpoint/2010/main" val="2906377464"/>
      </p:ext>
    </p:extLst>
  </p:cSld>
  <p:clrMapOvr>
    <a:masterClrMapping/>
  </p:clrMapOvr>
  <p:transition spd="med"/>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57200" y="440677"/>
            <a:ext cx="8229600" cy="650571"/>
          </a:xfrm>
        </p:spPr>
        <p:txBody>
          <a:bodyPr/>
          <a:lstStyle/>
          <a:p>
            <a:r>
              <a:rPr lang="sv-SE" b="1" dirty="0"/>
              <a:t>Läs mer om framtidens vårdinformationsmiljö på Vårdgivarguiden</a:t>
            </a:r>
          </a:p>
        </p:txBody>
      </p:sp>
      <p:sp>
        <p:nvSpPr>
          <p:cNvPr id="3" name="Platshållare för text 2"/>
          <p:cNvSpPr>
            <a:spLocks noGrp="1"/>
          </p:cNvSpPr>
          <p:nvPr>
            <p:ph type="body" sz="quarter" idx="1"/>
          </p:nvPr>
        </p:nvSpPr>
        <p:spPr>
          <a:xfrm>
            <a:off x="457200" y="1091248"/>
            <a:ext cx="8229600" cy="288926"/>
          </a:xfrm>
        </p:spPr>
        <p:txBody>
          <a:bodyPr/>
          <a:lstStyle/>
          <a:p>
            <a:r>
              <a:rPr lang="sv-SE" dirty="0"/>
              <a:t>www.vardgivarguiden.se/fvm</a:t>
            </a:r>
          </a:p>
        </p:txBody>
      </p:sp>
      <p:pic>
        <p:nvPicPr>
          <p:cNvPr id="6" name="Bildobjekt 5"/>
          <p:cNvPicPr>
            <a:picLocks noChangeAspect="1"/>
          </p:cNvPicPr>
          <p:nvPr/>
        </p:nvPicPr>
        <p:blipFill>
          <a:blip r:embed="rId3"/>
          <a:stretch>
            <a:fillRect/>
          </a:stretch>
        </p:blipFill>
        <p:spPr>
          <a:xfrm>
            <a:off x="364250" y="1380173"/>
            <a:ext cx="8484451" cy="4454569"/>
          </a:xfrm>
          <a:prstGeom prst="rect">
            <a:avLst/>
          </a:prstGeom>
        </p:spPr>
      </p:pic>
    </p:spTree>
    <p:extLst>
      <p:ext uri="{BB962C8B-B14F-4D97-AF65-F5344CB8AC3E}">
        <p14:creationId xmlns:p14="http://schemas.microsoft.com/office/powerpoint/2010/main" val="1459438547"/>
      </p:ext>
    </p:extLst>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721519" y="936625"/>
            <a:ext cx="7700962" cy="836613"/>
          </a:xfrm>
        </p:spPr>
        <p:txBody>
          <a:bodyPr>
            <a:normAutofit/>
          </a:bodyPr>
          <a:lstStyle/>
          <a:p>
            <a:pPr algn="ctr"/>
            <a:r>
              <a:rPr lang="sv-SE" sz="2000" b="1" dirty="0" err="1" smtClean="0"/>
              <a:t>eHälsalyftet</a:t>
            </a:r>
            <a:r>
              <a:rPr lang="sv-SE" sz="2000" b="1" dirty="0"/>
              <a:t> </a:t>
            </a:r>
            <a:r>
              <a:rPr lang="sv-SE" sz="2000" b="1" dirty="0" smtClean="0"/>
              <a:t>2016-2019</a:t>
            </a:r>
            <a:endParaRPr lang="sv-SE" sz="2000" b="1" dirty="0"/>
          </a:p>
        </p:txBody>
      </p:sp>
      <p:sp>
        <p:nvSpPr>
          <p:cNvPr id="3" name="Platshållare för innehåll 2"/>
          <p:cNvSpPr>
            <a:spLocks noGrp="1"/>
          </p:cNvSpPr>
          <p:nvPr>
            <p:ph idx="1"/>
          </p:nvPr>
        </p:nvSpPr>
        <p:spPr/>
        <p:txBody>
          <a:bodyPr>
            <a:normAutofit fontScale="85000" lnSpcReduction="20000"/>
          </a:bodyPr>
          <a:lstStyle/>
          <a:p>
            <a:pPr marL="0" indent="0">
              <a:buNone/>
            </a:pPr>
            <a:endParaRPr lang="sv-SE" sz="2400" dirty="0"/>
          </a:p>
          <a:p>
            <a:endParaRPr lang="sv-SE" sz="2400" dirty="0" smtClean="0"/>
          </a:p>
          <a:p>
            <a:pPr marL="0" indent="0">
              <a:buNone/>
            </a:pPr>
            <a:r>
              <a:rPr lang="sv-SE" sz="2400" dirty="0" smtClean="0"/>
              <a:t/>
            </a:r>
            <a:br>
              <a:rPr lang="sv-SE" sz="2400" dirty="0" smtClean="0"/>
            </a:br>
            <a:r>
              <a:rPr lang="sv-SE" sz="2400" dirty="0" smtClean="0"/>
              <a:t/>
            </a:r>
            <a:br>
              <a:rPr lang="sv-SE" sz="2400" dirty="0" smtClean="0"/>
            </a:br>
            <a:endParaRPr lang="sv-SE" sz="2400" dirty="0"/>
          </a:p>
          <a:p>
            <a:r>
              <a:rPr lang="sv-SE" sz="1700" dirty="0" smtClean="0">
                <a:latin typeface="+mj-lt"/>
              </a:rPr>
              <a:t>Syfte</a:t>
            </a:r>
            <a:r>
              <a:rPr lang="sv-SE" sz="1700" dirty="0">
                <a:latin typeface="+mj-lt"/>
              </a:rPr>
              <a:t>: V</a:t>
            </a:r>
            <a:r>
              <a:rPr lang="sv-SE" sz="1700" dirty="0" smtClean="0">
                <a:latin typeface="+mj-lt"/>
              </a:rPr>
              <a:t>idareutveckla vår kompetens inom </a:t>
            </a:r>
            <a:r>
              <a:rPr lang="sv-SE" sz="1700" dirty="0" err="1" smtClean="0">
                <a:latin typeface="+mj-lt"/>
              </a:rPr>
              <a:t>eHälsa</a:t>
            </a:r>
            <a:endParaRPr lang="sv-SE" sz="1700" dirty="0" smtClean="0">
              <a:latin typeface="+mj-lt"/>
            </a:endParaRPr>
          </a:p>
          <a:p>
            <a:r>
              <a:rPr lang="sv-SE" sz="1700" dirty="0">
                <a:latin typeface="+mj-lt"/>
              </a:rPr>
              <a:t>N</a:t>
            </a:r>
            <a:r>
              <a:rPr lang="sv-SE" sz="1700" dirty="0" smtClean="0">
                <a:latin typeface="+mj-lt"/>
              </a:rPr>
              <a:t>ätverksmodell med lokala dialogseminarium</a:t>
            </a:r>
          </a:p>
          <a:p>
            <a:pPr>
              <a:lnSpc>
                <a:spcPct val="170000"/>
              </a:lnSpc>
            </a:pPr>
            <a:r>
              <a:rPr lang="sv-SE" sz="1700" dirty="0">
                <a:latin typeface="+mj-lt"/>
              </a:rPr>
              <a:t>Projektmedel beviljade av </a:t>
            </a:r>
            <a:r>
              <a:rPr lang="sv-SE" sz="1700" b="1" dirty="0">
                <a:latin typeface="+mj-lt"/>
              </a:rPr>
              <a:t>Europeiska </a:t>
            </a:r>
            <a:r>
              <a:rPr lang="sv-SE" sz="1700" b="1" dirty="0" smtClean="0">
                <a:latin typeface="+mj-lt"/>
              </a:rPr>
              <a:t>Socialfonden (ESF)</a:t>
            </a:r>
            <a:endParaRPr lang="sv-SE" sz="1700" b="1" dirty="0">
              <a:latin typeface="+mj-lt"/>
            </a:endParaRPr>
          </a:p>
          <a:p>
            <a:pPr>
              <a:lnSpc>
                <a:spcPct val="170000"/>
              </a:lnSpc>
            </a:pPr>
            <a:r>
              <a:rPr lang="sv-SE" altLang="sv-SE" sz="1700" b="1" dirty="0">
                <a:solidFill>
                  <a:srgbClr val="000000"/>
                </a:solidFill>
                <a:latin typeface="+mj-lt"/>
              </a:rPr>
              <a:t>Medfinansiering</a:t>
            </a:r>
            <a:r>
              <a:rPr lang="sv-SE" altLang="sv-SE" sz="1700" dirty="0">
                <a:solidFill>
                  <a:srgbClr val="000000"/>
                </a:solidFill>
                <a:latin typeface="+mj-lt"/>
              </a:rPr>
              <a:t> av deltagande </a:t>
            </a:r>
            <a:r>
              <a:rPr lang="sv-SE" altLang="sv-SE" sz="1700" dirty="0" smtClean="0">
                <a:solidFill>
                  <a:srgbClr val="000000"/>
                </a:solidFill>
                <a:latin typeface="+mj-lt"/>
              </a:rPr>
              <a:t>organisationer i form av deltagare </a:t>
            </a:r>
            <a:br>
              <a:rPr lang="sv-SE" altLang="sv-SE" sz="1700" dirty="0" smtClean="0">
                <a:solidFill>
                  <a:srgbClr val="000000"/>
                </a:solidFill>
                <a:latin typeface="+mj-lt"/>
              </a:rPr>
            </a:br>
            <a:r>
              <a:rPr lang="sv-SE" altLang="sv-SE" sz="1700" dirty="0" smtClean="0">
                <a:solidFill>
                  <a:srgbClr val="000000"/>
                </a:solidFill>
                <a:latin typeface="+mj-lt"/>
              </a:rPr>
              <a:t>på dialogseminarier</a:t>
            </a:r>
            <a:endParaRPr lang="sv-SE" altLang="sv-SE" sz="1700" dirty="0">
              <a:solidFill>
                <a:srgbClr val="000000"/>
              </a:solidFill>
              <a:latin typeface="+mj-lt"/>
            </a:endParaRPr>
          </a:p>
          <a:p>
            <a:endParaRPr lang="sv-SE" sz="2000" dirty="0"/>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27211" y="2069101"/>
            <a:ext cx="1673943" cy="10810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10973" y="3000634"/>
            <a:ext cx="907982" cy="8447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674253" y="2077389"/>
            <a:ext cx="2381250" cy="657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364332" y="2221484"/>
            <a:ext cx="1876425" cy="657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167560" y="3150189"/>
            <a:ext cx="2628900" cy="647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650937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latshållare för innehåll 3"/>
          <p:cNvSpPr txBox="1">
            <a:spLocks/>
          </p:cNvSpPr>
          <p:nvPr/>
        </p:nvSpPr>
        <p:spPr>
          <a:xfrm>
            <a:off x="0" y="725106"/>
            <a:ext cx="9144000" cy="5109637"/>
          </a:xfrm>
          <a:prstGeom prst="rect">
            <a:avLst/>
          </a:prstGeom>
          <a:solidFill>
            <a:srgbClr val="044C80"/>
          </a:solidFill>
        </p:spPr>
        <p:txBody>
          <a:bodyPr/>
          <a:lstStyle>
            <a:lvl1pPr marL="182563" marR="0" indent="-182563" algn="l" defTabSz="457200" rtl="0" latinLnBrk="0">
              <a:lnSpc>
                <a:spcPct val="100000"/>
              </a:lnSpc>
              <a:spcBef>
                <a:spcPts val="700"/>
              </a:spcBef>
              <a:spcAft>
                <a:spcPts val="0"/>
              </a:spcAft>
              <a:buClrTx/>
              <a:buSzPct val="100000"/>
              <a:buFont typeface="Arial"/>
              <a:buChar char="•"/>
              <a:tabLst/>
              <a:defRPr sz="1200" b="0" i="0" u="none" strike="noStrike" cap="none" spc="0" baseline="0">
                <a:ln>
                  <a:noFill/>
                </a:ln>
                <a:solidFill>
                  <a:srgbClr val="000000"/>
                </a:solidFill>
                <a:uFillTx/>
                <a:latin typeface="Verdana" panose="020B0604030504040204" pitchFamily="34" charset="0"/>
                <a:ea typeface="Verdana" panose="020B0604030504040204" pitchFamily="34" charset="0"/>
                <a:cs typeface="Verdana" panose="020B0604030504040204" pitchFamily="34" charset="0"/>
                <a:sym typeface="Times New Roman"/>
              </a:defRPr>
            </a:lvl1pPr>
            <a:lvl2pPr marL="447675" marR="0" indent="-173038" algn="l" defTabSz="457200" rtl="0" latinLnBrk="0">
              <a:lnSpc>
                <a:spcPct val="100000"/>
              </a:lnSpc>
              <a:spcBef>
                <a:spcPts val="700"/>
              </a:spcBef>
              <a:spcAft>
                <a:spcPts val="0"/>
              </a:spcAft>
              <a:buClrTx/>
              <a:buSzPct val="100000"/>
              <a:buFont typeface="Arial"/>
              <a:buChar char="–"/>
              <a:tabLst/>
              <a:defRPr sz="1200" b="0" i="0" u="none" strike="noStrike" cap="none" spc="0" baseline="0">
                <a:ln>
                  <a:noFill/>
                </a:ln>
                <a:solidFill>
                  <a:srgbClr val="000000"/>
                </a:solidFill>
                <a:uFillTx/>
                <a:latin typeface="Verdana" panose="020B0604030504040204" pitchFamily="34" charset="0"/>
                <a:ea typeface="Verdana" panose="020B0604030504040204" pitchFamily="34" charset="0"/>
                <a:cs typeface="Verdana" panose="020B0604030504040204" pitchFamily="34" charset="0"/>
                <a:sym typeface="Times New Roman"/>
              </a:defRPr>
            </a:lvl2pPr>
            <a:lvl3pPr marL="712788" marR="0" indent="-165100" algn="l" defTabSz="457200" rtl="0" latinLnBrk="0">
              <a:lnSpc>
                <a:spcPct val="100000"/>
              </a:lnSpc>
              <a:spcBef>
                <a:spcPts val="700"/>
              </a:spcBef>
              <a:spcAft>
                <a:spcPts val="0"/>
              </a:spcAft>
              <a:buClrTx/>
              <a:buSzPct val="100000"/>
              <a:buFont typeface="Arial"/>
              <a:buChar char="•"/>
              <a:tabLst/>
              <a:defRPr sz="1200" b="0" i="0" u="none" strike="noStrike" cap="none" spc="0" baseline="0">
                <a:ln>
                  <a:noFill/>
                </a:ln>
                <a:solidFill>
                  <a:srgbClr val="000000"/>
                </a:solidFill>
                <a:uFillTx/>
                <a:latin typeface="Verdana" panose="020B0604030504040204" pitchFamily="34" charset="0"/>
                <a:ea typeface="Verdana" panose="020B0604030504040204" pitchFamily="34" charset="0"/>
                <a:cs typeface="Verdana" panose="020B0604030504040204" pitchFamily="34" charset="0"/>
                <a:sym typeface="Times New Roman"/>
              </a:defRPr>
            </a:lvl3pPr>
            <a:lvl4pPr marL="1079500" marR="0" indent="-184150" algn="l" defTabSz="457200" rtl="0" latinLnBrk="0">
              <a:lnSpc>
                <a:spcPct val="100000"/>
              </a:lnSpc>
              <a:spcBef>
                <a:spcPts val="700"/>
              </a:spcBef>
              <a:spcAft>
                <a:spcPts val="0"/>
              </a:spcAft>
              <a:buClrTx/>
              <a:buSzPct val="100000"/>
              <a:buFont typeface="Arial"/>
              <a:buChar char="–"/>
              <a:tabLst/>
              <a:defRPr sz="1200" b="0" i="0" u="none" strike="noStrike" cap="none" spc="0" baseline="0">
                <a:ln>
                  <a:noFill/>
                </a:ln>
                <a:solidFill>
                  <a:srgbClr val="000000"/>
                </a:solidFill>
                <a:uFillTx/>
                <a:latin typeface="Verdana" panose="020B0604030504040204" pitchFamily="34" charset="0"/>
                <a:ea typeface="Verdana" panose="020B0604030504040204" pitchFamily="34" charset="0"/>
                <a:cs typeface="Verdana" panose="020B0604030504040204" pitchFamily="34" charset="0"/>
                <a:sym typeface="Times New Roman"/>
              </a:defRPr>
            </a:lvl4pPr>
            <a:lvl5pPr marL="2194560" marR="0" indent="-365760" algn="l" defTabSz="457200" rtl="0" latinLnBrk="0">
              <a:lnSpc>
                <a:spcPct val="100000"/>
              </a:lnSpc>
              <a:spcBef>
                <a:spcPts val="700"/>
              </a:spcBef>
              <a:spcAft>
                <a:spcPts val="0"/>
              </a:spcAft>
              <a:buClrTx/>
              <a:buSzPct val="100000"/>
              <a:buFont typeface="Arial"/>
              <a:buChar char="»"/>
              <a:tabLst/>
              <a:defRPr sz="1200" b="0" i="0" u="none" strike="noStrike" cap="none" spc="0" baseline="0">
                <a:ln>
                  <a:noFill/>
                </a:ln>
                <a:solidFill>
                  <a:srgbClr val="000000"/>
                </a:solidFill>
                <a:uFillTx/>
                <a:latin typeface="Verdana" panose="020B0604030504040204" pitchFamily="34" charset="0"/>
                <a:ea typeface="Verdana" panose="020B0604030504040204" pitchFamily="34" charset="0"/>
                <a:cs typeface="Verdana" panose="020B0604030504040204" pitchFamily="34" charset="0"/>
                <a:sym typeface="Times New Roman"/>
              </a:defRPr>
            </a:lvl5pPr>
            <a:lvl6pPr marL="2651760" marR="0" indent="-365760" algn="l" defTabSz="4572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Times New Roman"/>
                <a:ea typeface="Times New Roman"/>
                <a:cs typeface="Times New Roman"/>
                <a:sym typeface="Times New Roman"/>
              </a:defRPr>
            </a:lvl6pPr>
            <a:lvl7pPr marL="3108960" marR="0" indent="-365760" algn="l" defTabSz="4572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Times New Roman"/>
                <a:ea typeface="Times New Roman"/>
                <a:cs typeface="Times New Roman"/>
                <a:sym typeface="Times New Roman"/>
              </a:defRPr>
            </a:lvl7pPr>
            <a:lvl8pPr marL="3566159" marR="0" indent="-365759" algn="l" defTabSz="4572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Times New Roman"/>
                <a:ea typeface="Times New Roman"/>
                <a:cs typeface="Times New Roman"/>
                <a:sym typeface="Times New Roman"/>
              </a:defRPr>
            </a:lvl8pPr>
            <a:lvl9pPr marL="4023359" marR="0" indent="-365759" algn="l" defTabSz="4572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Times New Roman"/>
                <a:ea typeface="Times New Roman"/>
                <a:cs typeface="Times New Roman"/>
                <a:sym typeface="Times New Roman"/>
              </a:defRPr>
            </a:lvl9pPr>
          </a:lstStyle>
          <a:p>
            <a:pPr marL="0" indent="0">
              <a:lnSpc>
                <a:spcPct val="150000"/>
              </a:lnSpc>
              <a:buNone/>
            </a:pPr>
            <a:endParaRPr lang="sv-SE" sz="2400" b="1" kern="0" dirty="0">
              <a:solidFill>
                <a:schemeClr val="bg1"/>
              </a:solidFill>
            </a:endParaRPr>
          </a:p>
          <a:p>
            <a:pPr>
              <a:lnSpc>
                <a:spcPct val="150000"/>
              </a:lnSpc>
            </a:pPr>
            <a:endParaRPr lang="sv-SE" b="1" kern="0" dirty="0"/>
          </a:p>
          <a:p>
            <a:pPr>
              <a:lnSpc>
                <a:spcPct val="150000"/>
              </a:lnSpc>
            </a:pPr>
            <a:endParaRPr lang="sv-SE" b="1" kern="0" dirty="0"/>
          </a:p>
          <a:p>
            <a:pPr marL="0" indent="0" algn="ctr">
              <a:lnSpc>
                <a:spcPct val="150000"/>
              </a:lnSpc>
              <a:buNone/>
            </a:pPr>
            <a:r>
              <a:rPr lang="sv-SE" sz="3300" b="1" kern="0" dirty="0">
                <a:solidFill>
                  <a:schemeClr val="bg1"/>
                </a:solidFill>
              </a:rPr>
              <a:t>Slut</a:t>
            </a:r>
          </a:p>
        </p:txBody>
      </p:sp>
    </p:spTree>
    <p:extLst>
      <p:ext uri="{BB962C8B-B14F-4D97-AF65-F5344CB8AC3E}">
        <p14:creationId xmlns:p14="http://schemas.microsoft.com/office/powerpoint/2010/main" val="2825471660"/>
      </p:ext>
    </p:extLst>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p>
            <a:pPr algn="ctr"/>
            <a:r>
              <a:rPr lang="sv-SE" sz="2000" b="1" dirty="0" smtClean="0"/>
              <a:t>GDPR, statistik och utvärdering</a:t>
            </a:r>
            <a:endParaRPr lang="sv-SE" sz="2000" dirty="0">
              <a:solidFill>
                <a:srgbClr val="FF0000"/>
              </a:solidFill>
            </a:endParaRPr>
          </a:p>
        </p:txBody>
      </p:sp>
      <p:sp>
        <p:nvSpPr>
          <p:cNvPr id="3" name="Platshållare för innehåll 2"/>
          <p:cNvSpPr>
            <a:spLocks noGrp="1"/>
          </p:cNvSpPr>
          <p:nvPr>
            <p:ph idx="1"/>
          </p:nvPr>
        </p:nvSpPr>
        <p:spPr>
          <a:xfrm>
            <a:off x="719138" y="1888494"/>
            <a:ext cx="7700962" cy="3937000"/>
          </a:xfrm>
        </p:spPr>
        <p:txBody>
          <a:bodyPr>
            <a:noAutofit/>
          </a:bodyPr>
          <a:lstStyle/>
          <a:p>
            <a:r>
              <a:rPr lang="sv-SE" sz="1550" b="1" dirty="0" smtClean="0">
                <a:latin typeface="+mj-lt"/>
              </a:rPr>
              <a:t>Hantering av personuppgifter: </a:t>
            </a:r>
            <a:r>
              <a:rPr lang="sv-SE" sz="1550" dirty="0" smtClean="0">
                <a:latin typeface="+mj-lt"/>
              </a:rPr>
              <a:t>Från och med 2018-05-25 gäller dataskyddsförordningen (EU) 2016/679 (</a:t>
            </a:r>
            <a:r>
              <a:rPr lang="sv-SE" sz="1550" b="1" dirty="0" smtClean="0">
                <a:latin typeface="+mj-lt"/>
              </a:rPr>
              <a:t>GDPR</a:t>
            </a:r>
            <a:r>
              <a:rPr lang="sv-SE" sz="1550" dirty="0" smtClean="0">
                <a:latin typeface="+mj-lt"/>
              </a:rPr>
              <a:t>) som lag i alla EU:s medlemsstater. Förordningen ersätter personuppgiftslagen (PUL). </a:t>
            </a:r>
            <a:endParaRPr lang="sv-SE" sz="1550" i="1" kern="1200" dirty="0" smtClean="0">
              <a:latin typeface="+mj-lt"/>
              <a:ea typeface="Geneva" pitchFamily="1" charset="-128"/>
            </a:endParaRPr>
          </a:p>
          <a:p>
            <a:r>
              <a:rPr lang="sv-SE" sz="1550" b="1" dirty="0" smtClean="0">
                <a:latin typeface="+mj-lt"/>
              </a:rPr>
              <a:t>Statistik: </a:t>
            </a:r>
            <a:r>
              <a:rPr lang="sv-SE" sz="1550" dirty="0">
                <a:latin typeface="+mj-lt"/>
              </a:rPr>
              <a:t>På uppdrag av Svenska ESF-rådet tar </a:t>
            </a:r>
            <a:r>
              <a:rPr lang="sv-SE" sz="1550" dirty="0" err="1">
                <a:latin typeface="+mj-lt"/>
              </a:rPr>
              <a:t>eHälsalyftets</a:t>
            </a:r>
            <a:r>
              <a:rPr lang="sv-SE" sz="1550" dirty="0">
                <a:latin typeface="+mj-lt"/>
              </a:rPr>
              <a:t> projektledning fram personuppgifter och </a:t>
            </a:r>
            <a:r>
              <a:rPr lang="sv-SE" sz="1550" dirty="0" smtClean="0">
                <a:latin typeface="+mj-lt"/>
              </a:rPr>
              <a:t>rapporterar till </a:t>
            </a:r>
            <a:r>
              <a:rPr lang="sv-SE" sz="1550" dirty="0">
                <a:latin typeface="+mj-lt"/>
              </a:rPr>
              <a:t>Statistiska centralbyrån (SCB</a:t>
            </a:r>
            <a:r>
              <a:rPr lang="sv-SE" sz="1550" dirty="0" smtClean="0">
                <a:latin typeface="+mj-lt"/>
              </a:rPr>
              <a:t>). SCB </a:t>
            </a:r>
            <a:r>
              <a:rPr lang="sv-SE" sz="1550" dirty="0">
                <a:latin typeface="+mj-lt"/>
              </a:rPr>
              <a:t>tar sedan fram statistik </a:t>
            </a:r>
            <a:r>
              <a:rPr lang="sv-SE" sz="1550" dirty="0" smtClean="0">
                <a:latin typeface="+mj-lt"/>
              </a:rPr>
              <a:t>om deltagandet.</a:t>
            </a:r>
            <a:endParaRPr lang="sv-SE" sz="1550" dirty="0">
              <a:latin typeface="+mj-lt"/>
            </a:endParaRPr>
          </a:p>
          <a:p>
            <a:r>
              <a:rPr lang="sv-SE" sz="1550" b="1" dirty="0" smtClean="0">
                <a:latin typeface="+mj-lt"/>
              </a:rPr>
              <a:t>Sekretess: </a:t>
            </a:r>
            <a:r>
              <a:rPr lang="sv-SE" sz="1550" dirty="0" smtClean="0">
                <a:latin typeface="+mj-lt"/>
              </a:rPr>
              <a:t>Uppgifterna skyddas av sekretess enligt 24 kap. 8 § offentlighets- och sekretesslagen (2009:400).</a:t>
            </a:r>
          </a:p>
          <a:p>
            <a:r>
              <a:rPr lang="sv-SE" sz="1550" b="1" dirty="0" smtClean="0">
                <a:latin typeface="+mj-lt"/>
              </a:rPr>
              <a:t>Lärande utvärdering:</a:t>
            </a:r>
            <a:r>
              <a:rPr lang="sv-SE" sz="1550" kern="1200" dirty="0">
                <a:latin typeface="+mj-lt"/>
                <a:ea typeface="Geneva" pitchFamily="1" charset="-128"/>
              </a:rPr>
              <a:t> </a:t>
            </a:r>
            <a:r>
              <a:rPr lang="sv-SE" sz="1550" dirty="0" err="1">
                <a:latin typeface="+mj-lt"/>
              </a:rPr>
              <a:t>eHälsalyftet</a:t>
            </a:r>
            <a:r>
              <a:rPr lang="sv-SE" sz="1550" dirty="0">
                <a:latin typeface="+mj-lt"/>
              </a:rPr>
              <a:t> utvärderas av Ekan AB </a:t>
            </a:r>
            <a:r>
              <a:rPr lang="sv-SE" sz="1550" dirty="0" smtClean="0">
                <a:latin typeface="+mj-lt"/>
              </a:rPr>
              <a:t>under </a:t>
            </a:r>
            <a:r>
              <a:rPr lang="sv-SE" sz="1550" dirty="0">
                <a:latin typeface="+mj-lt"/>
              </a:rPr>
              <a:t>tiden projektet </a:t>
            </a:r>
            <a:r>
              <a:rPr lang="sv-SE" sz="1550" dirty="0" smtClean="0">
                <a:latin typeface="+mj-lt"/>
              </a:rPr>
              <a:t>pågår. </a:t>
            </a:r>
            <a:r>
              <a:rPr lang="sv-SE" sz="1550" dirty="0">
                <a:latin typeface="+mj-lt"/>
              </a:rPr>
              <a:t>Projektledningen skickar e-postadresser till Ekan och deltagare kan komma att få frågeformulär om sitt </a:t>
            </a:r>
            <a:r>
              <a:rPr lang="sv-SE" sz="1550" dirty="0" smtClean="0">
                <a:latin typeface="+mj-lt"/>
              </a:rPr>
              <a:t>deltagande via </a:t>
            </a:r>
            <a:br>
              <a:rPr lang="sv-SE" sz="1550" dirty="0" smtClean="0">
                <a:latin typeface="+mj-lt"/>
              </a:rPr>
            </a:br>
            <a:r>
              <a:rPr lang="sv-SE" sz="1550" dirty="0" smtClean="0">
                <a:latin typeface="+mj-lt"/>
              </a:rPr>
              <a:t>e-post.</a:t>
            </a:r>
          </a:p>
          <a:p>
            <a:pPr marL="0" indent="0" algn="ctr">
              <a:buNone/>
            </a:pPr>
            <a:r>
              <a:rPr lang="sv-SE" sz="1200" dirty="0" smtClean="0"/>
              <a:t>Mer information finns i informationsblad från ESF och SCB samt på </a:t>
            </a:r>
            <a:r>
              <a:rPr lang="sv-SE" sz="1200" dirty="0" smtClean="0">
                <a:hlinkClick r:id="rId3"/>
              </a:rPr>
              <a:t>www.esf.se </a:t>
            </a:r>
            <a:r>
              <a:rPr lang="sv-SE" sz="1200" dirty="0" smtClean="0"/>
              <a:t/>
            </a:r>
            <a:br>
              <a:rPr lang="sv-SE" sz="1200" dirty="0" smtClean="0"/>
            </a:br>
            <a:r>
              <a:rPr lang="sv-SE" sz="1200" dirty="0" smtClean="0"/>
              <a:t>och </a:t>
            </a:r>
            <a:r>
              <a:rPr lang="sv-SE" sz="1200" dirty="0" smtClean="0">
                <a:hlinkClick r:id="rId4"/>
              </a:rPr>
              <a:t>www.ekan.com</a:t>
            </a:r>
            <a:endParaRPr lang="sv-SE" sz="1200" dirty="0"/>
          </a:p>
        </p:txBody>
      </p:sp>
    </p:spTree>
    <p:extLst>
      <p:ext uri="{BB962C8B-B14F-4D97-AF65-F5344CB8AC3E}">
        <p14:creationId xmlns:p14="http://schemas.microsoft.com/office/powerpoint/2010/main" val="361257372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text 2"/>
          <p:cNvSpPr>
            <a:spLocks noGrp="1"/>
          </p:cNvSpPr>
          <p:nvPr>
            <p:ph type="body" sz="quarter" idx="1"/>
          </p:nvPr>
        </p:nvSpPr>
        <p:spPr/>
        <p:txBody>
          <a:bodyPr/>
          <a:lstStyle/>
          <a:p>
            <a:endParaRPr lang="sv-SE"/>
          </a:p>
        </p:txBody>
      </p:sp>
      <p:sp>
        <p:nvSpPr>
          <p:cNvPr id="6" name="Platshållare för innehåll 3"/>
          <p:cNvSpPr txBox="1">
            <a:spLocks/>
          </p:cNvSpPr>
          <p:nvPr/>
        </p:nvSpPr>
        <p:spPr>
          <a:xfrm>
            <a:off x="1" y="716396"/>
            <a:ext cx="9144000" cy="5100929"/>
          </a:xfrm>
          <a:prstGeom prst="rect">
            <a:avLst/>
          </a:prstGeom>
          <a:solidFill>
            <a:srgbClr val="044C80"/>
          </a:solidFill>
        </p:spPr>
        <p:txBody>
          <a:bodyPr/>
          <a:lstStyle>
            <a:lvl1pPr marL="182563" marR="0" indent="-182563" algn="l" defTabSz="457200" rtl="0" latinLnBrk="0">
              <a:lnSpc>
                <a:spcPct val="100000"/>
              </a:lnSpc>
              <a:spcBef>
                <a:spcPts val="700"/>
              </a:spcBef>
              <a:spcAft>
                <a:spcPts val="0"/>
              </a:spcAft>
              <a:buClrTx/>
              <a:buSzPct val="100000"/>
              <a:buFont typeface="Arial"/>
              <a:buChar char="•"/>
              <a:tabLst/>
              <a:defRPr sz="1200" b="0" i="0" u="none" strike="noStrike" cap="none" spc="0" baseline="0">
                <a:ln>
                  <a:noFill/>
                </a:ln>
                <a:solidFill>
                  <a:srgbClr val="000000"/>
                </a:solidFill>
                <a:uFillTx/>
                <a:latin typeface="Verdana" panose="020B0604030504040204" pitchFamily="34" charset="0"/>
                <a:ea typeface="Verdana" panose="020B0604030504040204" pitchFamily="34" charset="0"/>
                <a:cs typeface="Verdana" panose="020B0604030504040204" pitchFamily="34" charset="0"/>
                <a:sym typeface="Times New Roman"/>
              </a:defRPr>
            </a:lvl1pPr>
            <a:lvl2pPr marL="447675" marR="0" indent="-173038" algn="l" defTabSz="457200" rtl="0" latinLnBrk="0">
              <a:lnSpc>
                <a:spcPct val="100000"/>
              </a:lnSpc>
              <a:spcBef>
                <a:spcPts val="700"/>
              </a:spcBef>
              <a:spcAft>
                <a:spcPts val="0"/>
              </a:spcAft>
              <a:buClrTx/>
              <a:buSzPct val="100000"/>
              <a:buFont typeface="Arial"/>
              <a:buChar char="–"/>
              <a:tabLst/>
              <a:defRPr sz="1200" b="0" i="0" u="none" strike="noStrike" cap="none" spc="0" baseline="0">
                <a:ln>
                  <a:noFill/>
                </a:ln>
                <a:solidFill>
                  <a:srgbClr val="000000"/>
                </a:solidFill>
                <a:uFillTx/>
                <a:latin typeface="Verdana" panose="020B0604030504040204" pitchFamily="34" charset="0"/>
                <a:ea typeface="Verdana" panose="020B0604030504040204" pitchFamily="34" charset="0"/>
                <a:cs typeface="Verdana" panose="020B0604030504040204" pitchFamily="34" charset="0"/>
                <a:sym typeface="Times New Roman"/>
              </a:defRPr>
            </a:lvl2pPr>
            <a:lvl3pPr marL="712788" marR="0" indent="-165100" algn="l" defTabSz="457200" rtl="0" latinLnBrk="0">
              <a:lnSpc>
                <a:spcPct val="100000"/>
              </a:lnSpc>
              <a:spcBef>
                <a:spcPts val="700"/>
              </a:spcBef>
              <a:spcAft>
                <a:spcPts val="0"/>
              </a:spcAft>
              <a:buClrTx/>
              <a:buSzPct val="100000"/>
              <a:buFont typeface="Arial"/>
              <a:buChar char="•"/>
              <a:tabLst/>
              <a:defRPr sz="1200" b="0" i="0" u="none" strike="noStrike" cap="none" spc="0" baseline="0">
                <a:ln>
                  <a:noFill/>
                </a:ln>
                <a:solidFill>
                  <a:srgbClr val="000000"/>
                </a:solidFill>
                <a:uFillTx/>
                <a:latin typeface="Verdana" panose="020B0604030504040204" pitchFamily="34" charset="0"/>
                <a:ea typeface="Verdana" panose="020B0604030504040204" pitchFamily="34" charset="0"/>
                <a:cs typeface="Verdana" panose="020B0604030504040204" pitchFamily="34" charset="0"/>
                <a:sym typeface="Times New Roman"/>
              </a:defRPr>
            </a:lvl3pPr>
            <a:lvl4pPr marL="1079500" marR="0" indent="-184150" algn="l" defTabSz="457200" rtl="0" latinLnBrk="0">
              <a:lnSpc>
                <a:spcPct val="100000"/>
              </a:lnSpc>
              <a:spcBef>
                <a:spcPts val="700"/>
              </a:spcBef>
              <a:spcAft>
                <a:spcPts val="0"/>
              </a:spcAft>
              <a:buClrTx/>
              <a:buSzPct val="100000"/>
              <a:buFont typeface="Arial"/>
              <a:buChar char="–"/>
              <a:tabLst/>
              <a:defRPr sz="1200" b="0" i="0" u="none" strike="noStrike" cap="none" spc="0" baseline="0">
                <a:ln>
                  <a:noFill/>
                </a:ln>
                <a:solidFill>
                  <a:srgbClr val="000000"/>
                </a:solidFill>
                <a:uFillTx/>
                <a:latin typeface="Verdana" panose="020B0604030504040204" pitchFamily="34" charset="0"/>
                <a:ea typeface="Verdana" panose="020B0604030504040204" pitchFamily="34" charset="0"/>
                <a:cs typeface="Verdana" panose="020B0604030504040204" pitchFamily="34" charset="0"/>
                <a:sym typeface="Times New Roman"/>
              </a:defRPr>
            </a:lvl4pPr>
            <a:lvl5pPr marL="2194560" marR="0" indent="-365760" algn="l" defTabSz="457200" rtl="0" latinLnBrk="0">
              <a:lnSpc>
                <a:spcPct val="100000"/>
              </a:lnSpc>
              <a:spcBef>
                <a:spcPts val="700"/>
              </a:spcBef>
              <a:spcAft>
                <a:spcPts val="0"/>
              </a:spcAft>
              <a:buClrTx/>
              <a:buSzPct val="100000"/>
              <a:buFont typeface="Arial"/>
              <a:buChar char="»"/>
              <a:tabLst/>
              <a:defRPr sz="1200" b="0" i="0" u="none" strike="noStrike" cap="none" spc="0" baseline="0">
                <a:ln>
                  <a:noFill/>
                </a:ln>
                <a:solidFill>
                  <a:srgbClr val="000000"/>
                </a:solidFill>
                <a:uFillTx/>
                <a:latin typeface="Verdana" panose="020B0604030504040204" pitchFamily="34" charset="0"/>
                <a:ea typeface="Verdana" panose="020B0604030504040204" pitchFamily="34" charset="0"/>
                <a:cs typeface="Verdana" panose="020B0604030504040204" pitchFamily="34" charset="0"/>
                <a:sym typeface="Times New Roman"/>
              </a:defRPr>
            </a:lvl5pPr>
            <a:lvl6pPr marL="2651760" marR="0" indent="-365760" algn="l" defTabSz="4572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Times New Roman"/>
                <a:ea typeface="Times New Roman"/>
                <a:cs typeface="Times New Roman"/>
                <a:sym typeface="Times New Roman"/>
              </a:defRPr>
            </a:lvl6pPr>
            <a:lvl7pPr marL="3108960" marR="0" indent="-365760" algn="l" defTabSz="4572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Times New Roman"/>
                <a:ea typeface="Times New Roman"/>
                <a:cs typeface="Times New Roman"/>
                <a:sym typeface="Times New Roman"/>
              </a:defRPr>
            </a:lvl7pPr>
            <a:lvl8pPr marL="3566159" marR="0" indent="-365759" algn="l" defTabSz="4572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Times New Roman"/>
                <a:ea typeface="Times New Roman"/>
                <a:cs typeface="Times New Roman"/>
                <a:sym typeface="Times New Roman"/>
              </a:defRPr>
            </a:lvl8pPr>
            <a:lvl9pPr marL="4023359" marR="0" indent="-365759" algn="l" defTabSz="4572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Times New Roman"/>
                <a:ea typeface="Times New Roman"/>
                <a:cs typeface="Times New Roman"/>
                <a:sym typeface="Times New Roman"/>
              </a:defRPr>
            </a:lvl9pPr>
          </a:lstStyle>
          <a:p>
            <a:pPr marL="0" indent="0">
              <a:lnSpc>
                <a:spcPct val="150000"/>
              </a:lnSpc>
              <a:buNone/>
            </a:pPr>
            <a:endParaRPr lang="sv-SE" sz="2400" b="1" kern="0" dirty="0">
              <a:solidFill>
                <a:schemeClr val="bg1"/>
              </a:solidFill>
            </a:endParaRPr>
          </a:p>
          <a:p>
            <a:pPr marL="0" indent="0">
              <a:lnSpc>
                <a:spcPct val="150000"/>
              </a:lnSpc>
              <a:buNone/>
            </a:pPr>
            <a:endParaRPr lang="sv-SE" b="1" kern="0" dirty="0"/>
          </a:p>
          <a:p>
            <a:pPr marL="0" indent="0" algn="ctr">
              <a:lnSpc>
                <a:spcPct val="150000"/>
              </a:lnSpc>
              <a:buNone/>
            </a:pPr>
            <a:r>
              <a:rPr lang="sv-SE" sz="3300" b="1" kern="0" dirty="0">
                <a:solidFill>
                  <a:schemeClr val="bg1"/>
                </a:solidFill>
              </a:rPr>
              <a:t>Vad betyder framtidens vårdinformationsmiljö för dig som medarbetare?</a:t>
            </a:r>
          </a:p>
        </p:txBody>
      </p:sp>
    </p:spTree>
    <p:extLst>
      <p:ext uri="{BB962C8B-B14F-4D97-AF65-F5344CB8AC3E}">
        <p14:creationId xmlns:p14="http://schemas.microsoft.com/office/powerpoint/2010/main" val="395294653"/>
      </p:ext>
    </p:extLst>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text 2"/>
          <p:cNvSpPr>
            <a:spLocks noGrp="1"/>
          </p:cNvSpPr>
          <p:nvPr>
            <p:ph type="body" sz="quarter" idx="1"/>
          </p:nvPr>
        </p:nvSpPr>
        <p:spPr/>
        <p:txBody>
          <a:bodyPr/>
          <a:lstStyle/>
          <a:p>
            <a:endParaRPr lang="sv-SE" dirty="0"/>
          </a:p>
        </p:txBody>
      </p:sp>
      <p:sp>
        <p:nvSpPr>
          <p:cNvPr id="4" name="Platshållare för innehåll 3"/>
          <p:cNvSpPr>
            <a:spLocks noGrp="1"/>
          </p:cNvSpPr>
          <p:nvPr>
            <p:ph idx="11"/>
          </p:nvPr>
        </p:nvSpPr>
        <p:spPr>
          <a:xfrm>
            <a:off x="1" y="1500165"/>
            <a:ext cx="8963246" cy="4500586"/>
          </a:xfrm>
          <a:solidFill>
            <a:schemeClr val="bg1"/>
          </a:solidFill>
        </p:spPr>
        <p:txBody>
          <a:bodyPr/>
          <a:lstStyle/>
          <a:p>
            <a:pPr marL="0" indent="0">
              <a:lnSpc>
                <a:spcPct val="150000"/>
              </a:lnSpc>
              <a:buNone/>
            </a:pPr>
            <a:endParaRPr lang="sv-SE" sz="3300" b="1" dirty="0">
              <a:solidFill>
                <a:srgbClr val="044C80"/>
              </a:solidFill>
            </a:endParaRPr>
          </a:p>
          <a:p>
            <a:pPr marL="0" indent="0" algn="ctr">
              <a:lnSpc>
                <a:spcPct val="150000"/>
              </a:lnSpc>
              <a:buNone/>
            </a:pPr>
            <a:r>
              <a:rPr lang="sv-SE" sz="3300" b="1" dirty="0">
                <a:solidFill>
                  <a:srgbClr val="044C80"/>
                </a:solidFill>
              </a:rPr>
              <a:t>…det betyder bland annat att ditt journalsystem och vissa</a:t>
            </a:r>
            <a:r>
              <a:rPr lang="sv-SE" sz="3300" b="1" dirty="0">
                <a:solidFill>
                  <a:srgbClr val="FF0000"/>
                </a:solidFill>
              </a:rPr>
              <a:t> </a:t>
            </a:r>
            <a:r>
              <a:rPr lang="sv-SE" sz="3300" b="1" dirty="0">
                <a:solidFill>
                  <a:srgbClr val="044C80"/>
                </a:solidFill>
              </a:rPr>
              <a:t>kringliggande system kommer att ersättas.</a:t>
            </a:r>
          </a:p>
          <a:p>
            <a:pPr>
              <a:lnSpc>
                <a:spcPct val="150000"/>
              </a:lnSpc>
            </a:pPr>
            <a:endParaRPr lang="sv-SE" sz="3300" b="1" dirty="0">
              <a:solidFill>
                <a:srgbClr val="044C80"/>
              </a:solidFill>
            </a:endParaRPr>
          </a:p>
        </p:txBody>
      </p:sp>
    </p:spTree>
    <p:extLst>
      <p:ext uri="{BB962C8B-B14F-4D97-AF65-F5344CB8AC3E}">
        <p14:creationId xmlns:p14="http://schemas.microsoft.com/office/powerpoint/2010/main" val="1627664727"/>
      </p:ext>
    </p:extLst>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43" descr="eHalsa-linje-rod"/>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5858085"/>
            <a:ext cx="1457325" cy="9406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ruta 6"/>
          <p:cNvSpPr txBox="1"/>
          <p:nvPr/>
        </p:nvSpPr>
        <p:spPr>
          <a:xfrm>
            <a:off x="3668891" y="6635277"/>
            <a:ext cx="4341633" cy="215444"/>
          </a:xfrm>
          <a:prstGeom prst="rect">
            <a:avLst/>
          </a:prstGeom>
          <a:noFill/>
        </p:spPr>
        <p:txBody>
          <a:bodyPr wrap="square" rtlCol="0">
            <a:spAutoFit/>
          </a:bodyPr>
          <a:lstStyle/>
          <a:p>
            <a:pPr algn="r"/>
            <a:r>
              <a:rPr lang="sv-SE" sz="800" dirty="0">
                <a:solidFill>
                  <a:srgbClr val="000000"/>
                </a:solidFill>
              </a:rPr>
              <a:t>Detta projektet medfinansieras av Europeiska unionen/Europeiska socialfonden</a:t>
            </a:r>
          </a:p>
        </p:txBody>
      </p:sp>
      <p:pic>
        <p:nvPicPr>
          <p:cNvPr id="8" name="Bildobjekt 7"/>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8010524" y="5926006"/>
            <a:ext cx="1044411" cy="878631"/>
          </a:xfrm>
          <a:prstGeom prst="rect">
            <a:avLst/>
          </a:prstGeom>
        </p:spPr>
      </p:pic>
      <p:sp>
        <p:nvSpPr>
          <p:cNvPr id="9" name="textruta 8"/>
          <p:cNvSpPr txBox="1"/>
          <p:nvPr/>
        </p:nvSpPr>
        <p:spPr>
          <a:xfrm>
            <a:off x="1434114" y="3268062"/>
            <a:ext cx="7315200" cy="584775"/>
          </a:xfrm>
          <a:prstGeom prst="rect">
            <a:avLst/>
          </a:prstGeom>
          <a:noFill/>
        </p:spPr>
        <p:txBody>
          <a:bodyPr wrap="square" rtlCol="0">
            <a:spAutoFit/>
          </a:bodyPr>
          <a:lstStyle/>
          <a:p>
            <a:pPr algn="l">
              <a:spcBef>
                <a:spcPts val="0"/>
              </a:spcBef>
            </a:pPr>
            <a:endParaRPr lang="sv-SE" sz="3200" b="1" dirty="0"/>
          </a:p>
        </p:txBody>
      </p:sp>
      <p:sp>
        <p:nvSpPr>
          <p:cNvPr id="10" name="Platshållare för innehåll 3"/>
          <p:cNvSpPr txBox="1">
            <a:spLocks/>
          </p:cNvSpPr>
          <p:nvPr/>
        </p:nvSpPr>
        <p:spPr>
          <a:xfrm>
            <a:off x="2" y="698979"/>
            <a:ext cx="9143998" cy="5113022"/>
          </a:xfrm>
          <a:prstGeom prst="rect">
            <a:avLst/>
          </a:prstGeom>
          <a:solidFill>
            <a:srgbClr val="044C80"/>
          </a:solidFill>
        </p:spPr>
        <p:txBody>
          <a:bodyPr/>
          <a:lstStyle>
            <a:lvl1pPr marL="182563" marR="0" indent="-182563" algn="l" defTabSz="457200" rtl="0" latinLnBrk="0">
              <a:lnSpc>
                <a:spcPct val="100000"/>
              </a:lnSpc>
              <a:spcBef>
                <a:spcPts val="700"/>
              </a:spcBef>
              <a:spcAft>
                <a:spcPts val="0"/>
              </a:spcAft>
              <a:buClrTx/>
              <a:buSzPct val="100000"/>
              <a:buFont typeface="Arial"/>
              <a:buChar char="•"/>
              <a:tabLst/>
              <a:defRPr sz="1200" b="0" i="0" u="none" strike="noStrike" cap="none" spc="0" baseline="0">
                <a:ln>
                  <a:noFill/>
                </a:ln>
                <a:solidFill>
                  <a:srgbClr val="000000"/>
                </a:solidFill>
                <a:uFillTx/>
                <a:latin typeface="Verdana" panose="020B0604030504040204" pitchFamily="34" charset="0"/>
                <a:ea typeface="Verdana" panose="020B0604030504040204" pitchFamily="34" charset="0"/>
                <a:cs typeface="Verdana" panose="020B0604030504040204" pitchFamily="34" charset="0"/>
                <a:sym typeface="Times New Roman"/>
              </a:defRPr>
            </a:lvl1pPr>
            <a:lvl2pPr marL="447675" marR="0" indent="-173038" algn="l" defTabSz="457200" rtl="0" latinLnBrk="0">
              <a:lnSpc>
                <a:spcPct val="100000"/>
              </a:lnSpc>
              <a:spcBef>
                <a:spcPts val="700"/>
              </a:spcBef>
              <a:spcAft>
                <a:spcPts val="0"/>
              </a:spcAft>
              <a:buClrTx/>
              <a:buSzPct val="100000"/>
              <a:buFont typeface="Arial"/>
              <a:buChar char="–"/>
              <a:tabLst/>
              <a:defRPr sz="1200" b="0" i="0" u="none" strike="noStrike" cap="none" spc="0" baseline="0">
                <a:ln>
                  <a:noFill/>
                </a:ln>
                <a:solidFill>
                  <a:srgbClr val="000000"/>
                </a:solidFill>
                <a:uFillTx/>
                <a:latin typeface="Verdana" panose="020B0604030504040204" pitchFamily="34" charset="0"/>
                <a:ea typeface="Verdana" panose="020B0604030504040204" pitchFamily="34" charset="0"/>
                <a:cs typeface="Verdana" panose="020B0604030504040204" pitchFamily="34" charset="0"/>
                <a:sym typeface="Times New Roman"/>
              </a:defRPr>
            </a:lvl2pPr>
            <a:lvl3pPr marL="712788" marR="0" indent="-165100" algn="l" defTabSz="457200" rtl="0" latinLnBrk="0">
              <a:lnSpc>
                <a:spcPct val="100000"/>
              </a:lnSpc>
              <a:spcBef>
                <a:spcPts val="700"/>
              </a:spcBef>
              <a:spcAft>
                <a:spcPts val="0"/>
              </a:spcAft>
              <a:buClrTx/>
              <a:buSzPct val="100000"/>
              <a:buFont typeface="Arial"/>
              <a:buChar char="•"/>
              <a:tabLst/>
              <a:defRPr sz="1200" b="0" i="0" u="none" strike="noStrike" cap="none" spc="0" baseline="0">
                <a:ln>
                  <a:noFill/>
                </a:ln>
                <a:solidFill>
                  <a:srgbClr val="000000"/>
                </a:solidFill>
                <a:uFillTx/>
                <a:latin typeface="Verdana" panose="020B0604030504040204" pitchFamily="34" charset="0"/>
                <a:ea typeface="Verdana" panose="020B0604030504040204" pitchFamily="34" charset="0"/>
                <a:cs typeface="Verdana" panose="020B0604030504040204" pitchFamily="34" charset="0"/>
                <a:sym typeface="Times New Roman"/>
              </a:defRPr>
            </a:lvl3pPr>
            <a:lvl4pPr marL="1079500" marR="0" indent="-184150" algn="l" defTabSz="457200" rtl="0" latinLnBrk="0">
              <a:lnSpc>
                <a:spcPct val="100000"/>
              </a:lnSpc>
              <a:spcBef>
                <a:spcPts val="700"/>
              </a:spcBef>
              <a:spcAft>
                <a:spcPts val="0"/>
              </a:spcAft>
              <a:buClrTx/>
              <a:buSzPct val="100000"/>
              <a:buFont typeface="Arial"/>
              <a:buChar char="–"/>
              <a:tabLst/>
              <a:defRPr sz="1200" b="0" i="0" u="none" strike="noStrike" cap="none" spc="0" baseline="0">
                <a:ln>
                  <a:noFill/>
                </a:ln>
                <a:solidFill>
                  <a:srgbClr val="000000"/>
                </a:solidFill>
                <a:uFillTx/>
                <a:latin typeface="Verdana" panose="020B0604030504040204" pitchFamily="34" charset="0"/>
                <a:ea typeface="Verdana" panose="020B0604030504040204" pitchFamily="34" charset="0"/>
                <a:cs typeface="Verdana" panose="020B0604030504040204" pitchFamily="34" charset="0"/>
                <a:sym typeface="Times New Roman"/>
              </a:defRPr>
            </a:lvl4pPr>
            <a:lvl5pPr marL="2194560" marR="0" indent="-365760" algn="l" defTabSz="457200" rtl="0" latinLnBrk="0">
              <a:lnSpc>
                <a:spcPct val="100000"/>
              </a:lnSpc>
              <a:spcBef>
                <a:spcPts val="700"/>
              </a:spcBef>
              <a:spcAft>
                <a:spcPts val="0"/>
              </a:spcAft>
              <a:buClrTx/>
              <a:buSzPct val="100000"/>
              <a:buFont typeface="Arial"/>
              <a:buChar char="»"/>
              <a:tabLst/>
              <a:defRPr sz="1200" b="0" i="0" u="none" strike="noStrike" cap="none" spc="0" baseline="0">
                <a:ln>
                  <a:noFill/>
                </a:ln>
                <a:solidFill>
                  <a:srgbClr val="000000"/>
                </a:solidFill>
                <a:uFillTx/>
                <a:latin typeface="Verdana" panose="020B0604030504040204" pitchFamily="34" charset="0"/>
                <a:ea typeface="Verdana" panose="020B0604030504040204" pitchFamily="34" charset="0"/>
                <a:cs typeface="Verdana" panose="020B0604030504040204" pitchFamily="34" charset="0"/>
                <a:sym typeface="Times New Roman"/>
              </a:defRPr>
            </a:lvl5pPr>
            <a:lvl6pPr marL="2651760" marR="0" indent="-365760" algn="l" defTabSz="4572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Times New Roman"/>
                <a:ea typeface="Times New Roman"/>
                <a:cs typeface="Times New Roman"/>
                <a:sym typeface="Times New Roman"/>
              </a:defRPr>
            </a:lvl6pPr>
            <a:lvl7pPr marL="3108960" marR="0" indent="-365760" algn="l" defTabSz="4572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Times New Roman"/>
                <a:ea typeface="Times New Roman"/>
                <a:cs typeface="Times New Roman"/>
                <a:sym typeface="Times New Roman"/>
              </a:defRPr>
            </a:lvl7pPr>
            <a:lvl8pPr marL="3566159" marR="0" indent="-365759" algn="l" defTabSz="4572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Times New Roman"/>
                <a:ea typeface="Times New Roman"/>
                <a:cs typeface="Times New Roman"/>
                <a:sym typeface="Times New Roman"/>
              </a:defRPr>
            </a:lvl8pPr>
            <a:lvl9pPr marL="4023359" marR="0" indent="-365759" algn="l" defTabSz="4572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Times New Roman"/>
                <a:ea typeface="Times New Roman"/>
                <a:cs typeface="Times New Roman"/>
                <a:sym typeface="Times New Roman"/>
              </a:defRPr>
            </a:lvl9pPr>
          </a:lstStyle>
          <a:p>
            <a:pPr marL="0" indent="0">
              <a:lnSpc>
                <a:spcPct val="150000"/>
              </a:lnSpc>
              <a:buNone/>
            </a:pPr>
            <a:endParaRPr lang="sv-SE" sz="2400" b="1" kern="0" dirty="0">
              <a:solidFill>
                <a:schemeClr val="bg1"/>
              </a:solidFill>
            </a:endParaRPr>
          </a:p>
          <a:p>
            <a:pPr>
              <a:lnSpc>
                <a:spcPct val="150000"/>
              </a:lnSpc>
            </a:pPr>
            <a:endParaRPr lang="sv-SE" b="1" kern="0" dirty="0"/>
          </a:p>
          <a:p>
            <a:pPr>
              <a:lnSpc>
                <a:spcPct val="150000"/>
              </a:lnSpc>
            </a:pPr>
            <a:endParaRPr lang="sv-SE" b="1" kern="0" dirty="0"/>
          </a:p>
          <a:p>
            <a:pPr marL="0" indent="0" algn="ctr">
              <a:lnSpc>
                <a:spcPct val="150000"/>
              </a:lnSpc>
              <a:buNone/>
            </a:pPr>
            <a:r>
              <a:rPr lang="sv-SE" sz="3300" b="1" kern="0" dirty="0">
                <a:solidFill>
                  <a:schemeClr val="bg1"/>
                </a:solidFill>
              </a:rPr>
              <a:t>Varför då?</a:t>
            </a:r>
          </a:p>
        </p:txBody>
      </p:sp>
    </p:spTree>
    <p:extLst>
      <p:ext uri="{BB962C8B-B14F-4D97-AF65-F5344CB8AC3E}">
        <p14:creationId xmlns:p14="http://schemas.microsoft.com/office/powerpoint/2010/main" val="88860276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57200" y="1987852"/>
            <a:ext cx="8229600" cy="487928"/>
          </a:xfrm>
        </p:spPr>
        <p:txBody>
          <a:bodyPr/>
          <a:lstStyle/>
          <a:p>
            <a:r>
              <a:rPr lang="sv-SE" dirty="0"/>
              <a:t/>
            </a:r>
            <a:br>
              <a:rPr lang="sv-SE" dirty="0"/>
            </a:br>
            <a:r>
              <a:rPr lang="sv-SE" dirty="0"/>
              <a:t/>
            </a:r>
            <a:br>
              <a:rPr lang="sv-SE" dirty="0"/>
            </a:br>
            <a:r>
              <a:rPr lang="sv-SE" dirty="0"/>
              <a:t/>
            </a:r>
            <a:br>
              <a:rPr lang="sv-SE" dirty="0"/>
            </a:br>
            <a:r>
              <a:rPr lang="sv-SE" sz="1800" dirty="0"/>
              <a:t/>
            </a:r>
            <a:br>
              <a:rPr lang="sv-SE" sz="1800" dirty="0"/>
            </a:br>
            <a:r>
              <a:rPr lang="sv-SE" sz="1800" dirty="0"/>
              <a:t/>
            </a:r>
            <a:br>
              <a:rPr lang="sv-SE" sz="1800" dirty="0"/>
            </a:br>
            <a:r>
              <a:rPr lang="sv-SE" sz="1800" b="1" dirty="0"/>
              <a:t>För att behovet av vård kommer att öka över tid, men också för att möta patienters behov och krav här och nu.</a:t>
            </a:r>
            <a:r>
              <a:rPr lang="sv-SE" sz="1800" dirty="0"/>
              <a:t/>
            </a:r>
            <a:br>
              <a:rPr lang="sv-SE" sz="1800" dirty="0"/>
            </a:br>
            <a:endParaRPr lang="sv-SE" sz="1800" dirty="0"/>
          </a:p>
        </p:txBody>
      </p:sp>
      <p:pic>
        <p:nvPicPr>
          <p:cNvPr id="7" name="Bildobjekt 6"/>
          <p:cNvPicPr>
            <a:picLocks noChangeAspect="1"/>
          </p:cNvPicPr>
          <p:nvPr/>
        </p:nvPicPr>
        <p:blipFill>
          <a:blip r:embed="rId3"/>
          <a:stretch>
            <a:fillRect/>
          </a:stretch>
        </p:blipFill>
        <p:spPr>
          <a:xfrm>
            <a:off x="1601975" y="2424796"/>
            <a:ext cx="5649603" cy="2708564"/>
          </a:xfrm>
          <a:prstGeom prst="rect">
            <a:avLst/>
          </a:prstGeom>
        </p:spPr>
      </p:pic>
    </p:spTree>
    <p:extLst>
      <p:ext uri="{BB962C8B-B14F-4D97-AF65-F5344CB8AC3E}">
        <p14:creationId xmlns:p14="http://schemas.microsoft.com/office/powerpoint/2010/main" val="83777806"/>
      </p:ext>
    </p:extLst>
  </p:cSld>
  <p:clrMapOvr>
    <a:masterClrMapping/>
  </p:clrMapOvr>
  <p:transition spd="med"/>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71940" y="1571428"/>
            <a:ext cx="8229600" cy="487928"/>
          </a:xfrm>
        </p:spPr>
        <p:txBody>
          <a:bodyPr/>
          <a:lstStyle/>
          <a:p>
            <a:r>
              <a:rPr lang="sv-SE" b="1" dirty="0"/>
              <a:t>Det är också för att…</a:t>
            </a:r>
          </a:p>
        </p:txBody>
      </p:sp>
      <p:sp>
        <p:nvSpPr>
          <p:cNvPr id="32" name="Rektangel 31"/>
          <p:cNvSpPr/>
          <p:nvPr/>
        </p:nvSpPr>
        <p:spPr bwMode="auto">
          <a:xfrm>
            <a:off x="6572316" y="2272166"/>
            <a:ext cx="1380508" cy="423317"/>
          </a:xfrm>
          <a:prstGeom prst="rect">
            <a:avLst/>
          </a:prstGeom>
          <a:solidFill>
            <a:schemeClr val="bg1"/>
          </a:solidFill>
          <a:ln w="12700" cap="flat" cmpd="sng" algn="ctr">
            <a:solidFill>
              <a:srgbClr val="000000"/>
            </a:solidFill>
            <a:prstDash val="solid"/>
            <a:round/>
            <a:headEnd type="none" w="med" len="med"/>
            <a:tailEnd type="none" w="med" len="med"/>
          </a:ln>
          <a:effectLst/>
        </p:spPr>
        <p:txBody>
          <a:bodyPr vert="horz" wrap="square" lIns="81000" tIns="0" rIns="81000" bIns="0" numCol="1" rtlCol="0" anchor="ctr" anchorCtr="0" compatLnSpc="1">
            <a:prstTxWarp prst="textNoShape">
              <a:avLst/>
            </a:prstTxWarp>
          </a:bodyPr>
          <a:lstStyle/>
          <a:p>
            <a:pPr algn="ctr" fontAlgn="base">
              <a:spcBef>
                <a:spcPct val="50000"/>
              </a:spcBef>
              <a:spcAft>
                <a:spcPct val="0"/>
              </a:spcAft>
            </a:pPr>
            <a:r>
              <a:rPr lang="sv-SE" sz="1200" b="1" kern="0" dirty="0">
                <a:solidFill>
                  <a:sysClr val="windowText" lastClr="000000"/>
                </a:solidFill>
                <a:latin typeface="Verdana" panose="020B0604030504040204" pitchFamily="34" charset="0"/>
                <a:ea typeface="Verdana" panose="020B0604030504040204" pitchFamily="34" charset="0"/>
                <a:cs typeface="Verdana" panose="020B0604030504040204" pitchFamily="34" charset="0"/>
              </a:rPr>
              <a:t>Forskning och utveckling</a:t>
            </a:r>
          </a:p>
        </p:txBody>
      </p:sp>
      <p:sp>
        <p:nvSpPr>
          <p:cNvPr id="33" name="Rektangel 32"/>
          <p:cNvSpPr/>
          <p:nvPr/>
        </p:nvSpPr>
        <p:spPr bwMode="auto">
          <a:xfrm>
            <a:off x="4465953" y="2252568"/>
            <a:ext cx="1380508" cy="423317"/>
          </a:xfrm>
          <a:prstGeom prst="rect">
            <a:avLst/>
          </a:prstGeom>
          <a:solidFill>
            <a:schemeClr val="bg1"/>
          </a:solidFill>
          <a:ln w="12700" cap="flat" cmpd="sng" algn="ctr">
            <a:solidFill>
              <a:srgbClr val="000000"/>
            </a:solidFill>
            <a:prstDash val="solid"/>
            <a:round/>
            <a:headEnd type="none" w="med" len="med"/>
            <a:tailEnd type="none" w="med" len="med"/>
          </a:ln>
          <a:effectLst/>
        </p:spPr>
        <p:txBody>
          <a:bodyPr vert="horz" wrap="square" lIns="81000" tIns="0" rIns="81000" bIns="0" numCol="1" rtlCol="0" anchor="ctr" anchorCtr="0" compatLnSpc="1">
            <a:prstTxWarp prst="textNoShape">
              <a:avLst/>
            </a:prstTxWarp>
          </a:bodyPr>
          <a:lstStyle/>
          <a:p>
            <a:pPr algn="ctr" fontAlgn="base">
              <a:spcBef>
                <a:spcPct val="50000"/>
              </a:spcBef>
              <a:spcAft>
                <a:spcPct val="0"/>
              </a:spcAft>
            </a:pPr>
            <a:r>
              <a:rPr lang="sv-SE" sz="1200" b="1" kern="0" dirty="0">
                <a:solidFill>
                  <a:sysClr val="windowText" lastClr="000000"/>
                </a:solidFill>
                <a:latin typeface="Verdana" panose="020B0604030504040204" pitchFamily="34" charset="0"/>
                <a:ea typeface="Verdana" panose="020B0604030504040204" pitchFamily="34" charset="0"/>
                <a:cs typeface="Verdana" panose="020B0604030504040204" pitchFamily="34" charset="0"/>
              </a:rPr>
              <a:t>Ledning och styrning</a:t>
            </a:r>
          </a:p>
        </p:txBody>
      </p:sp>
      <p:sp>
        <p:nvSpPr>
          <p:cNvPr id="34" name="Rektangel 33"/>
          <p:cNvSpPr/>
          <p:nvPr/>
        </p:nvSpPr>
        <p:spPr bwMode="auto">
          <a:xfrm>
            <a:off x="2359590" y="2272168"/>
            <a:ext cx="1380508" cy="382976"/>
          </a:xfrm>
          <a:prstGeom prst="rect">
            <a:avLst/>
          </a:prstGeom>
          <a:solidFill>
            <a:schemeClr val="bg1"/>
          </a:solidFill>
          <a:ln w="12700" cap="flat" cmpd="sng" algn="ctr">
            <a:solidFill>
              <a:srgbClr val="000000"/>
            </a:solidFill>
            <a:prstDash val="solid"/>
            <a:round/>
            <a:headEnd type="none" w="med" len="med"/>
            <a:tailEnd type="none" w="med" len="med"/>
          </a:ln>
          <a:effectLst/>
        </p:spPr>
        <p:txBody>
          <a:bodyPr vert="horz" wrap="square" lIns="81000" tIns="0" rIns="81000" bIns="0" numCol="1" rtlCol="0" anchor="ctr" anchorCtr="0" compatLnSpc="1">
            <a:prstTxWarp prst="textNoShape">
              <a:avLst/>
            </a:prstTxWarp>
          </a:bodyPr>
          <a:lstStyle/>
          <a:p>
            <a:pPr algn="ctr" fontAlgn="base">
              <a:spcBef>
                <a:spcPct val="50000"/>
              </a:spcBef>
              <a:spcAft>
                <a:spcPct val="0"/>
              </a:spcAft>
            </a:pPr>
            <a:r>
              <a:rPr lang="sv-SE" sz="1200" b="1" kern="0" dirty="0">
                <a:solidFill>
                  <a:sysClr val="windowText" lastClr="000000"/>
                </a:solidFill>
                <a:latin typeface="Verdana" panose="020B0604030504040204" pitchFamily="34" charset="0"/>
                <a:ea typeface="Verdana" panose="020B0604030504040204" pitchFamily="34" charset="0"/>
                <a:cs typeface="Verdana" panose="020B0604030504040204" pitchFamily="34" charset="0"/>
              </a:rPr>
              <a:t>Medarbetare</a:t>
            </a:r>
          </a:p>
        </p:txBody>
      </p:sp>
      <p:sp>
        <p:nvSpPr>
          <p:cNvPr id="35" name="Rektangel 34"/>
          <p:cNvSpPr/>
          <p:nvPr/>
        </p:nvSpPr>
        <p:spPr bwMode="auto">
          <a:xfrm>
            <a:off x="446124" y="2257561"/>
            <a:ext cx="1380508" cy="423317"/>
          </a:xfrm>
          <a:prstGeom prst="rect">
            <a:avLst/>
          </a:prstGeom>
          <a:solidFill>
            <a:schemeClr val="bg1"/>
          </a:solidFill>
          <a:ln w="12700" cap="flat" cmpd="sng" algn="ctr">
            <a:solidFill>
              <a:srgbClr val="000000"/>
            </a:solidFill>
            <a:prstDash val="solid"/>
            <a:round/>
            <a:headEnd type="none" w="med" len="med"/>
            <a:tailEnd type="none" w="med" len="med"/>
          </a:ln>
          <a:effectLst/>
        </p:spPr>
        <p:txBody>
          <a:bodyPr vert="horz" wrap="square" lIns="81000" tIns="0" rIns="81000" bIns="0" numCol="1" rtlCol="0" anchor="ctr" anchorCtr="0" compatLnSpc="1">
            <a:prstTxWarp prst="textNoShape">
              <a:avLst/>
            </a:prstTxWarp>
          </a:bodyPr>
          <a:lstStyle/>
          <a:p>
            <a:pPr algn="ctr" fontAlgn="base">
              <a:spcBef>
                <a:spcPct val="50000"/>
              </a:spcBef>
              <a:spcAft>
                <a:spcPct val="0"/>
              </a:spcAft>
            </a:pPr>
            <a:r>
              <a:rPr lang="sv-SE" sz="1200" b="1" kern="0" dirty="0">
                <a:solidFill>
                  <a:sysClr val="windowText" lastClr="000000"/>
                </a:solidFill>
                <a:latin typeface="Verdana" panose="020B0604030504040204" pitchFamily="34" charset="0"/>
                <a:ea typeface="Verdana" panose="020B0604030504040204" pitchFamily="34" charset="0"/>
                <a:cs typeface="Verdana" panose="020B0604030504040204" pitchFamily="34" charset="0"/>
              </a:rPr>
              <a:t>Patient</a:t>
            </a:r>
            <a:endParaRPr lang="sv-SE" sz="750" b="1" kern="0" dirty="0">
              <a:solidFill>
                <a:sysClr val="windowText" lastClr="000000"/>
              </a:solidFill>
              <a:latin typeface="Verdana" panose="020B0604030504040204" pitchFamily="34" charset="0"/>
              <a:ea typeface="Verdana" panose="020B0604030504040204" pitchFamily="34" charset="0"/>
              <a:cs typeface="Verdana" panose="020B0604030504040204" pitchFamily="34" charset="0"/>
            </a:endParaRPr>
          </a:p>
        </p:txBody>
      </p:sp>
      <p:pic>
        <p:nvPicPr>
          <p:cNvPr id="39" name="Bildobjekt 3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7452" y="2552488"/>
            <a:ext cx="1217852" cy="1234421"/>
          </a:xfrm>
          <a:prstGeom prst="rect">
            <a:avLst/>
          </a:prstGeom>
        </p:spPr>
      </p:pic>
      <p:pic>
        <p:nvPicPr>
          <p:cNvPr id="40" name="Bildobjekt 3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93021" y="2533516"/>
            <a:ext cx="1271183" cy="1272362"/>
          </a:xfrm>
          <a:prstGeom prst="rect">
            <a:avLst/>
          </a:prstGeom>
        </p:spPr>
      </p:pic>
      <p:pic>
        <p:nvPicPr>
          <p:cNvPr id="41" name="Bildobjekt 4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74680" y="2612093"/>
            <a:ext cx="1219649" cy="1219649"/>
          </a:xfrm>
          <a:prstGeom prst="rect">
            <a:avLst/>
          </a:prstGeom>
        </p:spPr>
      </p:pic>
      <p:pic>
        <p:nvPicPr>
          <p:cNvPr id="42" name="Bildobjekt 4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730229" y="2655144"/>
            <a:ext cx="1164139" cy="1164139"/>
          </a:xfrm>
          <a:prstGeom prst="rect">
            <a:avLst/>
          </a:prstGeom>
        </p:spPr>
      </p:pic>
      <p:sp>
        <p:nvSpPr>
          <p:cNvPr id="3" name="textruta 2"/>
          <p:cNvSpPr txBox="1"/>
          <p:nvPr/>
        </p:nvSpPr>
        <p:spPr>
          <a:xfrm>
            <a:off x="457202" y="4181571"/>
            <a:ext cx="1370697" cy="131801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4289" tIns="34289" rIns="34289" bIns="34289" numCol="1" spcCol="38100" rtlCol="0" anchor="t">
            <a:noAutofit/>
          </a:bodyPr>
          <a:lstStyle/>
          <a:p>
            <a:pPr defTabSz="342884" hangingPunct="0"/>
            <a:endParaRPr lang="sv-SE" sz="750" dirty="0">
              <a:solidFill>
                <a:srgbClr val="000000"/>
              </a:solidFill>
              <a:latin typeface="Arial" panose="020B0604020202020204" pitchFamily="34" charset="0"/>
              <a:cs typeface="Arial" panose="020B0604020202020204" pitchFamily="34" charset="0"/>
              <a:sym typeface="Calibri"/>
            </a:endParaRPr>
          </a:p>
        </p:txBody>
      </p:sp>
      <p:sp>
        <p:nvSpPr>
          <p:cNvPr id="21" name="textruta 20"/>
          <p:cNvSpPr txBox="1"/>
          <p:nvPr/>
        </p:nvSpPr>
        <p:spPr>
          <a:xfrm>
            <a:off x="2251382" y="3742500"/>
            <a:ext cx="2057400" cy="58528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4289" tIns="34289" rIns="34289" bIns="34289" numCol="1" spcCol="38100" rtlCol="0" anchor="t">
            <a:noAutofit/>
          </a:bodyPr>
          <a:lstStyle/>
          <a:p>
            <a:pPr defTabSz="342884" hangingPunct="0"/>
            <a:r>
              <a:rPr lang="sv-SE" sz="1200" dirty="0">
                <a:solidFill>
                  <a:srgbClr val="000000"/>
                </a:solidFill>
                <a:latin typeface="Verdana" panose="020B0604030504040204" pitchFamily="34" charset="0"/>
                <a:ea typeface="Verdana" panose="020B0604030504040204" pitchFamily="34" charset="0"/>
                <a:cs typeface="Verdana" panose="020B0604030504040204" pitchFamily="34" charset="0"/>
                <a:sym typeface="Calibri"/>
              </a:rPr>
              <a:t>…förbättra arbetsmiljön; modernisera IT-stöd, samt minska den administrativa bördan.</a:t>
            </a:r>
          </a:p>
          <a:p>
            <a:pPr lvl="1" defTabSz="342884" hangingPunct="0"/>
            <a:endParaRPr lang="sv-SE" sz="1200" dirty="0">
              <a:solidFill>
                <a:srgbClr val="000000"/>
              </a:solidFill>
              <a:latin typeface="Verdana" panose="020B0604030504040204" pitchFamily="34" charset="0"/>
              <a:ea typeface="Verdana" panose="020B0604030504040204" pitchFamily="34" charset="0"/>
              <a:cs typeface="Verdana" panose="020B0604030504040204" pitchFamily="34" charset="0"/>
              <a:sym typeface="Calibri"/>
            </a:endParaRPr>
          </a:p>
        </p:txBody>
      </p:sp>
      <p:sp>
        <p:nvSpPr>
          <p:cNvPr id="22" name="textruta 21"/>
          <p:cNvSpPr txBox="1"/>
          <p:nvPr/>
        </p:nvSpPr>
        <p:spPr>
          <a:xfrm>
            <a:off x="471942" y="3742499"/>
            <a:ext cx="1597420" cy="131801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4289" tIns="34289" rIns="34289" bIns="34289" numCol="1" spcCol="38100" rtlCol="0" anchor="t">
            <a:noAutofit/>
          </a:bodyPr>
          <a:lstStyle/>
          <a:p>
            <a:pPr defTabSz="342884" hangingPunct="0"/>
            <a:r>
              <a:rPr lang="sv-SE" sz="1200" dirty="0">
                <a:solidFill>
                  <a:srgbClr val="000000"/>
                </a:solidFill>
                <a:latin typeface="Verdana" panose="020B0604030504040204" pitchFamily="34" charset="0"/>
                <a:ea typeface="Verdana" panose="020B0604030504040204" pitchFamily="34" charset="0"/>
                <a:cs typeface="Verdana" panose="020B0604030504040204" pitchFamily="34" charset="0"/>
                <a:sym typeface="Calibri"/>
              </a:rPr>
              <a:t>…öka möjligheten för patienter att vara delaktig i sin vård.</a:t>
            </a:r>
          </a:p>
        </p:txBody>
      </p:sp>
      <p:sp>
        <p:nvSpPr>
          <p:cNvPr id="23" name="textruta 22"/>
          <p:cNvSpPr txBox="1"/>
          <p:nvPr/>
        </p:nvSpPr>
        <p:spPr>
          <a:xfrm>
            <a:off x="4490804" y="3720415"/>
            <a:ext cx="1667400" cy="131801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4289" tIns="34289" rIns="34289" bIns="34289" numCol="1" spcCol="38100" rtlCol="0" anchor="t">
            <a:noAutofit/>
          </a:bodyPr>
          <a:lstStyle/>
          <a:p>
            <a:pPr defTabSz="342884" hangingPunct="0"/>
            <a:r>
              <a:rPr lang="sv-SE" sz="1200" dirty="0">
                <a:solidFill>
                  <a:srgbClr val="000000"/>
                </a:solidFill>
                <a:latin typeface="Verdana" panose="020B0604030504040204" pitchFamily="34" charset="0"/>
                <a:ea typeface="Verdana" panose="020B0604030504040204" pitchFamily="34" charset="0"/>
                <a:cs typeface="Verdana" panose="020B0604030504040204" pitchFamily="34" charset="0"/>
                <a:sym typeface="Calibri"/>
              </a:rPr>
              <a:t>…förbättra möjligheten att följa upp, koordinera och planera vårdverksamhet.</a:t>
            </a:r>
          </a:p>
        </p:txBody>
      </p:sp>
      <p:sp>
        <p:nvSpPr>
          <p:cNvPr id="24" name="textruta 23"/>
          <p:cNvSpPr txBox="1"/>
          <p:nvPr/>
        </p:nvSpPr>
        <p:spPr>
          <a:xfrm>
            <a:off x="6572316" y="3709391"/>
            <a:ext cx="1597420" cy="131801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4289" tIns="34289" rIns="34289" bIns="34289" numCol="1" spcCol="38100" rtlCol="0" anchor="t">
            <a:noAutofit/>
          </a:bodyPr>
          <a:lstStyle/>
          <a:p>
            <a:pPr defTabSz="342884" hangingPunct="0"/>
            <a:r>
              <a:rPr lang="sv-SE" sz="1200" dirty="0">
                <a:solidFill>
                  <a:srgbClr val="000000"/>
                </a:solidFill>
                <a:latin typeface="Verdana" panose="020B0604030504040204" pitchFamily="34" charset="0"/>
                <a:ea typeface="Verdana" panose="020B0604030504040204" pitchFamily="34" charset="0"/>
                <a:cs typeface="Verdana" panose="020B0604030504040204" pitchFamily="34" charset="0"/>
                <a:sym typeface="Calibri"/>
              </a:rPr>
              <a:t>…förbättra möjligheten att analysera, lagra och dra nytta av data som sjukvården tar fram.</a:t>
            </a:r>
          </a:p>
        </p:txBody>
      </p:sp>
    </p:spTree>
    <p:extLst>
      <p:ext uri="{BB962C8B-B14F-4D97-AF65-F5344CB8AC3E}">
        <p14:creationId xmlns:p14="http://schemas.microsoft.com/office/powerpoint/2010/main" val="170930156"/>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2"/>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3" grpId="0" animBg="1"/>
      <p:bldP spid="34" grpId="0" animBg="1"/>
      <p:bldP spid="35" grpId="0" animBg="1"/>
      <p:bldP spid="21" grpId="0"/>
      <p:bldP spid="22" grpId="0"/>
      <p:bldP spid="23" grpId="0"/>
      <p:bldP spid="2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Bildobjekt 17"/>
          <p:cNvPicPr/>
          <p:nvPr/>
        </p:nvPicPr>
        <p:blipFill>
          <a:blip r:embed="rId3"/>
          <a:stretch>
            <a:fillRect/>
          </a:stretch>
        </p:blipFill>
        <p:spPr>
          <a:xfrm>
            <a:off x="6013859" y="1503274"/>
            <a:ext cx="3115056" cy="4418555"/>
          </a:xfrm>
          <a:prstGeom prst="rect">
            <a:avLst/>
          </a:prstGeom>
        </p:spPr>
      </p:pic>
      <p:sp>
        <p:nvSpPr>
          <p:cNvPr id="17" name="Rektangel 16"/>
          <p:cNvSpPr/>
          <p:nvPr/>
        </p:nvSpPr>
        <p:spPr bwMode="auto">
          <a:xfrm>
            <a:off x="5934726" y="1500165"/>
            <a:ext cx="3209273" cy="4421664"/>
          </a:xfrm>
          <a:prstGeom prst="rect">
            <a:avLst/>
          </a:prstGeom>
          <a:gradFill flip="none" rotWithShape="1">
            <a:gsLst>
              <a:gs pos="0">
                <a:schemeClr val="accent3">
                  <a:lumMod val="5000"/>
                  <a:lumOff val="95000"/>
                  <a:alpha val="68000"/>
                </a:schemeClr>
              </a:gs>
              <a:gs pos="100000">
                <a:schemeClr val="accent3">
                  <a:lumMod val="45000"/>
                  <a:lumOff val="55000"/>
                </a:schemeClr>
              </a:gs>
              <a:gs pos="83000">
                <a:schemeClr val="accent3">
                  <a:lumMod val="45000"/>
                  <a:lumOff val="55000"/>
                </a:schemeClr>
              </a:gs>
              <a:gs pos="100000">
                <a:schemeClr val="accent3">
                  <a:lumMod val="30000"/>
                  <a:lumOff val="70000"/>
                </a:schemeClr>
              </a:gs>
            </a:gsLst>
            <a:lin ang="10800000" scaled="1"/>
            <a:tileRect/>
          </a:gradFill>
          <a:ln w="12700" cap="flat" cmpd="sng" algn="ctr">
            <a:noFill/>
            <a:prstDash val="solid"/>
            <a:round/>
            <a:headEnd type="none" w="med" len="med"/>
            <a:tailEnd type="none" w="med" len="med"/>
          </a:ln>
          <a:effectLst/>
        </p:spPr>
        <p:txBody>
          <a:bodyPr vert="horz" wrap="square" lIns="81000" tIns="0" rIns="81000" bIns="0" numCol="1" rtlCol="0" anchor="ctr" anchorCtr="0" compatLnSpc="1">
            <a:prstTxWarp prst="textNoShape">
              <a:avLst/>
            </a:prstTxWarp>
          </a:bodyPr>
          <a:lstStyle/>
          <a:p>
            <a:pPr algn="ctr" fontAlgn="base">
              <a:spcBef>
                <a:spcPct val="50000"/>
              </a:spcBef>
              <a:spcAft>
                <a:spcPct val="0"/>
              </a:spcAft>
            </a:pPr>
            <a:endParaRPr lang="en-US" sz="750" b="1" kern="0" dirty="0">
              <a:solidFill>
                <a:sysClr val="windowText" lastClr="000000"/>
              </a:solidFill>
              <a:latin typeface="Arial" panose="020B0604020202020204" pitchFamily="34" charset="0"/>
              <a:cs typeface="Arial" panose="020B0604020202020204" pitchFamily="34" charset="0"/>
            </a:endParaRPr>
          </a:p>
        </p:txBody>
      </p:sp>
      <p:sp>
        <p:nvSpPr>
          <p:cNvPr id="3" name="Platshållare för text 2"/>
          <p:cNvSpPr>
            <a:spLocks noGrp="1"/>
          </p:cNvSpPr>
          <p:nvPr>
            <p:ph type="body" sz="quarter" idx="1"/>
          </p:nvPr>
        </p:nvSpPr>
        <p:spPr>
          <a:xfrm>
            <a:off x="457200" y="2278647"/>
            <a:ext cx="8229600" cy="216695"/>
          </a:xfrm>
        </p:spPr>
        <p:txBody>
          <a:bodyPr/>
          <a:lstStyle/>
          <a:p>
            <a:r>
              <a:rPr lang="sv-SE" dirty="0"/>
              <a:t>…förenkla utbytet av information </a:t>
            </a:r>
            <a:r>
              <a:rPr lang="sv-SE"/>
              <a:t>mellan organisationer med </a:t>
            </a:r>
            <a:r>
              <a:rPr lang="sv-SE" dirty="0"/>
              <a:t>fokus på patientens hälsa</a:t>
            </a:r>
          </a:p>
        </p:txBody>
      </p:sp>
      <p:sp>
        <p:nvSpPr>
          <p:cNvPr id="9" name="Streckad högerpil 8"/>
          <p:cNvSpPr/>
          <p:nvPr/>
        </p:nvSpPr>
        <p:spPr bwMode="auto">
          <a:xfrm>
            <a:off x="1655296" y="3914219"/>
            <a:ext cx="6318584" cy="593781"/>
          </a:xfrm>
          <a:prstGeom prst="stripedRightArrow">
            <a:avLst/>
          </a:prstGeom>
          <a:solidFill>
            <a:schemeClr val="accent1"/>
          </a:solidFill>
          <a:ln w="12700" cap="flat" cmpd="sng" algn="ctr">
            <a:solidFill>
              <a:srgbClr val="000000"/>
            </a:solidFill>
            <a:prstDash val="solid"/>
            <a:round/>
            <a:headEnd type="none" w="med" len="med"/>
            <a:tailEnd type="none" w="med" len="med"/>
          </a:ln>
          <a:effectLst/>
        </p:spPr>
        <p:txBody>
          <a:bodyPr vert="horz" wrap="square" lIns="81000" tIns="0" rIns="81000" bIns="0" numCol="1" rtlCol="0" anchor="ctr" anchorCtr="0" compatLnSpc="1">
            <a:prstTxWarp prst="textNoShape">
              <a:avLst/>
            </a:prstTxWarp>
          </a:bodyPr>
          <a:lstStyle/>
          <a:p>
            <a:pPr algn="ctr" fontAlgn="base">
              <a:spcBef>
                <a:spcPct val="50000"/>
              </a:spcBef>
              <a:spcAft>
                <a:spcPct val="0"/>
              </a:spcAft>
            </a:pPr>
            <a:endParaRPr lang="sv-SE" sz="750" b="1" kern="0" dirty="0">
              <a:solidFill>
                <a:sysClr val="windowText" lastClr="000000"/>
              </a:solidFill>
              <a:latin typeface="Arial" panose="020B0604020202020204" pitchFamily="34" charset="0"/>
              <a:cs typeface="Arial" panose="020B0604020202020204" pitchFamily="34" charset="0"/>
            </a:endParaRPr>
          </a:p>
        </p:txBody>
      </p:sp>
      <p:sp>
        <p:nvSpPr>
          <p:cNvPr id="11" name="Ellips 10"/>
          <p:cNvSpPr/>
          <p:nvPr/>
        </p:nvSpPr>
        <p:spPr bwMode="auto">
          <a:xfrm>
            <a:off x="2191193" y="2791616"/>
            <a:ext cx="1144257" cy="1144257"/>
          </a:xfrm>
          <a:prstGeom prst="ellipse">
            <a:avLst/>
          </a:prstGeom>
          <a:solidFill>
            <a:schemeClr val="accent1"/>
          </a:solidFill>
          <a:ln w="12700" cap="flat" cmpd="sng" algn="ctr">
            <a:solidFill>
              <a:srgbClr val="000000"/>
            </a:solidFill>
            <a:prstDash val="solid"/>
            <a:round/>
            <a:headEnd type="none" w="med" len="med"/>
            <a:tailEnd type="none" w="med" len="med"/>
          </a:ln>
          <a:effectLst/>
        </p:spPr>
        <p:txBody>
          <a:bodyPr vert="horz" wrap="square" lIns="81000" tIns="0" rIns="81000" bIns="0" numCol="1" rtlCol="0" anchor="ctr" anchorCtr="0" compatLnSpc="1">
            <a:prstTxWarp prst="textNoShape">
              <a:avLst/>
            </a:prstTxWarp>
          </a:bodyPr>
          <a:lstStyle/>
          <a:p>
            <a:pPr algn="ctr" fontAlgn="base">
              <a:spcBef>
                <a:spcPct val="50000"/>
              </a:spcBef>
              <a:spcAft>
                <a:spcPct val="0"/>
              </a:spcAft>
            </a:pPr>
            <a:r>
              <a:rPr lang="sv-SE" sz="1050" b="1" kern="0" dirty="0">
                <a:solidFill>
                  <a:schemeClr val="bg1"/>
                </a:solidFill>
                <a:latin typeface="Arial" panose="020B0604020202020204" pitchFamily="34" charset="0"/>
                <a:cs typeface="Arial" panose="020B0604020202020204" pitchFamily="34" charset="0"/>
              </a:rPr>
              <a:t>Ambulans</a:t>
            </a:r>
            <a:endParaRPr lang="sv-SE" sz="750" b="1" kern="0" dirty="0">
              <a:solidFill>
                <a:schemeClr val="bg1"/>
              </a:solidFill>
              <a:latin typeface="Arial" panose="020B0604020202020204" pitchFamily="34" charset="0"/>
              <a:cs typeface="Arial" panose="020B0604020202020204" pitchFamily="34" charset="0"/>
            </a:endParaRPr>
          </a:p>
        </p:txBody>
      </p:sp>
      <p:sp>
        <p:nvSpPr>
          <p:cNvPr id="12" name="Ellips 11"/>
          <p:cNvSpPr/>
          <p:nvPr/>
        </p:nvSpPr>
        <p:spPr bwMode="auto">
          <a:xfrm>
            <a:off x="4112348" y="2815733"/>
            <a:ext cx="1144257" cy="1144257"/>
          </a:xfrm>
          <a:prstGeom prst="ellipse">
            <a:avLst/>
          </a:prstGeom>
          <a:solidFill>
            <a:schemeClr val="accent1"/>
          </a:solidFill>
          <a:ln w="12700" cap="flat" cmpd="sng" algn="ctr">
            <a:solidFill>
              <a:srgbClr val="000000"/>
            </a:solidFill>
            <a:prstDash val="solid"/>
            <a:round/>
            <a:headEnd type="none" w="med" len="med"/>
            <a:tailEnd type="none" w="med" len="med"/>
          </a:ln>
          <a:effectLst/>
        </p:spPr>
        <p:txBody>
          <a:bodyPr vert="horz" wrap="square" lIns="81000" tIns="0" rIns="81000" bIns="0" numCol="1" rtlCol="0" anchor="ctr" anchorCtr="0" compatLnSpc="1">
            <a:prstTxWarp prst="textNoShape">
              <a:avLst/>
            </a:prstTxWarp>
          </a:bodyPr>
          <a:lstStyle/>
          <a:p>
            <a:pPr algn="ctr" fontAlgn="base">
              <a:spcBef>
                <a:spcPct val="50000"/>
              </a:spcBef>
              <a:spcAft>
                <a:spcPct val="0"/>
              </a:spcAft>
            </a:pPr>
            <a:r>
              <a:rPr lang="sv-SE" sz="1050" b="1" kern="0" dirty="0">
                <a:solidFill>
                  <a:schemeClr val="bg1"/>
                </a:solidFill>
                <a:latin typeface="Arial" panose="020B0604020202020204" pitchFamily="34" charset="0"/>
                <a:cs typeface="Arial" panose="020B0604020202020204" pitchFamily="34" charset="0"/>
              </a:rPr>
              <a:t>Hemsjuk-vård</a:t>
            </a:r>
            <a:endParaRPr lang="sv-SE" sz="750" b="1" kern="0" dirty="0">
              <a:solidFill>
                <a:schemeClr val="bg1"/>
              </a:solidFill>
              <a:latin typeface="Arial" panose="020B0604020202020204" pitchFamily="34" charset="0"/>
              <a:cs typeface="Arial" panose="020B0604020202020204" pitchFamily="34" charset="0"/>
            </a:endParaRPr>
          </a:p>
        </p:txBody>
      </p:sp>
      <p:sp>
        <p:nvSpPr>
          <p:cNvPr id="13" name="Ellips 12"/>
          <p:cNvSpPr/>
          <p:nvPr/>
        </p:nvSpPr>
        <p:spPr bwMode="auto">
          <a:xfrm>
            <a:off x="5102543" y="4462232"/>
            <a:ext cx="1144257" cy="1144257"/>
          </a:xfrm>
          <a:prstGeom prst="ellipse">
            <a:avLst/>
          </a:prstGeom>
          <a:solidFill>
            <a:schemeClr val="accent1"/>
          </a:solidFill>
          <a:ln w="12700" cap="flat" cmpd="sng" algn="ctr">
            <a:solidFill>
              <a:srgbClr val="000000"/>
            </a:solidFill>
            <a:prstDash val="solid"/>
            <a:round/>
            <a:headEnd type="none" w="med" len="med"/>
            <a:tailEnd type="none" w="med" len="med"/>
          </a:ln>
          <a:effectLst/>
        </p:spPr>
        <p:txBody>
          <a:bodyPr vert="horz" wrap="square" lIns="81000" tIns="0" rIns="81000" bIns="0" numCol="1" rtlCol="0" anchor="ctr" anchorCtr="0" compatLnSpc="1">
            <a:prstTxWarp prst="textNoShape">
              <a:avLst/>
            </a:prstTxWarp>
          </a:bodyPr>
          <a:lstStyle/>
          <a:p>
            <a:pPr algn="ctr" fontAlgn="base">
              <a:spcBef>
                <a:spcPct val="50000"/>
              </a:spcBef>
              <a:spcAft>
                <a:spcPct val="0"/>
              </a:spcAft>
            </a:pPr>
            <a:r>
              <a:rPr lang="sv-SE" sz="1050" b="1" kern="0" dirty="0">
                <a:solidFill>
                  <a:schemeClr val="bg1"/>
                </a:solidFill>
                <a:latin typeface="Arial" panose="020B0604020202020204" pitchFamily="34" charset="0"/>
                <a:cs typeface="Arial" panose="020B0604020202020204" pitchFamily="34" charset="0"/>
              </a:rPr>
              <a:t>Primär-vård</a:t>
            </a:r>
          </a:p>
        </p:txBody>
      </p:sp>
      <p:sp>
        <p:nvSpPr>
          <p:cNvPr id="14" name="Ellips 13"/>
          <p:cNvSpPr/>
          <p:nvPr/>
        </p:nvSpPr>
        <p:spPr bwMode="auto">
          <a:xfrm>
            <a:off x="3092855" y="4462232"/>
            <a:ext cx="1144257" cy="1144257"/>
          </a:xfrm>
          <a:prstGeom prst="ellipse">
            <a:avLst/>
          </a:prstGeom>
          <a:solidFill>
            <a:schemeClr val="accent1"/>
          </a:solidFill>
          <a:ln w="12700" cap="flat" cmpd="sng" algn="ctr">
            <a:solidFill>
              <a:srgbClr val="000000"/>
            </a:solidFill>
            <a:prstDash val="solid"/>
            <a:round/>
            <a:headEnd type="none" w="med" len="med"/>
            <a:tailEnd type="none" w="med" len="med"/>
          </a:ln>
          <a:effectLst/>
        </p:spPr>
        <p:txBody>
          <a:bodyPr vert="horz" wrap="square" lIns="81000" tIns="0" rIns="81000" bIns="0" numCol="1" rtlCol="0" anchor="ctr" anchorCtr="0" compatLnSpc="1">
            <a:prstTxWarp prst="textNoShape">
              <a:avLst/>
            </a:prstTxWarp>
          </a:bodyPr>
          <a:lstStyle/>
          <a:p>
            <a:pPr algn="ctr" fontAlgn="base">
              <a:spcBef>
                <a:spcPct val="50000"/>
              </a:spcBef>
              <a:spcAft>
                <a:spcPct val="0"/>
              </a:spcAft>
            </a:pPr>
            <a:r>
              <a:rPr lang="sv-SE" sz="1050" b="1" kern="0" dirty="0">
                <a:solidFill>
                  <a:schemeClr val="bg1"/>
                </a:solidFill>
                <a:latin typeface="Arial" panose="020B0604020202020204" pitchFamily="34" charset="0"/>
                <a:cs typeface="Arial" panose="020B0604020202020204" pitchFamily="34" charset="0"/>
              </a:rPr>
              <a:t>Sluten-vård</a:t>
            </a:r>
            <a:endParaRPr lang="sv-SE" sz="900" b="1" kern="0" dirty="0">
              <a:solidFill>
                <a:schemeClr val="bg1"/>
              </a:solidFill>
              <a:latin typeface="Arial" panose="020B0604020202020204" pitchFamily="34" charset="0"/>
              <a:cs typeface="Arial" panose="020B0604020202020204" pitchFamily="34" charset="0"/>
            </a:endParaRPr>
          </a:p>
        </p:txBody>
      </p:sp>
      <p:sp>
        <p:nvSpPr>
          <p:cNvPr id="15" name="Ellips 14"/>
          <p:cNvSpPr/>
          <p:nvPr/>
        </p:nvSpPr>
        <p:spPr bwMode="auto">
          <a:xfrm>
            <a:off x="6033503" y="2850434"/>
            <a:ext cx="1144257" cy="1144257"/>
          </a:xfrm>
          <a:prstGeom prst="ellipse">
            <a:avLst/>
          </a:prstGeom>
          <a:solidFill>
            <a:schemeClr val="accent1"/>
          </a:solidFill>
          <a:ln w="12700" cap="flat" cmpd="sng" algn="ctr">
            <a:solidFill>
              <a:srgbClr val="000000"/>
            </a:solidFill>
            <a:prstDash val="solid"/>
            <a:round/>
            <a:headEnd type="none" w="med" len="med"/>
            <a:tailEnd type="none" w="med" len="med"/>
          </a:ln>
          <a:effectLst/>
        </p:spPr>
        <p:txBody>
          <a:bodyPr vert="horz" wrap="square" lIns="81000" tIns="0" rIns="81000" bIns="0" numCol="1" rtlCol="0" anchor="ctr" anchorCtr="0" compatLnSpc="1">
            <a:prstTxWarp prst="textNoShape">
              <a:avLst/>
            </a:prstTxWarp>
          </a:bodyPr>
          <a:lstStyle/>
          <a:p>
            <a:pPr algn="ctr" fontAlgn="base">
              <a:spcBef>
                <a:spcPct val="50000"/>
              </a:spcBef>
              <a:spcAft>
                <a:spcPct val="0"/>
              </a:spcAft>
            </a:pPr>
            <a:r>
              <a:rPr lang="sv-SE" sz="1050" b="1" kern="0" dirty="0">
                <a:solidFill>
                  <a:schemeClr val="bg1"/>
                </a:solidFill>
                <a:latin typeface="Arial" panose="020B0604020202020204" pitchFamily="34" charset="0"/>
                <a:cs typeface="Arial" panose="020B0604020202020204" pitchFamily="34" charset="0"/>
              </a:rPr>
              <a:t>Hemsjuk-vård</a:t>
            </a:r>
          </a:p>
        </p:txBody>
      </p:sp>
      <p:sp>
        <p:nvSpPr>
          <p:cNvPr id="2" name="Rubrik 1"/>
          <p:cNvSpPr>
            <a:spLocks noGrp="1"/>
          </p:cNvSpPr>
          <p:nvPr>
            <p:ph type="title"/>
          </p:nvPr>
        </p:nvSpPr>
        <p:spPr>
          <a:xfrm>
            <a:off x="457200" y="1750816"/>
            <a:ext cx="8229600" cy="487928"/>
          </a:xfrm>
        </p:spPr>
        <p:txBody>
          <a:bodyPr/>
          <a:lstStyle/>
          <a:p>
            <a:r>
              <a:rPr lang="sv-SE" dirty="0"/>
              <a:t>Det är också för att…</a:t>
            </a:r>
          </a:p>
        </p:txBody>
      </p:sp>
      <p:cxnSp>
        <p:nvCxnSpPr>
          <p:cNvPr id="10" name="Rak koppling 9"/>
          <p:cNvCxnSpPr>
            <a:stCxn id="11" idx="4"/>
          </p:cNvCxnSpPr>
          <p:nvPr/>
        </p:nvCxnSpPr>
        <p:spPr>
          <a:xfrm>
            <a:off x="2763320" y="3935875"/>
            <a:ext cx="0" cy="207476"/>
          </a:xfrm>
          <a:prstGeom prst="line">
            <a:avLst/>
          </a:prstGeom>
          <a:noFill/>
          <a:ln w="19050" cap="flat">
            <a:solidFill>
              <a:schemeClr val="accent1"/>
            </a:solidFill>
            <a:prstDash val="solid"/>
            <a:round/>
            <a:tailEnd type="none"/>
          </a:ln>
          <a:effectLst>
            <a:outerShdw sx="0" sy="0" rotWithShape="0">
              <a:srgbClr val="000000">
                <a:alpha val="38000"/>
              </a:srgbClr>
            </a:outerShdw>
          </a:effectLst>
          <a:scene3d>
            <a:camera prst="orthographicFront"/>
            <a:lightRig rig="threePt" dir="t"/>
          </a:scene3d>
          <a:sp3d>
            <a:bevelT w="0" h="0"/>
            <a:bevelB w="0" h="0"/>
          </a:sp3d>
        </p:spPr>
        <p:style>
          <a:lnRef idx="0">
            <a:scrgbClr r="0" g="0" b="0"/>
          </a:lnRef>
          <a:fillRef idx="0">
            <a:scrgbClr r="0" g="0" b="0"/>
          </a:fillRef>
          <a:effectRef idx="0">
            <a:scrgbClr r="0" g="0" b="0"/>
          </a:effectRef>
          <a:fontRef idx="none"/>
        </p:style>
      </p:cxnSp>
      <p:cxnSp>
        <p:nvCxnSpPr>
          <p:cNvPr id="21" name="Rak koppling 20"/>
          <p:cNvCxnSpPr>
            <a:stCxn id="14" idx="0"/>
          </p:cNvCxnSpPr>
          <p:nvPr/>
        </p:nvCxnSpPr>
        <p:spPr>
          <a:xfrm flipV="1">
            <a:off x="3664982" y="4328986"/>
            <a:ext cx="0" cy="133244"/>
          </a:xfrm>
          <a:prstGeom prst="line">
            <a:avLst/>
          </a:prstGeom>
          <a:noFill/>
          <a:ln w="19050" cap="flat">
            <a:solidFill>
              <a:schemeClr val="accent1"/>
            </a:solidFill>
            <a:prstDash val="solid"/>
            <a:round/>
            <a:tailEnd type="none"/>
          </a:ln>
          <a:effectLst>
            <a:outerShdw sx="0" sy="0" rotWithShape="0">
              <a:srgbClr val="000000">
                <a:alpha val="38000"/>
              </a:srgbClr>
            </a:outerShdw>
          </a:effectLst>
          <a:scene3d>
            <a:camera prst="orthographicFront"/>
            <a:lightRig rig="threePt" dir="t"/>
          </a:scene3d>
          <a:sp3d>
            <a:bevelT w="0" h="0"/>
            <a:bevelB w="0" h="0"/>
          </a:sp3d>
        </p:spPr>
        <p:style>
          <a:lnRef idx="0">
            <a:scrgbClr r="0" g="0" b="0"/>
          </a:lnRef>
          <a:fillRef idx="0">
            <a:scrgbClr r="0" g="0" b="0"/>
          </a:fillRef>
          <a:effectRef idx="0">
            <a:scrgbClr r="0" g="0" b="0"/>
          </a:effectRef>
          <a:fontRef idx="none"/>
        </p:style>
      </p:cxnSp>
      <p:cxnSp>
        <p:nvCxnSpPr>
          <p:cNvPr id="23" name="Rak koppling 22"/>
          <p:cNvCxnSpPr>
            <a:stCxn id="12" idx="4"/>
          </p:cNvCxnSpPr>
          <p:nvPr/>
        </p:nvCxnSpPr>
        <p:spPr>
          <a:xfrm>
            <a:off x="4684475" y="3959991"/>
            <a:ext cx="0" cy="183359"/>
          </a:xfrm>
          <a:prstGeom prst="line">
            <a:avLst/>
          </a:prstGeom>
          <a:noFill/>
          <a:ln w="19050" cap="flat">
            <a:solidFill>
              <a:schemeClr val="accent1"/>
            </a:solidFill>
            <a:prstDash val="solid"/>
            <a:round/>
            <a:tailEnd type="none"/>
          </a:ln>
          <a:effectLst>
            <a:outerShdw sx="0" sy="0" rotWithShape="0">
              <a:srgbClr val="000000">
                <a:alpha val="38000"/>
              </a:srgbClr>
            </a:outerShdw>
          </a:effectLst>
          <a:scene3d>
            <a:camera prst="orthographicFront"/>
            <a:lightRig rig="threePt" dir="t"/>
          </a:scene3d>
          <a:sp3d>
            <a:bevelT w="0" h="0"/>
            <a:bevelB w="0" h="0"/>
          </a:sp3d>
        </p:spPr>
        <p:style>
          <a:lnRef idx="0">
            <a:scrgbClr r="0" g="0" b="0"/>
          </a:lnRef>
          <a:fillRef idx="0">
            <a:scrgbClr r="0" g="0" b="0"/>
          </a:fillRef>
          <a:effectRef idx="0">
            <a:scrgbClr r="0" g="0" b="0"/>
          </a:effectRef>
          <a:fontRef idx="none"/>
        </p:style>
      </p:cxnSp>
      <p:cxnSp>
        <p:nvCxnSpPr>
          <p:cNvPr id="25" name="Rak koppling 24"/>
          <p:cNvCxnSpPr>
            <a:stCxn id="13" idx="0"/>
          </p:cNvCxnSpPr>
          <p:nvPr/>
        </p:nvCxnSpPr>
        <p:spPr>
          <a:xfrm flipV="1">
            <a:off x="5674670" y="4357806"/>
            <a:ext cx="0" cy="104428"/>
          </a:xfrm>
          <a:prstGeom prst="line">
            <a:avLst/>
          </a:prstGeom>
          <a:noFill/>
          <a:ln w="19050" cap="flat">
            <a:solidFill>
              <a:schemeClr val="accent1"/>
            </a:solidFill>
            <a:prstDash val="solid"/>
            <a:round/>
            <a:tailEnd type="none"/>
          </a:ln>
          <a:effectLst>
            <a:outerShdw sx="0" sy="0" rotWithShape="0">
              <a:srgbClr val="000000">
                <a:alpha val="38000"/>
              </a:srgbClr>
            </a:outerShdw>
          </a:effectLst>
          <a:scene3d>
            <a:camera prst="orthographicFront"/>
            <a:lightRig rig="threePt" dir="t"/>
          </a:scene3d>
          <a:sp3d>
            <a:bevelT w="0" h="0"/>
            <a:bevelB w="0" h="0"/>
          </a:sp3d>
        </p:spPr>
        <p:style>
          <a:lnRef idx="0">
            <a:scrgbClr r="0" g="0" b="0"/>
          </a:lnRef>
          <a:fillRef idx="0">
            <a:scrgbClr r="0" g="0" b="0"/>
          </a:fillRef>
          <a:effectRef idx="0">
            <a:scrgbClr r="0" g="0" b="0"/>
          </a:effectRef>
          <a:fontRef idx="none"/>
        </p:style>
      </p:cxnSp>
      <p:cxnSp>
        <p:nvCxnSpPr>
          <p:cNvPr id="27" name="Rak koppling 26"/>
          <p:cNvCxnSpPr>
            <a:stCxn id="15" idx="4"/>
          </p:cNvCxnSpPr>
          <p:nvPr/>
        </p:nvCxnSpPr>
        <p:spPr>
          <a:xfrm>
            <a:off x="6605630" y="3994695"/>
            <a:ext cx="0" cy="148657"/>
          </a:xfrm>
          <a:prstGeom prst="line">
            <a:avLst/>
          </a:prstGeom>
          <a:noFill/>
          <a:ln w="19050" cap="flat">
            <a:solidFill>
              <a:schemeClr val="accent1"/>
            </a:solidFill>
            <a:prstDash val="solid"/>
            <a:round/>
            <a:tailEnd type="none"/>
          </a:ln>
          <a:effectLst>
            <a:outerShdw sx="0" sy="0" rotWithShape="0">
              <a:srgbClr val="000000">
                <a:alpha val="38000"/>
              </a:srgbClr>
            </a:outerShdw>
          </a:effectLst>
          <a:scene3d>
            <a:camera prst="orthographicFront"/>
            <a:lightRig rig="threePt" dir="t"/>
          </a:scene3d>
          <a:sp3d>
            <a:bevelT w="0" h="0"/>
            <a:bevelB w="0" h="0"/>
          </a:sp3d>
        </p:spPr>
        <p:style>
          <a:lnRef idx="0">
            <a:scrgbClr r="0" g="0" b="0"/>
          </a:lnRef>
          <a:fillRef idx="0">
            <a:scrgbClr r="0" g="0" b="0"/>
          </a:fillRef>
          <a:effectRef idx="0">
            <a:scrgbClr r="0" g="0" b="0"/>
          </a:effectRef>
          <a:fontRef idx="none"/>
        </p:style>
      </p:cxnSp>
      <p:pic>
        <p:nvPicPr>
          <p:cNvPr id="7" name="Bildobjekt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65304" y="3768918"/>
            <a:ext cx="872515" cy="884386"/>
          </a:xfrm>
          <a:prstGeom prst="rect">
            <a:avLst/>
          </a:prstGeom>
        </p:spPr>
      </p:pic>
    </p:spTree>
    <p:extLst>
      <p:ext uri="{BB962C8B-B14F-4D97-AF65-F5344CB8AC3E}">
        <p14:creationId xmlns:p14="http://schemas.microsoft.com/office/powerpoint/2010/main" val="2332784548"/>
      </p:ext>
    </p:extLst>
  </p:cSld>
  <p:clrMapOvr>
    <a:masterClrMapping/>
  </p:clrMapOvr>
  <p:transition spd="med"/>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Presentation sll mall plus EU logga_NY">
  <a:themeElements>
    <a:clrScheme name="Standardformgivning 1">
      <a:dk1>
        <a:srgbClr val="000000"/>
      </a:dk1>
      <a:lt1>
        <a:srgbClr val="FFFFFF"/>
      </a:lt1>
      <a:dk2>
        <a:srgbClr val="000000"/>
      </a:dk2>
      <a:lt2>
        <a:srgbClr val="BAB0B9"/>
      </a:lt2>
      <a:accent1>
        <a:srgbClr val="003468"/>
      </a:accent1>
      <a:accent2>
        <a:srgbClr val="00AEEF"/>
      </a:accent2>
      <a:accent3>
        <a:srgbClr val="FFFFFF"/>
      </a:accent3>
      <a:accent4>
        <a:srgbClr val="000000"/>
      </a:accent4>
      <a:accent5>
        <a:srgbClr val="AAAEB9"/>
      </a:accent5>
      <a:accent6>
        <a:srgbClr val="009DD9"/>
      </a:accent6>
      <a:hlink>
        <a:srgbClr val="B30538"/>
      </a:hlink>
      <a:folHlink>
        <a:srgbClr val="E20012"/>
      </a:folHlink>
    </a:clrScheme>
    <a:fontScheme name="Standardformgivning">
      <a:majorFont>
        <a:latin typeface="Verdana"/>
        <a:ea typeface="Geneva"/>
        <a:cs typeface=""/>
      </a:majorFont>
      <a:minorFont>
        <a:latin typeface="Verdana"/>
        <a:ea typeface="Geneva"/>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rgbClr val="003468"/>
          </a:solidFill>
          <a:prstDash val="solid"/>
          <a:round/>
          <a:headEnd type="none" w="med" len="med"/>
          <a:tailEnd type="none" w="med" len="med"/>
        </a:ln>
        <a:effectLst/>
      </a:spPr>
      <a:bodyPr vert="horz" wrap="none" lIns="91440" tIns="45720" rIns="91440" bIns="45720" numCol="1" anchor="ctr" anchorCtr="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sv-SE" sz="2200" b="0" i="0" u="none" strike="noStrike" cap="none" normalizeH="0" baseline="0" smtClean="0">
            <a:ln>
              <a:noFill/>
            </a:ln>
            <a:solidFill>
              <a:schemeClr val="tx1"/>
            </a:solidFill>
            <a:effectLst/>
            <a:latin typeface="Verdana" pitchFamily="34" charset="0"/>
            <a:ea typeface="Geneva" pitchFamily="1" charset="-128"/>
          </a:defRPr>
        </a:defPPr>
      </a:lstStyle>
    </a:spDef>
    <a:lnDef>
      <a:spPr bwMode="auto">
        <a:xfrm>
          <a:off x="0" y="0"/>
          <a:ext cx="1" cy="1"/>
        </a:xfrm>
        <a:custGeom>
          <a:avLst/>
          <a:gdLst/>
          <a:ahLst/>
          <a:cxnLst/>
          <a:rect l="0" t="0" r="0" b="0"/>
          <a:pathLst/>
        </a:custGeom>
        <a:noFill/>
        <a:ln w="9525" cap="flat" cmpd="sng" algn="ctr">
          <a:solidFill>
            <a:srgbClr val="003468"/>
          </a:solidFill>
          <a:prstDash val="solid"/>
          <a:round/>
          <a:headEnd type="none" w="med" len="med"/>
          <a:tailEnd type="none" w="med" len="med"/>
        </a:ln>
        <a:effectLst/>
      </a:spPr>
      <a:bodyPr vert="horz" wrap="none" lIns="91440" tIns="45720" rIns="91440" bIns="45720" numCol="1" anchor="ctr" anchorCtr="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sv-SE" sz="2200" b="0" i="0" u="none" strike="noStrike" cap="none" normalizeH="0" baseline="0" smtClean="0">
            <a:ln>
              <a:noFill/>
            </a:ln>
            <a:solidFill>
              <a:schemeClr val="tx1"/>
            </a:solidFill>
            <a:effectLst/>
            <a:latin typeface="Verdana" pitchFamily="34" charset="0"/>
            <a:ea typeface="Geneva" pitchFamily="1" charset="-128"/>
          </a:defRPr>
        </a:defPPr>
      </a:lstStyle>
    </a:lnDef>
    <a:txDef>
      <a:spPr>
        <a:noFill/>
      </a:spPr>
      <a:bodyPr wrap="square" rtlCol="0">
        <a:spAutoFit/>
      </a:bodyPr>
      <a:lstStyle>
        <a:defPPr algn="l">
          <a:spcBef>
            <a:spcPts val="0"/>
          </a:spcBef>
          <a:defRPr sz="1400" b="1" dirty="0" smtClean="0"/>
        </a:defPPr>
      </a:lstStyle>
    </a:txDef>
  </a:objectDefaults>
  <a:extraClrSchemeLst>
    <a:extraClrScheme>
      <a:clrScheme name="Standardformgivning 1">
        <a:dk1>
          <a:srgbClr val="000000"/>
        </a:dk1>
        <a:lt1>
          <a:srgbClr val="FFFFFF"/>
        </a:lt1>
        <a:dk2>
          <a:srgbClr val="000000"/>
        </a:dk2>
        <a:lt2>
          <a:srgbClr val="BAB0B9"/>
        </a:lt2>
        <a:accent1>
          <a:srgbClr val="003468"/>
        </a:accent1>
        <a:accent2>
          <a:srgbClr val="00AEEF"/>
        </a:accent2>
        <a:accent3>
          <a:srgbClr val="FFFFFF"/>
        </a:accent3>
        <a:accent4>
          <a:srgbClr val="000000"/>
        </a:accent4>
        <a:accent5>
          <a:srgbClr val="AAAEB9"/>
        </a:accent5>
        <a:accent6>
          <a:srgbClr val="009DD9"/>
        </a:accent6>
        <a:hlink>
          <a:srgbClr val="B30538"/>
        </a:hlink>
        <a:folHlink>
          <a:srgbClr val="E2001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t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Presentation sll mall plus EU logga_NY</Template>
  <TotalTime>332</TotalTime>
  <Words>2176</Words>
  <Application>Microsoft Office PowerPoint</Application>
  <PresentationFormat>Bildspel på skärmen (4:3)</PresentationFormat>
  <Paragraphs>254</Paragraphs>
  <Slides>20</Slides>
  <Notes>20</Notes>
  <HiddenSlides>0</HiddenSlides>
  <MMClips>0</MMClips>
  <ScaleCrop>false</ScaleCrop>
  <HeadingPairs>
    <vt:vector size="8" baseType="variant">
      <vt:variant>
        <vt:lpstr>Använt teckensnitt</vt:lpstr>
      </vt:variant>
      <vt:variant>
        <vt:i4>6</vt:i4>
      </vt:variant>
      <vt:variant>
        <vt:lpstr>Tema</vt:lpstr>
      </vt:variant>
      <vt:variant>
        <vt:i4>1</vt:i4>
      </vt:variant>
      <vt:variant>
        <vt:lpstr>Serverprogram för OLE-inbäddning</vt:lpstr>
      </vt:variant>
      <vt:variant>
        <vt:i4>1</vt:i4>
      </vt:variant>
      <vt:variant>
        <vt:lpstr>Bildrubriker</vt:lpstr>
      </vt:variant>
      <vt:variant>
        <vt:i4>20</vt:i4>
      </vt:variant>
    </vt:vector>
  </HeadingPairs>
  <TitlesOfParts>
    <vt:vector size="28" baseType="lpstr">
      <vt:lpstr>Arial</vt:lpstr>
      <vt:lpstr>Calibri</vt:lpstr>
      <vt:lpstr>Geneva</vt:lpstr>
      <vt:lpstr>Times New Roman</vt:lpstr>
      <vt:lpstr>Verdana</vt:lpstr>
      <vt:lpstr>Wingdings</vt:lpstr>
      <vt:lpstr>Presentation sll mall plus EU logga_NY</vt:lpstr>
      <vt:lpstr>think-cell Slide</vt:lpstr>
      <vt:lpstr>Framtidens vårdinformationsmiljö</vt:lpstr>
      <vt:lpstr>eHälsalyftet 2016-2019</vt:lpstr>
      <vt:lpstr>GDPR, statistik och utvärdering</vt:lpstr>
      <vt:lpstr>PowerPoint-presentation</vt:lpstr>
      <vt:lpstr>PowerPoint-presentation</vt:lpstr>
      <vt:lpstr>PowerPoint-presentation</vt:lpstr>
      <vt:lpstr>     För att behovet av vård kommer att öka över tid, men också för att möta patienters behov och krav här och nu. </vt:lpstr>
      <vt:lpstr>Det är också för att…</vt:lpstr>
      <vt:lpstr>Det är också för att…</vt:lpstr>
      <vt:lpstr>PowerPoint-presentation</vt:lpstr>
      <vt:lpstr>Upphandlingen ska svara mot två behov*: vårdstöd och vårdkontinuitetsstöd</vt:lpstr>
      <vt:lpstr>PowerPoint-presentation</vt:lpstr>
      <vt:lpstr>Vi gör det här tillsammans! </vt:lpstr>
      <vt:lpstr>PowerPoint-presentation</vt:lpstr>
      <vt:lpstr>Det beror på upphandlingen som pågår och vad leverantörerna kan erbjuda för att möta landstingets behov och krav</vt:lpstr>
      <vt:lpstr>PowerPoint-presentation</vt:lpstr>
      <vt:lpstr>Här är den preliminära tidplanen</vt:lpstr>
      <vt:lpstr>PowerPoint-presentation</vt:lpstr>
      <vt:lpstr>Läs mer om framtidens vårdinformationsmiljö på Vårdgivarguiden</vt:lpstr>
      <vt:lpstr>PowerPoint-presentation</vt:lpstr>
    </vt:vector>
  </TitlesOfParts>
  <Company>SLL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Joachim Ljungh Stenström 9RRJ</dc:creator>
  <cp:lastModifiedBy>Tony Brydner B078</cp:lastModifiedBy>
  <cp:revision>41</cp:revision>
  <cp:lastPrinted>2015-04-14T12:20:11Z</cp:lastPrinted>
  <dcterms:created xsi:type="dcterms:W3CDTF">2016-02-16T09:54:35Z</dcterms:created>
  <dcterms:modified xsi:type="dcterms:W3CDTF">2018-12-12T09:45:40Z</dcterms:modified>
</cp:coreProperties>
</file>