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280" r:id="rId2"/>
    <p:sldId id="320" r:id="rId3"/>
    <p:sldId id="344" r:id="rId4"/>
    <p:sldId id="314" r:id="rId5"/>
    <p:sldId id="287" r:id="rId6"/>
    <p:sldId id="324" r:id="rId7"/>
    <p:sldId id="288" r:id="rId8"/>
    <p:sldId id="336" r:id="rId9"/>
    <p:sldId id="334" r:id="rId10"/>
    <p:sldId id="317" r:id="rId11"/>
    <p:sldId id="332" r:id="rId12"/>
    <p:sldId id="338" r:id="rId13"/>
    <p:sldId id="335" r:id="rId14"/>
    <p:sldId id="289" r:id="rId15"/>
    <p:sldId id="298" r:id="rId16"/>
    <p:sldId id="300" r:id="rId17"/>
    <p:sldId id="339" r:id="rId18"/>
    <p:sldId id="316" r:id="rId19"/>
    <p:sldId id="302" r:id="rId20"/>
    <p:sldId id="290" r:id="rId21"/>
    <p:sldId id="270" r:id="rId22"/>
    <p:sldId id="312" r:id="rId23"/>
    <p:sldId id="341" r:id="rId24"/>
    <p:sldId id="304" r:id="rId25"/>
    <p:sldId id="307" r:id="rId26"/>
    <p:sldId id="340" r:id="rId27"/>
    <p:sldId id="303" r:id="rId28"/>
    <p:sldId id="284" r:id="rId29"/>
    <p:sldId id="285" r:id="rId30"/>
    <p:sldId id="342" r:id="rId31"/>
  </p:sldIdLst>
  <p:sldSz cx="9144000" cy="6858000" type="screen4x3"/>
  <p:notesSz cx="6797675" cy="9926638"/>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1pPr>
    <a:lvl2pPr marL="4572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2pPr>
    <a:lvl3pPr marL="9144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3pPr>
    <a:lvl4pPr marL="13716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4pPr>
    <a:lvl5pPr marL="18288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5pPr>
    <a:lvl6pPr marL="2286000" algn="l" defTabSz="914400" rtl="0" eaLnBrk="1" latinLnBrk="0" hangingPunct="1">
      <a:defRPr sz="2200" kern="1200">
        <a:solidFill>
          <a:schemeClr val="tx1"/>
        </a:solidFill>
        <a:latin typeface="Verdana" pitchFamily="34" charset="0"/>
        <a:ea typeface="Geneva" charset="0"/>
        <a:cs typeface="Geneva" charset="0"/>
      </a:defRPr>
    </a:lvl6pPr>
    <a:lvl7pPr marL="2743200" algn="l" defTabSz="914400" rtl="0" eaLnBrk="1" latinLnBrk="0" hangingPunct="1">
      <a:defRPr sz="2200" kern="1200">
        <a:solidFill>
          <a:schemeClr val="tx1"/>
        </a:solidFill>
        <a:latin typeface="Verdana" pitchFamily="34" charset="0"/>
        <a:ea typeface="Geneva" charset="0"/>
        <a:cs typeface="Geneva" charset="0"/>
      </a:defRPr>
    </a:lvl7pPr>
    <a:lvl8pPr marL="3200400" algn="l" defTabSz="914400" rtl="0" eaLnBrk="1" latinLnBrk="0" hangingPunct="1">
      <a:defRPr sz="2200" kern="1200">
        <a:solidFill>
          <a:schemeClr val="tx1"/>
        </a:solidFill>
        <a:latin typeface="Verdana" pitchFamily="34" charset="0"/>
        <a:ea typeface="Geneva" charset="0"/>
        <a:cs typeface="Geneva" charset="0"/>
      </a:defRPr>
    </a:lvl8pPr>
    <a:lvl9pPr marL="3657600" algn="l" defTabSz="914400" rtl="0" eaLnBrk="1" latinLnBrk="0" hangingPunct="1">
      <a:defRPr sz="2200" kern="1200">
        <a:solidFill>
          <a:schemeClr val="tx1"/>
        </a:solidFill>
        <a:latin typeface="Verdana" pitchFamily="34" charset="0"/>
        <a:ea typeface="Geneva" charset="0"/>
        <a:cs typeface="Geneva" charset="0"/>
      </a:defRPr>
    </a:lvl9pPr>
  </p:defaultTextStyle>
  <p:extLst>
    <p:ext uri="{EFAFB233-063F-42B5-8137-9DF3F51BA10A}">
      <p15:sldGuideLst xmlns:p15="http://schemas.microsoft.com/office/powerpoint/2012/main">
        <p15:guide id="1" orient="horz" pos="413">
          <p15:clr>
            <a:srgbClr val="A4A3A4"/>
          </p15:clr>
        </p15:guide>
        <p15:guide id="2" orient="horz" pos="2160">
          <p15:clr>
            <a:srgbClr val="A4A3A4"/>
          </p15:clr>
        </p15:guide>
        <p15:guide id="3" orient="horz" pos="197">
          <p15:clr>
            <a:srgbClr val="A4A3A4"/>
          </p15:clr>
        </p15:guide>
        <p15:guide id="4" orient="horz" pos="4193">
          <p15:clr>
            <a:srgbClr val="A4A3A4"/>
          </p15:clr>
        </p15:guide>
        <p15:guide id="5" orient="horz" pos="3948">
          <p15:clr>
            <a:srgbClr val="A4A3A4"/>
          </p15:clr>
        </p15:guide>
        <p15:guide id="6" pos="2880">
          <p15:clr>
            <a:srgbClr val="A4A3A4"/>
          </p15:clr>
        </p15:guide>
        <p15:guide id="7" pos="209">
          <p15:clr>
            <a:srgbClr val="A4A3A4"/>
          </p15:clr>
        </p15:guide>
        <p15:guide id="8" pos="422">
          <p15:clr>
            <a:srgbClr val="A4A3A4"/>
          </p15:clr>
        </p15:guide>
        <p15:guide id="9" pos="5506">
          <p15:clr>
            <a:srgbClr val="A4A3A4"/>
          </p15:clr>
        </p15:guide>
        <p15:guide id="10" pos="33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3DC"/>
    <a:srgbClr val="003468"/>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1715" autoAdjust="0"/>
  </p:normalViewPr>
  <p:slideViewPr>
    <p:cSldViewPr snapToGrid="0">
      <p:cViewPr varScale="1">
        <p:scale>
          <a:sx n="94" d="100"/>
          <a:sy n="94" d="100"/>
        </p:scale>
        <p:origin x="2130" y="84"/>
      </p:cViewPr>
      <p:guideLst>
        <p:guide orient="horz" pos="413"/>
        <p:guide orient="horz" pos="2160"/>
        <p:guide orient="horz" pos="197"/>
        <p:guide orient="horz" pos="4193"/>
        <p:guide orient="horz" pos="3948"/>
        <p:guide pos="2880"/>
        <p:guide pos="209"/>
        <p:guide pos="422"/>
        <p:guide pos="5506"/>
        <p:guide pos="3308"/>
      </p:guideLst>
    </p:cSldViewPr>
  </p:slideViewPr>
  <p:outlineViewPr>
    <p:cViewPr>
      <p:scale>
        <a:sx n="33" d="100"/>
        <a:sy n="33" d="100"/>
      </p:scale>
      <p:origin x="0" y="-4440"/>
    </p:cViewPr>
  </p:outlineViewPr>
  <p:notesTextViewPr>
    <p:cViewPr>
      <p:scale>
        <a:sx n="100" d="100"/>
        <a:sy n="100" d="100"/>
      </p:scale>
      <p:origin x="0" y="0"/>
    </p:cViewPr>
  </p:notesTextViewPr>
  <p:sorterViewPr>
    <p:cViewPr>
      <p:scale>
        <a:sx n="100" d="100"/>
        <a:sy n="100" d="100"/>
      </p:scale>
      <p:origin x="0" y="-2430"/>
    </p:cViewPr>
  </p:sorterViewPr>
  <p:notesViewPr>
    <p:cSldViewPr snapToGrid="0">
      <p:cViewPr varScale="1">
        <p:scale>
          <a:sx n="92" d="100"/>
          <a:sy n="92"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01FS12.ORION.SLL.SE\home12$\C06X\Presentationer\Digitala%20l&#228;karbes&#246;k%20i%20Stockholm%20201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r>
              <a:rPr lang="en-US"/>
              <a:t>Digitala läkarbesök i Stockholm 2017</a:t>
            </a:r>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Blad1!$A$2</c:f>
              <c:strCache>
                <c:ptCount val="1"/>
                <c:pt idx="0">
                  <c:v>Stockholm</c:v>
                </c:pt>
              </c:strCache>
            </c:strRef>
          </c:tx>
          <c:spPr>
            <a:ln w="28575" cap="rnd">
              <a:solidFill>
                <a:schemeClr val="accent1"/>
              </a:solidFill>
              <a:round/>
            </a:ln>
            <a:effectLst/>
          </c:spPr>
          <c:marker>
            <c:symbol val="none"/>
          </c:marker>
          <c:cat>
            <c:numRef>
              <c:f>Blad1!$B$1:$T$1</c:f>
              <c:numCache>
                <c:formatCode>mmm\-yy</c:formatCode>
                <c:ptCount val="19"/>
                <c:pt idx="0">
                  <c:v>42522</c:v>
                </c:pt>
                <c:pt idx="1">
                  <c:v>42552</c:v>
                </c:pt>
                <c:pt idx="2">
                  <c:v>42583</c:v>
                </c:pt>
                <c:pt idx="3">
                  <c:v>42614</c:v>
                </c:pt>
                <c:pt idx="4">
                  <c:v>42644</c:v>
                </c:pt>
                <c:pt idx="5">
                  <c:v>42675</c:v>
                </c:pt>
                <c:pt idx="6">
                  <c:v>42705</c:v>
                </c:pt>
                <c:pt idx="7">
                  <c:v>42736</c:v>
                </c:pt>
                <c:pt idx="8">
                  <c:v>42767</c:v>
                </c:pt>
                <c:pt idx="9">
                  <c:v>42795</c:v>
                </c:pt>
                <c:pt idx="10">
                  <c:v>42826</c:v>
                </c:pt>
                <c:pt idx="11">
                  <c:v>42856</c:v>
                </c:pt>
                <c:pt idx="12">
                  <c:v>42887</c:v>
                </c:pt>
                <c:pt idx="13">
                  <c:v>42917</c:v>
                </c:pt>
                <c:pt idx="14">
                  <c:v>42948</c:v>
                </c:pt>
                <c:pt idx="15">
                  <c:v>42979</c:v>
                </c:pt>
                <c:pt idx="16">
                  <c:v>43009</c:v>
                </c:pt>
                <c:pt idx="17">
                  <c:v>43040</c:v>
                </c:pt>
                <c:pt idx="18">
                  <c:v>43070</c:v>
                </c:pt>
              </c:numCache>
            </c:numRef>
          </c:cat>
          <c:val>
            <c:numRef>
              <c:f>Blad1!$B$2:$T$2</c:f>
              <c:numCache>
                <c:formatCode>#,##0</c:formatCode>
                <c:ptCount val="19"/>
                <c:pt idx="0">
                  <c:v>36</c:v>
                </c:pt>
                <c:pt idx="1">
                  <c:v>267</c:v>
                </c:pt>
                <c:pt idx="2">
                  <c:v>444</c:v>
                </c:pt>
                <c:pt idx="3">
                  <c:v>453</c:v>
                </c:pt>
                <c:pt idx="4">
                  <c:v>1617</c:v>
                </c:pt>
                <c:pt idx="5">
                  <c:v>2072</c:v>
                </c:pt>
                <c:pt idx="6">
                  <c:v>3673</c:v>
                </c:pt>
                <c:pt idx="7">
                  <c:v>4175</c:v>
                </c:pt>
                <c:pt idx="8">
                  <c:v>5010</c:v>
                </c:pt>
                <c:pt idx="9">
                  <c:v>5826</c:v>
                </c:pt>
                <c:pt idx="10">
                  <c:v>6263</c:v>
                </c:pt>
                <c:pt idx="11">
                  <c:v>7961</c:v>
                </c:pt>
                <c:pt idx="12">
                  <c:v>8625</c:v>
                </c:pt>
                <c:pt idx="13">
                  <c:v>8862</c:v>
                </c:pt>
                <c:pt idx="14">
                  <c:v>7757</c:v>
                </c:pt>
                <c:pt idx="15">
                  <c:v>7973</c:v>
                </c:pt>
                <c:pt idx="16">
                  <c:v>9565</c:v>
                </c:pt>
                <c:pt idx="17">
                  <c:v>10448</c:v>
                </c:pt>
                <c:pt idx="18">
                  <c:v>11860</c:v>
                </c:pt>
              </c:numCache>
            </c:numRef>
          </c:val>
          <c:smooth val="0"/>
          <c:extLst>
            <c:ext xmlns:c16="http://schemas.microsoft.com/office/drawing/2014/chart" uri="{C3380CC4-5D6E-409C-BE32-E72D297353CC}">
              <c16:uniqueId val="{00000000-86BD-486E-8E97-7D9ACBE6D677}"/>
            </c:ext>
          </c:extLst>
        </c:ser>
        <c:dLbls>
          <c:showLegendKey val="0"/>
          <c:showVal val="0"/>
          <c:showCatName val="0"/>
          <c:showSerName val="0"/>
          <c:showPercent val="0"/>
          <c:showBubbleSize val="0"/>
        </c:dLbls>
        <c:smooth val="0"/>
        <c:axId val="410937984"/>
        <c:axId val="410938312"/>
      </c:lineChart>
      <c:dateAx>
        <c:axId val="41093798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sv-SE"/>
          </a:p>
        </c:txPr>
        <c:crossAx val="410938312"/>
        <c:crosses val="autoZero"/>
        <c:auto val="1"/>
        <c:lblOffset val="100"/>
        <c:baseTimeUnit val="months"/>
      </c:dateAx>
      <c:valAx>
        <c:axId val="410938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sv-SE"/>
          </a:p>
        </c:txPr>
        <c:crossAx val="410937984"/>
        <c:crosses val="autoZero"/>
        <c:crossBetween val="between"/>
      </c:valAx>
      <c:spPr>
        <a:noFill/>
        <a:ln>
          <a:noFill/>
        </a:ln>
        <a:effectLst/>
      </c:spPr>
    </c:plotArea>
    <c:plotVisOnly val="1"/>
    <c:dispBlanksAs val="gap"/>
    <c:showDLblsOverMax val="0"/>
  </c:chart>
  <c:spPr>
    <a:noFill/>
    <a:ln>
      <a:noFill/>
    </a:ln>
    <a:effectLst/>
  </c:spPr>
  <c:txPr>
    <a:bodyPr/>
    <a:lstStyle/>
    <a:p>
      <a:pPr>
        <a:defRPr sz="700"/>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Verdana" charset="0"/>
              </a:defRPr>
            </a:lvl1pPr>
          </a:lstStyle>
          <a:p>
            <a:pPr>
              <a:defRPr/>
            </a:pPr>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104B59C-27AA-40BB-A939-FF05A7B8656E}" type="datetime1">
              <a:rPr lang="sv-SE"/>
              <a:pPr>
                <a:defRPr/>
              </a:pPr>
              <a:t>2018-10-24</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Verdana" charset="0"/>
              </a:defRPr>
            </a:lvl1pPr>
          </a:lstStyle>
          <a:p>
            <a:pPr>
              <a:defRPr/>
            </a:pPr>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58BF225-E5CB-4DF5-948F-B95046AA4073}" type="slidenum">
              <a:rPr lang="sv-SE"/>
              <a:pPr>
                <a:defRPr/>
              </a:pPr>
              <a:t>‹#›</a:t>
            </a:fld>
            <a:endParaRPr lang="sv-SE"/>
          </a:p>
        </p:txBody>
      </p:sp>
    </p:spTree>
    <p:extLst>
      <p:ext uri="{BB962C8B-B14F-4D97-AF65-F5344CB8AC3E}">
        <p14:creationId xmlns:p14="http://schemas.microsoft.com/office/powerpoint/2010/main" val="3656303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sz="1200">
                <a:latin typeface="Arial" pitchFamily="34" charset="0"/>
                <a:ea typeface="Geneva" pitchFamily="1" charset="-128"/>
                <a:cs typeface="+mn-cs"/>
              </a:defRPr>
            </a:lvl1pPr>
          </a:lstStyle>
          <a:p>
            <a:pPr>
              <a:defRPr/>
            </a:pPr>
            <a:endParaRPr lang="sv-SE"/>
          </a:p>
        </p:txBody>
      </p:sp>
      <p:sp>
        <p:nvSpPr>
          <p:cNvPr id="6147"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200">
                <a:latin typeface="Arial" pitchFamily="34" charset="0"/>
                <a:ea typeface="Geneva" pitchFamily="1" charset="-128"/>
                <a:cs typeface="+mn-cs"/>
              </a:defRPr>
            </a:lvl1pPr>
          </a:lstStyle>
          <a:p>
            <a:pPr>
              <a:defRPr/>
            </a:pPr>
            <a:endParaRPr lang="sv-S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sz="1200">
                <a:latin typeface="Arial" pitchFamily="34" charset="0"/>
                <a:ea typeface="Geneva" pitchFamily="1" charset="-128"/>
                <a:cs typeface="+mn-cs"/>
              </a:defRPr>
            </a:lvl1pPr>
          </a:lstStyle>
          <a:p>
            <a:pPr>
              <a:defRPr/>
            </a:pPr>
            <a:endParaRPr lang="sv-SE"/>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sz="1200">
                <a:latin typeface="Arial" pitchFamily="34" charset="0"/>
              </a:defRPr>
            </a:lvl1pPr>
          </a:lstStyle>
          <a:p>
            <a:pPr>
              <a:defRPr/>
            </a:pPr>
            <a:fld id="{3DE237F8-7095-47D1-AD93-B41ED59F381C}" type="slidenum">
              <a:rPr lang="sv-SE"/>
              <a:pPr>
                <a:defRPr/>
              </a:pPr>
              <a:t>‹#›</a:t>
            </a:fld>
            <a:endParaRPr lang="sv-SE"/>
          </a:p>
        </p:txBody>
      </p:sp>
    </p:spTree>
    <p:extLst>
      <p:ext uri="{BB962C8B-B14F-4D97-AF65-F5344CB8AC3E}">
        <p14:creationId xmlns:p14="http://schemas.microsoft.com/office/powerpoint/2010/main" val="2355985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1pPr>
    <a:lvl2pPr marL="4572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2pPr>
    <a:lvl3pPr marL="9144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3pPr>
    <a:lvl4pPr marL="13716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4pPr>
    <a:lvl5pPr marL="18288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vSxIzSsAqHc"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S7r0c3kmaok"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mailto:fvm.sll@sll.se"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vardgivarguiden.se/fv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ebbutik.skl.se/bilder/artiklar/pdf/7585-389-5.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b="1" dirty="0" smtClean="0"/>
              <a:t>Hjälptext för UL:</a:t>
            </a:r>
          </a:p>
          <a:p>
            <a:pPr marL="171450" indent="-171450">
              <a:buFont typeface="Arial" panose="020B0604020202020204" pitchFamily="34" charset="0"/>
              <a:buChar char="•"/>
            </a:pPr>
            <a:r>
              <a:rPr lang="sv-SE" sz="1000" dirty="0" smtClean="0"/>
              <a:t>Läs</a:t>
            </a:r>
            <a:r>
              <a:rPr lang="sv-SE" sz="1000" baseline="0" dirty="0" smtClean="0"/>
              <a:t> </a:t>
            </a:r>
            <a:r>
              <a:rPr lang="sv-SE" sz="1000" u="none" baseline="0" dirty="0" smtClean="0"/>
              <a:t>handboken för utvecklingsledare innan dialogseminariet.  </a:t>
            </a:r>
          </a:p>
          <a:p>
            <a:pPr marL="171450" indent="-171450">
              <a:buFont typeface="Arial" panose="020B0604020202020204" pitchFamily="34" charset="0"/>
              <a:buChar char="•"/>
            </a:pPr>
            <a:r>
              <a:rPr lang="sv-SE" sz="1000" u="none" baseline="0" dirty="0" smtClean="0"/>
              <a:t>Presentationsrunda </a:t>
            </a:r>
          </a:p>
          <a:p>
            <a:pPr marL="171450" indent="-171450">
              <a:buFont typeface="Arial" panose="020B0604020202020204" pitchFamily="34" charset="0"/>
              <a:buChar char="•"/>
            </a:pPr>
            <a:r>
              <a:rPr lang="sv-SE" sz="1000" u="none" baseline="0" dirty="0" smtClean="0"/>
              <a:t>Klargör din roll som utvecklingsledare för </a:t>
            </a:r>
            <a:r>
              <a:rPr lang="sv-SE" sz="1000" u="none" baseline="0" dirty="0" err="1" smtClean="0"/>
              <a:t>eHälsalyftet</a:t>
            </a:r>
            <a:r>
              <a:rPr lang="sv-SE" sz="1000" u="none" baseline="0" dirty="0" smtClean="0"/>
              <a:t>. Under seminariet är du dialogledare - inte expert eller representant för ditt yrke.</a:t>
            </a:r>
          </a:p>
          <a:p>
            <a:pPr marL="171450" indent="-171450">
              <a:buFont typeface="Arial" panose="020B0604020202020204" pitchFamily="34" charset="0"/>
              <a:buChar char="•"/>
            </a:pPr>
            <a:r>
              <a:rPr lang="sv-SE" sz="1000" u="none" baseline="0" dirty="0" smtClean="0"/>
              <a:t>Tydliggör att det rör sig om ett dialogseminarium, inte en regelrätt utbildning. </a:t>
            </a:r>
          </a:p>
          <a:p>
            <a:pPr marL="171450" lvl="0" indent="-171450">
              <a:buFont typeface="Arial" panose="020B0604020202020204" pitchFamily="34" charset="0"/>
              <a:buChar char="•"/>
            </a:pPr>
            <a:r>
              <a:rPr lang="sv-SE" sz="1000" u="none" kern="1200" dirty="0" smtClean="0">
                <a:solidFill>
                  <a:schemeClr val="tx1"/>
                </a:solidFill>
                <a:effectLst/>
                <a:latin typeface="Arial" pitchFamily="34" charset="0"/>
                <a:ea typeface="Geneva" pitchFamily="1" charset="-128"/>
                <a:cs typeface="Geneva" charset="0"/>
              </a:rPr>
              <a:t>Skicka</a:t>
            </a:r>
            <a:r>
              <a:rPr lang="sv-SE" sz="1000" u="none" kern="1200" baseline="0" dirty="0" smtClean="0">
                <a:solidFill>
                  <a:schemeClr val="tx1"/>
                </a:solidFill>
                <a:effectLst/>
                <a:latin typeface="Arial" pitchFamily="34" charset="0"/>
                <a:ea typeface="Geneva" pitchFamily="1" charset="-128"/>
                <a:cs typeface="Geneva" charset="0"/>
              </a:rPr>
              <a:t> runt närvarolistan.</a:t>
            </a:r>
            <a:endParaRPr lang="sv-SE" sz="1000" u="none" kern="1200" dirty="0" smtClean="0">
              <a:solidFill>
                <a:schemeClr val="tx1"/>
              </a:solidFill>
              <a:effectLst/>
              <a:latin typeface="Arial" pitchFamily="34" charset="0"/>
              <a:ea typeface="Geneva" pitchFamily="1" charset="-128"/>
              <a:cs typeface="Geneva" charset="0"/>
            </a:endParaRPr>
          </a:p>
          <a:p>
            <a:pPr marL="171450" lvl="0" indent="-171450">
              <a:buFont typeface="Arial" panose="020B0604020202020204" pitchFamily="34" charset="0"/>
              <a:buChar char="•"/>
            </a:pPr>
            <a:r>
              <a:rPr lang="sv-SE" sz="1000" u="none" kern="1200" dirty="0" smtClean="0">
                <a:solidFill>
                  <a:schemeClr val="tx1"/>
                </a:solidFill>
                <a:effectLst/>
                <a:latin typeface="Arial" pitchFamily="34" charset="0"/>
                <a:ea typeface="Geneva" pitchFamily="1" charset="-128"/>
                <a:cs typeface="Geneva" charset="0"/>
              </a:rPr>
              <a:t>Praktisk information (toalett, fika, nödutgång, tider, mobilsamtal mm)</a:t>
            </a:r>
          </a:p>
          <a:p>
            <a:pPr marL="171450" indent="-171450">
              <a:buFont typeface="Arial" panose="020B0604020202020204" pitchFamily="34" charset="0"/>
              <a:buChar char="•"/>
            </a:pPr>
            <a:r>
              <a:rPr lang="sv-SE" sz="1000" u="none" baseline="0" dirty="0" smtClean="0"/>
              <a:t>Om du inte i förväg har utsett en person som ska föra anteckningar, gör det nu (endast punktform inte som ett protokoll)</a:t>
            </a:r>
          </a:p>
          <a:p>
            <a:pPr marL="171450" indent="-171450">
              <a:buFont typeface="Arial" panose="020B0604020202020204" pitchFamily="34" charset="0"/>
              <a:buChar char="•"/>
            </a:pPr>
            <a:r>
              <a:rPr lang="sv-SE" sz="1000" u="none" baseline="0" dirty="0" smtClean="0"/>
              <a:t>Trycka på mötesregler, parkera frågor, (jag kan komma att parkera frågor för att vi kommer in på det senare eller för att det inte hör till dagens tema) mobilsamtal, tidsramar- 3h och det är viktigt att alla stannar kvar, inte bara för egen skull utan även för gruppen</a:t>
            </a:r>
            <a:r>
              <a:rPr lang="sv-SE" sz="1000" baseline="0" dirty="0" smtClean="0"/>
              <a:t>, dialogseminarium = kunskapsöverföring, lära tillsammans. </a:t>
            </a:r>
          </a:p>
          <a:p>
            <a:pPr lvl="0"/>
            <a:endParaRPr lang="sv-SE" sz="1000" kern="1200" dirty="0" smtClean="0">
              <a:solidFill>
                <a:schemeClr val="tx1"/>
              </a:solidFill>
              <a:effectLst/>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a:t>
            </a:fld>
            <a:endParaRPr lang="sv-SE"/>
          </a:p>
        </p:txBody>
      </p:sp>
    </p:spTree>
    <p:extLst>
      <p:ext uri="{BB962C8B-B14F-4D97-AF65-F5344CB8AC3E}">
        <p14:creationId xmlns:p14="http://schemas.microsoft.com/office/powerpoint/2010/main" val="1743316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Hjälptext:</a:t>
            </a:r>
          </a:p>
          <a:p>
            <a:r>
              <a:rPr lang="sv-SE" dirty="0" smtClean="0"/>
              <a:t>Demografi</a:t>
            </a:r>
            <a:r>
              <a:rPr lang="sv-SE" baseline="0" dirty="0" smtClean="0"/>
              <a:t> = befolkningens fördelning, storlek och sammansättning </a:t>
            </a:r>
          </a:p>
          <a:p>
            <a:endParaRPr lang="sv-SE" baseline="0" dirty="0" smtClean="0"/>
          </a:p>
          <a:p>
            <a:r>
              <a:rPr lang="sv-SE" baseline="0" dirty="0" smtClean="0"/>
              <a:t>Bilden är animerad, klicka fram en fråga i taget.</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10</a:t>
            </a:fld>
            <a:endParaRPr lang="sv-SE"/>
          </a:p>
        </p:txBody>
      </p:sp>
    </p:spTree>
    <p:extLst>
      <p:ext uri="{BB962C8B-B14F-4D97-AF65-F5344CB8AC3E}">
        <p14:creationId xmlns:p14="http://schemas.microsoft.com/office/powerpoint/2010/main" val="2299125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dirty="0" smtClean="0"/>
              <a:t>Belysa en typisk multisjuk</a:t>
            </a:r>
            <a:r>
              <a:rPr lang="sv-SE" baseline="0" dirty="0" smtClean="0"/>
              <a:t> äldre patient som har många vårdkontakter.</a:t>
            </a:r>
            <a:r>
              <a:rPr lang="sv-SE" dirty="0" smtClean="0"/>
              <a:t> </a:t>
            </a:r>
          </a:p>
          <a:p>
            <a:endParaRPr lang="sv-SE" dirty="0" smtClean="0"/>
          </a:p>
          <a:p>
            <a:r>
              <a:rPr lang="sv-SE" dirty="0" smtClean="0"/>
              <a:t>Bilden är animerad så att rutorna</a:t>
            </a:r>
            <a:r>
              <a:rPr lang="sv-SE" baseline="0" dirty="0" smtClean="0"/>
              <a:t> till höger kan klickas fram efter att texten har lästs upp.</a:t>
            </a:r>
            <a:endParaRPr lang="sv-SE" dirty="0" smtClean="0"/>
          </a:p>
          <a:p>
            <a:endParaRPr lang="sv-SE" dirty="0" smtClean="0"/>
          </a:p>
          <a:p>
            <a:r>
              <a:rPr lang="sv-SE" b="1" dirty="0" smtClean="0"/>
              <a:t>Innehåll som kan</a:t>
            </a:r>
            <a:r>
              <a:rPr lang="sv-SE" b="1" baseline="0" dirty="0" smtClean="0"/>
              <a:t> </a:t>
            </a:r>
            <a:r>
              <a:rPr lang="sv-SE" b="1" dirty="0" smtClean="0"/>
              <a:t>läsas upp:</a:t>
            </a:r>
          </a:p>
          <a:p>
            <a:r>
              <a:rPr lang="sv-SE" dirty="0" smtClean="0"/>
              <a:t>Elsa</a:t>
            </a:r>
            <a:r>
              <a:rPr lang="sv-SE" baseline="0" dirty="0" smtClean="0"/>
              <a:t> 86 år är ett typisk och ganska vanligt exempel på en äldre person med flera olika sjukdomstillstånd som kommer i kontakt med ett stort antal olika vårdgivare. Elsa som har diabetes och hjärtsvikt bor på ett äldreboende.  </a:t>
            </a:r>
          </a:p>
          <a:p>
            <a:endParaRPr lang="sv-SE" baseline="0" dirty="0" smtClean="0"/>
          </a:p>
          <a:p>
            <a:r>
              <a:rPr lang="sv-SE" baseline="0" dirty="0" smtClean="0"/>
              <a:t>Elsa har behov av kunna känna trygghet och ha en god livskvalitet i hemmet. För att Elsa skall kunna ha en god livskvalitet så ställer det krav på en god samordning mellan vård och omsorginstanser.  För att undvika kostsamma akuta inläggningar så är det givetvis viktigt att Elsa (och även hennes anhöriga) har god kännedom om sina sjukdomar, men hon behöver också ha stöd från en sjukvårdskontakt som tex en sjuksköterska och ett mobilt team som kan komma hem till patienten ifall situation blir instabil. Detta team då har en god kännedom om Elsas besvär. Elsa och de olika instanserna behöver ha tillgång till patienthistorik, enkelt kunna dela patientinformation, enkelt kunna kommunicera, </a:t>
            </a:r>
            <a:r>
              <a:rPr lang="sv-SE" baseline="0" dirty="0" err="1" smtClean="0"/>
              <a:t>etc</a:t>
            </a:r>
            <a:r>
              <a:rPr lang="sv-SE" baseline="0" dirty="0" smtClean="0"/>
              <a:t>… </a:t>
            </a:r>
          </a:p>
          <a:p>
            <a:endParaRPr lang="sv-SE" baseline="0" dirty="0" smtClean="0"/>
          </a:p>
          <a:p>
            <a:r>
              <a:rPr lang="sv-SE" baseline="0" dirty="0" smtClean="0"/>
              <a:t>Vid de tillfällen där Elsas hälsa kräver att hon flyttas till ett korttidsboende, behöver komma till en akutmottagning, hjärtsviktsmottagning, ortopedklinik, </a:t>
            </a:r>
            <a:r>
              <a:rPr lang="sv-SE" baseline="0" dirty="0" err="1" smtClean="0"/>
              <a:t>etc</a:t>
            </a:r>
            <a:r>
              <a:rPr lang="sv-SE" baseline="0" dirty="0" smtClean="0"/>
              <a:t>… så är det av yttersta vikt att informationen om Elsa och hennes olika sjukdomstillstånd enkelt följer henne som patient mellan olika givare av vård och omsorg. </a:t>
            </a:r>
            <a:endParaRPr lang="sv-SE" dirty="0"/>
          </a:p>
        </p:txBody>
      </p:sp>
    </p:spTree>
    <p:extLst>
      <p:ext uri="{BB962C8B-B14F-4D97-AF65-F5344CB8AC3E}">
        <p14:creationId xmlns:p14="http://schemas.microsoft.com/office/powerpoint/2010/main" val="904996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smtClean="0"/>
              <a:t>Syfte: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0" dirty="0" smtClean="0"/>
              <a:t>Stockholms</a:t>
            </a:r>
            <a:r>
              <a:rPr lang="sv-SE" b="0" baseline="0" dirty="0" smtClean="0"/>
              <a:t> innovationslandstingsråd </a:t>
            </a:r>
            <a:r>
              <a:rPr lang="sv-SE" b="0" dirty="0" smtClean="0"/>
              <a:t>Daniel</a:t>
            </a:r>
            <a:r>
              <a:rPr lang="sv-SE" b="0" baseline="0" dirty="0" smtClean="0"/>
              <a:t> Forslund </a:t>
            </a:r>
            <a:r>
              <a:rPr lang="sv-SE" b="0" dirty="0" smtClean="0"/>
              <a:t>talar</a:t>
            </a:r>
            <a:r>
              <a:rPr lang="sv-SE" b="0" baseline="0" dirty="0" smtClean="0"/>
              <a:t> direkt till oss medarbetare </a:t>
            </a:r>
            <a:r>
              <a:rPr lang="sv-SE" baseline="0" dirty="0" smtClean="0"/>
              <a:t>om SLLs digitaliseringsplan för vården, framtidens vårdinformationsmiljö och, kopplingen till ””Vision </a:t>
            </a:r>
            <a:r>
              <a:rPr lang="sv-SE" baseline="0" dirty="0" err="1" smtClean="0"/>
              <a:t>eHälsa</a:t>
            </a:r>
            <a:r>
              <a:rPr lang="sv-SE" baseline="0" dirty="0" smtClean="0"/>
              <a:t> 2025”. </a:t>
            </a:r>
            <a:endParaRPr lang="sv-SE" dirty="0" smtClean="0"/>
          </a:p>
          <a:p>
            <a:endParaRPr lang="sv-SE" sz="1200" b="0" kern="1200" baseline="0" dirty="0" smtClean="0">
              <a:solidFill>
                <a:schemeClr val="tx1"/>
              </a:solidFill>
              <a:effectLst/>
              <a:latin typeface="Arial" pitchFamily="34" charset="0"/>
              <a:ea typeface="Geneva" pitchFamily="1" charset="-128"/>
              <a:cs typeface="Geneva" charset="0"/>
            </a:endParaRPr>
          </a:p>
          <a:p>
            <a:r>
              <a:rPr lang="sv-SE" sz="1200" b="1" kern="1200" baseline="0" dirty="0" smtClean="0">
                <a:solidFill>
                  <a:schemeClr val="tx1"/>
                </a:solidFill>
                <a:effectLst/>
                <a:latin typeface="Arial" pitchFamily="34" charset="0"/>
                <a:ea typeface="Geneva" pitchFamily="1" charset="-128"/>
                <a:cs typeface="Geneva" charset="0"/>
              </a:rPr>
              <a:t>Genomförande: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0" kern="1200" baseline="0" dirty="0" smtClean="0">
                <a:solidFill>
                  <a:schemeClr val="tx1"/>
                </a:solidFill>
                <a:effectLst/>
                <a:latin typeface="Arial" pitchFamily="34" charset="0"/>
                <a:ea typeface="Geneva" pitchFamily="1" charset="-128"/>
                <a:cs typeface="Geneva" charset="0"/>
              </a:rPr>
              <a:t>Starta filmen i presentationsläge genom att trycka på </a:t>
            </a:r>
            <a:r>
              <a:rPr lang="sv-SE" sz="1200" b="0" kern="1200" baseline="0" dirty="0" err="1" smtClean="0">
                <a:solidFill>
                  <a:schemeClr val="tx1"/>
                </a:solidFill>
                <a:effectLst/>
                <a:latin typeface="Arial" pitchFamily="34" charset="0"/>
                <a:ea typeface="Geneva" pitchFamily="1" charset="-128"/>
                <a:cs typeface="Geneva" charset="0"/>
              </a:rPr>
              <a:t>playknappen</a:t>
            </a:r>
            <a:r>
              <a:rPr lang="sv-SE" sz="1200" b="0" kern="1200" baseline="0" dirty="0" smtClean="0">
                <a:solidFill>
                  <a:schemeClr val="tx1"/>
                </a:solidFill>
                <a:effectLst/>
                <a:latin typeface="Arial" pitchFamily="34" charset="0"/>
                <a:ea typeface="Geneva" pitchFamily="1" charset="-128"/>
                <a:cs typeface="Geneva" charset="0"/>
              </a:rPr>
              <a:t>, rutan är först svart, det tar någon sekund innan </a:t>
            </a:r>
            <a:r>
              <a:rPr lang="sv-SE" sz="1200" b="0" kern="1200" baseline="0" dirty="0" err="1" smtClean="0">
                <a:solidFill>
                  <a:schemeClr val="tx1"/>
                </a:solidFill>
                <a:effectLst/>
                <a:latin typeface="Arial" pitchFamily="34" charset="0"/>
                <a:ea typeface="Geneva" pitchFamily="1" charset="-128"/>
                <a:cs typeface="Geneva" charset="0"/>
              </a:rPr>
              <a:t>playknappen</a:t>
            </a:r>
            <a:r>
              <a:rPr lang="sv-SE" sz="1200" b="0" kern="1200" baseline="0" dirty="0" smtClean="0">
                <a:solidFill>
                  <a:schemeClr val="tx1"/>
                </a:solidFill>
                <a:effectLst/>
                <a:latin typeface="Arial" pitchFamily="34" charset="0"/>
                <a:ea typeface="Geneva" pitchFamily="1" charset="-128"/>
                <a:cs typeface="Geneva" charset="0"/>
              </a:rPr>
              <a:t> visas.</a:t>
            </a:r>
          </a:p>
          <a:p>
            <a:endParaRPr lang="sv-SE" sz="1200" b="1" kern="1200" dirty="0" smtClean="0">
              <a:solidFill>
                <a:schemeClr val="tx1"/>
              </a:solidFill>
              <a:effectLst/>
              <a:latin typeface="Arial" pitchFamily="34" charset="0"/>
              <a:ea typeface="Geneva" pitchFamily="1" charset="-128"/>
              <a:cs typeface="Geneva" charset="0"/>
            </a:endParaRPr>
          </a:p>
          <a:p>
            <a:r>
              <a:rPr lang="sv-SE" sz="1200" b="1" kern="1200" dirty="0" smtClean="0">
                <a:solidFill>
                  <a:schemeClr val="tx1"/>
                </a:solidFill>
                <a:effectLst/>
                <a:latin typeface="Arial" pitchFamily="34" charset="0"/>
                <a:ea typeface="Geneva" pitchFamily="1" charset="-128"/>
                <a:cs typeface="Geneva" charset="0"/>
              </a:rPr>
              <a:t>Innehåll: </a:t>
            </a:r>
          </a:p>
          <a:p>
            <a:r>
              <a:rPr lang="sv-SE" sz="1200" b="0" kern="1200" baseline="0" dirty="0" smtClean="0">
                <a:solidFill>
                  <a:schemeClr val="tx1"/>
                </a:solidFill>
                <a:effectLst/>
                <a:latin typeface="Arial" pitchFamily="34" charset="0"/>
                <a:ea typeface="Geneva" pitchFamily="1" charset="-128"/>
                <a:cs typeface="Geneva" charset="0"/>
              </a:rPr>
              <a:t>Daniel Forslund, Innovationslandstingsråd (L) i Stockholms läns landsting, talar till oss medarbetare i vården. Datum: 2018-03-05. Längd: 6 min och 24 sek. Transkribering (textning) finns i separat Worddokument på SLSO:s intranät och www.ehalsalyftet.se. Länk till Youtube: https://www.youtube.com/watch?v=MBBNP-YS_mQ </a:t>
            </a:r>
          </a:p>
          <a:p>
            <a:endParaRPr lang="sv-SE" sz="1200" b="0" kern="1200" baseline="0" dirty="0" smtClean="0">
              <a:solidFill>
                <a:schemeClr val="tx1"/>
              </a:solidFill>
              <a:effectLst/>
              <a:latin typeface="Arial" pitchFamily="34" charset="0"/>
              <a:ea typeface="Geneva" pitchFamily="1" charset="-128"/>
              <a:cs typeface="Geneva" charset="0"/>
            </a:endParaRPr>
          </a:p>
          <a:p>
            <a:endParaRPr lang="sv-SE" sz="1200" b="0" kern="1200" baseline="0" dirty="0" smtClean="0">
              <a:solidFill>
                <a:schemeClr val="tx1"/>
              </a:solidFill>
              <a:effectLst/>
              <a:latin typeface="Arial" pitchFamily="34" charset="0"/>
              <a:ea typeface="Geneva" pitchFamily="1" charset="-128"/>
              <a:cs typeface="Geneva" charset="0"/>
            </a:endParaRPr>
          </a:p>
          <a:p>
            <a:endParaRPr lang="sv-SE" sz="1200" b="0" kern="1200" baseline="0" dirty="0" smtClean="0">
              <a:solidFill>
                <a:schemeClr val="tx1"/>
              </a:solidFill>
              <a:effectLst/>
              <a:latin typeface="Arial" pitchFamily="34" charset="0"/>
              <a:ea typeface="Geneva" pitchFamily="1" charset="-128"/>
              <a:cs typeface="Geneva" charset="0"/>
            </a:endParaRPr>
          </a:p>
          <a:p>
            <a:endParaRPr lang="sv-SE" sz="1200" b="0" kern="1200" baseline="0" dirty="0" smtClean="0">
              <a:solidFill>
                <a:schemeClr val="tx1"/>
              </a:solidFill>
              <a:effectLst/>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12</a:t>
            </a:fld>
            <a:endParaRPr lang="sv-SE"/>
          </a:p>
        </p:txBody>
      </p:sp>
    </p:spTree>
    <p:extLst>
      <p:ext uri="{BB962C8B-B14F-4D97-AF65-F5344CB8AC3E}">
        <p14:creationId xmlns:p14="http://schemas.microsoft.com/office/powerpoint/2010/main" val="1521446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en-US" b="1" dirty="0" err="1" smtClean="0"/>
              <a:t>Syfte</a:t>
            </a:r>
            <a:r>
              <a:rPr lang="en-US" b="1" dirty="0" smtClean="0"/>
              <a:t>:</a:t>
            </a:r>
          </a:p>
          <a:p>
            <a:r>
              <a:rPr lang="en-US" dirty="0" smtClean="0"/>
              <a:t>Visa </a:t>
            </a:r>
            <a:r>
              <a:rPr lang="en-US" dirty="0" err="1" smtClean="0"/>
              <a:t>att</a:t>
            </a:r>
            <a:r>
              <a:rPr lang="en-US" dirty="0" smtClean="0"/>
              <a:t> </a:t>
            </a:r>
            <a:r>
              <a:rPr lang="en-US" dirty="0" err="1" smtClean="0"/>
              <a:t>stockholmarna</a:t>
            </a:r>
            <a:r>
              <a:rPr lang="en-US" baseline="0" dirty="0" smtClean="0"/>
              <a:t> </a:t>
            </a:r>
            <a:r>
              <a:rPr lang="en-US" baseline="0" dirty="0" err="1" smtClean="0"/>
              <a:t>efterfrågar</a:t>
            </a:r>
            <a:r>
              <a:rPr lang="en-US" baseline="0" dirty="0" smtClean="0"/>
              <a:t> </a:t>
            </a:r>
            <a:r>
              <a:rPr lang="en-US" baseline="0" dirty="0" err="1" smtClean="0"/>
              <a:t>och</a:t>
            </a:r>
            <a:r>
              <a:rPr lang="en-US" baseline="0" dirty="0" smtClean="0"/>
              <a:t> </a:t>
            </a:r>
            <a:r>
              <a:rPr lang="en-US" baseline="0" dirty="0" err="1" smtClean="0"/>
              <a:t>använder</a:t>
            </a:r>
            <a:r>
              <a:rPr lang="en-US" baseline="0" dirty="0" smtClean="0"/>
              <a:t> </a:t>
            </a:r>
            <a:r>
              <a:rPr lang="en-US" baseline="0" dirty="0" err="1" smtClean="0"/>
              <a:t>digitala</a:t>
            </a:r>
            <a:r>
              <a:rPr lang="en-US" baseline="0" dirty="0" smtClean="0"/>
              <a:t> </a:t>
            </a:r>
            <a:r>
              <a:rPr lang="en-US" baseline="0" dirty="0" err="1" smtClean="0"/>
              <a:t>tjänster</a:t>
            </a:r>
            <a:r>
              <a:rPr lang="en-US" baseline="0" dirty="0" smtClean="0"/>
              <a:t> </a:t>
            </a:r>
            <a:r>
              <a:rPr lang="en-US" baseline="0" dirty="0" err="1" smtClean="0"/>
              <a:t>och</a:t>
            </a:r>
            <a:r>
              <a:rPr lang="en-US" baseline="0" dirty="0" smtClean="0"/>
              <a:t> </a:t>
            </a:r>
            <a:r>
              <a:rPr lang="en-US" baseline="0" dirty="0" err="1" smtClean="0"/>
              <a:t>verktyg</a:t>
            </a:r>
            <a:r>
              <a:rPr lang="en-US" baseline="0" dirty="0" smtClean="0"/>
              <a:t>.</a:t>
            </a:r>
            <a:endParaRPr lang="en-US" dirty="0" smtClean="0"/>
          </a:p>
          <a:p>
            <a:endParaRPr lang="en-US" dirty="0" smtClean="0"/>
          </a:p>
          <a:p>
            <a:pPr marL="228600" indent="-228600">
              <a:buAutoNum type="arabicPeriod"/>
            </a:pPr>
            <a:r>
              <a:rPr lang="en-US" dirty="0" err="1" smtClean="0"/>
              <a:t>Det</a:t>
            </a:r>
            <a:r>
              <a:rPr lang="en-US" dirty="0" smtClean="0"/>
              <a:t> </a:t>
            </a:r>
            <a:r>
              <a:rPr lang="en-US" dirty="0" err="1" smtClean="0"/>
              <a:t>översta</a:t>
            </a:r>
            <a:r>
              <a:rPr lang="en-US" dirty="0" smtClean="0"/>
              <a:t> </a:t>
            </a:r>
            <a:r>
              <a:rPr lang="en-US" dirty="0" err="1" smtClean="0"/>
              <a:t>diagrammet</a:t>
            </a:r>
            <a:r>
              <a:rPr lang="en-US" baseline="0" dirty="0" smtClean="0"/>
              <a:t> </a:t>
            </a:r>
            <a:r>
              <a:rPr lang="en-US" baseline="0" dirty="0" err="1" smtClean="0"/>
              <a:t>visar</a:t>
            </a:r>
            <a:r>
              <a:rPr lang="en-US" baseline="0" dirty="0" smtClean="0"/>
              <a:t> </a:t>
            </a:r>
            <a:r>
              <a:rPr lang="en-US" baseline="0" dirty="0" err="1" smtClean="0"/>
              <a:t>ökningen</a:t>
            </a:r>
            <a:r>
              <a:rPr lang="en-US" baseline="0" dirty="0" smtClean="0"/>
              <a:t> </a:t>
            </a:r>
            <a:r>
              <a:rPr lang="en-US" baseline="0" dirty="0" err="1" smtClean="0"/>
              <a:t>av</a:t>
            </a:r>
            <a:r>
              <a:rPr lang="en-US" baseline="0" dirty="0" smtClean="0"/>
              <a:t> </a:t>
            </a:r>
            <a:r>
              <a:rPr lang="en-US" baseline="0" dirty="0" err="1" smtClean="0"/>
              <a:t>digitala</a:t>
            </a:r>
            <a:r>
              <a:rPr lang="en-US" baseline="0" dirty="0" smtClean="0"/>
              <a:t> </a:t>
            </a:r>
            <a:r>
              <a:rPr lang="en-US" baseline="0" dirty="0" err="1" smtClean="0"/>
              <a:t>läkarbesök</a:t>
            </a:r>
            <a:r>
              <a:rPr lang="en-US" baseline="0" dirty="0" smtClean="0"/>
              <a:t> </a:t>
            </a:r>
            <a:r>
              <a:rPr lang="en-US" baseline="0" dirty="0" err="1" smtClean="0"/>
              <a:t>i</a:t>
            </a:r>
            <a:r>
              <a:rPr lang="en-US" baseline="0" dirty="0" smtClean="0"/>
              <a:t> Stockholm (</a:t>
            </a:r>
            <a:r>
              <a:rPr lang="en-US" baseline="0" dirty="0" err="1" smtClean="0"/>
              <a:t>privata</a:t>
            </a:r>
            <a:r>
              <a:rPr lang="en-US" baseline="0" dirty="0" smtClean="0"/>
              <a:t> </a:t>
            </a:r>
            <a:r>
              <a:rPr lang="en-US" baseline="0" dirty="0" err="1" smtClean="0"/>
              <a:t>vårdgivare</a:t>
            </a:r>
            <a:r>
              <a:rPr lang="en-US" baseline="0" dirty="0" smtClean="0"/>
              <a:t> </a:t>
            </a:r>
            <a:r>
              <a:rPr lang="en-US" baseline="0" dirty="0" err="1" smtClean="0"/>
              <a:t>Dr</a:t>
            </a:r>
            <a:r>
              <a:rPr lang="en-US" baseline="0" dirty="0" smtClean="0"/>
              <a:t> </a:t>
            </a:r>
            <a:r>
              <a:rPr lang="en-US" baseline="0" dirty="0" err="1" smtClean="0"/>
              <a:t>Kry</a:t>
            </a:r>
            <a:r>
              <a:rPr lang="en-US" baseline="0" dirty="0" smtClean="0"/>
              <a:t> </a:t>
            </a:r>
            <a:r>
              <a:rPr lang="en-US" baseline="0" dirty="0" err="1" smtClean="0"/>
              <a:t>mfl</a:t>
            </a:r>
            <a:r>
              <a:rPr lang="en-US" baseline="0" dirty="0" smtClean="0"/>
              <a:t> </a:t>
            </a:r>
            <a:r>
              <a:rPr lang="en-US" baseline="0" dirty="0" err="1" smtClean="0"/>
              <a:t>aktörer</a:t>
            </a:r>
            <a:r>
              <a:rPr lang="en-US" baseline="0" dirty="0" smtClean="0"/>
              <a:t>), </a:t>
            </a:r>
          </a:p>
          <a:p>
            <a:pPr marL="228600" indent="-228600">
              <a:buAutoNum type="arabicPeriod"/>
            </a:pPr>
            <a:r>
              <a:rPr lang="en-US" baseline="0" dirty="0" smtClean="0"/>
              <a:t>De </a:t>
            </a:r>
            <a:r>
              <a:rPr lang="en-US" baseline="0" dirty="0" err="1" smtClean="0"/>
              <a:t>mest</a:t>
            </a:r>
            <a:r>
              <a:rPr lang="en-US" baseline="0" dirty="0" smtClean="0"/>
              <a:t> </a:t>
            </a:r>
            <a:r>
              <a:rPr lang="en-US" baseline="0" dirty="0" err="1" smtClean="0"/>
              <a:t>använda</a:t>
            </a:r>
            <a:r>
              <a:rPr lang="en-US" baseline="0" dirty="0" smtClean="0"/>
              <a:t> </a:t>
            </a:r>
            <a:r>
              <a:rPr lang="en-US" baseline="0" dirty="0" err="1" smtClean="0"/>
              <a:t>tjänsterna</a:t>
            </a:r>
            <a:r>
              <a:rPr lang="en-US" baseline="0" dirty="0" smtClean="0"/>
              <a:t> </a:t>
            </a:r>
            <a:r>
              <a:rPr lang="en-US" baseline="0" dirty="0" err="1" smtClean="0"/>
              <a:t>på</a:t>
            </a:r>
            <a:r>
              <a:rPr lang="en-US" baseline="0" dirty="0" smtClean="0"/>
              <a:t> 1177</a:t>
            </a:r>
          </a:p>
          <a:p>
            <a:pPr marL="228600" indent="-228600">
              <a:buAutoNum type="arabicPeriod"/>
            </a:pPr>
            <a:r>
              <a:rPr lang="en-US" baseline="0" dirty="0" err="1" smtClean="0"/>
              <a:t>Appen</a:t>
            </a:r>
            <a:r>
              <a:rPr lang="en-US" baseline="0" dirty="0" smtClean="0"/>
              <a:t> 1177, e-</a:t>
            </a:r>
            <a:r>
              <a:rPr lang="en-US" baseline="0" dirty="0" err="1" smtClean="0"/>
              <a:t>tjänster</a:t>
            </a:r>
            <a:endParaRPr lang="en-US" baseline="0" dirty="0" smtClean="0"/>
          </a:p>
          <a:p>
            <a:pPr marL="228600" indent="-228600">
              <a:buAutoNum type="arabicPeriod"/>
            </a:pPr>
            <a:r>
              <a:rPr lang="en-US" baseline="0" dirty="0" err="1" smtClean="0"/>
              <a:t>Appen</a:t>
            </a:r>
            <a:r>
              <a:rPr lang="en-US" baseline="0" dirty="0" smtClean="0"/>
              <a:t> </a:t>
            </a:r>
            <a:r>
              <a:rPr lang="en-US" baseline="0" dirty="0" err="1" smtClean="0"/>
              <a:t>Alltid</a:t>
            </a:r>
            <a:r>
              <a:rPr lang="en-US" baseline="0" dirty="0" smtClean="0"/>
              <a:t> </a:t>
            </a:r>
            <a:r>
              <a:rPr lang="en-US" baseline="0" dirty="0" err="1" smtClean="0"/>
              <a:t>öppet</a:t>
            </a:r>
            <a:r>
              <a:rPr lang="en-US" baseline="0" dirty="0" smtClean="0"/>
              <a:t> (SLSO), </a:t>
            </a:r>
            <a:r>
              <a:rPr lang="sv-SE" dirty="0" smtClean="0"/>
              <a:t>I </a:t>
            </a:r>
            <a:r>
              <a:rPr lang="sv-SE" dirty="0" err="1" smtClean="0"/>
              <a:t>appen</a:t>
            </a:r>
            <a:r>
              <a:rPr lang="sv-SE" dirty="0" smtClean="0"/>
              <a:t> Alltid öppet kan patienter både boka videomöten och besök på mottagning (</a:t>
            </a:r>
            <a:r>
              <a:rPr lang="en-US" baseline="0" dirty="0" err="1" smtClean="0"/>
              <a:t>ett</a:t>
            </a:r>
            <a:r>
              <a:rPr lang="en-US" baseline="0" dirty="0" smtClean="0"/>
              <a:t> </a:t>
            </a:r>
            <a:r>
              <a:rPr lang="en-US" baseline="0" dirty="0" err="1" smtClean="0"/>
              <a:t>pilotprojekt</a:t>
            </a:r>
            <a:r>
              <a:rPr lang="en-US" baseline="0" dirty="0" smtClean="0"/>
              <a:t> </a:t>
            </a:r>
            <a:r>
              <a:rPr lang="en-US" baseline="0" dirty="0" err="1" smtClean="0"/>
              <a:t>i</a:t>
            </a:r>
            <a:r>
              <a:rPr lang="en-US" baseline="0" dirty="0" smtClean="0"/>
              <a:t> SLSO)</a:t>
            </a:r>
            <a:r>
              <a:rPr lang="sv-SE" dirty="0" smtClean="0"/>
              <a:t>. </a:t>
            </a:r>
            <a:r>
              <a:rPr lang="sv-SE" baseline="0" dirty="0" smtClean="0"/>
              <a:t> Liknande tjänster finns på flera sjukhus.</a:t>
            </a:r>
            <a:endParaRPr lang="en-US"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D1601-877F-4959-98B8-43F11BA93F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990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endParaRPr lang="sv-SE" sz="1000" kern="1200" dirty="0" smtClean="0">
              <a:solidFill>
                <a:schemeClr val="tx1"/>
              </a:solidFill>
              <a:effectLst/>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14</a:t>
            </a:fld>
            <a:endParaRPr lang="sv-SE"/>
          </a:p>
        </p:txBody>
      </p:sp>
    </p:spTree>
    <p:extLst>
      <p:ext uri="{BB962C8B-B14F-4D97-AF65-F5344CB8AC3E}">
        <p14:creationId xmlns:p14="http://schemas.microsoft.com/office/powerpoint/2010/main" val="2869539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Syfte: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Ge en introduktion till FVM.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Genomförande: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Starta filmen i presentationsläget,  för muspekaren till det nedre vänstra hörnet så dyker </a:t>
            </a:r>
            <a:r>
              <a:rPr lang="sv-SE" baseline="0" dirty="0" err="1" smtClean="0"/>
              <a:t>playknappen</a:t>
            </a:r>
            <a:r>
              <a:rPr lang="sv-SE" baseline="0" dirty="0" smtClean="0"/>
              <a:t> upp.</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Filmen är sparad i presentationen. Det finns även en länk till Youtube: </a:t>
            </a:r>
            <a:r>
              <a:rPr lang="sv-SE" sz="1200" u="sng" kern="1200" dirty="0" smtClean="0">
                <a:solidFill>
                  <a:schemeClr val="tx1"/>
                </a:solidFill>
                <a:effectLst/>
                <a:latin typeface="Arial" pitchFamily="34" charset="0"/>
                <a:ea typeface="Geneva" pitchFamily="1" charset="-128"/>
                <a:cs typeface="Geneva" charset="0"/>
                <a:hlinkClick r:id="rId3"/>
              </a:rPr>
              <a:t>https://www.youtube.com/watch?v=vSxIzSsAqHc</a:t>
            </a:r>
            <a:r>
              <a:rPr lang="sv-SE" sz="1200" kern="1200" dirty="0" smtClean="0">
                <a:solidFill>
                  <a:schemeClr val="tx1"/>
                </a:solidFill>
                <a:effectLst/>
                <a:latin typeface="Arial" pitchFamily="34" charset="0"/>
                <a:ea typeface="Geneva" pitchFamily="1" charset="-128"/>
                <a:cs typeface="Geneva"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Innehåll: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Animerad introduktionsfilm från FVM. Text finns i separat </a:t>
            </a:r>
            <a:r>
              <a:rPr lang="sv-SE" baseline="0" dirty="0" err="1" smtClean="0"/>
              <a:t>worddokument</a:t>
            </a:r>
            <a:endParaRPr lang="sv-SE" dirty="0" smtClean="0"/>
          </a:p>
          <a:p>
            <a:endParaRPr lang="sv-SE" dirty="0" smtClean="0"/>
          </a:p>
          <a:p>
            <a:endParaRPr lang="sv-SE" baseline="0" dirty="0" smtClean="0"/>
          </a:p>
        </p:txBody>
      </p:sp>
    </p:spTree>
    <p:extLst>
      <p:ext uri="{BB962C8B-B14F-4D97-AF65-F5344CB8AC3E}">
        <p14:creationId xmlns:p14="http://schemas.microsoft.com/office/powerpoint/2010/main" val="887988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Hjälptext:</a:t>
            </a:r>
          </a:p>
          <a:p>
            <a:r>
              <a:rPr lang="sv-SE" dirty="0" smtClean="0"/>
              <a:t>Läs texten och betona orden</a:t>
            </a:r>
            <a:r>
              <a:rPr lang="sv-SE" baseline="0" dirty="0" smtClean="0"/>
              <a:t> i fetstil.</a:t>
            </a:r>
          </a:p>
          <a:p>
            <a:endParaRPr lang="sv-SE" baseline="0" dirty="0" smtClean="0"/>
          </a:p>
          <a:p>
            <a:r>
              <a:rPr lang="sv-SE" b="1" baseline="0" dirty="0" smtClean="0"/>
              <a:t>Frågor &amp; svar:</a:t>
            </a:r>
          </a:p>
          <a:p>
            <a:pPr marL="0" indent="0">
              <a:buFontTx/>
              <a:buNone/>
            </a:pPr>
            <a:r>
              <a:rPr lang="sv-SE" b="0" baseline="0" dirty="0" smtClean="0"/>
              <a:t>Vad är egenägd vård? </a:t>
            </a:r>
            <a:r>
              <a:rPr lang="sv-SE" baseline="0" dirty="0" smtClean="0"/>
              <a:t>SLL-ägda verksamheter. </a:t>
            </a:r>
            <a:r>
              <a:rPr lang="sv-SE" sz="1200" kern="1200" dirty="0" smtClean="0">
                <a:solidFill>
                  <a:schemeClr val="tx1"/>
                </a:solidFill>
                <a:effectLst/>
                <a:latin typeface="Arial" pitchFamily="34" charset="0"/>
                <a:ea typeface="Geneva" pitchFamily="1" charset="-128"/>
                <a:cs typeface="Geneva" charset="0"/>
              </a:rPr>
              <a:t>Exempel på det är: Ambulanssjukvården i Stockholm, Danderyds sjukhus, S:t Eriks Ögonsjukhus, Stockholm Care, Södersjukhuset, Södertälje sjukhus, </a:t>
            </a:r>
            <a:r>
              <a:rPr lang="sv-SE" sz="1200" kern="1200" dirty="0" err="1" smtClean="0">
                <a:solidFill>
                  <a:schemeClr val="tx1"/>
                </a:solidFill>
                <a:effectLst/>
                <a:latin typeface="Arial" pitchFamily="34" charset="0"/>
                <a:ea typeface="Geneva" pitchFamily="1" charset="-128"/>
                <a:cs typeface="Geneva" charset="0"/>
              </a:rPr>
              <a:t>TioHundra</a:t>
            </a:r>
            <a:r>
              <a:rPr lang="sv-SE" sz="1200" kern="1200" dirty="0" smtClean="0">
                <a:solidFill>
                  <a:schemeClr val="tx1"/>
                </a:solidFill>
                <a:effectLst/>
                <a:latin typeface="Arial" pitchFamily="34" charset="0"/>
                <a:ea typeface="Geneva" pitchFamily="1" charset="-128"/>
                <a:cs typeface="Geneva" charset="0"/>
              </a:rPr>
              <a:t>. </a:t>
            </a:r>
          </a:p>
          <a:p>
            <a:pPr marL="171450" indent="-171450">
              <a:buFontTx/>
              <a:buChar char="-"/>
            </a:pPr>
            <a:endParaRPr lang="sv-SE" baseline="0" dirty="0" smtClean="0"/>
          </a:p>
          <a:p>
            <a:pPr marL="0" indent="0">
              <a:buFontTx/>
              <a:buNone/>
            </a:pPr>
            <a:r>
              <a:rPr lang="sv-SE" b="0" baseline="0" dirty="0" smtClean="0"/>
              <a:t>Vad är nätverkssjukvård? </a:t>
            </a:r>
            <a:r>
              <a:rPr lang="sv-SE" baseline="0" dirty="0" smtClean="0"/>
              <a:t>Det </a:t>
            </a:r>
            <a:r>
              <a:rPr lang="sv-SE" sz="1200" kern="1200" dirty="0" smtClean="0">
                <a:solidFill>
                  <a:schemeClr val="tx1"/>
                </a:solidFill>
                <a:effectLst/>
                <a:latin typeface="Arial" pitchFamily="34" charset="0"/>
                <a:ea typeface="Geneva" pitchFamily="1" charset="-128"/>
                <a:cs typeface="Geneva" charset="0"/>
              </a:rPr>
              <a:t>innebär att vårdgivare samarbetar med patienten i centrum. Patients hälsa är i fokus vid varje möte med vården. Kunskap och information delas inom nätverkssjukvården för att säkra kvalitet och patientsäkerhet. På så sätt tar alla ansvar för att patienten får rätt vård i rätt tid, på rätt plats.</a:t>
            </a:r>
            <a:endParaRPr lang="sv-SE" baseline="0" dirty="0" smtClean="0"/>
          </a:p>
          <a:p>
            <a:pPr marL="0" indent="0">
              <a:buFontTx/>
              <a:buNone/>
            </a:pP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16</a:t>
            </a:fld>
            <a:endParaRPr lang="sv-SE"/>
          </a:p>
        </p:txBody>
      </p:sp>
    </p:spTree>
    <p:extLst>
      <p:ext uri="{BB962C8B-B14F-4D97-AF65-F5344CB8AC3E}">
        <p14:creationId xmlns:p14="http://schemas.microsoft.com/office/powerpoint/2010/main" val="1094892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35038" y="739775"/>
            <a:ext cx="4927600" cy="3695700"/>
          </a:xfrm>
        </p:spPr>
      </p:sp>
      <p:sp>
        <p:nvSpPr>
          <p:cNvPr id="3" name="Platshållare för anteckningar 2"/>
          <p:cNvSpPr>
            <a:spLocks noGrp="1"/>
          </p:cNvSpPr>
          <p:nvPr>
            <p:ph type="body" idx="1"/>
          </p:nvPr>
        </p:nvSpPr>
        <p:spPr/>
        <p:txBody>
          <a:bodyPr/>
          <a:lstStyle/>
          <a:p>
            <a:r>
              <a:rPr lang="sv-SE" sz="1000" b="1" baseline="0" dirty="0" smtClean="0"/>
              <a:t>Syfte: </a:t>
            </a:r>
            <a:r>
              <a:rPr lang="sv-SE" sz="1000" b="0" baseline="0" dirty="0" smtClean="0"/>
              <a:t>Att visa på FVMs mål och ge exempel på hur målen kan konkretiseras. </a:t>
            </a:r>
          </a:p>
          <a:p>
            <a:endParaRPr lang="sv-SE" sz="1000" b="0" baseline="0" dirty="0" smtClean="0"/>
          </a:p>
          <a:p>
            <a:r>
              <a:rPr lang="sv-SE" sz="1000" b="1" baseline="0" dirty="0" smtClean="0"/>
              <a:t>Hjälptext</a:t>
            </a:r>
            <a:r>
              <a:rPr lang="sv-SE" sz="1000" baseline="0" dirty="0" smtClean="0"/>
              <a:t>: </a:t>
            </a:r>
          </a:p>
          <a:p>
            <a:r>
              <a:rPr lang="sv-SE" sz="1000" baseline="0" dirty="0" smtClean="0"/>
              <a:t>Verksamheterna tar fram mätbara mål gemensamt, exempel:</a:t>
            </a:r>
          </a:p>
          <a:p>
            <a:pPr marL="171450" indent="-171450">
              <a:buFont typeface="Arial" panose="020B0604020202020204" pitchFamily="34" charset="0"/>
              <a:buChar char="•"/>
            </a:pPr>
            <a:r>
              <a:rPr lang="sv-SE" sz="1000" baseline="0" dirty="0" smtClean="0"/>
              <a:t>Hur mycket tid tjänar vårdens medarbetare på minskad administrativ belastning jämfört med hur det var innan programmets (FVM:s) införande? </a:t>
            </a:r>
          </a:p>
          <a:p>
            <a:pPr marL="171450" indent="-171450">
              <a:buFont typeface="Arial" panose="020B0604020202020204" pitchFamily="34" charset="0"/>
              <a:buChar char="•"/>
            </a:pPr>
            <a:r>
              <a:rPr lang="sv-SE" sz="1000" baseline="0" dirty="0" smtClean="0"/>
              <a:t>Hur många digitala bokningar görs av patienterna före och efter programmets (FVM:s) införande.</a:t>
            </a:r>
          </a:p>
          <a:p>
            <a:endParaRPr lang="sv-SE" sz="1000" baseline="0" dirty="0" smtClean="0"/>
          </a:p>
          <a:p>
            <a:endParaRPr lang="sv-SE" sz="1000" baseline="0" dirty="0" smtClean="0"/>
          </a:p>
          <a:p>
            <a:endParaRPr lang="sv-SE" sz="1000" baseline="0" dirty="0" smtClean="0"/>
          </a:p>
        </p:txBody>
      </p:sp>
    </p:spTree>
    <p:extLst>
      <p:ext uri="{BB962C8B-B14F-4D97-AF65-F5344CB8AC3E}">
        <p14:creationId xmlns:p14="http://schemas.microsoft.com/office/powerpoint/2010/main" val="1946741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smtClean="0"/>
              <a:t>Syfte: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Visa att</a:t>
            </a:r>
            <a:r>
              <a:rPr lang="sv-SE" baseline="0" dirty="0" smtClean="0"/>
              <a:t> det är första gången som alla i landstinget utvecklar vårdinformationsmiljön tillsammans</a:t>
            </a:r>
            <a:endParaRPr lang="sv-S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1"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Hjälptext: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0" dirty="0" smtClean="0"/>
              <a:t>Bilden</a:t>
            </a:r>
            <a:r>
              <a:rPr lang="sv-SE" b="0" baseline="0" dirty="0" smtClean="0"/>
              <a:t> är animerad:</a:t>
            </a:r>
            <a:endParaRPr lang="sv-SE" b="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Klick 1  Vilka</a:t>
            </a:r>
            <a:r>
              <a:rPr lang="sv-SE" baseline="0" dirty="0" smtClean="0"/>
              <a:t> är det som ligger bakom arbetet med Framtidens vårdinformationsmiljö. Jo, det är samtliga av SLLs hälso- och sjukvårds verksamheter. Det är SLSO, Karolinska, Danderyd, </a:t>
            </a:r>
            <a:r>
              <a:rPr lang="sv-SE" baseline="0" dirty="0" err="1" smtClean="0"/>
              <a:t>SöS</a:t>
            </a:r>
            <a:r>
              <a:rPr lang="sv-SE" baseline="0" dirty="0" smtClean="0"/>
              <a:t>, S:t Eriks ögonsjukhus, Södertälje sjukhus, </a:t>
            </a:r>
            <a:r>
              <a:rPr lang="sv-SE" baseline="0" dirty="0" err="1" smtClean="0"/>
              <a:t>Tiohundra</a:t>
            </a:r>
            <a:r>
              <a:rPr lang="sv-SE" baseline="0" dirty="0" smtClean="0"/>
              <a:t>, etc.  Dessa verksamheter utgör FVM och arbetar tillsammans för att </a:t>
            </a:r>
            <a:r>
              <a:rPr lang="sv-SE" baseline="0" dirty="0" err="1" smtClean="0"/>
              <a:t>kravställa</a:t>
            </a:r>
            <a:r>
              <a:rPr lang="sv-SE" baseline="0" dirty="0" smtClean="0"/>
              <a:t> och utveckla framtidens vårdinformationsmiljö.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Klick 2  Arbetet ställer krav på att vi tillsammans kommer fram till hur den gemensamma infrastrukturen (vilket inkluderar informatik, teknik och arbetssätt) ska se ut, det ses även över vilka avtal som behövs, samt vilket behov av konsolidering (sammanslagning av IT-system) och avveckling som finns.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Klick 3  För att sedan säkerställa en bra samverkan och informationsutbyte med privata vårdgivare, kommuner, patienter och nationella tjänster som givetvis är en central del i nätverkssjukvården.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Dialogfrågor</a:t>
            </a:r>
            <a:r>
              <a:rPr lang="sv-SE" baseline="0"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 Vilka samarbetar vi med idag? Var har vi för beröringspunkter?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 Vilka behöver/vill vi samarbeta mer med?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18</a:t>
            </a:fld>
            <a:endParaRPr lang="sv-SE"/>
          </a:p>
        </p:txBody>
      </p:sp>
    </p:spTree>
    <p:extLst>
      <p:ext uri="{BB962C8B-B14F-4D97-AF65-F5344CB8AC3E}">
        <p14:creationId xmlns:p14="http://schemas.microsoft.com/office/powerpoint/2010/main" val="27936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dirty="0" smtClean="0"/>
              <a:t>Visa de olika perspektiven</a:t>
            </a:r>
          </a:p>
          <a:p>
            <a:endParaRPr lang="sv-SE" dirty="0" smtClean="0"/>
          </a:p>
          <a:p>
            <a:r>
              <a:rPr lang="sv-SE" dirty="0" smtClean="0"/>
              <a:t>Bilden</a:t>
            </a:r>
            <a:r>
              <a:rPr lang="sv-SE" baseline="0" dirty="0" smtClean="0"/>
              <a:t> är animerad. Klicka fram ett perspektiv i taget och läs texten under varje rubrik.</a:t>
            </a:r>
          </a:p>
          <a:p>
            <a:endParaRPr lang="sv-SE" baseline="0" dirty="0" smtClean="0"/>
          </a:p>
          <a:p>
            <a:r>
              <a:rPr lang="sv-SE" b="1" baseline="0" dirty="0" smtClean="0"/>
              <a:t>Läs texten till varje rubrik:</a:t>
            </a:r>
          </a:p>
          <a:p>
            <a:endParaRPr lang="sv-SE" baseline="0" dirty="0" smtClean="0"/>
          </a:p>
          <a:p>
            <a:r>
              <a:rPr lang="sv-SE" baseline="0" dirty="0" smtClean="0"/>
              <a:t>Patienter</a:t>
            </a:r>
          </a:p>
          <a:p>
            <a:pPr marL="128588" indent="-128588" algn="l">
              <a:spcAft>
                <a:spcPts val="225"/>
              </a:spcAft>
              <a:buSzPct val="120000"/>
              <a:buFont typeface="Arial" panose="020B0604020202020204" pitchFamily="34" charset="0"/>
              <a:buChar char="•"/>
              <a:defRPr/>
            </a:pPr>
            <a:r>
              <a:rPr lang="sv-SE" sz="1200" dirty="0" smtClean="0">
                <a:solidFill>
                  <a:sysClr val="windowText" lastClr="000000"/>
                </a:solidFill>
                <a:ea typeface="Verdana" panose="020B0604030504040204" pitchFamily="34" charset="0"/>
                <a:cs typeface="Verdana" panose="020B0604030504040204" pitchFamily="34" charset="0"/>
              </a:rPr>
              <a:t>Ökad säkerhet</a:t>
            </a:r>
          </a:p>
          <a:p>
            <a:pPr marL="128588" indent="-128588" algn="l">
              <a:spcAft>
                <a:spcPts val="225"/>
              </a:spcAft>
              <a:buSzPct val="120000"/>
              <a:buFont typeface="Arial" panose="020B0604020202020204" pitchFamily="34" charset="0"/>
              <a:buChar char="•"/>
              <a:defRPr/>
            </a:pPr>
            <a:r>
              <a:rPr lang="sv-SE" sz="1200" dirty="0" smtClean="0">
                <a:solidFill>
                  <a:sysClr val="windowText" lastClr="000000"/>
                </a:solidFill>
                <a:ea typeface="Verdana" panose="020B0604030504040204" pitchFamily="34" charset="0"/>
                <a:cs typeface="Verdana" panose="020B0604030504040204" pitchFamily="34" charset="0"/>
              </a:rPr>
              <a:t>Insyn i information rörande den egna hälsan och vården </a:t>
            </a:r>
          </a:p>
          <a:p>
            <a:pPr marL="128588" indent="-128588" algn="l">
              <a:spcAft>
                <a:spcPts val="225"/>
              </a:spcAft>
              <a:buSzPct val="120000"/>
              <a:buFont typeface="Arial" panose="020B0604020202020204" pitchFamily="34" charset="0"/>
              <a:buChar char="•"/>
              <a:defRPr/>
            </a:pPr>
            <a:r>
              <a:rPr lang="sv-SE" sz="1200" dirty="0" smtClean="0">
                <a:solidFill>
                  <a:sysClr val="windowText" lastClr="000000"/>
                </a:solidFill>
                <a:ea typeface="Verdana" panose="020B0604030504040204" pitchFamily="34" charset="0"/>
                <a:cs typeface="Verdana" panose="020B0604030504040204" pitchFamily="34" charset="0"/>
              </a:rPr>
              <a:t>Enkel kommunikation med vården</a:t>
            </a:r>
          </a:p>
          <a:p>
            <a:pPr marL="128588" indent="-128588" algn="l">
              <a:spcAft>
                <a:spcPts val="225"/>
              </a:spcAft>
              <a:buSzPct val="120000"/>
              <a:buFont typeface="Arial" panose="020B0604020202020204" pitchFamily="34" charset="0"/>
              <a:buChar char="•"/>
              <a:defRPr/>
            </a:pPr>
            <a:r>
              <a:rPr lang="sv-SE" sz="1200" dirty="0" smtClean="0">
                <a:solidFill>
                  <a:sysClr val="windowText" lastClr="000000"/>
                </a:solidFill>
                <a:ea typeface="Verdana" panose="020B0604030504040204" pitchFamily="34" charset="0"/>
                <a:cs typeface="Verdana" panose="020B0604030504040204" pitchFamily="34" charset="0"/>
              </a:rPr>
              <a:t>Vård kan ges på distans</a:t>
            </a:r>
          </a:p>
          <a:p>
            <a:pPr marL="128588" indent="-128588" algn="l">
              <a:spcAft>
                <a:spcPts val="225"/>
              </a:spcAft>
              <a:buSzPct val="120000"/>
              <a:buFont typeface="Arial" panose="020B0604020202020204" pitchFamily="34" charset="0"/>
              <a:buChar char="•"/>
              <a:defRPr/>
            </a:pPr>
            <a:r>
              <a:rPr lang="sv-SE" sz="1200" dirty="0" smtClean="0">
                <a:solidFill>
                  <a:sysClr val="windowText" lastClr="000000"/>
                </a:solidFill>
                <a:ea typeface="Verdana" panose="020B0604030504040204" pitchFamily="34" charset="0"/>
                <a:cs typeface="Verdana" panose="020B0604030504040204" pitchFamily="34" charset="0"/>
              </a:rPr>
              <a:t>Själva bidra med information till vården</a:t>
            </a:r>
          </a:p>
          <a:p>
            <a:endParaRPr lang="sv-SE" baseline="0" dirty="0" smtClean="0"/>
          </a:p>
          <a:p>
            <a:r>
              <a:rPr lang="sv-SE" baseline="0" dirty="0" smtClean="0"/>
              <a:t>Medarbetare</a:t>
            </a:r>
          </a:p>
          <a:p>
            <a:pPr marL="171450" indent="-171450" algn="l">
              <a:buFont typeface="Arial" panose="020B0604020202020204" pitchFamily="34" charset="0"/>
              <a:buChar char="•"/>
            </a:pPr>
            <a:r>
              <a:rPr lang="sv-SE" sz="1200" dirty="0" smtClean="0"/>
              <a:t>Utbyte av patient-</a:t>
            </a:r>
            <a:br>
              <a:rPr lang="sv-SE" sz="1200" dirty="0" smtClean="0"/>
            </a:br>
            <a:r>
              <a:rPr lang="sv-SE" sz="1200" dirty="0" smtClean="0"/>
              <a:t>information mellan vårdgivare</a:t>
            </a:r>
          </a:p>
          <a:p>
            <a:pPr marL="171450" indent="-171450" algn="l">
              <a:buFont typeface="Arial" panose="020B0604020202020204" pitchFamily="34" charset="0"/>
              <a:buChar char="•"/>
            </a:pPr>
            <a:r>
              <a:rPr lang="sv-SE" sz="1200" dirty="0" smtClean="0"/>
              <a:t>Möjlighet att arbeta mobilt</a:t>
            </a:r>
          </a:p>
          <a:p>
            <a:pPr marL="171450" indent="-171450" algn="l">
              <a:buFont typeface="Arial" panose="020B0604020202020204" pitchFamily="34" charset="0"/>
              <a:buChar char="•"/>
            </a:pPr>
            <a:r>
              <a:rPr lang="sv-SE" sz="1200" dirty="0" smtClean="0"/>
              <a:t>Beslutsstöd &amp; rekommendationer</a:t>
            </a:r>
          </a:p>
          <a:p>
            <a:pPr marL="171450" indent="-171450" algn="l">
              <a:buFont typeface="Arial" panose="020B0604020202020204" pitchFamily="34" charset="0"/>
              <a:buChar char="•"/>
            </a:pPr>
            <a:r>
              <a:rPr lang="sv-SE" sz="1200" dirty="0" smtClean="0"/>
              <a:t>Avlastning i administration – dubbelarbete och pappershantering försvinner</a:t>
            </a:r>
          </a:p>
          <a:p>
            <a:endParaRPr lang="sv-SE" baseline="0" dirty="0" smtClean="0"/>
          </a:p>
          <a:p>
            <a:r>
              <a:rPr lang="sv-SE" baseline="0" dirty="0" smtClean="0"/>
              <a:t>Forskning</a:t>
            </a:r>
          </a:p>
          <a:p>
            <a:pPr marL="128588" indent="-128588" algn="l">
              <a:spcAft>
                <a:spcPts val="225"/>
              </a:spcAft>
              <a:buSzPct val="120000"/>
              <a:buFont typeface="Arial" panose="020B0604020202020204" pitchFamily="34" charset="0"/>
              <a:buChar char="•"/>
              <a:defRPr/>
            </a:pPr>
            <a:r>
              <a:rPr lang="sv-SE" sz="1200" dirty="0" smtClean="0">
                <a:solidFill>
                  <a:sysClr val="windowText" lastClr="000000"/>
                </a:solidFill>
                <a:ea typeface="Verdana" panose="020B0604030504040204" pitchFamily="34" charset="0"/>
                <a:cs typeface="Verdana" panose="020B0604030504040204" pitchFamily="34" charset="0"/>
              </a:rPr>
              <a:t>Tillgång till anonymiserad data av hög kvalitet</a:t>
            </a:r>
          </a:p>
          <a:p>
            <a:pPr marL="128588" indent="-128588" algn="l">
              <a:spcAft>
                <a:spcPts val="225"/>
              </a:spcAft>
              <a:buSzPct val="120000"/>
              <a:buFont typeface="Arial" panose="020B0604020202020204" pitchFamily="34" charset="0"/>
              <a:buChar char="•"/>
              <a:defRPr/>
            </a:pPr>
            <a:r>
              <a:rPr lang="sv-SE" sz="1200" dirty="0" smtClean="0">
                <a:solidFill>
                  <a:sysClr val="windowText" lastClr="000000"/>
                </a:solidFill>
                <a:ea typeface="Verdana" panose="020B0604030504040204" pitchFamily="34" charset="0"/>
                <a:cs typeface="Verdana" panose="020B0604030504040204" pitchFamily="34" charset="0"/>
              </a:rPr>
              <a:t>Moderna digitala verktyg för dataanalys</a:t>
            </a:r>
          </a:p>
          <a:p>
            <a:pPr marL="128588" indent="-128588" algn="l">
              <a:spcAft>
                <a:spcPts val="225"/>
              </a:spcAft>
              <a:buSzPct val="120000"/>
              <a:buFont typeface="Arial" panose="020B0604020202020204" pitchFamily="34" charset="0"/>
              <a:buChar char="•"/>
              <a:defRPr/>
            </a:pPr>
            <a:r>
              <a:rPr lang="sv-SE" sz="1200" dirty="0" smtClean="0">
                <a:solidFill>
                  <a:sysClr val="windowText" lastClr="000000"/>
                </a:solidFill>
                <a:ea typeface="Verdana" panose="020B0604030504040204" pitchFamily="34" charset="0"/>
                <a:cs typeface="Verdana" panose="020B0604030504040204" pitchFamily="34" charset="0"/>
              </a:rPr>
              <a:t>Trygghet i att data hämtas och hanteras enligt rådande lagstiftning</a:t>
            </a:r>
          </a:p>
          <a:p>
            <a:pPr marL="128588" indent="-128588" algn="l">
              <a:spcAft>
                <a:spcPts val="225"/>
              </a:spcAft>
              <a:buSzPct val="120000"/>
              <a:buFont typeface="Arial" panose="020B0604020202020204" pitchFamily="34" charset="0"/>
              <a:buChar char="•"/>
              <a:defRPr/>
            </a:pPr>
            <a:endParaRPr lang="sv-SE" sz="1200" dirty="0" smtClean="0">
              <a:solidFill>
                <a:sysClr val="windowText" lastClr="000000"/>
              </a:solidFill>
              <a:ea typeface="Verdana" panose="020B0604030504040204" pitchFamily="34" charset="0"/>
              <a:cs typeface="Verdana" panose="020B0604030504040204" pitchFamily="34" charset="0"/>
            </a:endParaRPr>
          </a:p>
          <a:p>
            <a:pPr marL="0" indent="0" algn="l">
              <a:spcAft>
                <a:spcPts val="225"/>
              </a:spcAft>
              <a:buSzPct val="120000"/>
              <a:buFont typeface="Arial" panose="020B0604020202020204" pitchFamily="34" charset="0"/>
              <a:buNone/>
              <a:defRPr/>
            </a:pPr>
            <a:r>
              <a:rPr lang="sv-SE" sz="1200" dirty="0" smtClean="0">
                <a:solidFill>
                  <a:sysClr val="windowText" lastClr="000000"/>
                </a:solidFill>
                <a:ea typeface="Verdana" panose="020B0604030504040204" pitchFamily="34" charset="0"/>
                <a:cs typeface="Verdana" panose="020B0604030504040204" pitchFamily="34" charset="0"/>
              </a:rPr>
              <a:t>Verksamhetsledning</a:t>
            </a:r>
          </a:p>
          <a:p>
            <a:pPr marL="128588" indent="-128588" algn="l">
              <a:spcAft>
                <a:spcPts val="225"/>
              </a:spcAft>
              <a:buSzPct val="120000"/>
              <a:buFont typeface="Arial" panose="020B0604020202020204" pitchFamily="34" charset="0"/>
              <a:buChar char="•"/>
              <a:defRPr/>
            </a:pPr>
            <a:r>
              <a:rPr lang="sv-SE" sz="1200" dirty="0" smtClean="0">
                <a:solidFill>
                  <a:sysClr val="windowText" lastClr="000000"/>
                </a:solidFill>
                <a:ea typeface="Verdana" panose="020B0604030504040204" pitchFamily="34" charset="0"/>
                <a:cs typeface="Verdana" panose="020B0604030504040204" pitchFamily="34" charset="0"/>
              </a:rPr>
              <a:t>Enklare att följa upp och förbättra tjänster</a:t>
            </a:r>
          </a:p>
          <a:p>
            <a:pPr marL="128588" indent="-128588" algn="l">
              <a:spcAft>
                <a:spcPts val="225"/>
              </a:spcAft>
              <a:buSzPct val="120000"/>
              <a:buFont typeface="Arial" panose="020B0604020202020204" pitchFamily="34" charset="0"/>
              <a:buChar char="•"/>
              <a:defRPr/>
            </a:pPr>
            <a:r>
              <a:rPr lang="sv-SE" sz="1200" dirty="0" smtClean="0">
                <a:solidFill>
                  <a:sysClr val="windowText" lastClr="000000"/>
                </a:solidFill>
                <a:ea typeface="Verdana" panose="020B0604030504040204" pitchFamily="34" charset="0"/>
                <a:cs typeface="Verdana" panose="020B0604030504040204" pitchFamily="34" charset="0"/>
              </a:rPr>
              <a:t>Enklare att planera vårdproduktionen</a:t>
            </a:r>
          </a:p>
          <a:p>
            <a:pPr marL="128588" indent="-128588" algn="l">
              <a:spcAft>
                <a:spcPts val="225"/>
              </a:spcAft>
              <a:buSzPct val="120000"/>
              <a:buFont typeface="Arial" panose="020B0604020202020204" pitchFamily="34" charset="0"/>
              <a:buChar char="•"/>
              <a:defRPr/>
            </a:pPr>
            <a:r>
              <a:rPr lang="sv-SE" sz="1200" dirty="0" smtClean="0">
                <a:solidFill>
                  <a:sysClr val="windowText" lastClr="000000"/>
                </a:solidFill>
                <a:ea typeface="Verdana" panose="020B0604030504040204" pitchFamily="34" charset="0"/>
                <a:cs typeface="Verdana" panose="020B0604030504040204" pitchFamily="34" charset="0"/>
              </a:rPr>
              <a:t>Enklare att föra ut ny kunskap i vården, t ex via besluts- och kunskapsstöd</a:t>
            </a:r>
          </a:p>
          <a:p>
            <a:pPr marL="128588" indent="-128588" algn="l">
              <a:spcAft>
                <a:spcPts val="225"/>
              </a:spcAft>
              <a:buSzPct val="120000"/>
              <a:buFont typeface="Arial" panose="020B0604020202020204" pitchFamily="34" charset="0"/>
              <a:buChar char="•"/>
              <a:defRPr/>
            </a:pPr>
            <a:r>
              <a:rPr lang="sv-SE" sz="1200" dirty="0" smtClean="0">
                <a:solidFill>
                  <a:sysClr val="windowText" lastClr="000000"/>
                </a:solidFill>
                <a:ea typeface="Verdana" panose="020B0604030504040204" pitchFamily="34" charset="0"/>
                <a:cs typeface="Verdana" panose="020B0604030504040204" pitchFamily="34" charset="0"/>
              </a:rPr>
              <a:t>Bättre underlag för förbättringsarbete</a:t>
            </a:r>
          </a:p>
          <a:p>
            <a:pPr marL="0" indent="0" algn="l">
              <a:spcAft>
                <a:spcPts val="225"/>
              </a:spcAft>
              <a:buSzPct val="120000"/>
              <a:buFont typeface="Arial" panose="020B0604020202020204" pitchFamily="34" charset="0"/>
              <a:buNone/>
              <a:defRPr/>
            </a:pPr>
            <a:endParaRPr lang="sv-SE" sz="1200" dirty="0" smtClean="0">
              <a:solidFill>
                <a:sysClr val="windowText" lastClr="000000"/>
              </a:solidFill>
              <a:ea typeface="Verdana" panose="020B0604030504040204" pitchFamily="34" charset="0"/>
              <a:cs typeface="Verdana" panose="020B0604030504040204" pitchFamily="34" charset="0"/>
            </a:endParaRPr>
          </a:p>
          <a:p>
            <a:pPr marL="0" indent="0" algn="l">
              <a:spcAft>
                <a:spcPts val="225"/>
              </a:spcAft>
              <a:buSzPct val="120000"/>
              <a:buFont typeface="Arial" panose="020B0604020202020204" pitchFamily="34" charset="0"/>
              <a:buNone/>
              <a:defRPr/>
            </a:pPr>
            <a:r>
              <a:rPr lang="sv-SE" sz="1200" dirty="0" smtClean="0">
                <a:solidFill>
                  <a:sysClr val="windowText" lastClr="000000"/>
                </a:solidFill>
                <a:ea typeface="Verdana" panose="020B0604030504040204" pitchFamily="34" charset="0"/>
                <a:cs typeface="Verdana" panose="020B0604030504040204" pitchFamily="34" charset="0"/>
              </a:rPr>
              <a:t>Gemensamma</a:t>
            </a:r>
            <a:r>
              <a:rPr lang="sv-SE" sz="1200" baseline="0" dirty="0" smtClean="0">
                <a:solidFill>
                  <a:sysClr val="windowText" lastClr="000000"/>
                </a:solidFill>
                <a:ea typeface="Verdana" panose="020B0604030504040204" pitchFamily="34" charset="0"/>
                <a:cs typeface="Verdana" panose="020B0604030504040204" pitchFamily="34" charset="0"/>
              </a:rPr>
              <a:t> arbetssätt och teknik</a:t>
            </a:r>
          </a:p>
          <a:p>
            <a:pPr marL="128588" indent="-128588" algn="l">
              <a:spcAft>
                <a:spcPts val="225"/>
              </a:spcAft>
              <a:buSzPct val="120000"/>
              <a:buFont typeface="Arial" panose="020B0604020202020204" pitchFamily="34" charset="0"/>
              <a:buChar char="•"/>
              <a:defRPr/>
            </a:pPr>
            <a:r>
              <a:rPr lang="sv-SE" sz="1200" dirty="0" smtClean="0">
                <a:solidFill>
                  <a:sysClr val="windowText" lastClr="000000"/>
                </a:solidFill>
                <a:ea typeface="Verdana" panose="020B0604030504040204" pitchFamily="34" charset="0"/>
                <a:cs typeface="Verdana" panose="020B0604030504040204" pitchFamily="34" charset="0"/>
              </a:rPr>
              <a:t>Ny gemensam digital plattform som länkar ihop SLL-initiativ inom digitaliseringsområdet och stöttar de nya arbetssätten</a:t>
            </a:r>
          </a:p>
          <a:p>
            <a:pPr marL="128588" indent="-128588" algn="l">
              <a:spcAft>
                <a:spcPts val="225"/>
              </a:spcAft>
              <a:buSzPct val="120000"/>
              <a:buFont typeface="Arial" panose="020B0604020202020204" pitchFamily="34" charset="0"/>
              <a:buChar char="•"/>
              <a:defRPr/>
            </a:pPr>
            <a:r>
              <a:rPr lang="sv-SE" sz="1200" dirty="0" smtClean="0">
                <a:solidFill>
                  <a:sysClr val="windowText" lastClr="000000"/>
                </a:solidFill>
                <a:ea typeface="Verdana" panose="020B0604030504040204" pitchFamily="34" charset="0"/>
                <a:cs typeface="Verdana" panose="020B0604030504040204" pitchFamily="34" charset="0"/>
              </a:rPr>
              <a:t>Ökad informations- och IT-säkerhet samt ett effektivare ’uppstädat’ systemlandskap</a:t>
            </a:r>
          </a:p>
          <a:p>
            <a:pPr marL="0" indent="0" algn="l">
              <a:spcAft>
                <a:spcPts val="225"/>
              </a:spcAft>
              <a:buSzPct val="120000"/>
              <a:buFont typeface="Arial" panose="020B0604020202020204" pitchFamily="34" charset="0"/>
              <a:buNone/>
              <a:defRPr/>
            </a:pPr>
            <a:endParaRPr lang="sv-SE" sz="1200" baseline="0" dirty="0" smtClean="0">
              <a:solidFill>
                <a:sysClr val="windowText" lastClr="000000"/>
              </a:solidFill>
              <a:ea typeface="Verdana" panose="020B0604030504040204" pitchFamily="34" charset="0"/>
              <a:cs typeface="Verdana" panose="020B0604030504040204" pitchFamily="34" charset="0"/>
            </a:endParaRPr>
          </a:p>
          <a:p>
            <a:pPr marL="0" indent="0" algn="l">
              <a:spcAft>
                <a:spcPts val="225"/>
              </a:spcAft>
              <a:buSzPct val="120000"/>
              <a:buFont typeface="Arial" panose="020B0604020202020204" pitchFamily="34" charset="0"/>
              <a:buNone/>
              <a:defRPr/>
            </a:pPr>
            <a:endParaRPr lang="sv-SE" sz="1200" dirty="0" smtClean="0">
              <a:solidFill>
                <a:sysClr val="windowText" lastClr="000000"/>
              </a:solidFill>
              <a:ea typeface="Verdana" panose="020B0604030504040204" pitchFamily="34" charset="0"/>
              <a:cs typeface="Verdana" panose="020B0604030504040204" pitchFamily="34" charset="0"/>
            </a:endParaRPr>
          </a:p>
          <a:p>
            <a:endParaRPr lang="sv-SE" baseline="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19</a:t>
            </a:fld>
            <a:endParaRPr lang="sv-SE"/>
          </a:p>
        </p:txBody>
      </p:sp>
    </p:spTree>
    <p:extLst>
      <p:ext uri="{BB962C8B-B14F-4D97-AF65-F5344CB8AC3E}">
        <p14:creationId xmlns:p14="http://schemas.microsoft.com/office/powerpoint/2010/main" val="717735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sz="1200" b="1" kern="1200" baseline="0" dirty="0" smtClean="0">
                <a:solidFill>
                  <a:schemeClr val="tx1"/>
                </a:solidFill>
                <a:effectLst/>
                <a:latin typeface="Arial" pitchFamily="34" charset="0"/>
                <a:ea typeface="Geneva" pitchFamily="1" charset="-128"/>
                <a:cs typeface="Geneva" charset="0"/>
              </a:rPr>
              <a:t>Hjälptext: </a:t>
            </a:r>
          </a:p>
          <a:p>
            <a:pPr rtl="0"/>
            <a:r>
              <a:rPr lang="sv-SE" sz="1200" kern="1200" baseline="0" dirty="0" err="1" smtClean="0">
                <a:solidFill>
                  <a:schemeClr val="tx1"/>
                </a:solidFill>
                <a:effectLst/>
                <a:latin typeface="Arial" pitchFamily="34" charset="0"/>
                <a:ea typeface="Geneva" pitchFamily="1" charset="-128"/>
                <a:cs typeface="Geneva" charset="0"/>
              </a:rPr>
              <a:t>eHälsalyftet</a:t>
            </a:r>
            <a:r>
              <a:rPr lang="sv-SE" sz="1200" kern="1200" baseline="0" dirty="0" smtClean="0">
                <a:solidFill>
                  <a:schemeClr val="tx1"/>
                </a:solidFill>
                <a:effectLst/>
                <a:latin typeface="Arial" pitchFamily="34" charset="0"/>
                <a:ea typeface="Geneva" pitchFamily="1" charset="-128"/>
                <a:cs typeface="Geneva" charset="0"/>
              </a:rPr>
              <a:t> är ett </a:t>
            </a:r>
            <a:r>
              <a:rPr lang="sv-SE" sz="1200" dirty="0" smtClean="0"/>
              <a:t>3,5 årigt projekt med start jan 2016.</a:t>
            </a:r>
            <a:r>
              <a:rPr lang="sv-SE" sz="1200" baseline="0" dirty="0" smtClean="0"/>
              <a:t>  </a:t>
            </a:r>
            <a:r>
              <a:rPr lang="sv-SE" sz="1200" baseline="0" dirty="0" err="1" smtClean="0"/>
              <a:t>eHälsalyftet</a:t>
            </a:r>
            <a:r>
              <a:rPr lang="sv-SE" sz="1200" baseline="0" dirty="0" smtClean="0"/>
              <a:t> avslutas i juni 2019. Deltagande organisationer är: </a:t>
            </a:r>
            <a:r>
              <a:rPr lang="sv-SE" sz="1200" dirty="0" smtClean="0"/>
              <a:t>Danderyds sjukhus, Karolinska universitetssjukhuset, S:t Eriks ögonsjukhus, Södersjukhuset</a:t>
            </a:r>
            <a:r>
              <a:rPr lang="sv-SE" sz="1200" baseline="0" dirty="0" smtClean="0"/>
              <a:t> </a:t>
            </a:r>
            <a:r>
              <a:rPr lang="sv-SE" sz="1200" dirty="0" smtClean="0"/>
              <a:t>och Stockholms läns sjukvårdsområde. </a:t>
            </a:r>
          </a:p>
          <a:p>
            <a:pPr rtl="0"/>
            <a:endParaRPr lang="sv-SE"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aseline="0" dirty="0" smtClean="0"/>
              <a:t>Projektet </a:t>
            </a:r>
            <a:r>
              <a:rPr lang="sv-SE" sz="1200" baseline="0" dirty="0" err="1" smtClean="0"/>
              <a:t>eHälsalyftet</a:t>
            </a:r>
            <a:r>
              <a:rPr lang="sv-SE" sz="1200" baseline="0" dirty="0" smtClean="0"/>
              <a:t> delfinansieras av Europeiska socialfonden (ESF). Alla deltagande organisationer går in med medfinansiering i form av deltagare på dialogseminarier och det är därför viktigt att alla deltagare skriver på närvarorapporten.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1" kern="1200" baseline="0" dirty="0" smtClean="0">
              <a:solidFill>
                <a:schemeClr val="tx1"/>
              </a:solidFill>
              <a:effectLst/>
              <a:latin typeface="Arial" pitchFamily="34" charset="0"/>
              <a:ea typeface="Geneva" pitchFamily="1"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baseline="0" dirty="0" smtClean="0"/>
              <a:t>Varför </a:t>
            </a:r>
            <a:r>
              <a:rPr lang="sv-SE" sz="1200" b="1" baseline="0" dirty="0" err="1" smtClean="0"/>
              <a:t>eHälsalyftet</a:t>
            </a:r>
            <a:r>
              <a:rPr lang="sv-SE" sz="1200" b="1" baseline="0" dirty="0" smtClean="0"/>
              <a:t>? </a:t>
            </a:r>
            <a:r>
              <a:rPr lang="sv-SE" dirty="0" smtClean="0">
                <a:effectLst/>
              </a:rPr>
              <a:t>Digitaliseringen inom hälso- och sjukvården ställer krav på oss medarbetare – vi</a:t>
            </a:r>
            <a:r>
              <a:rPr lang="sv-SE" baseline="0" dirty="0" smtClean="0">
                <a:effectLst/>
              </a:rPr>
              <a:t> ska förbereda oss för </a:t>
            </a:r>
            <a:r>
              <a:rPr lang="sv-SE" dirty="0" smtClean="0">
                <a:effectLst/>
              </a:rPr>
              <a:t>nya arbetssätt och </a:t>
            </a:r>
            <a:r>
              <a:rPr lang="sv-SE" baseline="0" dirty="0" smtClean="0">
                <a:effectLst/>
              </a:rPr>
              <a:t>lära oss att använda nya verktyg. Det kan vara en utmaning att finna tid </a:t>
            </a:r>
            <a:r>
              <a:rPr lang="sv-SE" dirty="0" smtClean="0">
                <a:effectLst/>
              </a:rPr>
              <a:t>till att följa med i utvecklingen. </a:t>
            </a:r>
            <a:r>
              <a:rPr lang="sv-SE" sz="1200" b="1" baseline="0" dirty="0" smtClean="0"/>
              <a:t>eHälsalyftet är en kompetensutvecklingsinsats </a:t>
            </a:r>
            <a:r>
              <a:rPr lang="sv-SE" sz="1200" baseline="0" dirty="0" smtClean="0"/>
              <a:t>vars syfte är att höja och vidareutveckla vår </a:t>
            </a:r>
            <a:r>
              <a:rPr lang="sv-SE" sz="1200" baseline="0" dirty="0" err="1" smtClean="0"/>
              <a:t>ehälsokompetens</a:t>
            </a:r>
            <a:r>
              <a:rPr lang="sv-SE" sz="1200"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smtClean="0"/>
              <a:t>Hur:</a:t>
            </a:r>
            <a:r>
              <a:rPr lang="sv-SE" baseline="0" dirty="0" smtClean="0"/>
              <a:t> </a:t>
            </a:r>
            <a:r>
              <a:rPr lang="sv-SE" dirty="0" smtClean="0"/>
              <a:t>Sker genom medarbetarledda dialogseminarium där utvecklingsledare leder</a:t>
            </a:r>
            <a:r>
              <a:rPr lang="sv-SE" baseline="0" dirty="0" smtClean="0"/>
              <a:t> dialogen och ingår i ett nätverk för stöttning och kunskapsöverföring. </a:t>
            </a:r>
            <a:r>
              <a:rPr lang="sv-SE" sz="1200" baseline="0" dirty="0" smtClean="0"/>
              <a:t>Detta dialogseminarium är det tredje av fyra. Innehållet i alla teman är beslutade av styrgruppen och framtaget av en projektgrupp med processhandledare från de deltagande organisationerna.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baseline="0" dirty="0" smtClean="0"/>
              <a:t>E-postadresser för utvärdering: </a:t>
            </a:r>
            <a:r>
              <a:rPr lang="sv-SE" sz="1200" b="0" baseline="0" dirty="0" smtClean="0"/>
              <a:t>D</a:t>
            </a:r>
            <a:r>
              <a:rPr lang="sv-SE" sz="1200" baseline="0" dirty="0" smtClean="0"/>
              <a:t>eltagare kan komma att bli kontaktade </a:t>
            </a:r>
            <a:r>
              <a:rPr lang="sv-SE" sz="1200" baseline="0" smtClean="0"/>
              <a:t>av projektets utvärderare </a:t>
            </a:r>
            <a:r>
              <a:rPr lang="sv-SE" sz="1200" baseline="0" dirty="0" smtClean="0"/>
              <a:t>Ekan AB som för detta ändamål har fått e-postadresser till deltagare i </a:t>
            </a:r>
            <a:r>
              <a:rPr lang="sv-SE" sz="1200" baseline="0" dirty="0" err="1" smtClean="0"/>
              <a:t>eHälsalyftet</a:t>
            </a:r>
            <a:r>
              <a:rPr lang="sv-SE" sz="1200" baseline="0"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aseline="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a:t>
            </a:fld>
            <a:endParaRPr lang="sv-SE"/>
          </a:p>
        </p:txBody>
      </p:sp>
    </p:spTree>
    <p:extLst>
      <p:ext uri="{BB962C8B-B14F-4D97-AF65-F5344CB8AC3E}">
        <p14:creationId xmlns:p14="http://schemas.microsoft.com/office/powerpoint/2010/main" val="1957344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 </a:t>
            </a:r>
          </a:p>
          <a:p>
            <a:r>
              <a:rPr lang="sv-SE" b="0" dirty="0" smtClean="0"/>
              <a:t>Lätta</a:t>
            </a:r>
            <a:r>
              <a:rPr lang="sv-SE" b="0" baseline="0" dirty="0" smtClean="0"/>
              <a:t> upp stämningen lite genom att spela upp inledningen av det drygt 30 år gamla TV-programmet.</a:t>
            </a:r>
            <a:endParaRPr lang="sv-SE" b="1" dirty="0" smtClean="0"/>
          </a:p>
          <a:p>
            <a:endParaRPr lang="sv-SE" baseline="0" dirty="0" smtClean="0">
              <a:effectLst/>
            </a:endParaRPr>
          </a:p>
          <a:p>
            <a:r>
              <a:rPr lang="sv-SE" b="1" baseline="0" dirty="0" smtClean="0">
                <a:effectLst/>
              </a:rPr>
              <a:t>Genomförande: </a:t>
            </a:r>
          </a:p>
          <a:p>
            <a:r>
              <a:rPr lang="sv-SE" baseline="0" dirty="0" smtClean="0">
                <a:effectLst/>
              </a:rPr>
              <a:t>Spela upp filmen: </a:t>
            </a:r>
            <a:r>
              <a:rPr lang="sv-SE" b="0" dirty="0" smtClean="0"/>
              <a:t>Dokument Utifrån, SVT 1984 – Herbert Söderström dömer ut hemdatorer.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effectLst/>
              </a:rPr>
              <a:t>Tryck igång filmen från presentationsläget och </a:t>
            </a:r>
            <a:r>
              <a:rPr lang="sv-SE" b="0" dirty="0" smtClean="0"/>
              <a:t>stoppa efter</a:t>
            </a:r>
            <a:r>
              <a:rPr lang="sv-SE" b="0" baseline="0" dirty="0" smtClean="0">
                <a:effectLst/>
              </a:rPr>
              <a:t> </a:t>
            </a:r>
            <a:r>
              <a:rPr lang="sv-SE" baseline="0" dirty="0" smtClean="0">
                <a:effectLst/>
              </a:rPr>
              <a:t>1,29 minuter när han har sagt de sista orden: ”…möjligen spela spel”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effectLst/>
              </a:rPr>
              <a:t>Länk till filmen: </a:t>
            </a:r>
            <a:r>
              <a:rPr lang="sv-SE" u="sng" dirty="0" smtClean="0">
                <a:hlinkClick r:id="rId3"/>
              </a:rPr>
              <a:t>https://www.youtube.com/watch?v=S7r0c3kmaok</a:t>
            </a:r>
            <a:endParaRPr lang="sv-SE" baseline="0" dirty="0" smtClean="0">
              <a:effectLst/>
            </a:endParaRPr>
          </a:p>
          <a:p>
            <a:endParaRPr lang="sv-SE" sz="1200" b="0" i="0" u="none" strike="noStrike" kern="1200" baseline="0" dirty="0" smtClean="0">
              <a:solidFill>
                <a:schemeClr val="tx1"/>
              </a:solidFill>
              <a:latin typeface="Arial" pitchFamily="34" charset="0"/>
              <a:ea typeface="Geneva" pitchFamily="1" charset="-128"/>
              <a:cs typeface="Geneva" charset="0"/>
            </a:endParaRPr>
          </a:p>
          <a:p>
            <a:endParaRPr lang="sv-SE"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20</a:t>
            </a:fld>
            <a:endParaRPr lang="sv-SE"/>
          </a:p>
        </p:txBody>
      </p:sp>
    </p:spTree>
    <p:extLst>
      <p:ext uri="{BB962C8B-B14F-4D97-AF65-F5344CB8AC3E}">
        <p14:creationId xmlns:p14="http://schemas.microsoft.com/office/powerpoint/2010/main" val="3776365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21</a:t>
            </a:fld>
            <a:endParaRPr lang="sv-SE"/>
          </a:p>
        </p:txBody>
      </p:sp>
    </p:spTree>
    <p:extLst>
      <p:ext uri="{BB962C8B-B14F-4D97-AF65-F5344CB8AC3E}">
        <p14:creationId xmlns:p14="http://schemas.microsoft.com/office/powerpoint/2010/main" val="4087577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35038" y="739775"/>
            <a:ext cx="4927600" cy="3695700"/>
          </a:xfrm>
        </p:spPr>
      </p:sp>
      <p:sp>
        <p:nvSpPr>
          <p:cNvPr id="3" name="Platshållare för anteckningar 2"/>
          <p:cNvSpPr>
            <a:spLocks noGrp="1"/>
          </p:cNvSpPr>
          <p:nvPr>
            <p:ph type="body" idx="1"/>
          </p:nvPr>
        </p:nvSpPr>
        <p:spPr/>
        <p:txBody>
          <a:bodyPr/>
          <a:lstStyle/>
          <a:p>
            <a:r>
              <a:rPr lang="sv-SE" sz="1000" b="1" dirty="0" smtClean="0"/>
              <a:t>Hjälptext:</a:t>
            </a:r>
          </a:p>
          <a:p>
            <a:r>
              <a:rPr lang="sv-SE" sz="1000" b="0" dirty="0" smtClean="0"/>
              <a:t>Begreppet vårdinformationsmiljö rymmer information, arbetssätt och teknik:</a:t>
            </a:r>
          </a:p>
          <a:p>
            <a:endParaRPr lang="sv-SE" sz="1000" b="0" dirty="0" smtClean="0">
              <a:latin typeface="Verdana" panose="020B0604030504040204" pitchFamily="34" charset="0"/>
              <a:ea typeface="Verdana" panose="020B0604030504040204" pitchFamily="34" charset="0"/>
              <a:cs typeface="Verdana" panose="020B0604030504040204" pitchFamily="34" charset="0"/>
            </a:endParaRPr>
          </a:p>
          <a:p>
            <a:r>
              <a:rPr lang="sv-SE" sz="1000" b="0" dirty="0" smtClean="0">
                <a:latin typeface="Verdana" panose="020B0604030504040204" pitchFamily="34" charset="0"/>
                <a:ea typeface="Verdana" panose="020B0604030504040204" pitchFamily="34" charset="0"/>
                <a:cs typeface="Verdana" panose="020B0604030504040204" pitchFamily="34" charset="0"/>
              </a:rPr>
              <a:t>Läs upp texten under varje rubrik.</a:t>
            </a:r>
          </a:p>
          <a:p>
            <a:endParaRPr lang="sv-SE" sz="1000" b="1" dirty="0" smtClean="0">
              <a:latin typeface="Verdana" panose="020B0604030504040204" pitchFamily="34" charset="0"/>
              <a:ea typeface="Verdana" panose="020B0604030504040204" pitchFamily="34" charset="0"/>
              <a:cs typeface="Verdana" panose="020B0604030504040204" pitchFamily="34" charset="0"/>
            </a:endParaRPr>
          </a:p>
          <a:p>
            <a:r>
              <a:rPr lang="sv-SE" sz="1000" b="0" dirty="0" smtClean="0">
                <a:latin typeface="Verdana" panose="020B0604030504040204" pitchFamily="34" charset="0"/>
                <a:ea typeface="Verdana" panose="020B0604030504040204" pitchFamily="34" charset="0"/>
                <a:cs typeface="Verdana" panose="020B0604030504040204" pitchFamily="34" charset="0"/>
              </a:rPr>
              <a:t>Information</a:t>
            </a:r>
          </a:p>
          <a:p>
            <a:pPr marL="171450" indent="-171450">
              <a:buFont typeface="Arial" panose="020B0604020202020204" pitchFamily="34" charset="0"/>
              <a:buChar char="•"/>
            </a:pPr>
            <a:r>
              <a:rPr lang="sv-SE" sz="1000" dirty="0" smtClean="0">
                <a:latin typeface="Verdana" panose="020B0604030504040204" pitchFamily="34" charset="0"/>
                <a:ea typeface="Verdana" panose="020B0604030504040204" pitchFamily="34" charset="0"/>
                <a:cs typeface="Verdana" panose="020B0604030504040204" pitchFamily="34" charset="0"/>
              </a:rPr>
              <a:t>Klinisk data och information är byggstenar i vårdinformationsmiljön.</a:t>
            </a:r>
          </a:p>
          <a:p>
            <a:pPr marL="171450" indent="-171450">
              <a:buFont typeface="Arial" panose="020B0604020202020204" pitchFamily="34" charset="0"/>
              <a:buChar char="•"/>
            </a:pPr>
            <a:r>
              <a:rPr lang="sv-SE" sz="1000" dirty="0" smtClean="0">
                <a:latin typeface="Verdana" panose="020B0604030504040204" pitchFamily="34" charset="0"/>
                <a:ea typeface="Verdana" panose="020B0604030504040204" pitchFamily="34" charset="0"/>
                <a:cs typeface="Verdana" panose="020B0604030504040204" pitchFamily="34" charset="0"/>
              </a:rPr>
              <a:t>Nuläge: informationen saknar gemensam innebörd och struktur. </a:t>
            </a:r>
          </a:p>
          <a:p>
            <a:pPr marL="171450" indent="-171450">
              <a:buFont typeface="Arial" panose="020B0604020202020204" pitchFamily="34" charset="0"/>
              <a:buChar char="•"/>
            </a:pPr>
            <a:r>
              <a:rPr lang="sv-SE" sz="1000" dirty="0" smtClean="0">
                <a:latin typeface="Verdana" panose="020B0604030504040204" pitchFamily="34" charset="0"/>
                <a:ea typeface="Verdana" panose="020B0604030504040204" pitchFamily="34" charset="0"/>
                <a:cs typeface="Verdana" panose="020B0604030504040204" pitchFamily="34" charset="0"/>
              </a:rPr>
              <a:t>Åtgärd: standardisering av termer, begrepp och </a:t>
            </a:r>
            <a:r>
              <a:rPr lang="sv-SE" sz="1000" dirty="0" err="1" smtClean="0">
                <a:latin typeface="Verdana" panose="020B0604030504040204" pitchFamily="34" charset="0"/>
                <a:ea typeface="Verdana" panose="020B0604030504040204" pitchFamily="34" charset="0"/>
                <a:cs typeface="Verdana" panose="020B0604030504040204" pitchFamily="34" charset="0"/>
              </a:rPr>
              <a:t>kodverk</a:t>
            </a:r>
            <a:r>
              <a:rPr lang="sv-SE" sz="1000" dirty="0" smtClean="0">
                <a:latin typeface="Verdana" panose="020B0604030504040204" pitchFamily="34" charset="0"/>
                <a:ea typeface="Verdana" panose="020B0604030504040204" pitchFamily="34" charset="0"/>
                <a:cs typeface="Verdana" panose="020B0604030504040204" pitchFamily="34" charset="0"/>
              </a:rPr>
              <a:t>. </a:t>
            </a:r>
          </a:p>
          <a:p>
            <a:pPr marL="171450" indent="-171450">
              <a:buFont typeface="Arial" panose="020B0604020202020204" pitchFamily="34" charset="0"/>
              <a:buChar char="•"/>
            </a:pPr>
            <a:endParaRPr lang="sv-SE" sz="1000" i="1" dirty="0" smtClean="0">
              <a:latin typeface="Verdana" panose="020B0604030504040204" pitchFamily="34" charset="0"/>
              <a:ea typeface="Verdana" panose="020B0604030504040204" pitchFamily="34" charset="0"/>
              <a:cs typeface="Verdana" panose="020B0604030504040204" pitchFamily="34" charset="0"/>
            </a:endParaRPr>
          </a:p>
          <a:p>
            <a:r>
              <a:rPr lang="sv-SE" sz="1000" b="0" dirty="0" smtClean="0">
                <a:latin typeface="Verdana" panose="020B0604030504040204" pitchFamily="34" charset="0"/>
                <a:ea typeface="Verdana" panose="020B0604030504040204" pitchFamily="34" charset="0"/>
                <a:cs typeface="Verdana" panose="020B0604030504040204" pitchFamily="34" charset="0"/>
              </a:rPr>
              <a:t>Arbetssätt</a:t>
            </a:r>
          </a:p>
          <a:p>
            <a:pPr marL="171450" indent="-171450">
              <a:buFont typeface="Arial" panose="020B0604020202020204" pitchFamily="34" charset="0"/>
              <a:buChar char="•"/>
            </a:pPr>
            <a:r>
              <a:rPr lang="sv-SE" sz="1000" dirty="0" smtClean="0">
                <a:latin typeface="Verdana" panose="020B0604030504040204" pitchFamily="34" charset="0"/>
                <a:ea typeface="Verdana" panose="020B0604030504040204" pitchFamily="34" charset="0"/>
                <a:cs typeface="Verdana" panose="020B0604030504040204" pitchFamily="34" charset="0"/>
              </a:rPr>
              <a:t>Vårdinformationsmiljön är ett viktigt arbetsredskap för medarbetarna. </a:t>
            </a:r>
          </a:p>
          <a:p>
            <a:pPr marL="171450" indent="-171450">
              <a:buFont typeface="Arial" panose="020B0604020202020204" pitchFamily="34" charset="0"/>
              <a:buChar char="•"/>
            </a:pPr>
            <a:r>
              <a:rPr lang="sv-SE" sz="1000" dirty="0" smtClean="0">
                <a:latin typeface="Verdana" panose="020B0604030504040204" pitchFamily="34" charset="0"/>
                <a:ea typeface="Verdana" panose="020B0604030504040204" pitchFamily="34" charset="0"/>
                <a:cs typeface="Verdana" panose="020B0604030504040204" pitchFamily="34" charset="0"/>
              </a:rPr>
              <a:t>Nuläge: stor administrativ börda med manuellt dubbelarbete. För patienterna </a:t>
            </a:r>
            <a:r>
              <a:rPr lang="sv-SE" sz="1000" dirty="0" err="1" smtClean="0">
                <a:latin typeface="Verdana" panose="020B0604030504040204" pitchFamily="34" charset="0"/>
                <a:ea typeface="Verdana" panose="020B0604030504040204" pitchFamily="34" charset="0"/>
                <a:cs typeface="Verdana" panose="020B0604030504040204" pitchFamily="34" charset="0"/>
              </a:rPr>
              <a:t>bl</a:t>
            </a:r>
            <a:r>
              <a:rPr lang="sv-SE" sz="1000" dirty="0" smtClean="0">
                <a:latin typeface="Verdana" panose="020B0604030504040204" pitchFamily="34" charset="0"/>
                <a:ea typeface="Verdana" panose="020B0604030504040204" pitchFamily="34" charset="0"/>
                <a:cs typeface="Verdana" panose="020B0604030504040204" pitchFamily="34" charset="0"/>
              </a:rPr>
              <a:t> a säkerhetsrisker och bristande insyn.</a:t>
            </a:r>
          </a:p>
          <a:p>
            <a:pPr marL="171450" indent="-171450">
              <a:buFont typeface="Arial" panose="020B0604020202020204" pitchFamily="34" charset="0"/>
              <a:buChar char="•"/>
            </a:pPr>
            <a:r>
              <a:rPr lang="sv-SE" sz="1000" dirty="0" smtClean="0">
                <a:latin typeface="Verdana" panose="020B0604030504040204" pitchFamily="34" charset="0"/>
                <a:ea typeface="Verdana" panose="020B0604030504040204" pitchFamily="34" charset="0"/>
                <a:cs typeface="Verdana" panose="020B0604030504040204" pitchFamily="34" charset="0"/>
              </a:rPr>
              <a:t>Åtgärd: verksamhetsutveckling för att skapa nya arbetssätt.</a:t>
            </a:r>
          </a:p>
          <a:p>
            <a:endParaRPr lang="sv-SE" sz="1000" i="1" dirty="0" smtClean="0">
              <a:latin typeface="Verdana" panose="020B0604030504040204" pitchFamily="34" charset="0"/>
              <a:ea typeface="Verdana" panose="020B0604030504040204" pitchFamily="34" charset="0"/>
              <a:cs typeface="Verdana" panose="020B0604030504040204" pitchFamily="34" charset="0"/>
            </a:endParaRPr>
          </a:p>
          <a:p>
            <a:r>
              <a:rPr lang="sv-SE" sz="1000" b="0" dirty="0" smtClean="0">
                <a:latin typeface="Verdana" panose="020B0604030504040204" pitchFamily="34" charset="0"/>
                <a:ea typeface="Verdana" panose="020B0604030504040204" pitchFamily="34" charset="0"/>
                <a:cs typeface="Verdana" panose="020B0604030504040204" pitchFamily="34" charset="0"/>
              </a:rPr>
              <a:t>Teknik</a:t>
            </a:r>
          </a:p>
          <a:p>
            <a:pPr marL="171450" indent="-171450">
              <a:buFont typeface="Arial" panose="020B0604020202020204" pitchFamily="34" charset="0"/>
              <a:buChar char="•"/>
            </a:pPr>
            <a:r>
              <a:rPr lang="sv-SE" sz="1000" dirty="0" smtClean="0">
                <a:latin typeface="Verdana" panose="020B0604030504040204" pitchFamily="34" charset="0"/>
                <a:ea typeface="Verdana" panose="020B0604030504040204" pitchFamily="34" charset="0"/>
                <a:cs typeface="Verdana" panose="020B0604030504040204" pitchFamily="34" charset="0"/>
              </a:rPr>
              <a:t>Vårdinformationsmiljön behöver en teknisk miljö att ”vistas i”.</a:t>
            </a:r>
          </a:p>
          <a:p>
            <a:pPr marL="171450" indent="-171450">
              <a:buFont typeface="Arial" panose="020B0604020202020204" pitchFamily="34" charset="0"/>
              <a:buChar char="•"/>
            </a:pPr>
            <a:r>
              <a:rPr lang="sv-SE" sz="1000" dirty="0" smtClean="0">
                <a:latin typeface="Verdana" panose="020B0604030504040204" pitchFamily="34" charset="0"/>
                <a:ea typeface="Verdana" panose="020B0604030504040204" pitchFamily="34" charset="0"/>
                <a:cs typeface="Verdana" panose="020B0604030504040204" pitchFamily="34" charset="0"/>
              </a:rPr>
              <a:t>Nuläge: ålderdomlig miljö där information är inlåst i ett </a:t>
            </a:r>
            <a:r>
              <a:rPr lang="sv-SE" sz="1000" dirty="0" err="1" smtClean="0">
                <a:latin typeface="Verdana" panose="020B0604030504040204" pitchFamily="34" charset="0"/>
                <a:ea typeface="Verdana" panose="020B0604030504040204" pitchFamily="34" charset="0"/>
                <a:cs typeface="Verdana" panose="020B0604030504040204" pitchFamily="34" charset="0"/>
              </a:rPr>
              <a:t>lapptäckte</a:t>
            </a:r>
            <a:r>
              <a:rPr lang="sv-SE" sz="1000" dirty="0" smtClean="0">
                <a:latin typeface="Verdana" panose="020B0604030504040204" pitchFamily="34" charset="0"/>
                <a:ea typeface="Verdana" panose="020B0604030504040204" pitchFamily="34" charset="0"/>
                <a:cs typeface="Verdana" panose="020B0604030504040204" pitchFamily="34" charset="0"/>
              </a:rPr>
              <a:t> av </a:t>
            </a:r>
            <a:r>
              <a:rPr lang="sv-SE" sz="1000" dirty="0" err="1" smtClean="0">
                <a:latin typeface="Verdana" panose="020B0604030504040204" pitchFamily="34" charset="0"/>
                <a:ea typeface="Verdana" panose="020B0604030504040204" pitchFamily="34" charset="0"/>
                <a:cs typeface="Verdana" panose="020B0604030504040204" pitchFamily="34" charset="0"/>
              </a:rPr>
              <a:t>it-lösningar</a:t>
            </a:r>
            <a:r>
              <a:rPr lang="sv-SE" sz="1000" dirty="0" smtClean="0">
                <a:latin typeface="Verdana" panose="020B0604030504040204" pitchFamily="34" charset="0"/>
                <a:ea typeface="Verdana" panose="020B0604030504040204" pitchFamily="34" charset="0"/>
                <a:cs typeface="Verdana" panose="020B0604030504040204" pitchFamily="34" charset="0"/>
              </a:rPr>
              <a:t> som inte kommunicerar med varandra. </a:t>
            </a:r>
          </a:p>
          <a:p>
            <a:pPr marL="171450" indent="-171450">
              <a:buFont typeface="Arial" panose="020B0604020202020204" pitchFamily="34" charset="0"/>
              <a:buChar char="•"/>
            </a:pPr>
            <a:r>
              <a:rPr lang="sv-SE" sz="1000" dirty="0" smtClean="0">
                <a:latin typeface="Verdana" panose="020B0604030504040204" pitchFamily="34" charset="0"/>
                <a:ea typeface="Verdana" panose="020B0604030504040204" pitchFamily="34" charset="0"/>
                <a:cs typeface="Verdana" panose="020B0604030504040204" pitchFamily="34" charset="0"/>
              </a:rPr>
              <a:t>Åtgärd: upphandling av nytt vårdinformationssystem och tekniska plattformar.</a:t>
            </a:r>
            <a:endParaRPr lang="sv-SE" sz="1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21961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dirty="0" smtClean="0"/>
              <a:t>Visa </a:t>
            </a:r>
            <a:r>
              <a:rPr lang="sv-SE" baseline="0" dirty="0" smtClean="0"/>
              <a:t>ett exempel på ett patientperspektiv i vården.</a:t>
            </a:r>
            <a:endParaRPr lang="sv-SE" dirty="0" smtClean="0"/>
          </a:p>
          <a:p>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Genomförande: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Starta filmen i presentationsläget, för muspekaren till det nedre vänstra hörnet så dyker play-knappen upp.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Länk till filmen: https://www.youtube.com/watch?v=uphCYko9UsM&amp;t=140s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Innehåll:</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baseline="0" dirty="0" smtClean="0">
                <a:solidFill>
                  <a:schemeClr val="tx1"/>
                </a:solidFill>
                <a:latin typeface="Arial" pitchFamily="34" charset="0"/>
                <a:ea typeface="Geneva" pitchFamily="1" charset="-128"/>
                <a:cs typeface="Geneva" charset="0"/>
              </a:rPr>
              <a:t>Kort intervju med Karin Hjalmarson från Synskadades riksförbund som berättar om sina erfarenheter av hälso- och sjukvården i Stockholm läns landsting.</a:t>
            </a: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23</a:t>
            </a:fld>
            <a:endParaRPr lang="sv-SE"/>
          </a:p>
        </p:txBody>
      </p:sp>
    </p:spTree>
    <p:extLst>
      <p:ext uri="{BB962C8B-B14F-4D97-AF65-F5344CB8AC3E}">
        <p14:creationId xmlns:p14="http://schemas.microsoft.com/office/powerpoint/2010/main" val="19390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Metod, gör så här: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1. Skriv upp rubriker på ett blädderblock och dela upp</a:t>
            </a:r>
            <a:r>
              <a:rPr lang="sv-SE" baseline="0" dirty="0" smtClean="0"/>
              <a:t> i </a:t>
            </a:r>
            <a:r>
              <a:rPr lang="sv-SE" dirty="0" smtClean="0"/>
              <a:t>fyra områden,</a:t>
            </a:r>
            <a:r>
              <a:rPr lang="sv-SE" baseline="0" dirty="0" smtClean="0"/>
              <a:t> ett för varje rubrik (område): via kommunikation, delaktighet osv</a:t>
            </a:r>
          </a:p>
          <a:p>
            <a:pPr marL="0" indent="0">
              <a:buNone/>
            </a:pPr>
            <a:r>
              <a:rPr lang="sv-SE" dirty="0" smtClean="0"/>
              <a:t>2. Deltagarna pratar två och två i bikupor och skriver ner sina svar på post-it-lappar,</a:t>
            </a:r>
          </a:p>
          <a:p>
            <a:pPr marL="0" indent="0">
              <a:buNone/>
            </a:pPr>
            <a:r>
              <a:rPr lang="sv-SE" dirty="0" smtClean="0"/>
              <a:t>3. Deltagarna sätter</a:t>
            </a:r>
            <a:r>
              <a:rPr lang="sv-SE" baseline="0" dirty="0" smtClean="0"/>
              <a:t> upp sina lappar under respektive rubrik</a:t>
            </a:r>
            <a:r>
              <a:rPr lang="sv-SE" dirty="0" smtClean="0"/>
              <a:t> </a:t>
            </a:r>
          </a:p>
          <a:p>
            <a:pPr marL="0" indent="0">
              <a:buNone/>
            </a:pPr>
            <a:r>
              <a:rPr lang="sv-SE" b="1" dirty="0" smtClean="0"/>
              <a:t>Tidsåtgång</a:t>
            </a:r>
            <a:r>
              <a:rPr lang="sv-SE" b="1" baseline="0" dirty="0" smtClean="0"/>
              <a:t>: </a:t>
            </a:r>
            <a:r>
              <a:rPr lang="sv-SE" b="1" dirty="0" smtClean="0"/>
              <a:t>ca 15 min</a:t>
            </a:r>
          </a:p>
          <a:p>
            <a:pPr marL="0" indent="0">
              <a:buNone/>
            </a:pPr>
            <a:endParaRPr lang="sv-SE" b="1" dirty="0" smtClean="0"/>
          </a:p>
          <a:p>
            <a:pPr marL="0" indent="0">
              <a:buNone/>
            </a:pPr>
            <a:r>
              <a:rPr lang="sv-SE" dirty="0" smtClean="0"/>
              <a:t>4.</a:t>
            </a:r>
            <a:r>
              <a:rPr lang="sv-SE" baseline="0" dirty="0" smtClean="0"/>
              <a:t> </a:t>
            </a:r>
            <a:r>
              <a:rPr lang="sv-SE" dirty="0" smtClean="0"/>
              <a:t>UL/PHL läser upp vad som står på varje lapp och sen diskuterar alla i hela gruppen. </a:t>
            </a:r>
          </a:p>
          <a:p>
            <a:pPr marL="0" indent="0">
              <a:buNone/>
            </a:pPr>
            <a:r>
              <a:rPr lang="sv-SE" dirty="0" smtClean="0"/>
              <a:t>Troligen finns många liknande svar som UL/PHL kan samla ihop</a:t>
            </a:r>
            <a:r>
              <a:rPr lang="sv-SE" baseline="0" dirty="0" smtClean="0"/>
              <a:t> och ta upp en gång sa att inte gruppen behöver diskutera varenda lapp som är snarlik</a:t>
            </a:r>
            <a:endParaRPr lang="sv-SE" dirty="0" smtClean="0"/>
          </a:p>
          <a:p>
            <a:pPr marL="0" indent="0">
              <a:buNone/>
            </a:pPr>
            <a:r>
              <a:rPr lang="sv-SE" b="1" dirty="0" smtClean="0"/>
              <a:t>Tidsåtgång:</a:t>
            </a:r>
            <a:r>
              <a:rPr lang="sv-SE" b="1" baseline="0" dirty="0" smtClean="0"/>
              <a:t> </a:t>
            </a:r>
            <a:r>
              <a:rPr lang="sv-SE" b="1" dirty="0" smtClean="0"/>
              <a:t>ca 10 min </a:t>
            </a:r>
          </a:p>
          <a:p>
            <a:pPr marL="0" indent="0">
              <a:buNone/>
            </a:pPr>
            <a:endParaRPr lang="sv-SE" dirty="0" smtClean="0"/>
          </a:p>
          <a:p>
            <a:r>
              <a:rPr lang="sv-SE" b="1" dirty="0" smtClean="0"/>
              <a:t>Hjälptext</a:t>
            </a:r>
            <a:r>
              <a:rPr lang="sv-SE" b="1" baseline="0" dirty="0" smtClean="0"/>
              <a:t> för att få igång dialog om det går trögt:</a:t>
            </a:r>
            <a:endParaRPr lang="sv-SE" b="1" dirty="0" smtClean="0"/>
          </a:p>
          <a:p>
            <a:endParaRPr lang="sv-SE" b="1"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b="0" dirty="0" smtClean="0"/>
              <a:t>Kommunikation</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dirty="0" smtClean="0"/>
              <a:t>Lätt att kommunicera med vården</a:t>
            </a:r>
          </a:p>
          <a:p>
            <a:pPr marL="171450" indent="-171450">
              <a:spcAft>
                <a:spcPts val="1067"/>
              </a:spcAft>
              <a:buFont typeface="Arial" panose="020B0604020202020204" pitchFamily="34" charset="0"/>
              <a:buChar char="•"/>
            </a:pPr>
            <a:r>
              <a:rPr lang="sv-SE" sz="1200" dirty="0" smtClean="0"/>
              <a:t>Nya sätt att kommunicera på med vården (Chat, video konferens)</a:t>
            </a:r>
          </a:p>
          <a:p>
            <a:pPr marL="171450" indent="-171450">
              <a:spcAft>
                <a:spcPts val="1067"/>
              </a:spcAft>
              <a:buFont typeface="Arial" panose="020B0604020202020204" pitchFamily="34" charset="0"/>
              <a:buChar char="•"/>
            </a:pPr>
            <a:r>
              <a:rPr lang="sv-SE" sz="1200" dirty="0" smtClean="0"/>
              <a:t>Möjlighet att dela information med närstående</a:t>
            </a:r>
          </a:p>
          <a:p>
            <a:pPr marL="171450" indent="-171450">
              <a:spcAft>
                <a:spcPts val="1067"/>
              </a:spcAft>
              <a:buFont typeface="Arial" panose="020B0604020202020204" pitchFamily="34" charset="0"/>
              <a:buChar char="•"/>
            </a:pPr>
            <a:r>
              <a:rPr lang="sv-SE" sz="1200" dirty="0" smtClean="0"/>
              <a:t>Tydlig rollfördelning vid delad information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sv-SE" b="1"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b="0" dirty="0" smtClean="0"/>
              <a:t>Delaktighet</a:t>
            </a:r>
          </a:p>
          <a:p>
            <a:pPr marL="285750" indent="-285750">
              <a:spcAft>
                <a:spcPts val="1067"/>
              </a:spcAft>
              <a:buFont typeface="Arial" panose="020B0604020202020204" pitchFamily="34" charset="0"/>
              <a:buChar char="•"/>
            </a:pPr>
            <a:r>
              <a:rPr lang="sv-SE" sz="1200" dirty="0" smtClean="0"/>
              <a:t>Lätt att bidra till informationen som rör den egna hälsan och vården</a:t>
            </a:r>
          </a:p>
          <a:p>
            <a:pPr marL="285750" indent="-285750">
              <a:spcAft>
                <a:spcPts val="1067"/>
              </a:spcAft>
              <a:buFont typeface="Arial" panose="020B0604020202020204" pitchFamily="34" charset="0"/>
              <a:buChar char="•"/>
            </a:pPr>
            <a:r>
              <a:rPr lang="sv-SE" sz="1200" dirty="0" smtClean="0"/>
              <a:t>Besluts-/kunskapsstöd</a:t>
            </a:r>
          </a:p>
          <a:p>
            <a:pPr marL="285750" indent="-285750">
              <a:spcAft>
                <a:spcPts val="1067"/>
              </a:spcAft>
              <a:buFont typeface="Arial" panose="020B0604020202020204" pitchFamily="34" charset="0"/>
              <a:buChar char="•"/>
            </a:pPr>
            <a:r>
              <a:rPr lang="sv-SE" sz="1200" dirty="0" smtClean="0"/>
              <a:t>Förberedelser inför vårdbesök</a:t>
            </a:r>
          </a:p>
          <a:p>
            <a:pPr marL="285750" indent="-285750">
              <a:spcAft>
                <a:spcPts val="1067"/>
              </a:spcAft>
              <a:buFont typeface="Arial" panose="020B0604020202020204" pitchFamily="34" charset="0"/>
              <a:buChar char="•"/>
            </a:pPr>
            <a:r>
              <a:rPr lang="sv-SE" sz="1200" dirty="0" smtClean="0"/>
              <a:t>Tester på nätet för tidig upptäckt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b="0" dirty="0" smtClean="0"/>
              <a:t>För patienter och anhöriga innebär</a:t>
            </a:r>
            <a:r>
              <a:rPr lang="sv-SE" b="0" baseline="0" dirty="0" smtClean="0"/>
              <a:t> det här bland annat:</a:t>
            </a:r>
          </a:p>
          <a:p>
            <a:pPr marL="171450" marR="0" lvl="0" indent="-171450" algn="l" defTabSz="4572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lang="sv-SE" dirty="0" smtClean="0"/>
              <a:t>Ökad tillgänglighet till vård. </a:t>
            </a:r>
          </a:p>
          <a:p>
            <a:pPr marL="171450" marR="0" lvl="0" indent="-171450" algn="l" defTabSz="4572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lang="sv-SE" dirty="0" smtClean="0"/>
              <a:t>Nya sätt för vården och patienten att mötas.</a:t>
            </a:r>
          </a:p>
          <a:p>
            <a:pPr marL="171450" marR="0" lvl="0" indent="-171450" algn="l" defTabSz="4572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lang="sv-SE" dirty="0" smtClean="0"/>
              <a:t>Bättre kommunikation.</a:t>
            </a:r>
          </a:p>
          <a:p>
            <a:pPr marL="171450" marR="0" lvl="0" indent="-171450" algn="l" defTabSz="4572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lang="sv-SE" dirty="0" smtClean="0"/>
              <a:t>Möjlighet att ta del av informationen i </a:t>
            </a:r>
            <a:r>
              <a:rPr lang="sv-SE" dirty="0" err="1" smtClean="0"/>
              <a:t>vårdflödet</a:t>
            </a:r>
            <a:r>
              <a:rPr lang="sv-SE" dirty="0" smtClean="0"/>
              <a:t> och därmed vara delaktig i sin hälsa och sjukvård.</a:t>
            </a:r>
            <a:endParaRPr lang="sv-SE" sz="1200"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sv-SE"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b="0" dirty="0" smtClean="0"/>
              <a:t>Vård på distans</a:t>
            </a:r>
          </a:p>
          <a:p>
            <a:pPr marL="285750" indent="-285750">
              <a:spcAft>
                <a:spcPts val="1067"/>
              </a:spcAft>
              <a:buFont typeface="Arial" panose="020B0604020202020204" pitchFamily="34" charset="0"/>
              <a:buChar char="•"/>
            </a:pPr>
            <a:r>
              <a:rPr lang="sv-SE" sz="1200" dirty="0" smtClean="0"/>
              <a:t>Vårdundersökning på distans</a:t>
            </a:r>
          </a:p>
          <a:p>
            <a:pPr marL="285750" indent="-285750">
              <a:spcAft>
                <a:spcPts val="1067"/>
              </a:spcAft>
              <a:buFont typeface="Arial" panose="020B0604020202020204" pitchFamily="34" charset="0"/>
              <a:buChar char="•"/>
            </a:pPr>
            <a:r>
              <a:rPr lang="sv-SE" sz="1200" dirty="0" smtClean="0"/>
              <a:t>Egenvård med behovsstyrda push-notiser</a:t>
            </a:r>
          </a:p>
          <a:p>
            <a:pPr marL="285750" indent="-285750">
              <a:spcAft>
                <a:spcPts val="1067"/>
              </a:spcAft>
              <a:buFont typeface="Arial" panose="020B0604020202020204" pitchFamily="34" charset="0"/>
              <a:buChar char="•"/>
            </a:pPr>
            <a:r>
              <a:rPr lang="sv-SE" sz="1200" dirty="0" smtClean="0"/>
              <a:t>Hjälp till självhjälp</a:t>
            </a:r>
          </a:p>
          <a:p>
            <a:pPr marL="285750" indent="-285750">
              <a:spcAft>
                <a:spcPts val="1067"/>
              </a:spcAft>
              <a:buFont typeface="Arial" panose="020B0604020202020204" pitchFamily="34" charset="0"/>
              <a:buChar char="•"/>
            </a:pPr>
            <a:r>
              <a:rPr lang="sv-SE" sz="1200" dirty="0" smtClean="0"/>
              <a:t>Nätmonitorering</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sv-SE"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b="0" dirty="0" smtClean="0"/>
              <a:t>Information</a:t>
            </a:r>
          </a:p>
          <a:p>
            <a:pPr marL="285750" indent="-285750">
              <a:spcAft>
                <a:spcPts val="1067"/>
              </a:spcAft>
              <a:buFont typeface="Arial" panose="020B0604020202020204" pitchFamily="34" charset="0"/>
              <a:buChar char="•"/>
            </a:pPr>
            <a:r>
              <a:rPr lang="sv-SE" sz="1200" dirty="0" smtClean="0"/>
              <a:t>Tillgång till sin egen vård- och hälsodata</a:t>
            </a:r>
          </a:p>
          <a:p>
            <a:pPr marL="285750" indent="-285750">
              <a:spcAft>
                <a:spcPts val="1067"/>
              </a:spcAft>
              <a:buFont typeface="Arial" panose="020B0604020202020204" pitchFamily="34" charset="0"/>
              <a:buChar char="•"/>
            </a:pPr>
            <a:r>
              <a:rPr lang="sv-SE" sz="1200" dirty="0" smtClean="0"/>
              <a:t>Gemensam läkemedelslista</a:t>
            </a:r>
          </a:p>
          <a:p>
            <a:pPr marL="285750" indent="-285750">
              <a:spcAft>
                <a:spcPts val="1067"/>
              </a:spcAft>
              <a:buFont typeface="Arial" panose="020B0604020202020204" pitchFamily="34" charset="0"/>
              <a:buChar char="•"/>
            </a:pPr>
            <a:r>
              <a:rPr lang="sv-SE" sz="1200" dirty="0" smtClean="0"/>
              <a:t>Målgruppsanpassat gränssnitt</a:t>
            </a:r>
          </a:p>
          <a:p>
            <a:pPr marL="285750" indent="-285750">
              <a:spcAft>
                <a:spcPts val="1067"/>
              </a:spcAft>
              <a:buFont typeface="Arial" panose="020B0604020202020204" pitchFamily="34" charset="0"/>
              <a:buChar char="•"/>
            </a:pPr>
            <a:r>
              <a:rPr lang="sv-SE" sz="1200" dirty="0" smtClean="0"/>
              <a:t>Kartbild över vilken hjälp jag kan få</a:t>
            </a:r>
          </a:p>
          <a:p>
            <a:pPr marL="285750" indent="-285750">
              <a:spcAft>
                <a:spcPts val="1067"/>
              </a:spcAft>
              <a:buFont typeface="Arial" panose="020B0604020202020204" pitchFamily="34" charset="0"/>
              <a:buChar char="•"/>
            </a:pPr>
            <a:r>
              <a:rPr lang="sv-SE" sz="1200" dirty="0" smtClean="0"/>
              <a:t>Tolkstöd</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24</a:t>
            </a:fld>
            <a:endParaRPr lang="sv-SE"/>
          </a:p>
        </p:txBody>
      </p:sp>
    </p:spTree>
    <p:extLst>
      <p:ext uri="{BB962C8B-B14F-4D97-AF65-F5344CB8AC3E}">
        <p14:creationId xmlns:p14="http://schemas.microsoft.com/office/powerpoint/2010/main" val="3515576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Metod – gör så här:</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sv-SE" dirty="0" smtClean="0"/>
              <a:t>Skriv upp rubriker på ett blädderblock/</a:t>
            </a:r>
            <a:r>
              <a:rPr lang="sv-SE" dirty="0" err="1" smtClean="0"/>
              <a:t>whiteboard</a:t>
            </a:r>
            <a:r>
              <a:rPr lang="sv-SE" dirty="0" smtClean="0"/>
              <a:t> och dela upp</a:t>
            </a:r>
            <a:r>
              <a:rPr lang="sv-SE" baseline="0" dirty="0" smtClean="0"/>
              <a:t> i </a:t>
            </a:r>
            <a:r>
              <a:rPr lang="sv-SE" dirty="0" smtClean="0"/>
              <a:t>fyra områden, ett för varje rubrik,</a:t>
            </a:r>
            <a:r>
              <a:rPr lang="sv-SE" baseline="0" dirty="0" smtClean="0"/>
              <a:t> ex lättarbetat digitalt stöd, utbyte av patientinfo. osv</a:t>
            </a:r>
          </a:p>
          <a:p>
            <a:pPr marL="228600" indent="-228600">
              <a:buAutoNum type="arabicPeriod" startAt="2"/>
            </a:pPr>
            <a:r>
              <a:rPr lang="sv-SE" dirty="0" smtClean="0"/>
              <a:t>Deltagarna pratar två och två i bikupor och skriver ner sina idéer på post-it-lappar, </a:t>
            </a:r>
          </a:p>
          <a:p>
            <a:pPr marL="0" indent="0">
              <a:buNone/>
            </a:pPr>
            <a:r>
              <a:rPr lang="sv-SE" b="1" dirty="0" smtClean="0"/>
              <a:t>Tidsåtgång</a:t>
            </a:r>
            <a:r>
              <a:rPr lang="sv-SE" b="1" baseline="0" dirty="0" smtClean="0"/>
              <a:t>: </a:t>
            </a:r>
            <a:r>
              <a:rPr lang="sv-SE" b="1" dirty="0" smtClean="0"/>
              <a:t>ca 15 min</a:t>
            </a:r>
            <a:br>
              <a:rPr lang="sv-SE" b="1" dirty="0" smtClean="0"/>
            </a:br>
            <a:endParaRPr lang="sv-SE" b="1" dirty="0" smtClean="0"/>
          </a:p>
          <a:p>
            <a:pPr marL="228600" indent="-228600">
              <a:buAutoNum type="arabicPeriod" startAt="4"/>
            </a:pPr>
            <a:r>
              <a:rPr lang="sv-SE" dirty="0" smtClean="0"/>
              <a:t>UL/PHL läser upp vad som står på varje lapp och sen diskuterar alla i hela gruppen, </a:t>
            </a:r>
          </a:p>
          <a:p>
            <a:pPr marL="0" indent="0">
              <a:buNone/>
            </a:pPr>
            <a:r>
              <a:rPr lang="sv-SE" b="1" dirty="0" smtClean="0"/>
              <a:t>Tidsåtgång:</a:t>
            </a:r>
            <a:r>
              <a:rPr lang="sv-SE" b="1" baseline="0" dirty="0" smtClean="0"/>
              <a:t> ca 10 min</a:t>
            </a:r>
          </a:p>
          <a:p>
            <a:pPr marL="0" indent="0">
              <a:buNone/>
            </a:pPr>
            <a:r>
              <a:rPr lang="sv-SE" dirty="0" smtClean="0"/>
              <a:t>Troligen finns många liknande svar som UL/PHL kan samla ihop</a:t>
            </a:r>
            <a:r>
              <a:rPr lang="sv-SE" baseline="0" dirty="0" smtClean="0"/>
              <a:t> och ta upp en gång sa att inte gruppen behöver diskutera varenda lapp som är snarlik</a:t>
            </a:r>
          </a:p>
          <a:p>
            <a:pPr marL="0" indent="0">
              <a:buNone/>
            </a:pPr>
            <a:endParaRPr lang="sv-SE" kern="1200" baseline="0" dirty="0" smtClean="0">
              <a:solidFill>
                <a:schemeClr val="tx1"/>
              </a:solidFill>
            </a:endParaRPr>
          </a:p>
          <a:p>
            <a:pPr marL="0" indent="0">
              <a:buNone/>
            </a:pPr>
            <a:r>
              <a:rPr lang="sv-SE" b="1" kern="1200" dirty="0" smtClean="0">
                <a:solidFill>
                  <a:schemeClr val="tx1"/>
                </a:solidFill>
              </a:rPr>
              <a:t>Rubriker</a:t>
            </a:r>
          </a:p>
          <a:p>
            <a:pPr marL="0" indent="0">
              <a:buNone/>
            </a:pPr>
            <a:r>
              <a:rPr lang="sv-SE" kern="1200" dirty="0" smtClean="0">
                <a:solidFill>
                  <a:schemeClr val="tx1"/>
                </a:solidFill>
              </a:rPr>
              <a:t>-Lättarbetat digitalt stöd</a:t>
            </a:r>
          </a:p>
          <a:p>
            <a:pPr marL="0" indent="0">
              <a:buNone/>
            </a:pPr>
            <a:r>
              <a:rPr lang="sv-SE" kern="1200" dirty="0" smtClean="0"/>
              <a:t>-Utbyte av patientinformation</a:t>
            </a:r>
          </a:p>
          <a:p>
            <a:pPr marL="0" indent="0">
              <a:buNone/>
            </a:pPr>
            <a:r>
              <a:rPr lang="sv-SE" kern="1200" dirty="0" smtClean="0"/>
              <a:t>-Data av hög kvalitet</a:t>
            </a:r>
          </a:p>
          <a:p>
            <a:pPr marL="0" indent="0">
              <a:buNone/>
            </a:pPr>
            <a:r>
              <a:rPr lang="sv-SE" kern="1200" dirty="0" smtClean="0"/>
              <a:t>-Besluts- och kunskapsstöd</a:t>
            </a:r>
            <a:br>
              <a:rPr lang="sv-SE" kern="1200" dirty="0" smtClean="0"/>
            </a:br>
            <a:endParaRPr lang="sv-SE" kern="1200" dirty="0" smtClean="0"/>
          </a:p>
          <a:p>
            <a:r>
              <a:rPr lang="sv-SE" b="1" dirty="0" smtClean="0"/>
              <a:t>Hjälptext</a:t>
            </a:r>
            <a:r>
              <a:rPr lang="sv-SE" b="1" baseline="0" dirty="0" smtClean="0"/>
              <a:t> för att få igång dialog om det går trögt:</a:t>
            </a:r>
            <a:endParaRPr lang="sv-SE" b="1" dirty="0" smtClean="0"/>
          </a:p>
          <a:p>
            <a:pPr lvl="0"/>
            <a:endParaRPr lang="sv-SE" sz="1200" b="1" kern="1200" dirty="0" smtClean="0">
              <a:solidFill>
                <a:schemeClr val="tx1"/>
              </a:solidFill>
              <a:effectLst/>
              <a:latin typeface="Arial" pitchFamily="34" charset="0"/>
              <a:ea typeface="Geneva" pitchFamily="1" charset="-128"/>
              <a:cs typeface="Geneva" charset="0"/>
            </a:endParaRPr>
          </a:p>
          <a:p>
            <a:pPr lvl="0"/>
            <a:r>
              <a:rPr lang="sv-SE" sz="1200" b="0" kern="1200" dirty="0" smtClean="0">
                <a:solidFill>
                  <a:schemeClr val="tx1"/>
                </a:solidFill>
                <a:effectLst/>
                <a:latin typeface="Arial" pitchFamily="34" charset="0"/>
                <a:ea typeface="Geneva" pitchFamily="1" charset="-128"/>
                <a:cs typeface="Geneva" charset="0"/>
              </a:rPr>
              <a:t>Lättarbetat</a:t>
            </a:r>
            <a:r>
              <a:rPr lang="sv-SE" sz="1200" b="0" kern="1200" baseline="0" dirty="0" smtClean="0">
                <a:solidFill>
                  <a:schemeClr val="tx1"/>
                </a:solidFill>
                <a:effectLst/>
                <a:latin typeface="Arial" pitchFamily="34" charset="0"/>
                <a:ea typeface="Geneva" pitchFamily="1" charset="-128"/>
                <a:cs typeface="Geneva" charset="0"/>
              </a:rPr>
              <a:t> digitalt stöd</a:t>
            </a:r>
          </a:p>
          <a:p>
            <a:pPr marL="285750" indent="-285750">
              <a:spcAft>
                <a:spcPts val="1067"/>
              </a:spcAft>
              <a:buFont typeface="Arial" panose="020B0604020202020204" pitchFamily="34" charset="0"/>
              <a:buChar char="•"/>
            </a:pPr>
            <a:r>
              <a:rPr lang="sv-SE" sz="1200" dirty="0" smtClean="0"/>
              <a:t>Mera lättarbetat digitalt stöd med färre inloggningar, smidiga, moderna gränssnitt och intuitiva funktioner</a:t>
            </a:r>
          </a:p>
          <a:p>
            <a:pPr marL="285750" indent="-285750">
              <a:spcAft>
                <a:spcPts val="1067"/>
              </a:spcAft>
              <a:buFont typeface="Arial" panose="020B0604020202020204" pitchFamily="34" charset="0"/>
              <a:buChar char="•"/>
            </a:pPr>
            <a:r>
              <a:rPr lang="sv-SE" sz="1200" dirty="0" smtClean="0"/>
              <a:t>Vårdundersökning på distans</a:t>
            </a:r>
          </a:p>
          <a:p>
            <a:pPr marL="285750" indent="-285750">
              <a:spcAft>
                <a:spcPts val="1067"/>
              </a:spcAft>
              <a:buFont typeface="Arial" panose="020B0604020202020204" pitchFamily="34" charset="0"/>
              <a:buChar char="•"/>
            </a:pPr>
            <a:r>
              <a:rPr lang="sv-SE" sz="1200" dirty="0" smtClean="0"/>
              <a:t>Automatiserad resurs- och logistikplanerare</a:t>
            </a:r>
          </a:p>
          <a:p>
            <a:pPr marL="285750" indent="-285750">
              <a:spcAft>
                <a:spcPts val="1067"/>
              </a:spcAft>
              <a:buFont typeface="Arial" panose="020B0604020202020204" pitchFamily="34" charset="0"/>
              <a:buChar char="•"/>
            </a:pPr>
            <a:r>
              <a:rPr lang="sv-SE" sz="1200" kern="1200" dirty="0" smtClean="0">
                <a:solidFill>
                  <a:schemeClr val="tx1"/>
                </a:solidFill>
                <a:effectLst/>
                <a:latin typeface="Arial" pitchFamily="34" charset="0"/>
                <a:ea typeface="Geneva" pitchFamily="1" charset="-128"/>
                <a:cs typeface="Geneva" charset="0"/>
              </a:rPr>
              <a:t>Färre onödiga och kostsamma undersökningar.</a:t>
            </a:r>
          </a:p>
          <a:p>
            <a:pPr lvl="1"/>
            <a:endParaRPr lang="sv-SE" sz="1200" kern="1200" dirty="0" smtClean="0">
              <a:solidFill>
                <a:schemeClr val="tx1"/>
              </a:solidFill>
              <a:effectLst/>
              <a:latin typeface="Arial" pitchFamily="34" charset="0"/>
              <a:ea typeface="Geneva" pitchFamily="1" charset="-128"/>
              <a:cs typeface="Geneva" charset="0"/>
            </a:endParaRPr>
          </a:p>
          <a:p>
            <a:pPr lvl="0"/>
            <a:r>
              <a:rPr lang="sv-SE" sz="1200" b="0" kern="1200" dirty="0" smtClean="0">
                <a:solidFill>
                  <a:schemeClr val="tx1"/>
                </a:solidFill>
                <a:effectLst/>
                <a:latin typeface="Arial" pitchFamily="34" charset="0"/>
                <a:ea typeface="Geneva" pitchFamily="1" charset="-128"/>
                <a:cs typeface="Geneva" charset="0"/>
              </a:rPr>
              <a:t>Utbyte</a:t>
            </a:r>
            <a:r>
              <a:rPr lang="sv-SE" sz="1200" b="0" kern="1200" baseline="0" dirty="0" smtClean="0">
                <a:solidFill>
                  <a:schemeClr val="tx1"/>
                </a:solidFill>
                <a:effectLst/>
                <a:latin typeface="Arial" pitchFamily="34" charset="0"/>
                <a:ea typeface="Geneva" pitchFamily="1" charset="-128"/>
                <a:cs typeface="Geneva" charset="0"/>
              </a:rPr>
              <a:t> av patientinformation</a:t>
            </a:r>
            <a:endParaRPr lang="sv-SE" sz="1200" b="0" kern="1200" dirty="0" smtClean="0">
              <a:solidFill>
                <a:schemeClr val="tx1"/>
              </a:solidFill>
              <a:effectLst/>
              <a:latin typeface="Arial" pitchFamily="34" charset="0"/>
              <a:ea typeface="Geneva" pitchFamily="1" charset="-128"/>
              <a:cs typeface="Geneva" charset="0"/>
            </a:endParaRPr>
          </a:p>
          <a:p>
            <a:pPr marL="285750" indent="-285750">
              <a:spcAft>
                <a:spcPts val="1067"/>
              </a:spcAft>
              <a:buFont typeface="Arial" panose="020B0604020202020204" pitchFamily="34" charset="0"/>
              <a:buChar char="•"/>
            </a:pPr>
            <a:r>
              <a:rPr lang="sv-SE" sz="1400" dirty="0" smtClean="0"/>
              <a:t>Utbyte av patientinformation mellan vårdgivare </a:t>
            </a:r>
          </a:p>
          <a:p>
            <a:pPr marL="285750" indent="-285750">
              <a:spcAft>
                <a:spcPts val="1067"/>
              </a:spcAft>
              <a:buFont typeface="Arial" panose="020B0604020202020204" pitchFamily="34" charset="0"/>
              <a:buChar char="•"/>
            </a:pPr>
            <a:r>
              <a:rPr lang="sv-SE" sz="1400" dirty="0" smtClean="0"/>
              <a:t>Samordnad hantering av vårdplan</a:t>
            </a:r>
          </a:p>
          <a:p>
            <a:pPr marL="285750" indent="-285750">
              <a:spcAft>
                <a:spcPts val="1067"/>
              </a:spcAft>
              <a:buFont typeface="Arial" panose="020B0604020202020204" pitchFamily="34" charset="0"/>
              <a:buChar char="•"/>
            </a:pPr>
            <a:r>
              <a:rPr lang="sv-SE" sz="1400" dirty="0" smtClean="0"/>
              <a:t>Samordnad tidbokning på nätet</a:t>
            </a:r>
          </a:p>
          <a:p>
            <a:pPr lvl="1"/>
            <a:endParaRPr lang="sv-SE" sz="1200" kern="1200" dirty="0" smtClean="0">
              <a:solidFill>
                <a:schemeClr val="tx1"/>
              </a:solidFill>
              <a:effectLst/>
              <a:latin typeface="Arial" pitchFamily="34" charset="0"/>
              <a:ea typeface="Geneva" pitchFamily="1" charset="-128"/>
              <a:cs typeface="Geneva" charset="0"/>
            </a:endParaRPr>
          </a:p>
          <a:p>
            <a:pPr lvl="0"/>
            <a:r>
              <a:rPr lang="sv-SE" sz="1200" b="0" kern="1200" dirty="0" smtClean="0">
                <a:solidFill>
                  <a:schemeClr val="tx1"/>
                </a:solidFill>
                <a:effectLst/>
                <a:latin typeface="Arial" pitchFamily="34" charset="0"/>
                <a:ea typeface="Geneva" pitchFamily="1" charset="-128"/>
                <a:cs typeface="Geneva" charset="0"/>
              </a:rPr>
              <a:t>Data</a:t>
            </a:r>
            <a:r>
              <a:rPr lang="sv-SE" sz="1200" b="0" kern="1200" baseline="0" dirty="0" smtClean="0">
                <a:solidFill>
                  <a:schemeClr val="tx1"/>
                </a:solidFill>
                <a:effectLst/>
                <a:latin typeface="Arial" pitchFamily="34" charset="0"/>
                <a:ea typeface="Geneva" pitchFamily="1" charset="-128"/>
                <a:cs typeface="Geneva" charset="0"/>
              </a:rPr>
              <a:t> av hög kvalitet</a:t>
            </a:r>
            <a:endParaRPr lang="sv-SE" sz="1200" b="0" kern="1200" dirty="0" smtClean="0">
              <a:solidFill>
                <a:schemeClr val="tx1"/>
              </a:solidFill>
              <a:effectLst/>
              <a:latin typeface="Arial" pitchFamily="34" charset="0"/>
              <a:ea typeface="Geneva" pitchFamily="1" charset="-128"/>
              <a:cs typeface="Geneva" charset="0"/>
            </a:endParaRPr>
          </a:p>
          <a:p>
            <a:pPr marL="285750" indent="-285750">
              <a:spcAft>
                <a:spcPts val="1067"/>
              </a:spcAft>
              <a:buFont typeface="Arial" panose="020B0604020202020204" pitchFamily="34" charset="0"/>
              <a:buChar char="•"/>
            </a:pPr>
            <a:r>
              <a:rPr lang="sv-SE" sz="1400" dirty="0" smtClean="0"/>
              <a:t>Tillgång till anonymiserad och avidentifierad data av hög kvalitet</a:t>
            </a:r>
          </a:p>
          <a:p>
            <a:pPr marL="285750" indent="-285750">
              <a:spcAft>
                <a:spcPts val="1067"/>
              </a:spcAft>
              <a:buFont typeface="Arial" panose="020B0604020202020204" pitchFamily="34" charset="0"/>
              <a:buChar char="•"/>
            </a:pPr>
            <a:r>
              <a:rPr lang="sv-SE" sz="1400" kern="1200" dirty="0" smtClean="0">
                <a:solidFill>
                  <a:schemeClr val="tx1"/>
                </a:solidFill>
              </a:rPr>
              <a:t>Standardiserade termer och begrepp</a:t>
            </a:r>
            <a:r>
              <a:rPr lang="sv-SE" sz="1400" dirty="0" smtClean="0"/>
              <a:t> </a:t>
            </a:r>
          </a:p>
          <a:p>
            <a:pPr marL="285750" indent="-285750">
              <a:spcAft>
                <a:spcPts val="1067"/>
              </a:spcAft>
              <a:buFont typeface="Arial" panose="020B0604020202020204" pitchFamily="34" charset="0"/>
              <a:buChar char="•"/>
            </a:pPr>
            <a:r>
              <a:rPr lang="sv-SE" sz="1200" kern="1200" dirty="0" smtClean="0">
                <a:solidFill>
                  <a:schemeClr val="tx1"/>
                </a:solidFill>
                <a:effectLst/>
                <a:latin typeface="Arial" pitchFamily="34" charset="0"/>
                <a:ea typeface="Geneva" pitchFamily="1" charset="-128"/>
                <a:cs typeface="Geneva" charset="0"/>
              </a:rPr>
              <a:t>Uppföljning av information i realtid.</a:t>
            </a:r>
          </a:p>
          <a:p>
            <a:pPr marL="285750" indent="-285750">
              <a:spcAft>
                <a:spcPts val="1067"/>
              </a:spcAft>
              <a:buFont typeface="Arial" panose="020B0604020202020204" pitchFamily="34" charset="0"/>
              <a:buChar char="•"/>
            </a:pPr>
            <a:endParaRPr lang="sv-SE" sz="1200" b="1" kern="1200" dirty="0" smtClean="0">
              <a:solidFill>
                <a:schemeClr val="tx1"/>
              </a:solidFill>
              <a:effectLst/>
              <a:latin typeface="Arial" pitchFamily="34" charset="0"/>
              <a:ea typeface="Geneva" pitchFamily="1" charset="-128"/>
              <a:cs typeface="Geneva" charset="0"/>
            </a:endParaRPr>
          </a:p>
          <a:p>
            <a:pPr marL="0" indent="0">
              <a:spcAft>
                <a:spcPts val="1067"/>
              </a:spcAft>
              <a:buFont typeface="Arial" panose="020B0604020202020204" pitchFamily="34" charset="0"/>
              <a:buNone/>
            </a:pPr>
            <a:r>
              <a:rPr lang="sv-SE" sz="1200" b="0" kern="1200" dirty="0" smtClean="0">
                <a:solidFill>
                  <a:schemeClr val="tx1"/>
                </a:solidFill>
                <a:effectLst/>
                <a:latin typeface="Arial" pitchFamily="34" charset="0"/>
                <a:ea typeface="Geneva" pitchFamily="1" charset="-128"/>
                <a:cs typeface="Geneva" charset="0"/>
              </a:rPr>
              <a:t>Besluts-</a:t>
            </a:r>
            <a:r>
              <a:rPr lang="sv-SE" sz="1200" b="0" kern="1200" baseline="0" dirty="0" smtClean="0">
                <a:solidFill>
                  <a:schemeClr val="tx1"/>
                </a:solidFill>
                <a:effectLst/>
                <a:latin typeface="Arial" pitchFamily="34" charset="0"/>
                <a:ea typeface="Geneva" pitchFamily="1" charset="-128"/>
                <a:cs typeface="Geneva" charset="0"/>
              </a:rPr>
              <a:t> och kunskapsstöd</a:t>
            </a:r>
          </a:p>
          <a:p>
            <a:pPr marL="285750" indent="-285750">
              <a:spcAft>
                <a:spcPts val="1067"/>
              </a:spcAft>
              <a:buFont typeface="Arial" panose="020B0604020202020204" pitchFamily="34" charset="0"/>
              <a:buChar char="•"/>
            </a:pPr>
            <a:r>
              <a:rPr lang="sv-SE" sz="1200" dirty="0" smtClean="0"/>
              <a:t>Tillgång till patientens vård- och hälsodata</a:t>
            </a:r>
          </a:p>
          <a:p>
            <a:pPr marL="285750" indent="-285750">
              <a:spcAft>
                <a:spcPts val="1067"/>
              </a:spcAft>
              <a:buFont typeface="Arial" panose="020B0604020202020204" pitchFamily="34" charset="0"/>
              <a:buChar char="•"/>
            </a:pPr>
            <a:r>
              <a:rPr lang="sv-SE" sz="1200" dirty="0" smtClean="0"/>
              <a:t>Multidisciplinära videomöten</a:t>
            </a:r>
          </a:p>
          <a:p>
            <a:pPr marL="285750" indent="-285750">
              <a:spcAft>
                <a:spcPts val="1067"/>
              </a:spcAft>
              <a:buFont typeface="Arial" panose="020B0604020202020204" pitchFamily="34" charset="0"/>
              <a:buChar char="•"/>
            </a:pPr>
            <a:r>
              <a:rPr lang="sv-SE" sz="1200" dirty="0" smtClean="0"/>
              <a:t>Gemensam läkemedelslista</a:t>
            </a:r>
          </a:p>
          <a:p>
            <a:pPr marL="0" indent="0">
              <a:buNone/>
            </a:pPr>
            <a:endParaRPr lang="sv-SE" kern="120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25</a:t>
            </a:fld>
            <a:endParaRPr lang="sv-SE"/>
          </a:p>
        </p:txBody>
      </p:sp>
    </p:spTree>
    <p:extLst>
      <p:ext uri="{BB962C8B-B14F-4D97-AF65-F5344CB8AC3E}">
        <p14:creationId xmlns:p14="http://schemas.microsoft.com/office/powerpoint/2010/main" val="1053259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200" b="1"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Hjälptext</a:t>
            </a:r>
            <a:endParaRPr kumimoji="0" lang="sv-SE" sz="1200"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200"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Ett omfattande arbete har gjorts för att fånga verksamhetens behov. Under 2018 pågår arbetet med att komplettera med ytterligare synpunkter gällande framtida arbetssätt, informatik och teknik inför första upphandlingen.</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200"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200"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Behov och krav på framtida arbetssätt, informatik och teknik definieras med hjälp av medarbetare inom hälso- och sjukvården</a:t>
            </a: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200"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200" b="1"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Förklaring till boxarna till vänster i bilden: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sv-SE" sz="1200" b="0"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Ca 400 medarbetare </a:t>
            </a:r>
            <a:r>
              <a:rPr kumimoji="0" lang="sv-SE" sz="1200"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inom sjukvården, exempelvis: sjuksköterskor, systemadministratörer, </a:t>
            </a:r>
            <a:r>
              <a:rPr lang="sv-SE" sz="1200" kern="1200" dirty="0" smtClean="0">
                <a:solidFill>
                  <a:schemeClr val="tx1"/>
                </a:solidFill>
                <a:effectLst/>
                <a:latin typeface="Arial" pitchFamily="34" charset="0"/>
                <a:ea typeface="Geneva" pitchFamily="1" charset="-128"/>
                <a:cs typeface="Geneva" charset="0"/>
              </a:rPr>
              <a:t>fysioterapeuter, verksamhetschefer, avtalshandläggare, chefssköterska och medicinskt ansvarig</a:t>
            </a:r>
            <a:r>
              <a:rPr lang="sv-SE" sz="1200" kern="1200" baseline="0" dirty="0" smtClean="0">
                <a:solidFill>
                  <a:schemeClr val="tx1"/>
                </a:solidFill>
                <a:effectLst/>
                <a:latin typeface="Arial" pitchFamily="34" charset="0"/>
                <a:ea typeface="Geneva" pitchFamily="1" charset="-128"/>
                <a:cs typeface="Geneva" charset="0"/>
              </a:rPr>
              <a:t> </a:t>
            </a:r>
            <a:r>
              <a:rPr kumimoji="0" lang="sv-SE" sz="1200"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är under 2018 med och ställer krav på framtidens IT-stöd. Dessa personer är utvalda av </a:t>
            </a:r>
            <a:r>
              <a:rPr lang="sv-SE" sz="1200" dirty="0" smtClean="0"/>
              <a:t>en ansvarig i varje verksamhets ledningsgrupp</a:t>
            </a:r>
            <a:r>
              <a:rPr lang="sv-SE" sz="1200" baseline="0" dirty="0" smtClean="0"/>
              <a:t> (så kallad transformationssponsor) som har valt ut representanterna i sin verksamhet.</a:t>
            </a:r>
            <a:endParaRPr lang="sv-SE" sz="1200" dirty="0" smtClean="0"/>
          </a:p>
          <a:p>
            <a:endParaRPr kumimoji="0" lang="sv-SE" sz="1200"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r>
              <a:rPr lang="sv-SE" sz="1200" b="1" kern="1200" baseline="0" dirty="0" smtClean="0">
                <a:solidFill>
                  <a:schemeClr val="tx1"/>
                </a:solidFill>
                <a:effectLst/>
                <a:latin typeface="Arial" pitchFamily="34" charset="0"/>
                <a:ea typeface="Geneva" pitchFamily="1" charset="-128"/>
                <a:cs typeface="Geneva" charset="0"/>
              </a:rPr>
              <a:t>De här personerna är transformationssponsorer:  </a:t>
            </a:r>
            <a:r>
              <a:rPr lang="sv-SE" sz="1200" kern="1200" baseline="0" dirty="0" smtClean="0">
                <a:solidFill>
                  <a:schemeClr val="tx1"/>
                </a:solidFill>
                <a:effectLst/>
                <a:latin typeface="Arial" pitchFamily="34" charset="0"/>
                <a:ea typeface="Geneva" pitchFamily="1" charset="-128"/>
                <a:cs typeface="Geneva" charset="0"/>
              </a:rPr>
              <a:t>	</a:t>
            </a:r>
          </a:p>
          <a:p>
            <a:endParaRPr lang="sv-SE" sz="1200" kern="1200" baseline="0" dirty="0" smtClean="0">
              <a:solidFill>
                <a:schemeClr val="tx1"/>
              </a:solidFill>
              <a:effectLst/>
              <a:latin typeface="Arial" pitchFamily="34" charset="0"/>
              <a:ea typeface="Geneva" pitchFamily="1" charset="-128"/>
              <a:cs typeface="Geneva" charset="0"/>
            </a:endParaRPr>
          </a:p>
          <a:p>
            <a:r>
              <a:rPr lang="sv-SE" sz="1200" kern="1200" dirty="0" smtClean="0">
                <a:solidFill>
                  <a:schemeClr val="tx1"/>
                </a:solidFill>
                <a:effectLst/>
                <a:latin typeface="Arial" pitchFamily="34" charset="0"/>
                <a:ea typeface="Geneva" pitchFamily="1" charset="-128"/>
                <a:cs typeface="Geneva" charset="0"/>
              </a:rPr>
              <a:t>Emma </a:t>
            </a:r>
            <a:r>
              <a:rPr lang="sv-SE" sz="1200" kern="1200" dirty="0" err="1" smtClean="0">
                <a:solidFill>
                  <a:schemeClr val="tx1"/>
                </a:solidFill>
                <a:effectLst/>
                <a:latin typeface="Arial" pitchFamily="34" charset="0"/>
                <a:ea typeface="Geneva" pitchFamily="1" charset="-128"/>
                <a:cs typeface="Geneva" charset="0"/>
              </a:rPr>
              <a:t>Ekerdal</a:t>
            </a:r>
            <a:r>
              <a:rPr lang="sv-SE" sz="1200" kern="1200" dirty="0" smtClean="0">
                <a:solidFill>
                  <a:schemeClr val="tx1"/>
                </a:solidFill>
                <a:effectLst/>
                <a:latin typeface="Arial" pitchFamily="34" charset="0"/>
                <a:ea typeface="Geneva" pitchFamily="1" charset="-128"/>
                <a:cs typeface="Geneva" charset="0"/>
              </a:rPr>
              <a:t> Loven	Södersjukhuset </a:t>
            </a:r>
          </a:p>
          <a:p>
            <a:r>
              <a:rPr lang="sv-SE" sz="1200" kern="1200" dirty="0" smtClean="0">
                <a:solidFill>
                  <a:schemeClr val="tx1"/>
                </a:solidFill>
                <a:effectLst/>
                <a:latin typeface="Arial" pitchFamily="34" charset="0"/>
                <a:ea typeface="Geneva" pitchFamily="1" charset="-128"/>
                <a:cs typeface="Geneva" charset="0"/>
              </a:rPr>
              <a:t>Eva Pilsäter-</a:t>
            </a:r>
            <a:r>
              <a:rPr lang="sv-SE" sz="1200" kern="1200" dirty="0" err="1" smtClean="0">
                <a:solidFill>
                  <a:schemeClr val="tx1"/>
                </a:solidFill>
                <a:effectLst/>
                <a:latin typeface="Arial" pitchFamily="34" charset="0"/>
                <a:ea typeface="Geneva" pitchFamily="1" charset="-128"/>
                <a:cs typeface="Geneva" charset="0"/>
              </a:rPr>
              <a:t>Faxner</a:t>
            </a:r>
            <a:r>
              <a:rPr lang="sv-SE" sz="1200" kern="1200" dirty="0" smtClean="0">
                <a:solidFill>
                  <a:schemeClr val="tx1"/>
                </a:solidFill>
                <a:effectLst/>
                <a:latin typeface="Arial" pitchFamily="34" charset="0"/>
                <a:ea typeface="Geneva" pitchFamily="1" charset="-128"/>
                <a:cs typeface="Geneva" charset="0"/>
              </a:rPr>
              <a:t>	Stockholms läns sjukvårdsområde</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Gunilla Bryntesson 	Region Gotland</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Johanna Albert 	Danderyds sjukhus</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Lena Furmark 	                        Hälso- och sjukvårdsförvaltningen</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Michael Gårdebäck	Södertälje sjukhus</a:t>
            </a:r>
          </a:p>
          <a:p>
            <a:r>
              <a:rPr lang="sv-SE" sz="1200" kern="1200" dirty="0" smtClean="0">
                <a:solidFill>
                  <a:schemeClr val="tx1"/>
                </a:solidFill>
                <a:effectLst/>
                <a:latin typeface="Arial" pitchFamily="34" charset="0"/>
                <a:ea typeface="Geneva" pitchFamily="1" charset="-128"/>
                <a:cs typeface="Geneva" charset="0"/>
              </a:rPr>
              <a:t>Patrik Rossi 	                        Karolinska Universitetssjukhuset</a:t>
            </a:r>
            <a:br>
              <a:rPr lang="sv-SE" sz="120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Susanne Bergenbrant-Glas	Chefläkare, </a:t>
            </a:r>
            <a:r>
              <a:rPr lang="sv-SE" sz="1200" kern="1200" dirty="0" err="1" smtClean="0">
                <a:solidFill>
                  <a:schemeClr val="tx1"/>
                </a:solidFill>
                <a:effectLst/>
                <a:latin typeface="Arial" pitchFamily="34" charset="0"/>
                <a:ea typeface="Geneva" pitchFamily="1" charset="-128"/>
                <a:cs typeface="Geneva" charset="0"/>
              </a:rPr>
              <a:t>TioHundra</a:t>
            </a:r>
            <a:r>
              <a:rPr lang="sv-SE" sz="1200" kern="1200" dirty="0" smtClean="0">
                <a:solidFill>
                  <a:schemeClr val="tx1"/>
                </a:solidFill>
                <a:effectLst/>
                <a:latin typeface="Arial" pitchFamily="34" charset="0"/>
                <a:ea typeface="Geneva" pitchFamily="1" charset="-128"/>
                <a:cs typeface="Geneva" charset="0"/>
              </a:rPr>
              <a:t> </a:t>
            </a:r>
          </a:p>
          <a:p>
            <a:pPr marL="0" marR="0" lvl="2"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sv-SE" sz="1200"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71450" marR="0" lvl="2"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1"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Initiativ</a:t>
            </a:r>
            <a:r>
              <a:rPr kumimoji="0" lang="sv-SE" sz="1200"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såsom exempelvis tidigare forskning tas tillvara och vidareutvecklas inom FVM.</a:t>
            </a:r>
          </a:p>
          <a:p>
            <a:pPr marL="171450" marR="0" lvl="2"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1" i="0" u="none" strike="noStrike" kern="0" cap="none" spc="0" normalizeH="0" baseline="0" noProof="0" dirty="0" err="1"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eHälsalyftet</a:t>
            </a:r>
            <a:r>
              <a:rPr kumimoji="0" lang="sv-SE" sz="1200" b="0"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Behov och kraven som kommer fram via </a:t>
            </a:r>
            <a:r>
              <a:rPr kumimoji="0" lang="sv-SE" sz="1200" b="0" i="0" u="none" strike="noStrike" kern="0" cap="none" spc="0" normalizeH="0" baseline="0" noProof="0" dirty="0" err="1"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eHälsalyftet</a:t>
            </a:r>
            <a:r>
              <a:rPr kumimoji="0" lang="sv-SE" sz="1200" b="0"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förs vidare till respektive ledningsgrupp</a:t>
            </a:r>
            <a:endParaRPr kumimoji="0" lang="sv-SE" sz="1200"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71450" marR="0" lvl="2"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i="0" dirty="0" err="1" smtClean="0"/>
              <a:t>Referens</a:t>
            </a:r>
            <a:r>
              <a:rPr lang="en-GB" sz="1200" b="1" i="0" dirty="0" smtClean="0"/>
              <a:t> </a:t>
            </a:r>
            <a:r>
              <a:rPr lang="en-GB" sz="1200" b="1" i="0" dirty="0" err="1" smtClean="0"/>
              <a:t>och</a:t>
            </a:r>
            <a:r>
              <a:rPr lang="en-GB" sz="1200" b="1" i="0" dirty="0" smtClean="0"/>
              <a:t> </a:t>
            </a:r>
            <a:r>
              <a:rPr lang="en-GB" sz="1200" b="1" i="0" dirty="0" err="1" smtClean="0"/>
              <a:t>intressentgrupper</a:t>
            </a:r>
            <a:r>
              <a:rPr lang="en-GB" sz="1200" dirty="0" smtClean="0"/>
              <a:t>. </a:t>
            </a:r>
            <a:r>
              <a:rPr lang="en-GB" sz="1200" dirty="0" err="1" smtClean="0"/>
              <a:t>Det</a:t>
            </a:r>
            <a:r>
              <a:rPr lang="en-GB" sz="1200" dirty="0" smtClean="0"/>
              <a:t> </a:t>
            </a:r>
            <a:r>
              <a:rPr lang="en-GB" sz="1200" dirty="0" err="1" smtClean="0"/>
              <a:t>finns</a:t>
            </a:r>
            <a:r>
              <a:rPr lang="en-GB" sz="1200" dirty="0" smtClean="0"/>
              <a:t> </a:t>
            </a:r>
            <a:r>
              <a:rPr lang="en-GB" sz="1200" dirty="0" err="1" smtClean="0"/>
              <a:t>ett</a:t>
            </a:r>
            <a:r>
              <a:rPr lang="en-GB" sz="1200" dirty="0" smtClean="0"/>
              <a:t> </a:t>
            </a:r>
            <a:r>
              <a:rPr lang="en-GB" sz="1200" dirty="0" err="1" smtClean="0"/>
              <a:t>antal</a:t>
            </a:r>
            <a:r>
              <a:rPr lang="en-GB" sz="1200" baseline="0" dirty="0" smtClean="0"/>
              <a:t> </a:t>
            </a:r>
            <a:r>
              <a:rPr lang="en-GB" sz="1200" baseline="0" dirty="0" err="1" smtClean="0"/>
              <a:t>referensgrupper</a:t>
            </a:r>
            <a:r>
              <a:rPr lang="en-GB" sz="1200" baseline="0" dirty="0" smtClean="0"/>
              <a:t> (</a:t>
            </a:r>
            <a:r>
              <a:rPr lang="en-GB" sz="1200" baseline="0" dirty="0" err="1" smtClean="0"/>
              <a:t>tex</a:t>
            </a:r>
            <a:r>
              <a:rPr lang="en-GB" sz="1200" baseline="0" dirty="0" smtClean="0"/>
              <a:t> </a:t>
            </a:r>
            <a:r>
              <a:rPr lang="en-GB" sz="1200" baseline="0" dirty="0" err="1" smtClean="0"/>
              <a:t>patientgrupper</a:t>
            </a:r>
            <a:r>
              <a:rPr lang="en-GB" sz="1200" baseline="0" dirty="0" smtClean="0"/>
              <a:t> </a:t>
            </a:r>
            <a:r>
              <a:rPr lang="en-GB" sz="1200" baseline="0" dirty="0" err="1" smtClean="0"/>
              <a:t>och</a:t>
            </a:r>
            <a:r>
              <a:rPr lang="en-GB" sz="1200" baseline="0" dirty="0" smtClean="0"/>
              <a:t> </a:t>
            </a:r>
            <a:r>
              <a:rPr lang="en-GB" sz="1200" baseline="0" dirty="0" err="1" smtClean="0"/>
              <a:t>brukare</a:t>
            </a:r>
            <a:r>
              <a:rPr lang="en-GB" sz="1200" baseline="0" dirty="0" smtClean="0"/>
              <a:t>) </a:t>
            </a:r>
            <a:r>
              <a:rPr lang="en-GB" sz="1200" baseline="0" dirty="0" err="1" smtClean="0"/>
              <a:t>och</a:t>
            </a:r>
            <a:r>
              <a:rPr lang="en-GB" sz="1200" baseline="0" dirty="0" smtClean="0"/>
              <a:t> </a:t>
            </a:r>
            <a:r>
              <a:rPr lang="en-GB" sz="1200" baseline="0" dirty="0" err="1" smtClean="0"/>
              <a:t>intressegrupper</a:t>
            </a:r>
            <a:r>
              <a:rPr lang="en-GB" sz="1200" baseline="0" dirty="0" smtClean="0"/>
              <a:t> (</a:t>
            </a:r>
            <a:r>
              <a:rPr lang="en-GB" sz="1200" baseline="0" dirty="0" err="1" smtClean="0"/>
              <a:t>tex</a:t>
            </a:r>
            <a:r>
              <a:rPr lang="en-GB" sz="1200" baseline="0" dirty="0" smtClean="0"/>
              <a:t> </a:t>
            </a:r>
            <a:r>
              <a:rPr lang="en-GB" sz="1200" baseline="0" dirty="0" err="1" smtClean="0"/>
              <a:t>kommuner</a:t>
            </a:r>
            <a:r>
              <a:rPr lang="en-GB" sz="1200" baseline="0" dirty="0" smtClean="0"/>
              <a:t>, </a:t>
            </a:r>
            <a:r>
              <a:rPr lang="en-GB" sz="1200" baseline="0" dirty="0" err="1" smtClean="0"/>
              <a:t>privata</a:t>
            </a:r>
            <a:r>
              <a:rPr lang="en-GB" sz="1200" baseline="0" dirty="0" smtClean="0"/>
              <a:t> </a:t>
            </a:r>
            <a:r>
              <a:rPr lang="en-GB" sz="1200" baseline="0" dirty="0" err="1" smtClean="0"/>
              <a:t>vårdgivare</a:t>
            </a:r>
            <a:r>
              <a:rPr lang="en-GB" sz="1200" baseline="0" dirty="0" smtClean="0"/>
              <a:t>, </a:t>
            </a:r>
            <a:r>
              <a:rPr lang="en-GB" sz="1200" baseline="0" dirty="0" err="1" smtClean="0"/>
              <a:t>och</a:t>
            </a:r>
            <a:r>
              <a:rPr lang="en-GB" sz="1200" baseline="0" dirty="0" smtClean="0"/>
              <a:t> </a:t>
            </a:r>
            <a:r>
              <a:rPr lang="en-GB" sz="1200" baseline="0" dirty="0" err="1" smtClean="0"/>
              <a:t>nationella</a:t>
            </a:r>
            <a:r>
              <a:rPr lang="en-GB" sz="1200" baseline="0" dirty="0" smtClean="0"/>
              <a:t> </a:t>
            </a:r>
            <a:r>
              <a:rPr lang="en-GB" sz="1200" baseline="0" dirty="0" err="1" smtClean="0"/>
              <a:t>tjänster</a:t>
            </a:r>
            <a:r>
              <a:rPr lang="en-GB" sz="1200" baseline="0" dirty="0" smtClean="0"/>
              <a:t>) </a:t>
            </a:r>
            <a:r>
              <a:rPr lang="en-GB" sz="1200" baseline="0" dirty="0" err="1" smtClean="0"/>
              <a:t>som</a:t>
            </a:r>
            <a:r>
              <a:rPr lang="en-GB" sz="1200" baseline="0" dirty="0" smtClean="0"/>
              <a:t> </a:t>
            </a:r>
            <a:r>
              <a:rPr lang="en-GB" sz="1200" baseline="0" dirty="0" err="1" smtClean="0"/>
              <a:t>involveras</a:t>
            </a:r>
            <a:r>
              <a:rPr lang="en-GB" sz="1200" baseline="0" dirty="0" smtClean="0"/>
              <a:t> </a:t>
            </a:r>
            <a:r>
              <a:rPr lang="en-GB" sz="1200" baseline="0" dirty="0" err="1" smtClean="0"/>
              <a:t>i</a:t>
            </a:r>
            <a:r>
              <a:rPr lang="en-GB" sz="1200" baseline="0" dirty="0" smtClean="0"/>
              <a:t> </a:t>
            </a:r>
            <a:r>
              <a:rPr lang="en-GB" sz="1200" baseline="0" dirty="0" err="1" smtClean="0"/>
              <a:t>olika</a:t>
            </a:r>
            <a:r>
              <a:rPr lang="en-GB" sz="1200" baseline="0" dirty="0" smtClean="0"/>
              <a:t> former </a:t>
            </a:r>
            <a:r>
              <a:rPr lang="en-GB" sz="1200" baseline="0" dirty="0" err="1" smtClean="0"/>
              <a:t>för</a:t>
            </a:r>
            <a:r>
              <a:rPr lang="en-GB" sz="1200" baseline="0" dirty="0" smtClean="0"/>
              <a:t> </a:t>
            </a:r>
            <a:r>
              <a:rPr lang="en-GB" sz="1200" baseline="0" dirty="0" err="1" smtClean="0"/>
              <a:t>att</a:t>
            </a:r>
            <a:r>
              <a:rPr lang="en-GB" sz="1200" baseline="0" dirty="0" smtClean="0"/>
              <a:t> </a:t>
            </a:r>
            <a:r>
              <a:rPr lang="en-GB" sz="1200" baseline="0" dirty="0" err="1" smtClean="0"/>
              <a:t>säkerställa</a:t>
            </a:r>
            <a:r>
              <a:rPr lang="en-GB" sz="1200" baseline="0" dirty="0" smtClean="0"/>
              <a:t> </a:t>
            </a:r>
            <a:r>
              <a:rPr lang="en-GB" sz="1200" baseline="0" dirty="0" err="1" smtClean="0"/>
              <a:t>en</a:t>
            </a:r>
            <a:r>
              <a:rPr lang="en-GB" sz="1200" baseline="0" dirty="0" smtClean="0"/>
              <a:t> god </a:t>
            </a:r>
            <a:r>
              <a:rPr lang="en-GB" sz="1200" baseline="0" dirty="0" err="1" smtClean="0"/>
              <a:t>lösning</a:t>
            </a:r>
            <a:r>
              <a:rPr lang="en-GB" sz="1200" baseline="0" dirty="0" smtClean="0"/>
              <a:t>. </a:t>
            </a:r>
          </a:p>
          <a:p>
            <a:pPr marL="171450" marR="0" lvl="2"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1"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Leverantörer</a:t>
            </a:r>
            <a:r>
              <a:rPr kumimoji="0" lang="sv-SE" sz="1200"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 Utvalda leverantörer som uppfyller angivna kriterier bjuds in till dialog för att diskutera olika förslag och lösningar.</a:t>
            </a:r>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smtClean="0"/>
          </a:p>
          <a:p>
            <a:pPr marL="0" marR="0" lvl="0" indent="0" defTabSz="914400" eaLnBrk="1" fontAlgn="auto" latinLnBrk="0" hangingPunct="1">
              <a:lnSpc>
                <a:spcPct val="100000"/>
              </a:lnSpc>
              <a:spcBef>
                <a:spcPts val="0"/>
              </a:spcBef>
              <a:spcAft>
                <a:spcPts val="0"/>
              </a:spcAft>
              <a:buClrTx/>
              <a:buSzTx/>
              <a:buFontTx/>
              <a:buNone/>
              <a:tabLst/>
              <a:defRPr/>
            </a:pPr>
            <a:r>
              <a:rPr lang="en-GB" sz="1200" dirty="0" err="1" smtClean="0"/>
              <a:t>Arbetet</a:t>
            </a:r>
            <a:r>
              <a:rPr lang="en-GB" sz="1200" dirty="0" smtClean="0"/>
              <a:t> </a:t>
            </a:r>
            <a:r>
              <a:rPr lang="en-GB" sz="1200" dirty="0" err="1" smtClean="0"/>
              <a:t>sker</a:t>
            </a:r>
            <a:r>
              <a:rPr lang="en-GB" sz="1200" dirty="0" smtClean="0"/>
              <a:t> sedan </a:t>
            </a:r>
            <a:r>
              <a:rPr lang="en-GB" sz="1200" baseline="0" dirty="0" err="1" smtClean="0"/>
              <a:t>successivt</a:t>
            </a:r>
            <a:r>
              <a:rPr lang="en-GB" sz="1200" baseline="0" dirty="0" smtClean="0"/>
              <a:t> </a:t>
            </a:r>
            <a:r>
              <a:rPr lang="en-GB" sz="1200" baseline="0" dirty="0" err="1" smtClean="0"/>
              <a:t>för</a:t>
            </a:r>
            <a:r>
              <a:rPr lang="en-GB" sz="1200" baseline="0" dirty="0" smtClean="0"/>
              <a:t> </a:t>
            </a:r>
            <a:r>
              <a:rPr lang="en-GB" sz="1200" baseline="0" dirty="0" err="1" smtClean="0"/>
              <a:t>att</a:t>
            </a:r>
            <a:r>
              <a:rPr lang="en-GB" sz="1200" baseline="0" dirty="0" smtClean="0"/>
              <a:t> </a:t>
            </a:r>
            <a:r>
              <a:rPr lang="en-GB" sz="1200" baseline="0" dirty="0" err="1" smtClean="0"/>
              <a:t>införa</a:t>
            </a:r>
            <a:r>
              <a:rPr lang="en-GB" sz="1200" baseline="0" dirty="0" smtClean="0"/>
              <a:t>: </a:t>
            </a:r>
            <a:r>
              <a:rPr lang="en-GB" sz="1200" baseline="0" dirty="0" err="1" smtClean="0"/>
              <a:t>gemensamma</a:t>
            </a:r>
            <a:r>
              <a:rPr lang="en-GB" sz="1200" baseline="0" dirty="0" smtClean="0"/>
              <a:t> </a:t>
            </a:r>
            <a:r>
              <a:rPr lang="en-GB" sz="1200" baseline="0" dirty="0" err="1" smtClean="0"/>
              <a:t>arbetssätt</a:t>
            </a:r>
            <a:r>
              <a:rPr lang="en-GB" sz="1200" baseline="0" dirty="0" smtClean="0"/>
              <a:t>, </a:t>
            </a:r>
            <a:r>
              <a:rPr lang="en-GB" sz="1200" baseline="0" dirty="0" err="1" smtClean="0"/>
              <a:t>teknik</a:t>
            </a:r>
            <a:r>
              <a:rPr lang="en-GB" sz="1200" baseline="0" dirty="0" smtClean="0"/>
              <a:t> </a:t>
            </a:r>
            <a:r>
              <a:rPr lang="en-GB" sz="1200" baseline="0" dirty="0" err="1" smtClean="0"/>
              <a:t>och</a:t>
            </a:r>
            <a:r>
              <a:rPr lang="en-GB" sz="1200" baseline="0" dirty="0" smtClean="0"/>
              <a:t> </a:t>
            </a:r>
            <a:r>
              <a:rPr lang="en-GB" sz="1200" baseline="0" dirty="0" err="1" smtClean="0"/>
              <a:t>informatik</a:t>
            </a:r>
            <a:r>
              <a:rPr lang="en-GB" sz="1200" baseline="0" dirty="0" smtClean="0"/>
              <a:t>. </a:t>
            </a:r>
            <a:r>
              <a:rPr lang="en-GB" sz="1200" baseline="0" dirty="0" err="1" smtClean="0"/>
              <a:t>En</a:t>
            </a:r>
            <a:r>
              <a:rPr lang="en-GB" sz="1200" baseline="0" dirty="0" smtClean="0"/>
              <a:t> </a:t>
            </a:r>
            <a:r>
              <a:rPr lang="en-GB" sz="1200" baseline="0" dirty="0" err="1" smtClean="0"/>
              <a:t>vårdinformationsmiljö</a:t>
            </a:r>
            <a:r>
              <a:rPr lang="en-GB" sz="1200" baseline="0" dirty="0" smtClean="0"/>
              <a:t> </a:t>
            </a:r>
            <a:r>
              <a:rPr lang="en-GB" sz="1200" baseline="0" dirty="0" err="1" smtClean="0"/>
              <a:t>som</a:t>
            </a:r>
            <a:r>
              <a:rPr lang="en-GB" sz="1200" baseline="0" dirty="0" smtClean="0"/>
              <a:t> </a:t>
            </a:r>
            <a:r>
              <a:rPr lang="en-GB" sz="1200" baseline="0" dirty="0" err="1" smtClean="0"/>
              <a:t>bättre</a:t>
            </a:r>
            <a:r>
              <a:rPr lang="en-GB" sz="1200" baseline="0" dirty="0" smtClean="0"/>
              <a:t> </a:t>
            </a:r>
            <a:r>
              <a:rPr lang="en-GB" sz="1200" baseline="0" dirty="0" err="1" smtClean="0"/>
              <a:t>möter</a:t>
            </a:r>
            <a:r>
              <a:rPr lang="en-GB" sz="1200" baseline="0" dirty="0" smtClean="0"/>
              <a:t> de </a:t>
            </a:r>
            <a:r>
              <a:rPr lang="en-GB" sz="1200" baseline="0" dirty="0" err="1" smtClean="0"/>
              <a:t>behov</a:t>
            </a:r>
            <a:r>
              <a:rPr lang="en-GB" sz="1200" baseline="0" dirty="0" smtClean="0"/>
              <a:t> </a:t>
            </a:r>
            <a:r>
              <a:rPr lang="en-GB" sz="1200" baseline="0" dirty="0" err="1" smtClean="0"/>
              <a:t>och</a:t>
            </a:r>
            <a:r>
              <a:rPr lang="en-GB" sz="1200" baseline="0" dirty="0" smtClean="0"/>
              <a:t> </a:t>
            </a:r>
            <a:r>
              <a:rPr lang="en-GB" sz="1200" baseline="0" dirty="0" err="1" smtClean="0"/>
              <a:t>krav</a:t>
            </a:r>
            <a:r>
              <a:rPr lang="en-GB" sz="1200" baseline="0" dirty="0" smtClean="0"/>
              <a:t> </a:t>
            </a:r>
            <a:r>
              <a:rPr lang="en-GB" sz="1200" baseline="0" dirty="0" err="1" smtClean="0"/>
              <a:t>som</a:t>
            </a:r>
            <a:r>
              <a:rPr lang="en-GB" sz="1200" baseline="0" dirty="0" smtClean="0"/>
              <a:t> </a:t>
            </a:r>
            <a:r>
              <a:rPr lang="en-GB" sz="1200" baseline="0" dirty="0" err="1" smtClean="0"/>
              <a:t>finns</a:t>
            </a:r>
            <a:r>
              <a:rPr lang="en-GB" sz="1200" baseline="0" dirty="0" smtClean="0"/>
              <a:t> </a:t>
            </a:r>
            <a:r>
              <a:rPr lang="en-GB" sz="1200" baseline="0" dirty="0" err="1" smtClean="0"/>
              <a:t>på</a:t>
            </a:r>
            <a:r>
              <a:rPr lang="en-GB" sz="1200" baseline="0" dirty="0" smtClean="0"/>
              <a:t> </a:t>
            </a:r>
            <a:r>
              <a:rPr lang="en-GB" sz="1200" baseline="0" dirty="0" err="1" smtClean="0"/>
              <a:t>framtidens</a:t>
            </a:r>
            <a:r>
              <a:rPr lang="en-GB" sz="1200" baseline="0" dirty="0" smtClean="0"/>
              <a:t> </a:t>
            </a:r>
            <a:r>
              <a:rPr lang="en-GB" sz="1200" baseline="0" dirty="0" err="1" smtClean="0"/>
              <a:t>hälso</a:t>
            </a:r>
            <a:r>
              <a:rPr lang="en-GB" sz="1200" baseline="0" dirty="0" smtClean="0"/>
              <a:t>- </a:t>
            </a:r>
            <a:r>
              <a:rPr lang="en-GB" sz="1200" baseline="0" dirty="0" err="1" smtClean="0"/>
              <a:t>och</a:t>
            </a:r>
            <a:r>
              <a:rPr lang="en-GB" sz="1200" baseline="0" dirty="0" smtClean="0"/>
              <a:t> </a:t>
            </a:r>
            <a:r>
              <a:rPr lang="en-GB" sz="1200" baseline="0" dirty="0" err="1" smtClean="0"/>
              <a:t>sjukvård</a:t>
            </a:r>
            <a:r>
              <a:rPr lang="en-GB" sz="1200" baseline="0" dirty="0" smtClean="0"/>
              <a:t>.</a:t>
            </a:r>
            <a:endParaRPr lang="en-GB" sz="12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GB" sz="1200"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26</a:t>
            </a:fld>
            <a:endParaRPr lang="sv-SE"/>
          </a:p>
        </p:txBody>
      </p:sp>
    </p:spTree>
    <p:extLst>
      <p:ext uri="{BB962C8B-B14F-4D97-AF65-F5344CB8AC3E}">
        <p14:creationId xmlns:p14="http://schemas.microsoft.com/office/powerpoint/2010/main" val="2820601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35038" y="739775"/>
            <a:ext cx="4927600" cy="3695700"/>
          </a:xfrm>
        </p:spPr>
      </p:sp>
      <p:sp>
        <p:nvSpPr>
          <p:cNvPr id="3" name="Platshållare för anteckningar 2"/>
          <p:cNvSpPr>
            <a:spLocks noGrp="1"/>
          </p:cNvSpPr>
          <p:nvPr>
            <p:ph type="body" idx="1"/>
          </p:nvPr>
        </p:nvSpPr>
        <p:spPr/>
        <p:txBody>
          <a:bodyPr/>
          <a:lstStyle/>
          <a:p>
            <a:pPr marL="0" indent="0">
              <a:buNone/>
            </a:pPr>
            <a:r>
              <a:rPr lang="sv-SE" sz="1600" b="1" dirty="0" smtClean="0"/>
              <a:t>Syfte:</a:t>
            </a:r>
          </a:p>
          <a:p>
            <a:pPr marL="0" indent="0">
              <a:buNone/>
            </a:pPr>
            <a:r>
              <a:rPr lang="sv-SE" sz="1600" b="0" dirty="0" smtClean="0"/>
              <a:t>Visa var vi befinner oss nu och hur tidsplanen</a:t>
            </a:r>
            <a:r>
              <a:rPr lang="sv-SE" sz="1600" b="0" baseline="0" dirty="0" smtClean="0"/>
              <a:t> ser ut.</a:t>
            </a:r>
            <a:endParaRPr lang="sv-SE" sz="1600" b="0" dirty="0" smtClean="0"/>
          </a:p>
          <a:p>
            <a:pPr marL="0" indent="0">
              <a:buNone/>
            </a:pPr>
            <a:endParaRPr lang="sv-SE" sz="1600" b="1" dirty="0" smtClean="0"/>
          </a:p>
          <a:p>
            <a:pPr marL="0" indent="0">
              <a:buNone/>
            </a:pPr>
            <a:r>
              <a:rPr lang="sv-SE" sz="1600" b="1" dirty="0" smtClean="0"/>
              <a:t>Upphandlingsfas</a:t>
            </a:r>
            <a:endParaRPr lang="sv-SE" sz="1400" b="1" dirty="0" smtClean="0"/>
          </a:p>
          <a:p>
            <a:pPr lvl="1"/>
            <a:r>
              <a:rPr lang="sv-SE" sz="1400" dirty="0" smtClean="0"/>
              <a:t>Upphandling påbörjades i december 2017 </a:t>
            </a:r>
          </a:p>
          <a:p>
            <a:pPr lvl="1"/>
            <a:r>
              <a:rPr lang="sv-SE" sz="1400" dirty="0" smtClean="0"/>
              <a:t>Förberedelser inför upphandlingens dialogfas</a:t>
            </a:r>
            <a:br>
              <a:rPr lang="sv-SE" sz="1400" dirty="0" smtClean="0"/>
            </a:br>
            <a:endParaRPr lang="sv-SE" sz="1400" dirty="0" smtClean="0"/>
          </a:p>
          <a:p>
            <a:pPr marL="0" indent="0">
              <a:buNone/>
            </a:pPr>
            <a:r>
              <a:rPr lang="sv-SE" sz="1600" b="1" dirty="0" smtClean="0"/>
              <a:t>Kravställningsfas</a:t>
            </a:r>
            <a:r>
              <a:rPr lang="sv-SE" sz="1400" dirty="0" smtClean="0"/>
              <a:t> </a:t>
            </a:r>
          </a:p>
          <a:p>
            <a:pPr lvl="1"/>
            <a:r>
              <a:rPr lang="sv-SE" sz="1400" dirty="0" smtClean="0"/>
              <a:t>Cirka 400 verksamhetsrepresentanter (sjuksköterskor, läkare, systemadministratörer osv..) som har valts ut av verksamheterna och är med under</a:t>
            </a:r>
            <a:r>
              <a:rPr lang="sv-SE" sz="1400" baseline="0" dirty="0" smtClean="0"/>
              <a:t> 2018</a:t>
            </a:r>
            <a:r>
              <a:rPr lang="sv-SE" sz="1400" dirty="0" smtClean="0"/>
              <a:t>. Det finns en ansvarig i varje verksamhets ledningsgrupp</a:t>
            </a:r>
            <a:r>
              <a:rPr lang="sv-SE" sz="1400" baseline="0" dirty="0" smtClean="0"/>
              <a:t> som har valt ut representanterna i sin verksamhet.</a:t>
            </a:r>
            <a:endParaRPr lang="sv-SE" sz="1400" dirty="0" smtClean="0"/>
          </a:p>
          <a:p>
            <a:pPr lvl="1"/>
            <a:r>
              <a:rPr lang="sv-SE" sz="1400" dirty="0" smtClean="0"/>
              <a:t>Specificerar krav på vårdens framtida arbetsverktyg</a:t>
            </a:r>
          </a:p>
          <a:p>
            <a:endParaRPr lang="sv-SE" dirty="0"/>
          </a:p>
        </p:txBody>
      </p:sp>
    </p:spTree>
    <p:extLst>
      <p:ext uri="{BB962C8B-B14F-4D97-AF65-F5344CB8AC3E}">
        <p14:creationId xmlns:p14="http://schemas.microsoft.com/office/powerpoint/2010/main" val="205156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   Bakgrund till fortsatt digitalisering i vården</a:t>
            </a:r>
          </a:p>
          <a:p>
            <a:pPr marL="171450" indent="-171450">
              <a:buFontTx/>
              <a:buChar char="-"/>
            </a:pPr>
            <a:r>
              <a:rPr lang="sv-SE" sz="1200" dirty="0" smtClean="0"/>
              <a:t>Introduktion till Framtidens vårdinformationsmiljö</a:t>
            </a:r>
          </a:p>
          <a:p>
            <a:pPr marL="171450" indent="-171450">
              <a:buFontTx/>
              <a:buChar char="-"/>
            </a:pPr>
            <a:r>
              <a:rPr lang="sv-SE" baseline="0" dirty="0" smtClean="0"/>
              <a:t>Hur kan digitaliseringen göra det enklare för patienter och medarbetare?</a:t>
            </a:r>
          </a:p>
          <a:p>
            <a:pPr marL="171450" indent="-171450">
              <a:buFontTx/>
              <a:buChar char="-"/>
            </a:pPr>
            <a:r>
              <a:rPr lang="sv-SE" baseline="0" dirty="0" smtClean="0"/>
              <a:t>Verksamheternas delaktighet i FVM</a:t>
            </a:r>
          </a:p>
          <a:p>
            <a:pPr marL="0" indent="0">
              <a:buFontTx/>
              <a:buNone/>
            </a:pPr>
            <a:endParaRPr lang="sv-SE" baseline="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28</a:t>
            </a:fld>
            <a:endParaRPr lang="sv-SE"/>
          </a:p>
        </p:txBody>
      </p:sp>
    </p:spTree>
    <p:extLst>
      <p:ext uri="{BB962C8B-B14F-4D97-AF65-F5344CB8AC3E}">
        <p14:creationId xmlns:p14="http://schemas.microsoft.com/office/powerpoint/2010/main" val="694833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Hjälptext</a:t>
            </a:r>
          </a:p>
          <a:p>
            <a:r>
              <a:rPr lang="sv-SE" dirty="0" smtClean="0"/>
              <a:t>Reflektionsrunda. Låt</a:t>
            </a:r>
            <a:r>
              <a:rPr lang="sv-SE" baseline="0" dirty="0" smtClean="0"/>
              <a:t> deltagarna fundera kring om det finns behov av reviderade rutiner eller utbildning/mer information med anledning av dagens tema. </a:t>
            </a:r>
          </a:p>
          <a:p>
            <a:endParaRPr lang="sv-SE" baseline="0" dirty="0" smtClean="0"/>
          </a:p>
          <a:p>
            <a:r>
              <a:rPr lang="sv-SE" baseline="0" dirty="0" smtClean="0"/>
              <a:t>Ta hjälp av gruppen att sortera i vad som ska till ledningen och vad som bör tas vidare till APT.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Frågor som är till ledning och projektspecifika tar du som utvecklingsledare vidare till utvecklingsledarnätverket. </a:t>
            </a:r>
          </a:p>
          <a:p>
            <a:endParaRPr lang="sv-SE" baseline="0" dirty="0" smtClean="0"/>
          </a:p>
          <a:p>
            <a:r>
              <a:rPr lang="sv-SE" baseline="0" dirty="0" smtClean="0"/>
              <a:t>Ska något tas vidare till FVM – utvecklingsledaren samlar ihop förbättringsförslag och lämnar vidare till ledningsgruppen och FVM.</a:t>
            </a:r>
          </a:p>
          <a:p>
            <a:endParaRPr lang="sv-SE" baseline="0" dirty="0" smtClean="0"/>
          </a:p>
          <a:p>
            <a:r>
              <a:rPr lang="sv-SE" b="1" baseline="0" dirty="0" smtClean="0"/>
              <a:t>Information till utvecklingsledarna (som </a:t>
            </a:r>
            <a:r>
              <a:rPr lang="sv-SE" b="1" i="1" baseline="0" dirty="0" smtClean="0"/>
              <a:t>inte</a:t>
            </a:r>
            <a:r>
              <a:rPr lang="sv-SE" b="1" baseline="0" dirty="0" smtClean="0"/>
              <a:t> ska läsas upp för deltagarna):</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Arial" pitchFamily="34" charset="0"/>
                <a:ea typeface="Geneva" pitchFamily="1" charset="-128"/>
                <a:cs typeface="Geneva" charset="0"/>
              </a:rPr>
              <a:t>Utöver att förmedla förslag till FVM via ledningsgrupper så går det att mejla förslag/idéer direkt till FVM.</a:t>
            </a:r>
            <a:r>
              <a:rPr lang="sv-SE" sz="1200" kern="1200" baseline="0" dirty="0" smtClean="0">
                <a:solidFill>
                  <a:schemeClr val="tx1"/>
                </a:solidFill>
                <a:effectLst/>
                <a:latin typeface="Arial" pitchFamily="34" charset="0"/>
                <a:ea typeface="Geneva" pitchFamily="1" charset="-128"/>
                <a:cs typeface="Geneva" charset="0"/>
              </a:rPr>
              <a:t> </a:t>
            </a:r>
            <a:r>
              <a:rPr lang="sv-SE" sz="1200" b="0" kern="1200" dirty="0" smtClean="0">
                <a:solidFill>
                  <a:schemeClr val="tx1"/>
                </a:solidFill>
                <a:effectLst/>
                <a:latin typeface="Arial" pitchFamily="34" charset="0"/>
                <a:ea typeface="Geneva" pitchFamily="1" charset="-128"/>
                <a:cs typeface="Geneva" charset="0"/>
              </a:rPr>
              <a:t>Samla då ihop förslag</a:t>
            </a:r>
            <a:r>
              <a:rPr lang="sv-SE" sz="1200" b="0" kern="1200" baseline="0" dirty="0" smtClean="0">
                <a:solidFill>
                  <a:schemeClr val="tx1"/>
                </a:solidFill>
                <a:effectLst/>
                <a:latin typeface="Arial" pitchFamily="34" charset="0"/>
                <a:ea typeface="Geneva" pitchFamily="1" charset="-128"/>
                <a:cs typeface="Geneva" charset="0"/>
              </a:rPr>
              <a:t> som kommer in via miniworkshoparna under respektive rubrik och mejla förslagen till: </a:t>
            </a:r>
            <a:r>
              <a:rPr lang="sv-SE" sz="1200" u="sng" kern="1200" dirty="0" smtClean="0">
                <a:solidFill>
                  <a:schemeClr val="tx1"/>
                </a:solidFill>
                <a:effectLst/>
                <a:latin typeface="Arial" pitchFamily="34" charset="0"/>
                <a:ea typeface="Geneva" pitchFamily="1" charset="-128"/>
                <a:cs typeface="Geneva" charset="0"/>
                <a:hlinkClick r:id="rId3"/>
              </a:rPr>
              <a:t>fvm.sll@sll.se</a:t>
            </a:r>
            <a:r>
              <a:rPr lang="sv-SE" sz="1200" kern="1200" dirty="0" smtClean="0">
                <a:solidFill>
                  <a:schemeClr val="tx1"/>
                </a:solidFill>
                <a:effectLst/>
                <a:latin typeface="Arial" pitchFamily="34" charset="0"/>
                <a:ea typeface="Geneva" pitchFamily="1" charset="-128"/>
                <a:cs typeface="Geneva" charset="0"/>
              </a:rPr>
              <a:t> </a:t>
            </a:r>
            <a:endParaRPr lang="sv-SE" sz="1200" b="0" kern="1200" baseline="0" dirty="0" smtClean="0">
              <a:solidFill>
                <a:schemeClr val="tx1"/>
              </a:solidFill>
              <a:effectLst/>
              <a:latin typeface="Arial" pitchFamily="34" charset="0"/>
              <a:ea typeface="Geneva" pitchFamily="1" charset="-128"/>
              <a:cs typeface="Geneva"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0" kern="1200" baseline="0" dirty="0" smtClean="0">
              <a:solidFill>
                <a:schemeClr val="tx1"/>
              </a:solidFill>
              <a:effectLst/>
              <a:latin typeface="Arial" pitchFamily="34" charset="0"/>
              <a:ea typeface="Geneva" pitchFamily="1" charset="-128"/>
              <a:cs typeface="Geneva"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Arial" pitchFamily="34" charset="0"/>
                <a:ea typeface="Geneva" pitchFamily="1" charset="-128"/>
                <a:cs typeface="Geneva" charset="0"/>
              </a:rPr>
              <a:t>Läs mer om FVM på </a:t>
            </a:r>
            <a:r>
              <a:rPr lang="sv-SE" sz="1200" u="sng" kern="1200" dirty="0" smtClean="0">
                <a:solidFill>
                  <a:schemeClr val="tx1"/>
                </a:solidFill>
                <a:effectLst/>
                <a:latin typeface="Arial" pitchFamily="34" charset="0"/>
                <a:ea typeface="Geneva" pitchFamily="1" charset="-128"/>
                <a:cs typeface="Geneva" charset="0"/>
                <a:hlinkClick r:id="rId4"/>
              </a:rPr>
              <a:t>www.vardgivarguiden.se/fvm</a:t>
            </a:r>
            <a:r>
              <a:rPr lang="sv-SE" sz="1200" kern="1200" dirty="0" smtClean="0">
                <a:solidFill>
                  <a:schemeClr val="tx1"/>
                </a:solidFill>
                <a:effectLst/>
                <a:latin typeface="Arial" pitchFamily="34" charset="0"/>
                <a:ea typeface="Geneva" pitchFamily="1" charset="-128"/>
                <a:cs typeface="Geneva" charset="0"/>
              </a:rPr>
              <a:t> </a:t>
            </a:r>
            <a:endParaRPr lang="sv-SE" sz="1200" b="0" kern="1200" dirty="0" smtClean="0">
              <a:solidFill>
                <a:schemeClr val="tx1"/>
              </a:solidFill>
              <a:effectLst/>
              <a:latin typeface="Arial" pitchFamily="34" charset="0"/>
              <a:ea typeface="Geneva" pitchFamily="1" charset="-128"/>
              <a:cs typeface="Geneva" charset="0"/>
            </a:endParaRP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29</a:t>
            </a:fld>
            <a:endParaRPr lang="sv-SE"/>
          </a:p>
        </p:txBody>
      </p:sp>
    </p:spTree>
    <p:extLst>
      <p:ext uri="{BB962C8B-B14F-4D97-AF65-F5344CB8AC3E}">
        <p14:creationId xmlns:p14="http://schemas.microsoft.com/office/powerpoint/2010/main" val="699755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dirty="0" smtClean="0">
                <a:solidFill>
                  <a:schemeClr val="tx1"/>
                </a:solidFill>
                <a:effectLst/>
                <a:latin typeface="Arial" pitchFamily="34" charset="0"/>
                <a:ea typeface="Geneva" pitchFamily="1" charset="-128"/>
                <a:cs typeface="Geneva" charset="0"/>
              </a:rPr>
              <a:t>OBS! Information till utvecklingsledare att</a:t>
            </a:r>
            <a:r>
              <a:rPr lang="sv-SE" sz="1200" b="1" kern="1200" baseline="0" dirty="0" smtClean="0">
                <a:solidFill>
                  <a:schemeClr val="tx1"/>
                </a:solidFill>
                <a:effectLst/>
                <a:latin typeface="Arial" pitchFamily="34" charset="0"/>
                <a:ea typeface="Geneva" pitchFamily="1" charset="-128"/>
                <a:cs typeface="Geneva" charset="0"/>
              </a:rPr>
              <a:t> göra innan dialogseminariet: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0" kern="1200" dirty="0" smtClean="0">
                <a:solidFill>
                  <a:schemeClr val="tx1"/>
                </a:solidFill>
                <a:effectLst/>
                <a:latin typeface="Arial" pitchFamily="34" charset="0"/>
                <a:ea typeface="Geneva" pitchFamily="1" charset="-128"/>
                <a:cs typeface="Geneva" charset="0"/>
              </a:rPr>
              <a:t>Skriv ut och ta med några</a:t>
            </a:r>
            <a:r>
              <a:rPr lang="sv-SE" sz="1200" b="0" kern="1200" baseline="0" dirty="0" smtClean="0">
                <a:solidFill>
                  <a:schemeClr val="tx1"/>
                </a:solidFill>
                <a:effectLst/>
                <a:latin typeface="Arial" pitchFamily="34" charset="0"/>
                <a:ea typeface="Geneva" pitchFamily="1" charset="-128"/>
                <a:cs typeface="Geneva" charset="0"/>
              </a:rPr>
              <a:t> exemplar av informationsbladen från ESF och SCB angående GDPR och hantering av personuppgifter och låt dessa ligga framme så att deltagare kan läsa om de vill. Dessa informationsblad ska du ha fått som </a:t>
            </a:r>
            <a:r>
              <a:rPr lang="sv-SE" sz="1200" b="0" kern="1200" baseline="0" dirty="0" err="1" smtClean="0">
                <a:solidFill>
                  <a:schemeClr val="tx1"/>
                </a:solidFill>
                <a:effectLst/>
                <a:latin typeface="Arial" pitchFamily="34" charset="0"/>
                <a:ea typeface="Geneva" pitchFamily="1" charset="-128"/>
                <a:cs typeface="Geneva" charset="0"/>
              </a:rPr>
              <a:t>pdf-filer</a:t>
            </a:r>
            <a:r>
              <a:rPr lang="sv-SE" sz="1200" b="0" kern="1200" baseline="0" dirty="0" smtClean="0">
                <a:solidFill>
                  <a:schemeClr val="tx1"/>
                </a:solidFill>
                <a:effectLst/>
                <a:latin typeface="Arial" pitchFamily="34" charset="0"/>
                <a:ea typeface="Geneva" pitchFamily="1" charset="-128"/>
                <a:cs typeface="Geneva" charset="0"/>
              </a:rPr>
              <a:t> från din processhandledare, om inte kontakta projektledningen eller processhandledaren innan seminariet.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1" kern="1200" dirty="0" smtClean="0">
              <a:solidFill>
                <a:schemeClr val="tx1"/>
              </a:solidFill>
              <a:effectLst/>
              <a:latin typeface="Arial" pitchFamily="34" charset="0"/>
              <a:ea typeface="Geneva" pitchFamily="1" charset="-128"/>
              <a:cs typeface="Geneva"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dirty="0" smtClean="0">
                <a:solidFill>
                  <a:schemeClr val="tx1"/>
                </a:solidFill>
                <a:effectLst/>
                <a:latin typeface="Arial" pitchFamily="34" charset="0"/>
                <a:ea typeface="Geneva" pitchFamily="1" charset="-128"/>
                <a:cs typeface="Geneva" charset="0"/>
              </a:rPr>
              <a:t>VIKTIG information som</a:t>
            </a:r>
            <a:r>
              <a:rPr lang="sv-SE" sz="1200" b="1" kern="1200" baseline="0" dirty="0" smtClean="0">
                <a:solidFill>
                  <a:schemeClr val="tx1"/>
                </a:solidFill>
                <a:effectLst/>
                <a:latin typeface="Arial" pitchFamily="34" charset="0"/>
                <a:ea typeface="Geneva" pitchFamily="1" charset="-128"/>
                <a:cs typeface="Geneva" charset="0"/>
              </a:rPr>
              <a:t> ska läsas upp</a:t>
            </a:r>
            <a:r>
              <a:rPr lang="sv-SE" sz="1200" b="1" kern="1200" dirty="0" smtClean="0">
                <a:solidFill>
                  <a:schemeClr val="tx1"/>
                </a:solidFill>
                <a:effectLst/>
                <a:latin typeface="Arial" pitchFamily="34" charset="0"/>
                <a:ea typeface="Geneva" pitchFamily="1" charset="-128"/>
                <a:cs typeface="Geneva" charset="0"/>
              </a:rPr>
              <a:t>:</a:t>
            </a:r>
            <a:r>
              <a:rPr lang="sv-SE" sz="1200" b="1" kern="1200" baseline="0" dirty="0" smtClean="0">
                <a:solidFill>
                  <a:schemeClr val="tx1"/>
                </a:solidFill>
                <a:effectLst/>
                <a:latin typeface="Arial" pitchFamily="34" charset="0"/>
                <a:ea typeface="Geneva" pitchFamily="1" charset="-128"/>
                <a:cs typeface="Geneva"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1" kern="1200" baseline="0" dirty="0" smtClean="0">
              <a:solidFill>
                <a:schemeClr val="tx1"/>
              </a:solidFill>
              <a:effectLst/>
              <a:latin typeface="Arial" pitchFamily="34" charset="0"/>
              <a:ea typeface="Geneva" pitchFamily="1" charset="-128"/>
              <a:cs typeface="Geneva" charset="0"/>
            </a:endParaRPr>
          </a:p>
          <a:p>
            <a:r>
              <a:rPr lang="sv-SE" sz="1200" b="1" dirty="0" smtClean="0"/>
              <a:t>Hantering av personuppgifter: </a:t>
            </a:r>
            <a:r>
              <a:rPr lang="sv-SE" sz="1200" dirty="0" smtClean="0"/>
              <a:t>Från och med 25:e maj 2018 gäller dataskyddsförordningen (</a:t>
            </a:r>
            <a:r>
              <a:rPr lang="sv-SE" sz="1200" b="1" dirty="0" smtClean="0"/>
              <a:t>GDPR</a:t>
            </a:r>
            <a:r>
              <a:rPr lang="sv-SE" sz="1200" dirty="0" smtClean="0"/>
              <a:t>) som lag i alla EU:s medlemsstater. Förordningen ersätter personuppgiftslagen (PUL). </a:t>
            </a:r>
          </a:p>
          <a:p>
            <a:endParaRPr lang="sv-SE" sz="1200" i="1" kern="1200" dirty="0" smtClean="0">
              <a:latin typeface="Arial" pitchFamily="34" charset="0"/>
              <a:ea typeface="Geneva" pitchFamily="1" charset="-128"/>
            </a:endParaRPr>
          </a:p>
          <a:p>
            <a:r>
              <a:rPr lang="sv-SE" sz="1200" b="1" kern="1200" dirty="0" smtClean="0">
                <a:solidFill>
                  <a:schemeClr val="tx1"/>
                </a:solidFill>
                <a:latin typeface="Arial" pitchFamily="34" charset="0"/>
                <a:ea typeface="Geneva" pitchFamily="1" charset="-128"/>
                <a:cs typeface="Geneva" charset="0"/>
              </a:rPr>
              <a:t>Statistik: </a:t>
            </a:r>
            <a:r>
              <a:rPr lang="sv-SE" sz="1200" b="0" kern="1200" dirty="0" smtClean="0">
                <a:solidFill>
                  <a:schemeClr val="tx1"/>
                </a:solidFill>
                <a:latin typeface="Arial" pitchFamily="34" charset="0"/>
                <a:ea typeface="Geneva" pitchFamily="1" charset="-128"/>
                <a:cs typeface="Geneva" charset="0"/>
              </a:rPr>
              <a:t>På</a:t>
            </a:r>
            <a:r>
              <a:rPr lang="sv-SE" sz="1200" b="0" kern="1200" baseline="0" dirty="0" smtClean="0">
                <a:solidFill>
                  <a:schemeClr val="tx1"/>
                </a:solidFill>
                <a:latin typeface="Arial" pitchFamily="34" charset="0"/>
                <a:ea typeface="Geneva" pitchFamily="1" charset="-128"/>
                <a:cs typeface="Geneva" charset="0"/>
              </a:rPr>
              <a:t> uppdrag av Svenska ESF-rådet tar </a:t>
            </a:r>
            <a:r>
              <a:rPr lang="sv-SE" sz="1200" kern="1200" dirty="0" err="1" smtClean="0">
                <a:solidFill>
                  <a:schemeClr val="tx1"/>
                </a:solidFill>
                <a:latin typeface="Arial" pitchFamily="34" charset="0"/>
                <a:ea typeface="Geneva" pitchFamily="1" charset="-128"/>
                <a:cs typeface="Geneva" charset="0"/>
              </a:rPr>
              <a:t>eHälsalyftets</a:t>
            </a:r>
            <a:r>
              <a:rPr lang="sv-SE" sz="1200" kern="1200" dirty="0" smtClean="0">
                <a:solidFill>
                  <a:schemeClr val="tx1"/>
                </a:solidFill>
                <a:latin typeface="Arial" pitchFamily="34" charset="0"/>
                <a:ea typeface="Geneva" pitchFamily="1" charset="-128"/>
                <a:cs typeface="Geneva" charset="0"/>
              </a:rPr>
              <a:t> projektledning fram personuppgifter och rapporterar dessa till Statistiska centralbyrån (SCB) månadsvis. SCB tar sedan fram statistik om</a:t>
            </a:r>
            <a:r>
              <a:rPr lang="sv-SE" sz="1200" kern="1200" baseline="0" dirty="0" smtClean="0">
                <a:solidFill>
                  <a:schemeClr val="tx1"/>
                </a:solidFill>
                <a:latin typeface="Arial" pitchFamily="34" charset="0"/>
                <a:ea typeface="Geneva" pitchFamily="1" charset="-128"/>
                <a:cs typeface="Geneva" charset="0"/>
              </a:rPr>
              <a:t> deltagandet i </a:t>
            </a:r>
            <a:r>
              <a:rPr lang="sv-SE" sz="1200" kern="1200" dirty="0" err="1" smtClean="0">
                <a:solidFill>
                  <a:schemeClr val="tx1"/>
                </a:solidFill>
                <a:latin typeface="Arial" pitchFamily="34" charset="0"/>
                <a:ea typeface="Geneva" pitchFamily="1" charset="-128"/>
                <a:cs typeface="Geneva" charset="0"/>
              </a:rPr>
              <a:t>eHälsalyftet</a:t>
            </a:r>
            <a:r>
              <a:rPr lang="sv-SE" sz="1200" kern="1200" dirty="0" smtClean="0">
                <a:solidFill>
                  <a:schemeClr val="tx1"/>
                </a:solidFill>
                <a:latin typeface="Arial" pitchFamily="34" charset="0"/>
                <a:ea typeface="Geneva" pitchFamily="1" charset="-128"/>
                <a:cs typeface="Geneva" charset="0"/>
              </a:rPr>
              <a:t>. </a:t>
            </a:r>
          </a:p>
          <a:p>
            <a:endParaRPr lang="sv-SE" sz="1200" kern="1200" dirty="0" smtClean="0">
              <a:solidFill>
                <a:schemeClr val="tx1"/>
              </a:solidFill>
              <a:latin typeface="Arial" pitchFamily="34" charset="0"/>
              <a:ea typeface="Geneva" pitchFamily="1" charset="-128"/>
              <a:cs typeface="Geneva" charset="0"/>
            </a:endParaRPr>
          </a:p>
          <a:p>
            <a:r>
              <a:rPr lang="sv-SE" sz="1200" b="1" baseline="0" dirty="0" smtClean="0"/>
              <a:t>Lärande utvärdering: </a:t>
            </a:r>
            <a:r>
              <a:rPr lang="sv-SE" sz="1200" b="0" baseline="0" dirty="0" err="1" smtClean="0"/>
              <a:t>eHälsalyftet</a:t>
            </a:r>
            <a:r>
              <a:rPr lang="sv-SE" sz="1200" b="0" baseline="0" dirty="0" smtClean="0"/>
              <a:t> utvärderas av </a:t>
            </a:r>
            <a:r>
              <a:rPr lang="sv-SE" sz="1200" baseline="0" dirty="0" smtClean="0"/>
              <a:t>Ekan AB </a:t>
            </a:r>
            <a:r>
              <a:rPr lang="sv-SE" sz="1200" b="0" baseline="0" dirty="0" smtClean="0"/>
              <a:t>under tiden projektet pågår</a:t>
            </a:r>
            <a:r>
              <a:rPr lang="sv-SE" sz="1200" baseline="0" dirty="0" smtClean="0"/>
              <a:t>. Projektledningen skickar e-postadresser till Ekan och deltagare kan komma att få </a:t>
            </a:r>
            <a:r>
              <a:rPr lang="sv-SE" sz="1200" b="0" baseline="0" dirty="0" smtClean="0"/>
              <a:t>frågeformulär om sitt deltagande via e-post. Ekan har ett </a:t>
            </a:r>
            <a:r>
              <a:rPr lang="sv-SE" sz="1200" b="0" baseline="0" dirty="0" err="1" smtClean="0"/>
              <a:t>PuB</a:t>
            </a:r>
            <a:r>
              <a:rPr lang="sv-SE" sz="1200" b="0" baseline="0" dirty="0" smtClean="0"/>
              <a:t>-avtal (</a:t>
            </a:r>
            <a:r>
              <a:rPr lang="sv-SE" sz="1200" b="0" baseline="0" dirty="0" err="1" smtClean="0"/>
              <a:t>PuB</a:t>
            </a:r>
            <a:r>
              <a:rPr lang="sv-SE" sz="1200" b="0" baseline="0" dirty="0" smtClean="0"/>
              <a:t> = Personuppgiftsbiträde) med SLL. Mer information om hur Ekan behandlar personuppgifter finns i deras integritetspolicy, se: </a:t>
            </a:r>
            <a:r>
              <a:rPr lang="sv-SE" sz="1200" u="sng" kern="1200" dirty="0" smtClean="0">
                <a:solidFill>
                  <a:schemeClr val="tx1"/>
                </a:solidFill>
                <a:effectLst/>
                <a:latin typeface="Arial" pitchFamily="34" charset="0"/>
                <a:ea typeface="Geneva" pitchFamily="1" charset="-128"/>
                <a:cs typeface="Geneva" charset="0"/>
              </a:rPr>
              <a:t>http://www.ekan.com/integritets-och-cookiepolicy/</a:t>
            </a:r>
          </a:p>
          <a:p>
            <a:endParaRPr lang="sv-SE" sz="1200" kern="1200" dirty="0" smtClean="0">
              <a:solidFill>
                <a:schemeClr val="tx1"/>
              </a:solidFill>
              <a:latin typeface="Arial" pitchFamily="34" charset="0"/>
              <a:ea typeface="Geneva" pitchFamily="1" charset="-128"/>
            </a:endParaRPr>
          </a:p>
          <a:p>
            <a:pPr marL="0" indent="0">
              <a:buFont typeface="Arial" panose="020B0604020202020204" pitchFamily="34" charset="0"/>
              <a:buNone/>
            </a:pPr>
            <a:r>
              <a:rPr lang="sv-SE" sz="1200" b="1" kern="1200" dirty="0" smtClean="0">
                <a:solidFill>
                  <a:schemeClr val="tx1"/>
                </a:solidFill>
                <a:latin typeface="Arial" pitchFamily="34" charset="0"/>
                <a:ea typeface="Geneva" pitchFamily="1" charset="-128"/>
              </a:rPr>
              <a:t>Önskas</a:t>
            </a:r>
            <a:r>
              <a:rPr lang="sv-SE" sz="1200" b="1" kern="1200" baseline="0" dirty="0" smtClean="0">
                <a:solidFill>
                  <a:schemeClr val="tx1"/>
                </a:solidFill>
                <a:latin typeface="Arial" pitchFamily="34" charset="0"/>
                <a:ea typeface="Geneva" pitchFamily="1" charset="-128"/>
              </a:rPr>
              <a:t> mer information? </a:t>
            </a:r>
            <a:r>
              <a:rPr lang="sv-SE" sz="1200" b="0" kern="1200" baseline="0" dirty="0" smtClean="0">
                <a:solidFill>
                  <a:schemeClr val="tx1"/>
                </a:solidFill>
                <a:latin typeface="Arial" pitchFamily="34" charset="0"/>
                <a:ea typeface="Geneva" pitchFamily="1" charset="-128"/>
              </a:rPr>
              <a:t>H</a:t>
            </a:r>
            <a:r>
              <a:rPr lang="sv-SE" sz="1200" i="0" kern="1200" dirty="0" smtClean="0">
                <a:solidFill>
                  <a:schemeClr val="tx1"/>
                </a:solidFill>
                <a:latin typeface="Arial" pitchFamily="34" charset="0"/>
                <a:ea typeface="Geneva" pitchFamily="1" charset="-128"/>
                <a:cs typeface="Geneva" charset="0"/>
              </a:rPr>
              <a:t>ör av er till </a:t>
            </a:r>
            <a:r>
              <a:rPr lang="sv-SE" sz="1200" i="0" kern="1200" dirty="0" err="1" smtClean="0">
                <a:solidFill>
                  <a:schemeClr val="tx1"/>
                </a:solidFill>
                <a:latin typeface="Arial" pitchFamily="34" charset="0"/>
                <a:ea typeface="Geneva" pitchFamily="1" charset="-128"/>
                <a:cs typeface="Geneva" charset="0"/>
              </a:rPr>
              <a:t>eHälsalyftets</a:t>
            </a:r>
            <a:r>
              <a:rPr lang="sv-SE" sz="1200" i="0" kern="1200" dirty="0" smtClean="0">
                <a:solidFill>
                  <a:schemeClr val="tx1"/>
                </a:solidFill>
                <a:latin typeface="Arial" pitchFamily="34" charset="0"/>
                <a:ea typeface="Geneva" pitchFamily="1" charset="-128"/>
                <a:cs typeface="Geneva" charset="0"/>
              </a:rPr>
              <a:t> projektledning eller</a:t>
            </a:r>
            <a:r>
              <a:rPr lang="sv-SE" sz="1200" i="0" kern="1200" baseline="0" dirty="0" smtClean="0">
                <a:solidFill>
                  <a:schemeClr val="tx1"/>
                </a:solidFill>
                <a:latin typeface="Arial" pitchFamily="34" charset="0"/>
                <a:ea typeface="Geneva" pitchFamily="1" charset="-128"/>
                <a:cs typeface="Geneva" charset="0"/>
              </a:rPr>
              <a:t> läs mer i de två informationsbladen om deltagarregister som finns hos här (Utvecklingsledaren håller upp informationsbladen). </a:t>
            </a:r>
          </a:p>
          <a:p>
            <a:pPr marL="0" indent="0">
              <a:buFont typeface="Arial" panose="020B0604020202020204" pitchFamily="34" charset="0"/>
              <a:buNone/>
            </a:pPr>
            <a:r>
              <a:rPr lang="sv-SE" sz="1200" i="0" kern="1200" baseline="0" dirty="0" smtClean="0">
                <a:solidFill>
                  <a:schemeClr val="tx1"/>
                </a:solidFill>
                <a:latin typeface="Arial" pitchFamily="34" charset="0"/>
                <a:ea typeface="Geneva" pitchFamily="1" charset="-128"/>
                <a:cs typeface="Geneva" charset="0"/>
              </a:rPr>
              <a:t>Mer information finns även på ESFs webbsida </a:t>
            </a:r>
            <a:r>
              <a:rPr lang="sv-SE" sz="1200" i="0" kern="1200" dirty="0" smtClean="0">
                <a:solidFill>
                  <a:schemeClr val="tx1"/>
                </a:solidFill>
                <a:latin typeface="Arial" pitchFamily="34" charset="0"/>
                <a:ea typeface="Geneva" pitchFamily="1" charset="-128"/>
                <a:cs typeface="Geneva" charset="0"/>
              </a:rPr>
              <a:t>: </a:t>
            </a:r>
            <a:r>
              <a:rPr lang="sv-SE" sz="1200" b="0" i="0" kern="1200" dirty="0" smtClean="0">
                <a:latin typeface="Arial" pitchFamily="34" charset="0"/>
                <a:ea typeface="Geneva" pitchFamily="1" charset="-128"/>
              </a:rPr>
              <a:t>https://www.esf.se/sv/Vara-fonder/Socialfonden1/Genomfora/Hur-ska-mitt-projekt-utvarderas</a:t>
            </a:r>
          </a:p>
          <a:p>
            <a:pPr marL="0" indent="0">
              <a:buFont typeface="Arial" panose="020B0604020202020204" pitchFamily="34" charset="0"/>
              <a:buNone/>
            </a:pPr>
            <a:endParaRPr lang="sv-SE" sz="1200" b="0" i="0" kern="1200" dirty="0" smtClean="0">
              <a:latin typeface="Arial" pitchFamily="34" charset="0"/>
              <a:ea typeface="Geneva" pitchFamily="1" charset="-128"/>
            </a:endParaRPr>
          </a:p>
          <a:p>
            <a:pPr marL="0" indent="0">
              <a:buFont typeface="Arial" panose="020B0604020202020204" pitchFamily="34" charset="0"/>
              <a:buNone/>
            </a:pPr>
            <a:r>
              <a:rPr lang="sv-SE" sz="1200" b="1" i="0" kern="1200" dirty="0" smtClean="0">
                <a:latin typeface="Arial" pitchFamily="34" charset="0"/>
                <a:ea typeface="Geneva" pitchFamily="1" charset="-128"/>
              </a:rPr>
              <a:t>Information som kan läsas</a:t>
            </a:r>
            <a:r>
              <a:rPr lang="sv-SE" sz="1200" b="1" i="0" kern="1200" baseline="0" dirty="0" smtClean="0">
                <a:latin typeface="Arial" pitchFamily="34" charset="0"/>
                <a:ea typeface="Geneva" pitchFamily="1" charset="-128"/>
              </a:rPr>
              <a:t> upp</a:t>
            </a:r>
            <a:r>
              <a:rPr lang="sv-SE" sz="1200" b="1" i="0" kern="1200" dirty="0" smtClean="0">
                <a:latin typeface="Arial" pitchFamily="34" charset="0"/>
                <a:ea typeface="Geneva" pitchFamily="1" charset="-128"/>
              </a:rPr>
              <a:t> vid</a:t>
            </a:r>
            <a:r>
              <a:rPr lang="sv-SE" sz="1200" b="1" i="0" kern="1200" baseline="0" dirty="0" smtClean="0">
                <a:latin typeface="Arial" pitchFamily="34" charset="0"/>
                <a:ea typeface="Geneva" pitchFamily="1" charset="-128"/>
              </a:rPr>
              <a:t> behov:</a:t>
            </a:r>
          </a:p>
          <a:p>
            <a:pPr marL="0" indent="0">
              <a:buFont typeface="Arial" panose="020B0604020202020204" pitchFamily="34" charset="0"/>
              <a:buNone/>
            </a:pPr>
            <a:r>
              <a:rPr lang="sv-SE" sz="1200" b="0" i="0" kern="1200" baseline="0" dirty="0" smtClean="0">
                <a:latin typeface="Arial" pitchFamily="34" charset="0"/>
                <a:ea typeface="Geneva" pitchFamily="1" charset="-128"/>
              </a:rPr>
              <a:t>Om någon inte vill att projektet ska rapportera hans/hennes personuppgifter till SCB så kan de inte skriva på närvarolistan. De får ändå stanna kvar på seminariet men deras närvaro ger ingen medfinansiering. Rapporteringen av personuppgifter är en förutsättning för att delta i projekt som finansieras av Europeiska socialfonden.</a:t>
            </a:r>
            <a:endParaRPr lang="sv-SE" sz="1200" b="0" i="0" dirty="0" smtClean="0"/>
          </a:p>
          <a:p>
            <a:pPr marL="0" lvl="0" indent="0" eaLnBrk="0" hangingPunct="0">
              <a:lnSpc>
                <a:spcPct val="100000"/>
              </a:lnSpc>
              <a:spcBef>
                <a:spcPct val="30000"/>
              </a:spcBef>
              <a:spcAft>
                <a:spcPct val="0"/>
              </a:spcAft>
              <a:buNone/>
              <a:defRPr/>
            </a:pPr>
            <a:endParaRPr lang="sv-SE" sz="1200" i="0" kern="1200" dirty="0" smtClean="0">
              <a:latin typeface="Arial" pitchFamily="34" charset="0"/>
              <a:ea typeface="Geneva" pitchFamily="1"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baseline="0" dirty="0" smtClean="0">
                <a:solidFill>
                  <a:schemeClr val="tx1"/>
                </a:solidFill>
                <a:effectLst/>
                <a:latin typeface="Arial" pitchFamily="34" charset="0"/>
                <a:ea typeface="Geneva" pitchFamily="1" charset="-128"/>
                <a:cs typeface="Geneva" charset="0"/>
              </a:rPr>
              <a:t> </a:t>
            </a: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3</a:t>
            </a:fld>
            <a:endParaRPr lang="sv-SE"/>
          </a:p>
        </p:txBody>
      </p:sp>
    </p:spTree>
    <p:extLst>
      <p:ext uri="{BB962C8B-B14F-4D97-AF65-F5344CB8AC3E}">
        <p14:creationId xmlns:p14="http://schemas.microsoft.com/office/powerpoint/2010/main" val="520826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endParaRPr lang="sv-SE" sz="1200" kern="1200" dirty="0" smtClean="0">
              <a:solidFill>
                <a:schemeClr val="tx1"/>
              </a:solidFill>
              <a:effectLst/>
              <a:latin typeface="Arial" pitchFamily="34" charset="0"/>
              <a:ea typeface="Geneva" pitchFamily="1" charset="-128"/>
              <a:cs typeface="Geneva"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1" dirty="0" smtClean="0">
              <a:latin typeface="Verdana" panose="020B0604030504040204" pitchFamily="34" charset="0"/>
              <a:ea typeface="Verdana" panose="020B0604030504040204" pitchFamily="34" charset="0"/>
              <a:cs typeface="Verdana" panose="020B0604030504040204" pitchFamily="34" charset="0"/>
            </a:endParaRP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a:t>
            </a:fld>
            <a:endParaRPr lang="sv-SE"/>
          </a:p>
        </p:txBody>
      </p:sp>
    </p:spTree>
    <p:extLst>
      <p:ext uri="{BB962C8B-B14F-4D97-AF65-F5344CB8AC3E}">
        <p14:creationId xmlns:p14="http://schemas.microsoft.com/office/powerpoint/2010/main" val="26149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a:t>
            </a:r>
          </a:p>
          <a:p>
            <a:r>
              <a:rPr lang="sv-SE" b="0" dirty="0" smtClean="0"/>
              <a:t>Fånga upp tankar efter</a:t>
            </a:r>
            <a:r>
              <a:rPr lang="sv-SE" b="0" baseline="0" dirty="0" smtClean="0"/>
              <a:t> förra temat för de deltagare som var med på tema 2</a:t>
            </a:r>
            <a:endParaRPr lang="sv-SE" b="0" dirty="0" smtClean="0"/>
          </a:p>
          <a:p>
            <a:endParaRPr lang="sv-SE" b="1" dirty="0" smtClean="0"/>
          </a:p>
          <a:p>
            <a:r>
              <a:rPr lang="sv-SE" b="1" dirty="0" smtClean="0"/>
              <a:t>Hjälptext:</a:t>
            </a:r>
          </a:p>
          <a:p>
            <a:r>
              <a:rPr lang="sv-SE" b="0" baseline="0" dirty="0" smtClean="0"/>
              <a:t>Under tema 2 utgick vi från </a:t>
            </a:r>
            <a:r>
              <a:rPr lang="sv-SE" b="0" baseline="0" dirty="0" err="1" smtClean="0"/>
              <a:t>patientprocessen</a:t>
            </a:r>
            <a:r>
              <a:rPr lang="sv-SE" b="0" baseline="0" dirty="0" smtClean="0"/>
              <a:t> och olika patienttypers behov av </a:t>
            </a:r>
            <a:r>
              <a:rPr lang="sv-SE" b="0" baseline="0" dirty="0" err="1" smtClean="0"/>
              <a:t>eHälsotjänster</a:t>
            </a:r>
            <a:r>
              <a:rPr lang="sv-SE" b="0" baseline="0" dirty="0" smtClean="0"/>
              <a:t> vi har och vill utveckla.</a:t>
            </a:r>
          </a:p>
          <a:p>
            <a:r>
              <a:rPr lang="sv-SE" b="0" baseline="0" dirty="0" smtClean="0"/>
              <a:t>Vi diskuterade också gemensamma arbetssätt, struktur och användande av begrepp samt informatik och vårdinformationsmiljö. </a:t>
            </a:r>
          </a:p>
          <a:p>
            <a:r>
              <a:rPr lang="sv-SE" b="0" baseline="0" dirty="0" smtClean="0"/>
              <a:t>Det var en förberedelse för framtidens vårdinformationsmiljö (FVM).</a:t>
            </a:r>
          </a:p>
          <a:p>
            <a:endParaRPr lang="sv-SE" b="0" baseline="0" dirty="0" smtClean="0"/>
          </a:p>
          <a:p>
            <a:r>
              <a:rPr lang="sv-SE" b="1" baseline="0" dirty="0" smtClean="0"/>
              <a:t>Dialog:</a:t>
            </a:r>
            <a:endParaRPr lang="sv-SE" b="0" baseline="0" dirty="0" smtClean="0"/>
          </a:p>
          <a:p>
            <a:r>
              <a:rPr lang="sv-SE" b="0" baseline="0" dirty="0" smtClean="0"/>
              <a:t>Hur har det gått? </a:t>
            </a:r>
            <a:endParaRPr lang="sv-SE"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5</a:t>
            </a:fld>
            <a:endParaRPr lang="sv-SE"/>
          </a:p>
        </p:txBody>
      </p:sp>
    </p:spTree>
    <p:extLst>
      <p:ext uri="{BB962C8B-B14F-4D97-AF65-F5344CB8AC3E}">
        <p14:creationId xmlns:p14="http://schemas.microsoft.com/office/powerpoint/2010/main" val="4206165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6</a:t>
            </a:fld>
            <a:endParaRPr lang="sv-SE"/>
          </a:p>
        </p:txBody>
      </p:sp>
    </p:spTree>
    <p:extLst>
      <p:ext uri="{BB962C8B-B14F-4D97-AF65-F5344CB8AC3E}">
        <p14:creationId xmlns:p14="http://schemas.microsoft.com/office/powerpoint/2010/main" val="2082568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7</a:t>
            </a:fld>
            <a:endParaRPr lang="sv-SE"/>
          </a:p>
        </p:txBody>
      </p:sp>
    </p:spTree>
    <p:extLst>
      <p:ext uri="{BB962C8B-B14F-4D97-AF65-F5344CB8AC3E}">
        <p14:creationId xmlns:p14="http://schemas.microsoft.com/office/powerpoint/2010/main" val="3160783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baseline="0" dirty="0" smtClean="0">
                <a:solidFill>
                  <a:schemeClr val="tx1"/>
                </a:solidFill>
                <a:effectLst/>
                <a:latin typeface="Arial" pitchFamily="34" charset="0"/>
                <a:ea typeface="Geneva" pitchFamily="1" charset="-128"/>
                <a:cs typeface="Geneva" charset="0"/>
              </a:rPr>
              <a:t>Syfte: </a:t>
            </a:r>
          </a:p>
          <a:p>
            <a:r>
              <a:rPr lang="sv-SE" sz="1200" b="0" kern="1200" baseline="0" dirty="0" smtClean="0">
                <a:solidFill>
                  <a:schemeClr val="tx1"/>
                </a:solidFill>
                <a:effectLst/>
                <a:latin typeface="Arial" pitchFamily="34" charset="0"/>
                <a:ea typeface="Geneva" pitchFamily="1" charset="-128"/>
                <a:cs typeface="Geneva" charset="0"/>
              </a:rPr>
              <a:t>Förstå varför digitaliseringen måste fortsätta inom vården och att utvecklingen måste accelerera för att tillmötesgå behoven hos den växande befolkningen och sammansättningen av befolkningen med fler barn och gamla</a:t>
            </a:r>
          </a:p>
          <a:p>
            <a:endParaRPr lang="sv-SE" sz="1200" b="0" kern="1200" baseline="0" dirty="0" smtClean="0">
              <a:solidFill>
                <a:schemeClr val="tx1"/>
              </a:solidFill>
              <a:effectLst/>
              <a:latin typeface="Arial" pitchFamily="34" charset="0"/>
              <a:ea typeface="Geneva" pitchFamily="1" charset="-128"/>
              <a:cs typeface="Geneva" charset="0"/>
            </a:endParaRPr>
          </a:p>
          <a:p>
            <a:r>
              <a:rPr lang="sv-SE" sz="1200" b="1" kern="1200" baseline="0" dirty="0" smtClean="0">
                <a:solidFill>
                  <a:schemeClr val="tx1"/>
                </a:solidFill>
                <a:effectLst/>
                <a:latin typeface="Arial" pitchFamily="34" charset="0"/>
                <a:ea typeface="Geneva" pitchFamily="1" charset="-128"/>
                <a:cs typeface="Geneva" charset="0"/>
              </a:rPr>
              <a:t>Genomförande:</a:t>
            </a:r>
          </a:p>
          <a:p>
            <a:r>
              <a:rPr lang="sv-SE" sz="1200" b="0" kern="1200" baseline="0" dirty="0" smtClean="0">
                <a:solidFill>
                  <a:schemeClr val="tx1"/>
                </a:solidFill>
                <a:effectLst/>
                <a:latin typeface="Arial" pitchFamily="34" charset="0"/>
                <a:ea typeface="Geneva" pitchFamily="1" charset="-128"/>
                <a:cs typeface="Geneva" charset="0"/>
              </a:rPr>
              <a:t>Starta filmen i presentationsläge genom att trycka på </a:t>
            </a:r>
            <a:r>
              <a:rPr lang="sv-SE" sz="1200" b="0" kern="1200" baseline="0" dirty="0" err="1" smtClean="0">
                <a:solidFill>
                  <a:schemeClr val="tx1"/>
                </a:solidFill>
                <a:effectLst/>
                <a:latin typeface="Arial" pitchFamily="34" charset="0"/>
                <a:ea typeface="Geneva" pitchFamily="1" charset="-128"/>
                <a:cs typeface="Geneva" charset="0"/>
              </a:rPr>
              <a:t>playknappen</a:t>
            </a:r>
            <a:r>
              <a:rPr lang="sv-SE" sz="1200" b="0" kern="1200" baseline="0" dirty="0" smtClean="0">
                <a:solidFill>
                  <a:schemeClr val="tx1"/>
                </a:solidFill>
                <a:effectLst/>
                <a:latin typeface="Arial" pitchFamily="34" charset="0"/>
                <a:ea typeface="Geneva" pitchFamily="1" charset="-128"/>
                <a:cs typeface="Geneva" charset="0"/>
              </a:rPr>
              <a:t>, rutan är först svart, det tar någon sekund innan </a:t>
            </a:r>
            <a:r>
              <a:rPr lang="sv-SE" sz="1200" b="0" kern="1200" baseline="0" dirty="0" err="1" smtClean="0">
                <a:solidFill>
                  <a:schemeClr val="tx1"/>
                </a:solidFill>
                <a:effectLst/>
                <a:latin typeface="Arial" pitchFamily="34" charset="0"/>
                <a:ea typeface="Geneva" pitchFamily="1" charset="-128"/>
                <a:cs typeface="Geneva" charset="0"/>
              </a:rPr>
              <a:t>playknappen</a:t>
            </a:r>
            <a:r>
              <a:rPr lang="sv-SE" sz="1200" b="0" kern="1200" baseline="0" dirty="0" smtClean="0">
                <a:solidFill>
                  <a:schemeClr val="tx1"/>
                </a:solidFill>
                <a:effectLst/>
                <a:latin typeface="Arial" pitchFamily="34" charset="0"/>
                <a:ea typeface="Geneva" pitchFamily="1" charset="-128"/>
                <a:cs typeface="Geneva" charset="0"/>
              </a:rPr>
              <a:t> visas.</a:t>
            </a:r>
          </a:p>
          <a:p>
            <a:endParaRPr lang="sv-SE" sz="1200" b="1" kern="1200" dirty="0" smtClean="0">
              <a:solidFill>
                <a:schemeClr val="tx1"/>
              </a:solidFill>
              <a:effectLst/>
              <a:latin typeface="Arial" pitchFamily="34" charset="0"/>
              <a:ea typeface="Geneva" pitchFamily="1" charset="-128"/>
              <a:cs typeface="Geneva"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kern="1200" dirty="0" smtClean="0">
                <a:solidFill>
                  <a:schemeClr val="tx1"/>
                </a:solidFill>
                <a:effectLst/>
                <a:latin typeface="Arial" pitchFamily="34" charset="0"/>
                <a:ea typeface="Geneva" pitchFamily="1" charset="-128"/>
                <a:cs typeface="Geneva" charset="0"/>
              </a:rPr>
              <a:t>Innehåll: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0" kern="1200" dirty="0" smtClean="0">
                <a:solidFill>
                  <a:schemeClr val="tx1"/>
                </a:solidFill>
                <a:effectLst/>
                <a:latin typeface="Arial" pitchFamily="34" charset="0"/>
                <a:ea typeface="Geneva" pitchFamily="1" charset="-128"/>
                <a:cs typeface="Geneva" charset="0"/>
              </a:rPr>
              <a:t>Projektkommunikatör</a:t>
            </a:r>
            <a:r>
              <a:rPr lang="sv-SE" sz="1200" b="0" kern="1200" baseline="0" dirty="0" smtClean="0">
                <a:solidFill>
                  <a:schemeClr val="tx1"/>
                </a:solidFill>
                <a:effectLst/>
                <a:latin typeface="Arial" pitchFamily="34" charset="0"/>
                <a:ea typeface="Geneva" pitchFamily="1" charset="-128"/>
                <a:cs typeface="Geneva" charset="0"/>
              </a:rPr>
              <a:t> Tony </a:t>
            </a:r>
            <a:r>
              <a:rPr lang="sv-SE" sz="1200" b="0" kern="1200" baseline="0" dirty="0" err="1" smtClean="0">
                <a:solidFill>
                  <a:schemeClr val="tx1"/>
                </a:solidFill>
                <a:effectLst/>
                <a:latin typeface="Arial" pitchFamily="34" charset="0"/>
                <a:ea typeface="Geneva" pitchFamily="1" charset="-128"/>
                <a:cs typeface="Geneva" charset="0"/>
              </a:rPr>
              <a:t>Brydner</a:t>
            </a:r>
            <a:r>
              <a:rPr lang="sv-SE" sz="1200" b="0" kern="1200" baseline="0" dirty="0" smtClean="0">
                <a:solidFill>
                  <a:schemeClr val="tx1"/>
                </a:solidFill>
                <a:effectLst/>
                <a:latin typeface="Arial" pitchFamily="34" charset="0"/>
                <a:ea typeface="Geneva" pitchFamily="1" charset="-128"/>
                <a:cs typeface="Geneva" charset="0"/>
              </a:rPr>
              <a:t> intervjuar Roger Molin, Analytiker, ekonomi och styrning vid Sveriges Kommuner och Landsting. Datum: 2018-02-22. Längd: 4 min och 58 sek. Transkribering (textning) finns i separat Worddokument på </a:t>
            </a:r>
            <a:r>
              <a:rPr lang="sv-SE" sz="1200" b="0" kern="1200" baseline="0" dirty="0" err="1" smtClean="0">
                <a:solidFill>
                  <a:schemeClr val="tx1"/>
                </a:solidFill>
                <a:effectLst/>
                <a:latin typeface="Arial" pitchFamily="34" charset="0"/>
                <a:ea typeface="Geneva" pitchFamily="1" charset="-128"/>
                <a:cs typeface="Geneva" charset="0"/>
              </a:rPr>
              <a:t>SLSO:s</a:t>
            </a:r>
            <a:r>
              <a:rPr lang="sv-SE" sz="1200" b="0" kern="1200" baseline="0" dirty="0" smtClean="0">
                <a:solidFill>
                  <a:schemeClr val="tx1"/>
                </a:solidFill>
                <a:effectLst/>
                <a:latin typeface="Arial" pitchFamily="34" charset="0"/>
                <a:ea typeface="Geneva" pitchFamily="1" charset="-128"/>
                <a:cs typeface="Geneva" charset="0"/>
              </a:rPr>
              <a:t> intranät och www.ehalsalyftet.se. Länk till Youtube: https://www.youtube.com/watch?v=2ZEILJYmxec </a:t>
            </a:r>
          </a:p>
          <a:p>
            <a:endParaRPr lang="sv-SE" sz="1200" b="1" kern="1200" dirty="0" smtClean="0">
              <a:solidFill>
                <a:schemeClr val="tx1"/>
              </a:solidFill>
              <a:effectLst/>
              <a:latin typeface="Arial" pitchFamily="34" charset="0"/>
              <a:ea typeface="Geneva" pitchFamily="1" charset="-128"/>
              <a:cs typeface="Geneva" charset="0"/>
            </a:endParaRPr>
          </a:p>
          <a:p>
            <a:r>
              <a:rPr lang="sv-SE" sz="1200" b="1" kern="1200" dirty="0" smtClean="0">
                <a:solidFill>
                  <a:schemeClr val="tx1"/>
                </a:solidFill>
                <a:effectLst/>
                <a:latin typeface="Arial" pitchFamily="34" charset="0"/>
                <a:ea typeface="Geneva" pitchFamily="1" charset="-128"/>
                <a:cs typeface="Geneva" charset="0"/>
              </a:rPr>
              <a:t>Fördjupning: </a:t>
            </a:r>
          </a:p>
          <a:p>
            <a:r>
              <a:rPr lang="sv-SE" sz="1200" b="0" kern="1200" dirty="0" smtClean="0">
                <a:solidFill>
                  <a:schemeClr val="tx1"/>
                </a:solidFill>
                <a:effectLst/>
                <a:latin typeface="Arial" pitchFamily="34" charset="0"/>
                <a:ea typeface="Geneva" pitchFamily="1" charset="-128"/>
                <a:cs typeface="Geneva" charset="0"/>
              </a:rPr>
              <a:t>Enligt Roger Molin, analytiker på SKL och en av Sveriges ledande sjukvårdsexperter, är digitalisering och prevention nyckelfaktorer för att lösa vårdens framtida problem. E-hälsa och digitalisering inom vården är högaktuella ämnen.</a:t>
            </a:r>
          </a:p>
          <a:p>
            <a:r>
              <a:rPr lang="sv-SE" sz="1200" b="0" kern="1200" dirty="0" smtClean="0">
                <a:solidFill>
                  <a:schemeClr val="tx1"/>
                </a:solidFill>
                <a:effectLst/>
                <a:latin typeface="Arial" pitchFamily="34" charset="0"/>
                <a:ea typeface="Geneva" pitchFamily="1" charset="-128"/>
                <a:cs typeface="Geneva" charset="0"/>
              </a:rPr>
              <a:t>I den nya rapporten </a:t>
            </a:r>
            <a:r>
              <a:rPr lang="sv-SE" sz="1200" b="0" i="1" kern="1200" dirty="0" smtClean="0">
                <a:solidFill>
                  <a:schemeClr val="tx1"/>
                </a:solidFill>
                <a:effectLst/>
                <a:latin typeface="Arial" pitchFamily="34" charset="0"/>
                <a:ea typeface="Geneva" pitchFamily="1" charset="-128"/>
                <a:cs typeface="Geneva" charset="0"/>
                <a:hlinkClick r:id="rId3"/>
              </a:rPr>
              <a:t>Hälso- och sjukvården år 2035</a:t>
            </a:r>
            <a:r>
              <a:rPr lang="sv-SE" sz="1200" b="0" kern="1200" dirty="0" smtClean="0">
                <a:solidFill>
                  <a:schemeClr val="tx1"/>
                </a:solidFill>
                <a:effectLst/>
                <a:latin typeface="Arial" pitchFamily="34" charset="0"/>
                <a:ea typeface="Geneva" pitchFamily="1" charset="-128"/>
                <a:cs typeface="Geneva" charset="0"/>
              </a:rPr>
              <a:t> levererar Roger Molin en prognos kring hälso- och sjukvården om 20 år. Han målar upp två scenarier. Den första handlar om att digital teknik kan hjälpa enskilda individer till bättre hälsa och sundare levnadsvanor samt att personer med kroniska sjukdomar kan bli hjälpta att hantera sjukdomen och undvika komplikationer. Den andra bilden är att vården i framtiden, tack vare digital hjälp, i allt högre utsträckning kan ges i hemmet.</a:t>
            </a:r>
          </a:p>
          <a:p>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8</a:t>
            </a:fld>
            <a:endParaRPr lang="sv-SE"/>
          </a:p>
        </p:txBody>
      </p:sp>
    </p:spTree>
    <p:extLst>
      <p:ext uri="{BB962C8B-B14F-4D97-AF65-F5344CB8AC3E}">
        <p14:creationId xmlns:p14="http://schemas.microsoft.com/office/powerpoint/2010/main" val="6125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smtClean="0"/>
              <a:t>Syfte:</a:t>
            </a:r>
            <a:r>
              <a:rPr lang="sv-SE" b="1" baseline="0"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Grafen visar hur stor ökningen 70-79 –åringar (den svarta linjen) förväntas bli i Stockholms län och hur stor ökningen av 80-89-åringar förväntas bli de kommande åren (den streckade linjen) ökningen förväntas bli ca 60% 2018-2025.</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Linjen med konturer visar ökningen av antalet 90-åringar. Den ljusgrå linjen visar ett genomsnitt av övriga åldersgrupper.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Källa: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SLL: Planen för framtidens hälso- och sjukvård</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9</a:t>
            </a:fld>
            <a:endParaRPr lang="sv-SE"/>
          </a:p>
        </p:txBody>
      </p:sp>
    </p:spTree>
    <p:extLst>
      <p:ext uri="{BB962C8B-B14F-4D97-AF65-F5344CB8AC3E}">
        <p14:creationId xmlns:p14="http://schemas.microsoft.com/office/powerpoint/2010/main" val="1175056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23316397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n textrut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303"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hape 24"/>
          <p:cNvSpPr>
            <a:spLocks noGrp="1"/>
          </p:cNvSpPr>
          <p:nvPr>
            <p:ph type="title"/>
          </p:nvPr>
        </p:nvSpPr>
        <p:spPr>
          <a:xfrm>
            <a:off x="457200" y="857220"/>
            <a:ext cx="8229600" cy="6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36000" bIns="36000" numCol="1" anchor="b" anchorCtr="0" compatLnSpc="1">
            <a:prstTxWarp prst="textNoShape">
              <a:avLst/>
            </a:prstTxWarp>
            <a:noAutofit/>
          </a:bodyPr>
          <a:lstStyle>
            <a:lvl1pPr>
              <a:defRPr lang="sv-SE" sz="1500" dirty="0">
                <a:latin typeface="Verdana" panose="020B0604030504040204" pitchFamily="34" charset="0"/>
                <a:ea typeface="Verdana" panose="020B0604030504040204" pitchFamily="34" charset="0"/>
                <a:cs typeface="Verdana" panose="020B0604030504040204" pitchFamily="34" charset="0"/>
              </a:defRPr>
            </a:lvl1pPr>
          </a:lstStyle>
          <a:p>
            <a:pPr lvl="0" eaLnBrk="0" fontAlgn="base" hangingPunct="0">
              <a:spcBef>
                <a:spcPct val="0"/>
              </a:spcBef>
            </a:pPr>
            <a:endParaRPr lang="sv-SE" dirty="0"/>
          </a:p>
        </p:txBody>
      </p:sp>
      <p:sp>
        <p:nvSpPr>
          <p:cNvPr id="26" name="Shape 26"/>
          <p:cNvSpPr>
            <a:spLocks noGrp="1"/>
          </p:cNvSpPr>
          <p:nvPr>
            <p:ph type="body" sz="quarter" idx="1"/>
          </p:nvPr>
        </p:nvSpPr>
        <p:spPr>
          <a:xfrm>
            <a:off x="457200" y="1560996"/>
            <a:ext cx="8229600" cy="288926"/>
          </a:xfrm>
          <a:prstGeom prst="rect">
            <a:avLst/>
          </a:prstGeom>
        </p:spPr>
        <p:txBody>
          <a:bodyPr lIns="0">
            <a:noAutofit/>
          </a:bodyPr>
          <a:lstStyle>
            <a:lvl1pPr marL="0" indent="0">
              <a:spcBef>
                <a:spcPts val="300"/>
              </a:spcBef>
              <a:buSzTx/>
              <a:buFontTx/>
              <a:buNone/>
              <a:defRPr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endParaRPr lang="sv-SE" dirty="0"/>
          </a:p>
        </p:txBody>
      </p:sp>
      <p:sp>
        <p:nvSpPr>
          <p:cNvPr id="7" name="Platshållare för innehåll 2"/>
          <p:cNvSpPr>
            <a:spLocks noGrp="1"/>
          </p:cNvSpPr>
          <p:nvPr>
            <p:ph idx="11" hasCustomPrompt="1"/>
          </p:nvPr>
        </p:nvSpPr>
        <p:spPr>
          <a:xfrm>
            <a:off x="457200" y="2159000"/>
            <a:ext cx="8229600" cy="39370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marL="809625" indent="-138113">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12" name="Shape 26"/>
          <p:cNvSpPr>
            <a:spLocks noGrp="1"/>
          </p:cNvSpPr>
          <p:nvPr>
            <p:ph type="body" sz="quarter" idx="10" hasCustomPrompt="1"/>
          </p:nvPr>
        </p:nvSpPr>
        <p:spPr>
          <a:xfrm>
            <a:off x="457200" y="6284068"/>
            <a:ext cx="8229600" cy="370422"/>
          </a:xfrm>
          <a:prstGeom prst="rect">
            <a:avLst/>
          </a:prstGeom>
        </p:spPr>
        <p:txBody>
          <a:bodyPr anchor="b">
            <a:noAutofit/>
          </a:bodyPr>
          <a:lstStyle>
            <a:lvl1pPr marL="0" indent="0">
              <a:spcBef>
                <a:spcPts val="0"/>
              </a:spcBef>
              <a:buSzTx/>
              <a:buFontTx/>
              <a:buNone/>
              <a:defRPr sz="600" b="0" i="1">
                <a:solidFill>
                  <a:schemeClr val="tx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2022416171"/>
      </p:ext>
    </p:extLst>
  </p:cSld>
  <p:clrMapOvr>
    <a:masterClrMapping/>
  </p:clrMapOvr>
  <p:transition spd="med"/>
  <p:extLst mod="1">
    <p:ext uri="{DCECCB84-F9BA-43D5-87BE-67443E8EF086}">
      <p15:sldGuideLst xmlns:p15="http://schemas.microsoft.com/office/powerpoint/2012/main">
        <p15:guide id="1" pos="278">
          <p15:clr>
            <a:srgbClr val="FBAE40"/>
          </p15:clr>
        </p15:guide>
        <p15:guide id="2" pos="2880">
          <p15:clr>
            <a:srgbClr val="FBAE40"/>
          </p15:clr>
        </p15:guide>
        <p15:guide id="3" pos="5483">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Endast rubri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5284"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90"/>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Shape 26"/>
          <p:cNvSpPr>
            <a:spLocks noGrp="1"/>
          </p:cNvSpPr>
          <p:nvPr>
            <p:ph type="body" sz="quarter" idx="1" hasCustomPrompt="1"/>
          </p:nvPr>
        </p:nvSpPr>
        <p:spPr>
          <a:xfrm>
            <a:off x="457200" y="1560998"/>
            <a:ext cx="8229600" cy="288927"/>
          </a:xfrm>
          <a:prstGeom prst="rect">
            <a:avLst/>
          </a:prstGeom>
        </p:spPr>
        <p:txBody>
          <a:bodyPr lIns="0" tIns="45719" rIns="91438" bIns="45719">
            <a:noAutofit/>
          </a:bodyPr>
          <a:lstStyle>
            <a:lvl1pPr marL="0" indent="0">
              <a:spcBef>
                <a:spcPts val="300"/>
              </a:spcBef>
              <a:buSzTx/>
              <a:buFontTx/>
              <a:buNone/>
              <a:defRPr sz="1200" b="1">
                <a:solidFill>
                  <a:schemeClr val="accent1"/>
                </a:solidFill>
                <a:latin typeface="Arial" panose="020B0604020202020204" pitchFamily="34" charset="0"/>
                <a:ea typeface="+mj-ea"/>
                <a:cs typeface="Arial" panose="020B0604020202020204" pitchFamily="34" charset="0"/>
                <a:sym typeface="Calibri"/>
              </a:defRPr>
            </a:lvl1pPr>
            <a:lvl2pPr marL="480660" indent="-13776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68" indent="-128585">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2974"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866"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Brödtext nivå ett</a:t>
            </a:r>
          </a:p>
        </p:txBody>
      </p:sp>
      <p:sp>
        <p:nvSpPr>
          <p:cNvPr id="5" name="Shape 26"/>
          <p:cNvSpPr>
            <a:spLocks noGrp="1"/>
          </p:cNvSpPr>
          <p:nvPr>
            <p:ph type="body" sz="quarter" idx="10" hasCustomPrompt="1"/>
          </p:nvPr>
        </p:nvSpPr>
        <p:spPr>
          <a:xfrm>
            <a:off x="457200" y="6400801"/>
            <a:ext cx="8229600" cy="253691"/>
          </a:xfrm>
          <a:prstGeom prst="rect">
            <a:avLst/>
          </a:prstGeom>
        </p:spPr>
        <p:txBody>
          <a:bodyPr lIns="91438" tIns="45719" rIns="91438" bIns="45719" anchor="b">
            <a:noAutofit/>
          </a:bodyPr>
          <a:lstStyle>
            <a:lvl1pPr marL="0" indent="0">
              <a:spcBef>
                <a:spcPts val="0"/>
              </a:spcBef>
              <a:buSzTx/>
              <a:buFontTx/>
              <a:buNone/>
              <a:defRPr sz="600" b="0" i="1">
                <a:solidFill>
                  <a:schemeClr val="tx1"/>
                </a:solidFill>
                <a:latin typeface="Arial" panose="020B0604020202020204" pitchFamily="34" charset="0"/>
                <a:ea typeface="+mj-ea"/>
                <a:cs typeface="Arial" panose="020B0604020202020204" pitchFamily="34" charset="0"/>
                <a:sym typeface="Calibri"/>
              </a:defRPr>
            </a:lvl1pPr>
            <a:lvl2pPr marL="480660" indent="-13776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68" indent="-128585">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2974"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866"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3452777666"/>
      </p:ext>
    </p:extLst>
  </p:cSld>
  <p:clrMapOvr>
    <a:masterClrMapping/>
  </p:clrMapOvr>
  <p:transition spd="med"/>
  <p:extLst mod="1">
    <p:ext uri="{DCECCB84-F9BA-43D5-87BE-67443E8EF086}">
      <p15:sldGuideLst xmlns:p15="http://schemas.microsoft.com/office/powerpoint/2012/main">
        <p15:guide id="1" pos="278">
          <p15:clr>
            <a:srgbClr val="FBAE40"/>
          </p15:clr>
        </p15:guide>
        <p15:guide id="2" pos="2880">
          <p15:clr>
            <a:srgbClr val="FBAE40"/>
          </p15:clr>
        </p15:guide>
        <p15:guide id="3" pos="5483">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Endast rubri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spid="_x0000_s8327"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90"/>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hape 24"/>
          <p:cNvSpPr>
            <a:spLocks noGrp="1"/>
          </p:cNvSpPr>
          <p:nvPr>
            <p:ph type="title" hasCustomPrompt="1"/>
          </p:nvPr>
        </p:nvSpPr>
        <p:spPr>
          <a:xfrm>
            <a:off x="457200" y="857221"/>
            <a:ext cx="8229600" cy="6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5999" rIns="35999" bIns="35999" numCol="1" anchor="b" anchorCtr="0" compatLnSpc="1">
            <a:prstTxWarp prst="textNoShape">
              <a:avLst/>
            </a:prstTxWarp>
            <a:noAutofit/>
          </a:bodyPr>
          <a:lstStyle>
            <a:lvl1pPr>
              <a:defRPr lang="sv-SE" sz="1500" dirty="0">
                <a:latin typeface="Arial" panose="020B0604020202020204" pitchFamily="34" charset="0"/>
                <a:cs typeface="Arial" panose="020B0604020202020204" pitchFamily="34" charset="0"/>
              </a:defRPr>
            </a:lvl1pPr>
          </a:lstStyle>
          <a:p>
            <a:pPr lvl="0" eaLnBrk="0" fontAlgn="base" hangingPunct="0">
              <a:spcBef>
                <a:spcPct val="0"/>
              </a:spcBef>
            </a:pPr>
            <a:r>
              <a:rPr lang="sv-SE" dirty="0"/>
              <a:t>Titeltext</a:t>
            </a:r>
          </a:p>
        </p:txBody>
      </p:sp>
      <p:sp>
        <p:nvSpPr>
          <p:cNvPr id="26" name="Shape 26"/>
          <p:cNvSpPr>
            <a:spLocks noGrp="1"/>
          </p:cNvSpPr>
          <p:nvPr>
            <p:ph type="body" sz="quarter" idx="1" hasCustomPrompt="1"/>
          </p:nvPr>
        </p:nvSpPr>
        <p:spPr>
          <a:xfrm>
            <a:off x="457200" y="1560998"/>
            <a:ext cx="8229600" cy="288927"/>
          </a:xfrm>
          <a:prstGeom prst="rect">
            <a:avLst/>
          </a:prstGeom>
        </p:spPr>
        <p:txBody>
          <a:bodyPr lIns="0" tIns="45719" rIns="91438" bIns="45719">
            <a:noAutofit/>
          </a:bodyPr>
          <a:lstStyle>
            <a:lvl1pPr marL="0" indent="0">
              <a:spcBef>
                <a:spcPts val="300"/>
              </a:spcBef>
              <a:buSzTx/>
              <a:buFontTx/>
              <a:buNone/>
              <a:defRPr sz="1200" b="1">
                <a:solidFill>
                  <a:schemeClr val="accent1"/>
                </a:solidFill>
                <a:latin typeface="Arial" panose="020B0604020202020204" pitchFamily="34" charset="0"/>
                <a:ea typeface="+mj-ea"/>
                <a:cs typeface="Arial" panose="020B0604020202020204" pitchFamily="34" charset="0"/>
                <a:sym typeface="Calibri"/>
              </a:defRPr>
            </a:lvl1pPr>
            <a:lvl2pPr marL="480660" indent="-13776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68" indent="-128585">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2974"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866"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Brödtext nivå ett</a:t>
            </a:r>
          </a:p>
        </p:txBody>
      </p:sp>
      <p:sp>
        <p:nvSpPr>
          <p:cNvPr id="5" name="Shape 26"/>
          <p:cNvSpPr>
            <a:spLocks noGrp="1"/>
          </p:cNvSpPr>
          <p:nvPr>
            <p:ph type="body" sz="quarter" idx="10" hasCustomPrompt="1"/>
          </p:nvPr>
        </p:nvSpPr>
        <p:spPr>
          <a:xfrm>
            <a:off x="457200" y="6400801"/>
            <a:ext cx="8229600" cy="253691"/>
          </a:xfrm>
          <a:prstGeom prst="rect">
            <a:avLst/>
          </a:prstGeom>
        </p:spPr>
        <p:txBody>
          <a:bodyPr lIns="91438" tIns="45719" rIns="91438" bIns="45719" anchor="b">
            <a:noAutofit/>
          </a:bodyPr>
          <a:lstStyle>
            <a:lvl1pPr marL="0" indent="0">
              <a:spcBef>
                <a:spcPts val="0"/>
              </a:spcBef>
              <a:buSzTx/>
              <a:buFontTx/>
              <a:buNone/>
              <a:defRPr sz="600" b="0" i="1">
                <a:solidFill>
                  <a:schemeClr val="tx1"/>
                </a:solidFill>
                <a:latin typeface="Arial" panose="020B0604020202020204" pitchFamily="34" charset="0"/>
                <a:ea typeface="+mj-ea"/>
                <a:cs typeface="Arial" panose="020B0604020202020204" pitchFamily="34" charset="0"/>
                <a:sym typeface="Calibri"/>
              </a:defRPr>
            </a:lvl1pPr>
            <a:lvl2pPr marL="480660" indent="-13776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68" indent="-128585">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2974"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866" indent="-154301">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77224846"/>
      </p:ext>
    </p:extLst>
  </p:cSld>
  <p:clrMapOvr>
    <a:masterClrMapping/>
  </p:clrMapOvr>
  <p:transition spd="med"/>
  <p:extLst mod="1">
    <p:ext uri="{DCECCB84-F9BA-43D5-87BE-67443E8EF086}">
      <p15:sldGuideLst xmlns:p15="http://schemas.microsoft.com/office/powerpoint/2012/main">
        <p15:guide id="1" pos="278">
          <p15:clr>
            <a:srgbClr val="FBAE40"/>
          </p15:clr>
        </p15:guide>
        <p15:guide id="2" pos="2880">
          <p15:clr>
            <a:srgbClr val="FBAE40"/>
          </p15:clr>
        </p15:guide>
        <p15:guide id="3" pos="5483">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bwMode="auto">
          <a:xfrm>
            <a:off x="719138" y="936625"/>
            <a:ext cx="7700962"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smtClean="0"/>
              <a:t>Klicka här för att ändra format</a:t>
            </a:r>
            <a:endParaRPr lang="sv-SE" altLang="sv-SE" dirty="0" smtClean="0"/>
          </a:p>
        </p:txBody>
      </p:sp>
      <p:sp>
        <p:nvSpPr>
          <p:cNvPr id="23" name="Rectangle 3"/>
          <p:cNvSpPr>
            <a:spLocks noGrp="1" noChangeArrowheads="1"/>
          </p:cNvSpPr>
          <p:nvPr>
            <p:ph idx="1"/>
          </p:nvPr>
        </p:nvSpPr>
        <p:spPr bwMode="auto">
          <a:xfrm>
            <a:off x="719138" y="2063750"/>
            <a:ext cx="7700962"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noProof="0" smtClean="0"/>
              <a:t>Klicka här för att ändra format på bakgrundstexten</a:t>
            </a:r>
          </a:p>
          <a:p>
            <a:pPr lvl="1"/>
            <a:r>
              <a:rPr lang="sv-SE" altLang="sv-SE" noProof="0" smtClean="0"/>
              <a:t>Nivå två</a:t>
            </a:r>
          </a:p>
          <a:p>
            <a:pPr lvl="2"/>
            <a:r>
              <a:rPr lang="sv-SE" altLang="sv-SE" noProof="0" smtClean="0"/>
              <a:t>Nivå tre</a:t>
            </a:r>
          </a:p>
          <a:p>
            <a:pPr lvl="3"/>
            <a:r>
              <a:rPr lang="sv-SE" altLang="sv-SE" noProof="0" smtClean="0"/>
              <a:t>Nivå fyra</a:t>
            </a:r>
          </a:p>
          <a:p>
            <a:pPr lvl="4"/>
            <a:r>
              <a:rPr lang="sv-SE" altLang="sv-SE" noProof="0" smtClean="0"/>
              <a:t>Nivå fem</a:t>
            </a:r>
          </a:p>
        </p:txBody>
      </p:sp>
      <p:sp>
        <p:nvSpPr>
          <p:cNvPr id="15" name="Rectangle 24"/>
          <p:cNvSpPr>
            <a:spLocks noChangeArrowheads="1"/>
          </p:cNvSpPr>
          <p:nvPr userDrawn="1"/>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smtClean="0"/>
          </a:p>
        </p:txBody>
      </p:sp>
      <p:grpSp>
        <p:nvGrpSpPr>
          <p:cNvPr id="16" name="Grupp 15"/>
          <p:cNvGrpSpPr/>
          <p:nvPr userDrawn="1"/>
        </p:nvGrpSpPr>
        <p:grpSpPr>
          <a:xfrm>
            <a:off x="9023022" y="2063"/>
            <a:ext cx="120981" cy="624495"/>
            <a:chOff x="9039727" y="6142038"/>
            <a:chExt cx="108287" cy="558969"/>
          </a:xfrm>
        </p:grpSpPr>
        <p:sp>
          <p:nvSpPr>
            <p:cNvPr id="17" name="Rektangel 16"/>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8" name="Rektangel 17"/>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9" name="Rektangel 18"/>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20" name="Rektangel 19"/>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grpSp>
      <p:pic>
        <p:nvPicPr>
          <p:cNvPr id="21" name="Picture 2" descr="G:\Information-Kommunikation\Grafiskt_material\SLL_logotyper\png\sll_rgb_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43" descr="eHalsa-linje-ro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ruta 23"/>
          <p:cNvSpPr txBox="1"/>
          <p:nvPr userDrawn="1"/>
        </p:nvSpPr>
        <p:spPr>
          <a:xfrm>
            <a:off x="3668891" y="6635277"/>
            <a:ext cx="4341633" cy="215444"/>
          </a:xfrm>
          <a:prstGeom prst="rect">
            <a:avLst/>
          </a:prstGeom>
          <a:noFill/>
        </p:spPr>
        <p:txBody>
          <a:bodyPr wrap="square" rtlCol="0">
            <a:spAutoFit/>
          </a:bodyPr>
          <a:lstStyle/>
          <a:p>
            <a:pPr algn="r"/>
            <a:r>
              <a:rPr lang="sv-SE" sz="800" dirty="0" smtClean="0">
                <a:solidFill>
                  <a:srgbClr val="000000"/>
                </a:solidFill>
              </a:rPr>
              <a:t>Detta projektet medfinansieras av Europeiska unionen/Europeiska socialfonden</a:t>
            </a:r>
            <a:endParaRPr lang="sv-SE" sz="800" dirty="0">
              <a:solidFill>
                <a:srgbClr val="000000"/>
              </a:solidFill>
            </a:endParaRPr>
          </a:p>
        </p:txBody>
      </p:sp>
      <p:pic>
        <p:nvPicPr>
          <p:cNvPr id="26" name="Bildobjekt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extLst>
      <p:ext uri="{BB962C8B-B14F-4D97-AF65-F5344CB8AC3E}">
        <p14:creationId xmlns:p14="http://schemas.microsoft.com/office/powerpoint/2010/main" val="15176160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22479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22479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8590177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750888"/>
            <a:ext cx="8229600" cy="11430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1"/>
            <a:ext cx="4038600" cy="219562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innehåll 3"/>
          <p:cNvSpPr>
            <a:spLocks noGrp="1"/>
          </p:cNvSpPr>
          <p:nvPr>
            <p:ph sz="half" idx="10"/>
          </p:nvPr>
        </p:nvSpPr>
        <p:spPr>
          <a:xfrm>
            <a:off x="4662371" y="3932366"/>
            <a:ext cx="4038600" cy="219562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9559729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457200" y="1535113"/>
            <a:ext cx="4040188" cy="639762"/>
          </a:xfrm>
        </p:spPr>
        <p:txBody>
          <a:bodyPr anchor="b">
            <a:no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för att lägga till Rubrik</a:t>
            </a:r>
          </a:p>
        </p:txBody>
      </p:sp>
      <p:sp>
        <p:nvSpPr>
          <p:cNvPr id="4" name="Platshållare för innehåll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hasCustomPrompt="1"/>
          </p:nvPr>
        </p:nvSpPr>
        <p:spPr>
          <a:xfrm>
            <a:off x="4645025" y="1535113"/>
            <a:ext cx="4041775"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för att lägga till Rubrik</a:t>
            </a:r>
          </a:p>
        </p:txBody>
      </p:sp>
      <p:sp>
        <p:nvSpPr>
          <p:cNvPr id="6" name="Platshållare för innehåll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Rubrik 6"/>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4683648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873125"/>
            <a:ext cx="3008313"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873125"/>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203517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8899001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741272896"/>
      </p:ext>
    </p:extLst>
  </p:cSld>
  <p:clrMapOvr>
    <a:masterClrMapping/>
  </p:clrMapOvr>
  <p:transition spd="slow" advClick="0"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lvl1pPr>
              <a:defRPr sz="2000" b="1">
                <a:solidFill>
                  <a:srgbClr val="000000"/>
                </a:solidFill>
              </a:defRPr>
            </a:lvl1pPr>
          </a:lstStyle>
          <a:p>
            <a:r>
              <a:rPr lang="sv-SE"/>
              <a:t>Klicka här för att ändra format</a:t>
            </a:r>
          </a:p>
        </p:txBody>
      </p:sp>
    </p:spTree>
    <p:extLst>
      <p:ext uri="{BB962C8B-B14F-4D97-AF65-F5344CB8AC3E}">
        <p14:creationId xmlns:p14="http://schemas.microsoft.com/office/powerpoint/2010/main" val="161169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vå textruto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79"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hape 24"/>
          <p:cNvSpPr>
            <a:spLocks noGrp="1"/>
          </p:cNvSpPr>
          <p:nvPr>
            <p:ph type="title"/>
          </p:nvPr>
        </p:nvSpPr>
        <p:spPr>
          <a:xfrm>
            <a:off x="457200" y="857220"/>
            <a:ext cx="8229600" cy="6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36000" bIns="36000" numCol="1" anchor="b" anchorCtr="0" compatLnSpc="1">
            <a:prstTxWarp prst="textNoShape">
              <a:avLst/>
            </a:prstTxWarp>
            <a:noAutofit/>
          </a:bodyPr>
          <a:lstStyle>
            <a:lvl1pPr>
              <a:defRPr lang="sv-SE" sz="1500" dirty="0">
                <a:latin typeface="Verdana" panose="020B0604030504040204" pitchFamily="34" charset="0"/>
                <a:ea typeface="Verdana" panose="020B0604030504040204" pitchFamily="34" charset="0"/>
                <a:cs typeface="Verdana" panose="020B0604030504040204" pitchFamily="34" charset="0"/>
              </a:defRPr>
            </a:lvl1pPr>
          </a:lstStyle>
          <a:p>
            <a:pPr lvl="0" eaLnBrk="0" fontAlgn="base" hangingPunct="0">
              <a:spcBef>
                <a:spcPct val="0"/>
              </a:spcBef>
            </a:pPr>
            <a:endParaRPr lang="sv-SE" dirty="0"/>
          </a:p>
        </p:txBody>
      </p:sp>
      <p:sp>
        <p:nvSpPr>
          <p:cNvPr id="26" name="Shape 26"/>
          <p:cNvSpPr>
            <a:spLocks noGrp="1"/>
          </p:cNvSpPr>
          <p:nvPr>
            <p:ph type="body" sz="quarter" idx="1"/>
          </p:nvPr>
        </p:nvSpPr>
        <p:spPr>
          <a:xfrm>
            <a:off x="457200" y="1560996"/>
            <a:ext cx="8229600" cy="288926"/>
          </a:xfrm>
          <a:prstGeom prst="rect">
            <a:avLst/>
          </a:prstGeom>
        </p:spPr>
        <p:txBody>
          <a:bodyPr lIns="0">
            <a:noAutofit/>
          </a:bodyPr>
          <a:lstStyle>
            <a:lvl1pPr marL="0" indent="0">
              <a:spcBef>
                <a:spcPts val="300"/>
              </a:spcBef>
              <a:buSzTx/>
              <a:buFontTx/>
              <a:buNone/>
              <a:defRPr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endParaRPr lang="sv-SE" dirty="0"/>
          </a:p>
        </p:txBody>
      </p:sp>
      <p:sp>
        <p:nvSpPr>
          <p:cNvPr id="7" name="Platshållare för innehåll 2"/>
          <p:cNvSpPr>
            <a:spLocks noGrp="1"/>
          </p:cNvSpPr>
          <p:nvPr>
            <p:ph idx="11" hasCustomPrompt="1"/>
          </p:nvPr>
        </p:nvSpPr>
        <p:spPr>
          <a:xfrm>
            <a:off x="457201" y="2159000"/>
            <a:ext cx="3934838" cy="39370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marL="809625" indent="-136922">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8" name="Platshållare för innehåll 2"/>
          <p:cNvSpPr>
            <a:spLocks noGrp="1"/>
          </p:cNvSpPr>
          <p:nvPr>
            <p:ph idx="12" hasCustomPrompt="1"/>
          </p:nvPr>
        </p:nvSpPr>
        <p:spPr>
          <a:xfrm>
            <a:off x="4751962" y="2159000"/>
            <a:ext cx="3934838" cy="3937000"/>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marL="809625" indent="-116681">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12" name="Shape 26"/>
          <p:cNvSpPr>
            <a:spLocks noGrp="1"/>
          </p:cNvSpPr>
          <p:nvPr>
            <p:ph type="body" sz="quarter" idx="10" hasCustomPrompt="1"/>
          </p:nvPr>
        </p:nvSpPr>
        <p:spPr>
          <a:xfrm>
            <a:off x="457200" y="6284068"/>
            <a:ext cx="8229600" cy="370422"/>
          </a:xfrm>
          <a:prstGeom prst="rect">
            <a:avLst/>
          </a:prstGeom>
        </p:spPr>
        <p:txBody>
          <a:bodyPr anchor="b">
            <a:noAutofit/>
          </a:bodyPr>
          <a:lstStyle>
            <a:lvl1pPr marL="0" indent="0">
              <a:spcBef>
                <a:spcPts val="0"/>
              </a:spcBef>
              <a:buSzTx/>
              <a:buFontTx/>
              <a:buNone/>
              <a:defRPr sz="600" b="0" i="1">
                <a:solidFill>
                  <a:schemeClr val="tx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1473242609"/>
      </p:ext>
    </p:extLst>
  </p:cSld>
  <p:clrMapOvr>
    <a:masterClrMapping/>
  </p:clrMapOvr>
  <p:transition spd="med"/>
  <p:extLst mod="1">
    <p:ext uri="{DCECCB84-F9BA-43D5-87BE-67443E8EF086}">
      <p15:sldGuideLst xmlns:p15="http://schemas.microsoft.com/office/powerpoint/2012/main">
        <p15:guide id="1" pos="278">
          <p15:clr>
            <a:srgbClr val="FBAE40"/>
          </p15:clr>
        </p15:guide>
        <p15:guide id="2" pos="2880">
          <p15:clr>
            <a:srgbClr val="FBAE40"/>
          </p15:clr>
        </p15:guide>
        <p15:guide id="3" pos="5483">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24"/>
          <p:cNvSpPr>
            <a:spLocks noChangeArrowheads="1"/>
          </p:cNvSpPr>
          <p:nvPr/>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smtClean="0"/>
          </a:p>
        </p:txBody>
      </p:sp>
      <p:sp>
        <p:nvSpPr>
          <p:cNvPr id="4" name="Platshållare för rubrik 3"/>
          <p:cNvSpPr>
            <a:spLocks noGrp="1"/>
          </p:cNvSpPr>
          <p:nvPr>
            <p:ph type="title"/>
          </p:nvPr>
        </p:nvSpPr>
        <p:spPr>
          <a:xfrm>
            <a:off x="457200" y="8842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5" name="Platshållare för text 4"/>
          <p:cNvSpPr>
            <a:spLocks noGrp="1"/>
          </p:cNvSpPr>
          <p:nvPr>
            <p:ph type="body" idx="1"/>
          </p:nvPr>
        </p:nvSpPr>
        <p:spPr>
          <a:xfrm>
            <a:off x="457200" y="2105026"/>
            <a:ext cx="8229600" cy="36195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29" name="Picture 543" descr="eHalsa-linje-ro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upp 29"/>
          <p:cNvGrpSpPr/>
          <p:nvPr/>
        </p:nvGrpSpPr>
        <p:grpSpPr>
          <a:xfrm>
            <a:off x="9023022" y="2063"/>
            <a:ext cx="120981" cy="624495"/>
            <a:chOff x="9039727" y="6142038"/>
            <a:chExt cx="108287" cy="558969"/>
          </a:xfrm>
        </p:grpSpPr>
        <p:sp>
          <p:nvSpPr>
            <p:cNvPr id="31" name="Rektangel 30"/>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2" name="Rektangel 31"/>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3" name="Rektangel 32"/>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4" name="Rektangel 33"/>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grpSp>
      <p:sp>
        <p:nvSpPr>
          <p:cNvPr id="13" name="textruta 12"/>
          <p:cNvSpPr txBox="1"/>
          <p:nvPr/>
        </p:nvSpPr>
        <p:spPr>
          <a:xfrm>
            <a:off x="3668891" y="6635277"/>
            <a:ext cx="4341633" cy="215444"/>
          </a:xfrm>
          <a:prstGeom prst="rect">
            <a:avLst/>
          </a:prstGeom>
          <a:noFill/>
        </p:spPr>
        <p:txBody>
          <a:bodyPr wrap="square" rtlCol="0">
            <a:spAutoFit/>
          </a:bodyPr>
          <a:lstStyle/>
          <a:p>
            <a:pPr algn="r"/>
            <a:r>
              <a:rPr lang="sv-SE" sz="800" dirty="0" smtClean="0">
                <a:solidFill>
                  <a:srgbClr val="000000"/>
                </a:solidFill>
              </a:rPr>
              <a:t>Detta projektet medfinansieras av Europeiska unionen/Europeiska socialfonden</a:t>
            </a:r>
            <a:endParaRPr lang="sv-SE" sz="800" dirty="0">
              <a:solidFill>
                <a:srgbClr val="000000"/>
              </a:solidFill>
            </a:endParaRPr>
          </a:p>
        </p:txBody>
      </p:sp>
      <p:pic>
        <p:nvPicPr>
          <p:cNvPr id="1026" name="Picture 2" descr="G:\Information-Kommunikation\Grafiskt_material\SLL_logotyper\png\sll_rgb_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cSld>
  <p:clrMap bg1="lt1" tx1="dk1" bg2="lt2" tx2="dk2" accent1="accent1" accent2="accent2" accent3="accent3" accent4="accent4" accent5="accent5" accent6="accent6" hlink="hlink" folHlink="folHlink"/>
  <p:sldLayoutIdLst>
    <p:sldLayoutId id="2147483959" r:id="rId1"/>
    <p:sldLayoutId id="2147483956" r:id="rId2"/>
    <p:sldLayoutId id="2147483962" r:id="rId3"/>
    <p:sldLayoutId id="2147483967" r:id="rId4"/>
    <p:sldLayoutId id="2147483963" r:id="rId5"/>
    <p:sldLayoutId id="2147483966" r:id="rId6"/>
    <p:sldLayoutId id="2147483968" r:id="rId7"/>
    <p:sldLayoutId id="2147483969" r:id="rId8"/>
    <p:sldLayoutId id="2147483970" r:id="rId9"/>
    <p:sldLayoutId id="2147483971" r:id="rId10"/>
    <p:sldLayoutId id="2147483972" r:id="rId11"/>
    <p:sldLayoutId id="2147483974" r:id="rId12"/>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000">
          <a:solidFill>
            <a:schemeClr val="tx2"/>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Geneva" charset="0"/>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cs typeface="Geneva" charset="0"/>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cs typeface="Geneva" charset="0"/>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cs typeface="Geneva" charset="0"/>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cs typeface="Geneva" charset="0"/>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MBBNP-YS_mQ"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video" Target="https://www.youtube.com/embed/vSxIzSsAqHc"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video" Target="https://www.youtube.com/embed/S7r0c3kmaok" TargetMode="External"/><Relationship Id="rId5" Type="http://schemas.openxmlformats.org/officeDocument/2006/relationships/image" Target="../media/image18.png"/><Relationship Id="rId4" Type="http://schemas.openxmlformats.org/officeDocument/2006/relationships/hyperlink" Target="https://www.youtube.com/watch?v=S7r0c3kmao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video" Target="https://www.youtube.com/embed/uphCYko9UsM" TargetMode="Externa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hyperlink" Target="https://www.esf.se/Documents/V%C3%A5ra%20program/Socialfonden%202014-2020/Programinformation/Information%20om%20deltagarregister%2020180912.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ekan.com/integritets-och-cookiepolicy/"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2ZEILJYmxec" TargetMode="Externa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07" y="717720"/>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9" name="textruta 8"/>
          <p:cNvSpPr txBox="1"/>
          <p:nvPr/>
        </p:nvSpPr>
        <p:spPr>
          <a:xfrm>
            <a:off x="1434114" y="3268062"/>
            <a:ext cx="7315200" cy="584775"/>
          </a:xfrm>
          <a:prstGeom prst="rect">
            <a:avLst/>
          </a:prstGeom>
          <a:noFill/>
        </p:spPr>
        <p:txBody>
          <a:bodyPr wrap="square" rtlCol="0">
            <a:spAutoFit/>
          </a:bodyPr>
          <a:lstStyle/>
          <a:p>
            <a:pPr algn="l">
              <a:spcBef>
                <a:spcPts val="0"/>
              </a:spcBef>
            </a:pPr>
            <a:endParaRPr lang="sv-SE" sz="3200" b="1" dirty="0"/>
          </a:p>
        </p:txBody>
      </p:sp>
      <p:sp>
        <p:nvSpPr>
          <p:cNvPr id="11" name="Rubrik 10"/>
          <p:cNvSpPr>
            <a:spLocks noGrp="1"/>
          </p:cNvSpPr>
          <p:nvPr>
            <p:ph type="ctrTitle"/>
          </p:nvPr>
        </p:nvSpPr>
        <p:spPr/>
        <p:txBody>
          <a:bodyPr>
            <a:normAutofit fontScale="90000"/>
          </a:bodyPr>
          <a:lstStyle/>
          <a:p>
            <a:r>
              <a:rPr lang="sv-SE" dirty="0"/>
              <a:t>Välkomna till </a:t>
            </a:r>
            <a:r>
              <a:rPr lang="sv-SE" dirty="0" err="1" smtClean="0"/>
              <a:t>eHälsalyftet</a:t>
            </a:r>
            <a:r>
              <a:rPr lang="sv-SE" dirty="0" smtClean="0"/>
              <a:t> tema 3!</a:t>
            </a:r>
            <a:r>
              <a:rPr lang="sv-SE" dirty="0"/>
              <a:t/>
            </a:r>
            <a:br>
              <a:rPr lang="sv-SE" dirty="0"/>
            </a:br>
            <a:r>
              <a:rPr lang="sv-SE" dirty="0"/>
              <a:t/>
            </a:r>
            <a:br>
              <a:rPr lang="sv-SE" dirty="0"/>
            </a:br>
            <a:r>
              <a:rPr lang="sv-SE" dirty="0" smtClean="0"/>
              <a:t>Framtidens vårdinformationsmiljö (FVM)</a:t>
            </a:r>
            <a:br>
              <a:rPr lang="sv-SE" dirty="0" smtClean="0"/>
            </a:br>
            <a:r>
              <a:rPr lang="sv-SE" dirty="0"/>
              <a:t/>
            </a:r>
            <a:br>
              <a:rPr lang="sv-SE" dirty="0"/>
            </a:br>
            <a:r>
              <a:rPr lang="sv-SE" dirty="0" smtClean="0"/>
              <a:t/>
            </a:r>
            <a:br>
              <a:rPr lang="sv-SE" dirty="0" smtClean="0"/>
            </a:br>
            <a:r>
              <a:rPr lang="sv-SE" dirty="0"/>
              <a:t/>
            </a:r>
            <a:br>
              <a:rPr lang="sv-SE" dirty="0"/>
            </a:br>
            <a:endParaRPr lang="sv-SE" dirty="0"/>
          </a:p>
        </p:txBody>
      </p:sp>
      <p:pic>
        <p:nvPicPr>
          <p:cNvPr id="2" name="Bildobjekt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5639" y="2977970"/>
            <a:ext cx="4322875" cy="2880115"/>
          </a:xfrm>
          <a:prstGeom prst="rect">
            <a:avLst/>
          </a:prstGeom>
        </p:spPr>
      </p:pic>
    </p:spTree>
    <p:extLst>
      <p:ext uri="{BB962C8B-B14F-4D97-AF65-F5344CB8AC3E}">
        <p14:creationId xmlns:p14="http://schemas.microsoft.com/office/powerpoint/2010/main" val="888602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p:txBody>
          <a:bodyPr>
            <a:normAutofit/>
          </a:bodyPr>
          <a:lstStyle/>
          <a:p>
            <a:pPr algn="ctr"/>
            <a:r>
              <a:rPr lang="sv-SE" sz="2000" b="1" dirty="0" smtClean="0">
                <a:solidFill>
                  <a:schemeClr val="tx1"/>
                </a:solidFill>
              </a:rPr>
              <a:t>Dialogfrågor</a:t>
            </a:r>
            <a:endParaRPr lang="sv-SE" sz="2000" b="1" dirty="0">
              <a:solidFill>
                <a:schemeClr val="tx1"/>
              </a:solidFill>
            </a:endParaRPr>
          </a:p>
        </p:txBody>
      </p:sp>
      <p:grpSp>
        <p:nvGrpSpPr>
          <p:cNvPr id="4" name="Grupp 3"/>
          <p:cNvGrpSpPr/>
          <p:nvPr/>
        </p:nvGrpSpPr>
        <p:grpSpPr>
          <a:xfrm>
            <a:off x="1087398" y="2446648"/>
            <a:ext cx="2193734" cy="2180918"/>
            <a:chOff x="3082652" y="3789040"/>
            <a:chExt cx="2857500" cy="2592288"/>
          </a:xfrm>
        </p:grpSpPr>
        <p:pic>
          <p:nvPicPr>
            <p:cNvPr id="6" name="Picture 6" descr="https://s.evbuc.com/https_proxy?url=http%3A%2F%2Fwww.trinitybiblechurch.us%2Fwp-content%2Fuploads%2Fgroup_meeting_trim-300x198.png&amp;sig=ADR2i78CEh1i2IUT89-1EjA5q1dI8_xy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449537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127" y="3789040"/>
              <a:ext cx="2114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ankebubbla: moln 19"/>
          <p:cNvSpPr/>
          <p:nvPr/>
        </p:nvSpPr>
        <p:spPr bwMode="auto">
          <a:xfrm>
            <a:off x="4705513" y="1810188"/>
            <a:ext cx="3227525" cy="1938037"/>
          </a:xfrm>
          <a:prstGeom prst="cloudCallout">
            <a:avLst>
              <a:gd name="adj1" fmla="val -87321"/>
              <a:gd name="adj2" fmla="val 32825"/>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a:r>
              <a:rPr lang="sv-SE" sz="1350" i="1" dirty="0" smtClean="0">
                <a:latin typeface="Verdana" panose="020B0604030504040204" pitchFamily="34" charset="0"/>
                <a:ea typeface="Verdana" panose="020B0604030504040204" pitchFamily="34" charset="0"/>
                <a:cs typeface="Verdana" panose="020B0604030504040204" pitchFamily="34" charset="0"/>
              </a:rPr>
              <a:t>Vad kan dessa befolknings- förändringar innebära för oss i vår verksamhet?</a:t>
            </a:r>
          </a:p>
        </p:txBody>
      </p:sp>
      <p:sp>
        <p:nvSpPr>
          <p:cNvPr id="9" name="Tankebubbla: moln 19"/>
          <p:cNvSpPr/>
          <p:nvPr/>
        </p:nvSpPr>
        <p:spPr bwMode="auto">
          <a:xfrm>
            <a:off x="3829554" y="3994307"/>
            <a:ext cx="3956702" cy="1938037"/>
          </a:xfrm>
          <a:prstGeom prst="cloudCallout">
            <a:avLst>
              <a:gd name="adj1" fmla="val -60434"/>
              <a:gd name="adj2" fmla="val -50815"/>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a:r>
              <a:rPr lang="sv-SE" sz="1350" i="1" dirty="0" smtClean="0">
                <a:ea typeface="Verdana" panose="020B0604030504040204" pitchFamily="34" charset="0"/>
                <a:cs typeface="Verdana" panose="020B0604030504040204" pitchFamily="34" charset="0"/>
              </a:rPr>
              <a:t>Hur påverkar detta behovet av digitala tjänster i vår verksamhet?</a:t>
            </a:r>
            <a:endParaRPr lang="sv-SE" sz="135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1657969"/>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dobjekt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23852" y="688368"/>
            <a:ext cx="4025509" cy="6181483"/>
          </a:xfrm>
          <a:prstGeom prst="rect">
            <a:avLst/>
          </a:prstGeom>
        </p:spPr>
      </p:pic>
      <p:sp>
        <p:nvSpPr>
          <p:cNvPr id="12" name="Rektangel 11"/>
          <p:cNvSpPr/>
          <p:nvPr/>
        </p:nvSpPr>
        <p:spPr bwMode="auto">
          <a:xfrm>
            <a:off x="5111621" y="688367"/>
            <a:ext cx="4050724" cy="6181483"/>
          </a:xfrm>
          <a:prstGeom prst="rect">
            <a:avLst/>
          </a:prstGeom>
          <a:solidFill>
            <a:srgbClr val="F2F2F2">
              <a:alpha val="81176"/>
            </a:srgbClr>
          </a:solidFill>
          <a:ln w="12700" cap="flat" cmpd="sng" algn="ctr">
            <a:no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defTabSz="685800" eaLnBrk="1" hangingPunct="1"/>
            <a:endParaRPr lang="en-US" sz="750" b="1" kern="0" dirty="0">
              <a:solidFill>
                <a:sysClr val="windowText" lastClr="000000"/>
              </a:solidFill>
              <a:latin typeface="Arial" panose="020B0604020202020204" pitchFamily="34" charset="0"/>
              <a:cs typeface="Arial" panose="020B0604020202020204" pitchFamily="34" charset="0"/>
            </a:endParaRPr>
          </a:p>
        </p:txBody>
      </p:sp>
      <p:sp>
        <p:nvSpPr>
          <p:cNvPr id="2" name="Rubrik 1"/>
          <p:cNvSpPr>
            <a:spLocks noGrp="1"/>
          </p:cNvSpPr>
          <p:nvPr>
            <p:ph type="title" idx="4294967295"/>
          </p:nvPr>
        </p:nvSpPr>
        <p:spPr>
          <a:xfrm>
            <a:off x="624954" y="867387"/>
            <a:ext cx="8229600" cy="487928"/>
          </a:xfrm>
        </p:spPr>
        <p:txBody>
          <a:bodyPr>
            <a:normAutofit/>
          </a:bodyPr>
          <a:lstStyle/>
          <a:p>
            <a:r>
              <a:rPr lang="sv-SE" sz="2000" b="1" dirty="0" smtClean="0"/>
              <a:t>Elsa 86 år</a:t>
            </a:r>
            <a:endParaRPr lang="sv-SE" sz="2000" b="1" dirty="0"/>
          </a:p>
        </p:txBody>
      </p:sp>
      <p:sp>
        <p:nvSpPr>
          <p:cNvPr id="29" name="textruta 28"/>
          <p:cNvSpPr txBox="1"/>
          <p:nvPr/>
        </p:nvSpPr>
        <p:spPr>
          <a:xfrm>
            <a:off x="3668891" y="6635277"/>
            <a:ext cx="4341633" cy="215444"/>
          </a:xfrm>
          <a:prstGeom prst="rect">
            <a:avLst/>
          </a:prstGeom>
          <a:noFill/>
        </p:spPr>
        <p:txBody>
          <a:bodyPr wrap="square" rtlCol="0">
            <a:spAutoFit/>
          </a:bodyPr>
          <a:lstStyle/>
          <a:p>
            <a:pPr algn="r"/>
            <a:r>
              <a:rPr lang="sv-SE" sz="800" dirty="0" smtClean="0">
                <a:solidFill>
                  <a:srgbClr val="000000"/>
                </a:solidFill>
              </a:rPr>
              <a:t>Detta projektet medfinansieras av Europeiska unionen/Europeiska socialfonden</a:t>
            </a:r>
            <a:endParaRPr lang="sv-SE" sz="800" dirty="0">
              <a:solidFill>
                <a:srgbClr val="000000"/>
              </a:solidFill>
            </a:endParaRPr>
          </a:p>
        </p:txBody>
      </p:sp>
      <p:pic>
        <p:nvPicPr>
          <p:cNvPr id="31" name="Bildobjekt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
        <p:nvSpPr>
          <p:cNvPr id="3" name="textruta 2"/>
          <p:cNvSpPr txBox="1"/>
          <p:nvPr/>
        </p:nvSpPr>
        <p:spPr>
          <a:xfrm>
            <a:off x="583764" y="1763163"/>
            <a:ext cx="4550818" cy="3539430"/>
          </a:xfrm>
          <a:prstGeom prst="rect">
            <a:avLst/>
          </a:prstGeom>
          <a:noFill/>
        </p:spPr>
        <p:txBody>
          <a:bodyPr wrap="square" rtlCol="0">
            <a:spAutoFit/>
          </a:bodyPr>
          <a:lstStyle/>
          <a:p>
            <a:pPr algn="l"/>
            <a:r>
              <a:rPr lang="sv-SE" sz="1400" dirty="0" smtClean="0"/>
              <a:t>Elsa har diabetes </a:t>
            </a:r>
            <a:r>
              <a:rPr lang="sv-SE" sz="1400" dirty="0"/>
              <a:t>och </a:t>
            </a:r>
            <a:r>
              <a:rPr lang="sv-SE" sz="1400" dirty="0" smtClean="0"/>
              <a:t>hjärtsvikt.</a:t>
            </a:r>
            <a:endParaRPr lang="sv-SE" sz="1400" dirty="0"/>
          </a:p>
          <a:p>
            <a:pPr algn="l"/>
            <a:r>
              <a:rPr lang="sv-SE" sz="1400" dirty="0" smtClean="0"/>
              <a:t>Hon har det ofta besvärligt </a:t>
            </a:r>
            <a:r>
              <a:rPr lang="sv-SE" sz="1400" dirty="0"/>
              <a:t>med många </a:t>
            </a:r>
            <a:r>
              <a:rPr lang="sv-SE" sz="1400" dirty="0" smtClean="0"/>
              <a:t>vårdkontakter. </a:t>
            </a:r>
            <a:endParaRPr lang="sv-SE" sz="1400" dirty="0"/>
          </a:p>
          <a:p>
            <a:pPr algn="l"/>
            <a:r>
              <a:rPr lang="sv-SE" sz="1400" dirty="0" smtClean="0"/>
              <a:t>Elsas behov</a:t>
            </a:r>
            <a:r>
              <a:rPr lang="sv-SE" sz="1400" dirty="0"/>
              <a:t>:</a:t>
            </a:r>
          </a:p>
          <a:p>
            <a:pPr marL="214313" indent="-214313" algn="l">
              <a:buFont typeface="Arial" panose="020B0604020202020204" pitchFamily="34" charset="0"/>
              <a:buChar char="•"/>
            </a:pPr>
            <a:r>
              <a:rPr lang="sv-SE" sz="1400" dirty="0"/>
              <a:t>Trygghet och god livskvalitet i hemmet</a:t>
            </a:r>
          </a:p>
          <a:p>
            <a:pPr marL="214313" indent="-214313" algn="l">
              <a:buFont typeface="Arial" panose="020B0604020202020204" pitchFamily="34" charset="0"/>
              <a:buChar char="•"/>
            </a:pPr>
            <a:r>
              <a:rPr lang="sv-SE" sz="1400" dirty="0"/>
              <a:t>Samordning av vård &amp; omsorgsinsatser</a:t>
            </a:r>
          </a:p>
          <a:p>
            <a:pPr marL="214313" indent="-214313" algn="l">
              <a:buFont typeface="Arial" panose="020B0604020202020204" pitchFamily="34" charset="0"/>
              <a:buChar char="•"/>
            </a:pPr>
            <a:r>
              <a:rPr lang="sv-SE" sz="1400" dirty="0"/>
              <a:t>Slippa akuta </a:t>
            </a:r>
            <a:r>
              <a:rPr lang="sv-SE" sz="1400" dirty="0" smtClean="0"/>
              <a:t>inläggningar</a:t>
            </a:r>
          </a:p>
          <a:p>
            <a:pPr marL="557213" lvl="1" indent="-214313" algn="l">
              <a:buFont typeface="Courier New" panose="02070309020205020404" pitchFamily="49" charset="0"/>
              <a:buChar char="o"/>
            </a:pPr>
            <a:r>
              <a:rPr lang="sv-SE" sz="1400" dirty="0"/>
              <a:t>God kännedom om sina </a:t>
            </a:r>
            <a:r>
              <a:rPr lang="sv-SE" sz="1400" dirty="0" smtClean="0"/>
              <a:t>sjukdomar</a:t>
            </a:r>
          </a:p>
          <a:p>
            <a:pPr marL="557213" lvl="1" indent="-214313" algn="l">
              <a:buFont typeface="Courier New" panose="02070309020205020404" pitchFamily="49" charset="0"/>
              <a:buChar char="o"/>
            </a:pPr>
            <a:r>
              <a:rPr lang="sv-SE" sz="1400" dirty="0" smtClean="0"/>
              <a:t>Trygg </a:t>
            </a:r>
            <a:r>
              <a:rPr lang="sv-SE" sz="1400" dirty="0"/>
              <a:t>och stabil sjukvårdskontakt, t ex kontaktsjuksköterska, som kan stödja</a:t>
            </a:r>
          </a:p>
          <a:p>
            <a:pPr marL="557213" lvl="1" indent="-214313" algn="l">
              <a:buFont typeface="Courier New" panose="02070309020205020404" pitchFamily="49" charset="0"/>
              <a:buChar char="o"/>
            </a:pPr>
            <a:r>
              <a:rPr lang="sv-SE" sz="1400" dirty="0" smtClean="0"/>
              <a:t>Mobilt </a:t>
            </a:r>
            <a:r>
              <a:rPr lang="sv-SE" sz="1400" dirty="0"/>
              <a:t>team som kommer hem till </a:t>
            </a:r>
            <a:r>
              <a:rPr lang="sv-SE" sz="1400" dirty="0" smtClean="0"/>
              <a:t>Elsa </a:t>
            </a:r>
            <a:br>
              <a:rPr lang="sv-SE" sz="1400" dirty="0" smtClean="0"/>
            </a:br>
            <a:r>
              <a:rPr lang="sv-SE" sz="1400" dirty="0" smtClean="0"/>
              <a:t>om </a:t>
            </a:r>
            <a:r>
              <a:rPr lang="sv-SE" sz="1400" dirty="0"/>
              <a:t>situationen blir instabil</a:t>
            </a:r>
          </a:p>
        </p:txBody>
      </p:sp>
      <p:grpSp>
        <p:nvGrpSpPr>
          <p:cNvPr id="39" name="Grupp 38"/>
          <p:cNvGrpSpPr/>
          <p:nvPr/>
        </p:nvGrpSpPr>
        <p:grpSpPr>
          <a:xfrm>
            <a:off x="5110868" y="1121181"/>
            <a:ext cx="3709055" cy="4712982"/>
            <a:chOff x="5110868" y="1121181"/>
            <a:chExt cx="3709055" cy="4712982"/>
          </a:xfrm>
        </p:grpSpPr>
        <p:grpSp>
          <p:nvGrpSpPr>
            <p:cNvPr id="15" name="Grupp 14"/>
            <p:cNvGrpSpPr/>
            <p:nvPr/>
          </p:nvGrpSpPr>
          <p:grpSpPr>
            <a:xfrm>
              <a:off x="5110868" y="1121181"/>
              <a:ext cx="3709055" cy="4712982"/>
              <a:chOff x="5110868" y="1121181"/>
              <a:chExt cx="3709055" cy="4712982"/>
            </a:xfrm>
          </p:grpSpPr>
          <p:grpSp>
            <p:nvGrpSpPr>
              <p:cNvPr id="14" name="Grupp 13"/>
              <p:cNvGrpSpPr/>
              <p:nvPr/>
            </p:nvGrpSpPr>
            <p:grpSpPr>
              <a:xfrm>
                <a:off x="5110868" y="2064586"/>
                <a:ext cx="3709055" cy="3769577"/>
                <a:chOff x="6985684" y="1491204"/>
                <a:chExt cx="5043525" cy="5052709"/>
              </a:xfrm>
              <a:solidFill>
                <a:srgbClr val="BFBFBF">
                  <a:alpha val="74118"/>
                </a:srgbClr>
              </a:solidFill>
            </p:grpSpPr>
            <p:sp>
              <p:nvSpPr>
                <p:cNvPr id="4" name="Rektangel med rundade hörn 3"/>
                <p:cNvSpPr/>
                <p:nvPr/>
              </p:nvSpPr>
              <p:spPr>
                <a:xfrm>
                  <a:off x="7775394" y="1491204"/>
                  <a:ext cx="1673408" cy="969817"/>
                </a:xfrm>
                <a:prstGeom prst="round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Sjuksköterska i kommunal vård</a:t>
                  </a:r>
                </a:p>
              </p:txBody>
            </p:sp>
            <p:sp>
              <p:nvSpPr>
                <p:cNvPr id="5" name="Rektangel med rundade hörn 4"/>
                <p:cNvSpPr/>
                <p:nvPr/>
              </p:nvSpPr>
              <p:spPr>
                <a:xfrm>
                  <a:off x="10124209" y="2915784"/>
                  <a:ext cx="1905000" cy="628360"/>
                </a:xfrm>
                <a:prstGeom prst="round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Korttidsboende</a:t>
                  </a:r>
                </a:p>
              </p:txBody>
            </p:sp>
            <p:sp>
              <p:nvSpPr>
                <p:cNvPr id="6" name="Rektangel med rundade hörn 5"/>
                <p:cNvSpPr/>
                <p:nvPr/>
              </p:nvSpPr>
              <p:spPr>
                <a:xfrm>
                  <a:off x="9118023" y="3805194"/>
                  <a:ext cx="2261754" cy="655700"/>
                </a:xfrm>
                <a:prstGeom prst="round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Hjärtsviktmottagning</a:t>
                  </a:r>
                </a:p>
              </p:txBody>
            </p:sp>
            <p:sp>
              <p:nvSpPr>
                <p:cNvPr id="7" name="Rektangel med rundade hörn 6"/>
                <p:cNvSpPr/>
                <p:nvPr/>
              </p:nvSpPr>
              <p:spPr>
                <a:xfrm>
                  <a:off x="6985684" y="5358803"/>
                  <a:ext cx="1579418" cy="785731"/>
                </a:xfrm>
                <a:prstGeom prst="round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Diabetes-</a:t>
                  </a:r>
                  <a:br>
                    <a:rPr lang="sv-SE" sz="1050" dirty="0">
                      <a:solidFill>
                        <a:schemeClr val="tx1"/>
                      </a:solidFill>
                    </a:rPr>
                  </a:br>
                  <a:r>
                    <a:rPr lang="sv-SE" sz="1050" dirty="0">
                      <a:solidFill>
                        <a:schemeClr val="tx1"/>
                      </a:solidFill>
                    </a:rPr>
                    <a:t>mottagning</a:t>
                  </a:r>
                </a:p>
              </p:txBody>
            </p:sp>
            <p:sp>
              <p:nvSpPr>
                <p:cNvPr id="8" name="Rektangel med rundade hörn 7"/>
                <p:cNvSpPr/>
                <p:nvPr/>
              </p:nvSpPr>
              <p:spPr>
                <a:xfrm>
                  <a:off x="9893171" y="4922342"/>
                  <a:ext cx="1579418" cy="720436"/>
                </a:xfrm>
                <a:prstGeom prst="round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Ortopedklinik</a:t>
                  </a:r>
                </a:p>
              </p:txBody>
            </p:sp>
            <p:sp>
              <p:nvSpPr>
                <p:cNvPr id="9" name="Rektangel med rundade hörn 8"/>
                <p:cNvSpPr/>
                <p:nvPr/>
              </p:nvSpPr>
              <p:spPr>
                <a:xfrm>
                  <a:off x="7389433" y="2833306"/>
                  <a:ext cx="2022763" cy="793317"/>
                </a:xfrm>
                <a:prstGeom prst="round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Akutmottagning</a:t>
                  </a:r>
                </a:p>
              </p:txBody>
            </p:sp>
            <p:sp>
              <p:nvSpPr>
                <p:cNvPr id="10" name="Rektangel med rundade hörn 9"/>
                <p:cNvSpPr/>
                <p:nvPr/>
              </p:nvSpPr>
              <p:spPr>
                <a:xfrm>
                  <a:off x="7079673" y="4067276"/>
                  <a:ext cx="1579418" cy="969818"/>
                </a:xfrm>
                <a:prstGeom prst="round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Vårdcentral</a:t>
                  </a:r>
                </a:p>
              </p:txBody>
            </p:sp>
            <p:sp>
              <p:nvSpPr>
                <p:cNvPr id="11" name="Rektangel med rundade hörn 10"/>
                <p:cNvSpPr/>
                <p:nvPr/>
              </p:nvSpPr>
              <p:spPr>
                <a:xfrm>
                  <a:off x="10124209" y="1520938"/>
                  <a:ext cx="1579418" cy="969818"/>
                </a:xfrm>
                <a:prstGeom prst="round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Äldreboende</a:t>
                  </a:r>
                </a:p>
              </p:txBody>
            </p:sp>
            <p:cxnSp>
              <p:nvCxnSpPr>
                <p:cNvPr id="13" name="Rak koppling 12"/>
                <p:cNvCxnSpPr>
                  <a:stCxn id="4" idx="3"/>
                  <a:endCxn id="11" idx="1"/>
                </p:cNvCxnSpPr>
                <p:nvPr/>
              </p:nvCxnSpPr>
              <p:spPr>
                <a:xfrm>
                  <a:off x="9448802" y="1976113"/>
                  <a:ext cx="675406" cy="29734"/>
                </a:xfrm>
                <a:prstGeom prst="line">
                  <a:avLst/>
                </a:prstGeom>
                <a:grp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Rektangel med rundade hörn 15"/>
                <p:cNvSpPr/>
                <p:nvPr/>
              </p:nvSpPr>
              <p:spPr>
                <a:xfrm>
                  <a:off x="8825346" y="5763653"/>
                  <a:ext cx="1579418" cy="780260"/>
                </a:xfrm>
                <a:prstGeom prst="round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a:solidFill>
                        <a:schemeClr val="tx1"/>
                      </a:solidFill>
                    </a:rPr>
                    <a:t>Medicinklinik</a:t>
                  </a:r>
                </a:p>
              </p:txBody>
            </p:sp>
            <p:cxnSp>
              <p:nvCxnSpPr>
                <p:cNvPr id="18" name="Rak koppling 17"/>
                <p:cNvCxnSpPr>
                  <a:stCxn id="9" idx="2"/>
                  <a:endCxn id="16" idx="0"/>
                </p:cNvCxnSpPr>
                <p:nvPr/>
              </p:nvCxnSpPr>
              <p:spPr>
                <a:xfrm>
                  <a:off x="8400815" y="3626623"/>
                  <a:ext cx="1214240" cy="2137030"/>
                </a:xfrm>
                <a:prstGeom prst="line">
                  <a:avLst/>
                </a:prstGeom>
                <a:grp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Rak koppling 19"/>
                <p:cNvCxnSpPr>
                  <a:stCxn id="10" idx="0"/>
                  <a:endCxn id="9" idx="2"/>
                </p:cNvCxnSpPr>
                <p:nvPr/>
              </p:nvCxnSpPr>
              <p:spPr>
                <a:xfrm flipV="1">
                  <a:off x="7869382" y="3626623"/>
                  <a:ext cx="531433" cy="440653"/>
                </a:xfrm>
                <a:prstGeom prst="line">
                  <a:avLst/>
                </a:prstGeom>
                <a:grp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Rak koppling 21"/>
                <p:cNvCxnSpPr>
                  <a:stCxn id="10" idx="2"/>
                  <a:endCxn id="7" idx="0"/>
                </p:cNvCxnSpPr>
                <p:nvPr/>
              </p:nvCxnSpPr>
              <p:spPr>
                <a:xfrm flipH="1">
                  <a:off x="7775393" y="5037094"/>
                  <a:ext cx="93989" cy="321709"/>
                </a:xfrm>
                <a:prstGeom prst="line">
                  <a:avLst/>
                </a:prstGeom>
                <a:grp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Rak koppling 23"/>
                <p:cNvCxnSpPr>
                  <a:stCxn id="7" idx="3"/>
                  <a:endCxn id="8" idx="1"/>
                </p:cNvCxnSpPr>
                <p:nvPr/>
              </p:nvCxnSpPr>
              <p:spPr>
                <a:xfrm flipV="1">
                  <a:off x="8565102" y="5282560"/>
                  <a:ext cx="1328069" cy="469109"/>
                </a:xfrm>
                <a:prstGeom prst="line">
                  <a:avLst/>
                </a:prstGeom>
                <a:grp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Rak koppling 25"/>
                <p:cNvCxnSpPr>
                  <a:stCxn id="9" idx="3"/>
                  <a:endCxn id="6" idx="0"/>
                </p:cNvCxnSpPr>
                <p:nvPr/>
              </p:nvCxnSpPr>
              <p:spPr>
                <a:xfrm>
                  <a:off x="9412196" y="3229965"/>
                  <a:ext cx="836704" cy="575229"/>
                </a:xfrm>
                <a:prstGeom prst="line">
                  <a:avLst/>
                </a:prstGeom>
                <a:grp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Rak koppling 27"/>
                <p:cNvCxnSpPr>
                  <a:stCxn id="4" idx="2"/>
                  <a:endCxn id="5" idx="0"/>
                </p:cNvCxnSpPr>
                <p:nvPr/>
              </p:nvCxnSpPr>
              <p:spPr>
                <a:xfrm>
                  <a:off x="8612098" y="2461021"/>
                  <a:ext cx="2464611" cy="454763"/>
                </a:xfrm>
                <a:prstGeom prst="line">
                  <a:avLst/>
                </a:prstGeom>
                <a:grp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Rak koppling 29"/>
                <p:cNvCxnSpPr>
                  <a:stCxn id="5" idx="1"/>
                  <a:endCxn id="9" idx="3"/>
                </p:cNvCxnSpPr>
                <p:nvPr/>
              </p:nvCxnSpPr>
              <p:spPr>
                <a:xfrm flipH="1">
                  <a:off x="9412196" y="3229964"/>
                  <a:ext cx="712013" cy="1"/>
                </a:xfrm>
                <a:prstGeom prst="line">
                  <a:avLst/>
                </a:prstGeom>
                <a:grp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Rak koppling 31"/>
                <p:cNvCxnSpPr>
                  <a:stCxn id="5" idx="2"/>
                  <a:endCxn id="6" idx="0"/>
                </p:cNvCxnSpPr>
                <p:nvPr/>
              </p:nvCxnSpPr>
              <p:spPr>
                <a:xfrm flipH="1">
                  <a:off x="10248900" y="3544144"/>
                  <a:ext cx="827809" cy="261050"/>
                </a:xfrm>
                <a:prstGeom prst="line">
                  <a:avLst/>
                </a:prstGeom>
                <a:grp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Rak koppling 40"/>
                <p:cNvCxnSpPr>
                  <a:stCxn id="8" idx="0"/>
                  <a:endCxn id="5" idx="2"/>
                </p:cNvCxnSpPr>
                <p:nvPr/>
              </p:nvCxnSpPr>
              <p:spPr>
                <a:xfrm flipV="1">
                  <a:off x="10682880" y="3544144"/>
                  <a:ext cx="393829" cy="1378198"/>
                </a:xfrm>
                <a:prstGeom prst="line">
                  <a:avLst/>
                </a:prstGeom>
                <a:grp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3" name="Rektangel med rundade hörn 32"/>
              <p:cNvSpPr/>
              <p:nvPr/>
            </p:nvSpPr>
            <p:spPr>
              <a:xfrm>
                <a:off x="5691627" y="1121181"/>
                <a:ext cx="1203720" cy="749821"/>
              </a:xfrm>
              <a:prstGeom prst="roundRect">
                <a:avLst/>
              </a:prstGeom>
              <a:solidFill>
                <a:srgbClr val="BFBFBF">
                  <a:alpha val="7411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50" dirty="0" smtClean="0">
                    <a:solidFill>
                      <a:schemeClr val="tx1"/>
                    </a:solidFill>
                  </a:rPr>
                  <a:t>Rehab</a:t>
                </a:r>
                <a:endParaRPr lang="sv-SE" sz="1050" dirty="0">
                  <a:solidFill>
                    <a:schemeClr val="tx1"/>
                  </a:solidFill>
                </a:endParaRPr>
              </a:p>
            </p:txBody>
          </p:sp>
        </p:grpSp>
        <p:cxnSp>
          <p:nvCxnSpPr>
            <p:cNvPr id="34" name="Rak koppling 33"/>
            <p:cNvCxnSpPr>
              <a:stCxn id="33" idx="2"/>
            </p:cNvCxnSpPr>
            <p:nvPr/>
          </p:nvCxnSpPr>
          <p:spPr>
            <a:xfrm>
              <a:off x="6293487" y="1871002"/>
              <a:ext cx="0" cy="174455"/>
            </a:xfrm>
            <a:prstGeom prst="line">
              <a:avLst/>
            </a:prstGeom>
            <a:solidFill>
              <a:srgbClr val="BFBFBF">
                <a:alpha val="74118"/>
              </a:srgb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Rak koppling 34"/>
            <p:cNvCxnSpPr/>
            <p:nvPr/>
          </p:nvCxnSpPr>
          <p:spPr>
            <a:xfrm>
              <a:off x="6862763" y="1852612"/>
              <a:ext cx="674825" cy="1265256"/>
            </a:xfrm>
            <a:prstGeom prst="line">
              <a:avLst/>
            </a:prstGeom>
            <a:solidFill>
              <a:srgbClr val="BFBFBF">
                <a:alpha val="74118"/>
              </a:srgb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00827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4360" y="644017"/>
            <a:ext cx="8046720" cy="718439"/>
          </a:xfrm>
        </p:spPr>
        <p:txBody>
          <a:bodyPr>
            <a:normAutofit/>
          </a:bodyPr>
          <a:lstStyle/>
          <a:p>
            <a:pPr algn="ctr"/>
            <a:r>
              <a:rPr lang="sv-SE" sz="2000" b="1" dirty="0" smtClean="0"/>
              <a:t>Innovationslandstingsrådet </a:t>
            </a:r>
            <a:br>
              <a:rPr lang="sv-SE" sz="2000" b="1" dirty="0" smtClean="0"/>
            </a:br>
            <a:r>
              <a:rPr lang="sv-SE" sz="2000" b="1" dirty="0" smtClean="0"/>
              <a:t>Daniel Forslund talar om digitalisering</a:t>
            </a:r>
            <a:endParaRPr lang="sv-SE" sz="2000" b="1" dirty="0">
              <a:solidFill>
                <a:srgbClr val="FF0000"/>
              </a:solidFill>
            </a:endParaRPr>
          </a:p>
        </p:txBody>
      </p:sp>
      <p:pic>
        <p:nvPicPr>
          <p:cNvPr id="5" name="MBBNP-YS_mQ"/>
          <p:cNvPicPr>
            <a:picLocks noRot="1" noChangeAspect="1"/>
          </p:cNvPicPr>
          <p:nvPr>
            <a:videoFile r:link="rId1"/>
          </p:nvPr>
        </p:nvPicPr>
        <p:blipFill>
          <a:blip r:embed="rId4"/>
          <a:stretch>
            <a:fillRect/>
          </a:stretch>
        </p:blipFill>
        <p:spPr>
          <a:xfrm>
            <a:off x="594360" y="1289685"/>
            <a:ext cx="8046720" cy="4617720"/>
          </a:xfrm>
          <a:prstGeom prst="rect">
            <a:avLst/>
          </a:prstGeom>
        </p:spPr>
      </p:pic>
    </p:spTree>
    <p:extLst>
      <p:ext uri="{BB962C8B-B14F-4D97-AF65-F5344CB8AC3E}">
        <p14:creationId xmlns:p14="http://schemas.microsoft.com/office/powerpoint/2010/main" val="1668955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000" dirty="0" smtClean="0">
                <a:latin typeface="+mj-lt"/>
              </a:rPr>
              <a:t>Den digitala stockholmaren idag</a:t>
            </a:r>
            <a:endParaRPr lang="en-US" sz="2000" dirty="0">
              <a:latin typeface="+mj-lt"/>
            </a:endParaRPr>
          </a:p>
        </p:txBody>
      </p:sp>
      <p:pic>
        <p:nvPicPr>
          <p:cNvPr id="5" name="Bildobjekt 4"/>
          <p:cNvPicPr>
            <a:picLocks noChangeAspect="1"/>
          </p:cNvPicPr>
          <p:nvPr/>
        </p:nvPicPr>
        <p:blipFill>
          <a:blip r:embed="rId3"/>
          <a:stretch>
            <a:fillRect/>
          </a:stretch>
        </p:blipFill>
        <p:spPr>
          <a:xfrm>
            <a:off x="5845548" y="2153588"/>
            <a:ext cx="3309134" cy="3309134"/>
          </a:xfrm>
          <a:prstGeom prst="rect">
            <a:avLst/>
          </a:prstGeom>
        </p:spPr>
      </p:pic>
      <p:graphicFrame>
        <p:nvGraphicFramePr>
          <p:cNvPr id="6" name="Platshållare för innehåll 10"/>
          <p:cNvGraphicFramePr>
            <a:graphicFrameLocks/>
          </p:cNvGraphicFramePr>
          <p:nvPr>
            <p:extLst>
              <p:ext uri="{D42A27DB-BD31-4B8C-83A1-F6EECF244321}">
                <p14:modId xmlns:p14="http://schemas.microsoft.com/office/powerpoint/2010/main" val="2432458227"/>
              </p:ext>
            </p:extLst>
          </p:nvPr>
        </p:nvGraphicFramePr>
        <p:xfrm>
          <a:off x="359229" y="1893704"/>
          <a:ext cx="4020924" cy="1715127"/>
        </p:xfrm>
        <a:graphic>
          <a:graphicData uri="http://schemas.openxmlformats.org/drawingml/2006/chart">
            <c:chart xmlns:c="http://schemas.openxmlformats.org/drawingml/2006/chart" xmlns:r="http://schemas.openxmlformats.org/officeDocument/2006/relationships" r:id="rId4"/>
          </a:graphicData>
        </a:graphic>
      </p:graphicFrame>
      <p:pic>
        <p:nvPicPr>
          <p:cNvPr id="7" name="Bildobjekt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7506" y="2478607"/>
            <a:ext cx="1458950" cy="2594985"/>
          </a:xfrm>
          <a:prstGeom prst="rect">
            <a:avLst/>
          </a:prstGeom>
        </p:spPr>
      </p:pic>
      <p:pic>
        <p:nvPicPr>
          <p:cNvPr id="9" name="Bildobjekt 8"/>
          <p:cNvPicPr>
            <a:picLocks noChangeAspect="1"/>
          </p:cNvPicPr>
          <p:nvPr/>
        </p:nvPicPr>
        <p:blipFill>
          <a:blip r:embed="rId6"/>
          <a:stretch>
            <a:fillRect/>
          </a:stretch>
        </p:blipFill>
        <p:spPr>
          <a:xfrm>
            <a:off x="4783381" y="2533785"/>
            <a:ext cx="1463123" cy="2607629"/>
          </a:xfrm>
          <a:prstGeom prst="rect">
            <a:avLst/>
          </a:prstGeom>
        </p:spPr>
      </p:pic>
      <p:sp>
        <p:nvSpPr>
          <p:cNvPr id="11" name="textruta 10"/>
          <p:cNvSpPr txBox="1"/>
          <p:nvPr/>
        </p:nvSpPr>
        <p:spPr>
          <a:xfrm>
            <a:off x="967183" y="3939710"/>
            <a:ext cx="3305195" cy="1668610"/>
          </a:xfrm>
          <a:prstGeom prst="rect">
            <a:avLst/>
          </a:prstGeom>
          <a:solidFill>
            <a:schemeClr val="bg1"/>
          </a:solidFill>
          <a:ln w="12700" cap="flat">
            <a:noFill/>
            <a:miter lim="4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algn="l" defTabSz="342900" hangingPunct="0">
              <a:defRPr/>
            </a:pPr>
            <a:r>
              <a:rPr lang="sv-SE" sz="1100" b="1" dirty="0">
                <a:solidFill>
                  <a:srgbClr val="000000"/>
                </a:solidFill>
                <a:latin typeface="+mj-lt"/>
                <a:cs typeface="Arial" panose="020B0604020202020204" pitchFamily="34" charset="0"/>
                <a:sym typeface="Calibri"/>
              </a:rPr>
              <a:t>1177 Vårdgivarguiden</a:t>
            </a:r>
          </a:p>
          <a:p>
            <a:pPr marL="128588" indent="-128588" algn="l" defTabSz="342900" hangingPunct="0">
              <a:buFont typeface="Arial" panose="020B0604020202020204" pitchFamily="34" charset="0"/>
              <a:buChar char="•"/>
              <a:defRPr/>
            </a:pPr>
            <a:r>
              <a:rPr lang="sv-SE" sz="1100" dirty="0" smtClean="0">
                <a:solidFill>
                  <a:srgbClr val="000000"/>
                </a:solidFill>
                <a:latin typeface="+mj-lt"/>
                <a:cs typeface="Arial" panose="020B0604020202020204" pitchFamily="34" charset="0"/>
                <a:sym typeface="Calibri"/>
              </a:rPr>
              <a:t>1,1 </a:t>
            </a:r>
            <a:r>
              <a:rPr lang="sv-SE" sz="1100" dirty="0">
                <a:solidFill>
                  <a:srgbClr val="000000"/>
                </a:solidFill>
                <a:latin typeface="+mj-lt"/>
                <a:cs typeface="Arial" panose="020B0604020202020204" pitchFamily="34" charset="0"/>
                <a:sym typeface="Calibri"/>
              </a:rPr>
              <a:t>miljoner Stockholmare använder </a:t>
            </a:r>
            <a:r>
              <a:rPr lang="sv-SE" sz="1100" dirty="0" smtClean="0">
                <a:solidFill>
                  <a:srgbClr val="000000"/>
                </a:solidFill>
                <a:latin typeface="+mj-lt"/>
                <a:cs typeface="Arial" panose="020B0604020202020204" pitchFamily="34" charset="0"/>
                <a:sym typeface="Calibri"/>
              </a:rPr>
              <a:t>1177</a:t>
            </a:r>
            <a:endParaRPr lang="sv-SE" sz="1100" dirty="0">
              <a:solidFill>
                <a:srgbClr val="000000"/>
              </a:solidFill>
              <a:latin typeface="+mj-lt"/>
              <a:cs typeface="Arial" panose="020B0604020202020204" pitchFamily="34" charset="0"/>
              <a:sym typeface="Calibri"/>
            </a:endParaRPr>
          </a:p>
          <a:p>
            <a:pPr marL="128588" indent="-128588" algn="l" defTabSz="342900" hangingPunct="0">
              <a:buFont typeface="Arial" panose="020B0604020202020204" pitchFamily="34" charset="0"/>
              <a:buChar char="•"/>
              <a:defRPr/>
            </a:pPr>
            <a:r>
              <a:rPr lang="sv-SE" sz="1100" dirty="0">
                <a:solidFill>
                  <a:srgbClr val="000000"/>
                </a:solidFill>
                <a:latin typeface="+mj-lt"/>
                <a:cs typeface="Arial" panose="020B0604020202020204" pitchFamily="34" charset="0"/>
                <a:sym typeface="Calibri"/>
              </a:rPr>
              <a:t>Ökning med 26% under </a:t>
            </a:r>
            <a:r>
              <a:rPr lang="sv-SE" sz="1100" dirty="0" smtClean="0">
                <a:solidFill>
                  <a:srgbClr val="000000"/>
                </a:solidFill>
                <a:latin typeface="+mj-lt"/>
                <a:cs typeface="Arial" panose="020B0604020202020204" pitchFamily="34" charset="0"/>
                <a:sym typeface="Calibri"/>
              </a:rPr>
              <a:t>2017</a:t>
            </a:r>
            <a:endParaRPr lang="sv-SE" sz="1100" dirty="0">
              <a:solidFill>
                <a:srgbClr val="000000"/>
              </a:solidFill>
              <a:latin typeface="+mj-lt"/>
              <a:cs typeface="Arial" panose="020B0604020202020204" pitchFamily="34" charset="0"/>
              <a:sym typeface="Calibri"/>
            </a:endParaRPr>
          </a:p>
          <a:p>
            <a:pPr marL="128588" indent="-128588" algn="l" defTabSz="342900" hangingPunct="0">
              <a:buFont typeface="Arial" panose="020B0604020202020204" pitchFamily="34" charset="0"/>
              <a:buChar char="•"/>
              <a:defRPr/>
            </a:pPr>
            <a:r>
              <a:rPr lang="sv-SE" sz="1100" dirty="0">
                <a:solidFill>
                  <a:srgbClr val="000000"/>
                </a:solidFill>
                <a:latin typeface="+mj-lt"/>
                <a:cs typeface="Arial" panose="020B0604020202020204" pitchFamily="34" charset="0"/>
                <a:sym typeface="Calibri"/>
              </a:rPr>
              <a:t>4,7 miljoner inloggningar skedde förra </a:t>
            </a:r>
            <a:r>
              <a:rPr lang="sv-SE" sz="1100" dirty="0" smtClean="0">
                <a:solidFill>
                  <a:srgbClr val="000000"/>
                </a:solidFill>
                <a:latin typeface="+mj-lt"/>
                <a:cs typeface="Arial" panose="020B0604020202020204" pitchFamily="34" charset="0"/>
                <a:sym typeface="Calibri"/>
              </a:rPr>
              <a:t>året</a:t>
            </a:r>
            <a:endParaRPr lang="sv-SE" sz="1100" dirty="0">
              <a:solidFill>
                <a:srgbClr val="000000"/>
              </a:solidFill>
              <a:latin typeface="+mj-lt"/>
              <a:cs typeface="Arial" panose="020B0604020202020204" pitchFamily="34" charset="0"/>
              <a:sym typeface="Calibri"/>
            </a:endParaRPr>
          </a:p>
          <a:p>
            <a:pPr marL="128588" indent="-128588" algn="l" defTabSz="342900" hangingPunct="0">
              <a:buFont typeface="Arial" panose="020B0604020202020204" pitchFamily="34" charset="0"/>
              <a:buChar char="•"/>
              <a:defRPr/>
            </a:pPr>
            <a:r>
              <a:rPr lang="sv-SE" sz="1100" dirty="0">
                <a:solidFill>
                  <a:srgbClr val="000000"/>
                </a:solidFill>
                <a:latin typeface="+mj-lt"/>
                <a:cs typeface="Arial" panose="020B0604020202020204" pitchFamily="34" charset="0"/>
                <a:sym typeface="Calibri"/>
              </a:rPr>
              <a:t>Tidsbokning &amp; förnya recept mest populära tjänsterna</a:t>
            </a:r>
            <a:endParaRPr lang="en-US" sz="1100" dirty="0">
              <a:solidFill>
                <a:srgbClr val="000000"/>
              </a:solidFill>
              <a:latin typeface="+mj-lt"/>
              <a:cs typeface="Arial" panose="020B0604020202020204" pitchFamily="34" charset="0"/>
              <a:sym typeface="Calibri"/>
            </a:endParaRPr>
          </a:p>
        </p:txBody>
      </p:sp>
    </p:spTree>
    <p:extLst>
      <p:ext uri="{BB962C8B-B14F-4D97-AF65-F5344CB8AC3E}">
        <p14:creationId xmlns:p14="http://schemas.microsoft.com/office/powerpoint/2010/main" val="371994201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07" y="717720"/>
            <a:ext cx="9158207" cy="6140280"/>
          </a:xfrm>
          <a:prstGeom prst="rect">
            <a:avLst/>
          </a:prstGeom>
        </p:spPr>
      </p:pic>
      <p:pic>
        <p:nvPicPr>
          <p:cNvPr id="6" name="Picture 543" descr="eHalsa-linje-ro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8" name="Bildobjekt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10524" y="5926006"/>
            <a:ext cx="1044411" cy="878631"/>
          </a:xfrm>
          <a:prstGeom prst="rect">
            <a:avLst/>
          </a:prstGeom>
        </p:spPr>
      </p:pic>
      <p:sp>
        <p:nvSpPr>
          <p:cNvPr id="9" name="textruta 8"/>
          <p:cNvSpPr txBox="1"/>
          <p:nvPr/>
        </p:nvSpPr>
        <p:spPr>
          <a:xfrm>
            <a:off x="1434114" y="3268062"/>
            <a:ext cx="7315200" cy="584775"/>
          </a:xfrm>
          <a:prstGeom prst="rect">
            <a:avLst/>
          </a:prstGeom>
          <a:noFill/>
        </p:spPr>
        <p:txBody>
          <a:bodyPr wrap="square" rtlCol="0">
            <a:spAutoFit/>
          </a:bodyPr>
          <a:lstStyle/>
          <a:p>
            <a:pPr algn="l">
              <a:spcBef>
                <a:spcPts val="0"/>
              </a:spcBef>
            </a:pPr>
            <a:endParaRPr lang="sv-SE" sz="3200" b="1" dirty="0"/>
          </a:p>
        </p:txBody>
      </p:sp>
      <p:sp>
        <p:nvSpPr>
          <p:cNvPr id="11" name="Rubrik 10"/>
          <p:cNvSpPr>
            <a:spLocks noGrp="1"/>
          </p:cNvSpPr>
          <p:nvPr>
            <p:ph type="ctrTitle"/>
          </p:nvPr>
        </p:nvSpPr>
        <p:spPr>
          <a:xfrm>
            <a:off x="685800" y="1883285"/>
            <a:ext cx="7772400" cy="1470025"/>
          </a:xfrm>
        </p:spPr>
        <p:txBody>
          <a:bodyPr>
            <a:normAutofit fontScale="90000"/>
          </a:bodyPr>
          <a:lstStyle/>
          <a:p>
            <a:r>
              <a:rPr lang="sv-SE" dirty="0" smtClean="0"/>
              <a:t>Framtidens vårdinformationsmiljö –</a:t>
            </a:r>
            <a:br>
              <a:rPr lang="sv-SE" dirty="0" smtClean="0"/>
            </a:br>
            <a:r>
              <a:rPr lang="sv-SE" dirty="0" smtClean="0"/>
              <a:t>FVM SLL – en introduktion</a:t>
            </a:r>
            <a:br>
              <a:rPr lang="sv-SE" dirty="0" smtClean="0"/>
            </a:br>
            <a:r>
              <a:rPr lang="sv-SE" dirty="0"/>
              <a:t/>
            </a:r>
            <a:br>
              <a:rPr lang="sv-SE" dirty="0"/>
            </a:br>
            <a:r>
              <a:rPr lang="sv-SE" dirty="0" smtClean="0"/>
              <a:t>En del av Framtidens hälso- och sjukvård, vision 2025</a:t>
            </a:r>
            <a:endParaRPr lang="sv-SE" dirty="0"/>
          </a:p>
        </p:txBody>
      </p:sp>
      <p:pic>
        <p:nvPicPr>
          <p:cNvPr id="2" name="Bildobjekt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1284" y="3796568"/>
            <a:ext cx="4331906" cy="2160927"/>
          </a:xfrm>
          <a:prstGeom prst="rect">
            <a:avLst/>
          </a:prstGeom>
        </p:spPr>
      </p:pic>
    </p:spTree>
    <p:extLst>
      <p:ext uri="{BB962C8B-B14F-4D97-AF65-F5344CB8AC3E}">
        <p14:creationId xmlns:p14="http://schemas.microsoft.com/office/powerpoint/2010/main" val="3544311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2000" b="1" dirty="0" smtClean="0"/>
              <a:t>Framtidens vårdinformationsmiljö – FVM SLL</a:t>
            </a:r>
            <a:endParaRPr lang="sv-SE" sz="2000" b="1" dirty="0"/>
          </a:p>
        </p:txBody>
      </p:sp>
      <p:pic>
        <p:nvPicPr>
          <p:cNvPr id="4" name="vSxIzSsAqHc"/>
          <p:cNvPicPr>
            <a:picLocks noRot="1" noChangeAspect="1"/>
          </p:cNvPicPr>
          <p:nvPr>
            <a:videoFile r:link="rId1"/>
          </p:nvPr>
        </p:nvPicPr>
        <p:blipFill>
          <a:blip r:embed="rId4"/>
          <a:stretch>
            <a:fillRect/>
          </a:stretch>
        </p:blipFill>
        <p:spPr>
          <a:xfrm>
            <a:off x="962942" y="1635760"/>
            <a:ext cx="7495822" cy="4216400"/>
          </a:xfrm>
          <a:prstGeom prst="rect">
            <a:avLst/>
          </a:prstGeom>
        </p:spPr>
      </p:pic>
    </p:spTree>
    <p:extLst>
      <p:ext uri="{BB962C8B-B14F-4D97-AF65-F5344CB8AC3E}">
        <p14:creationId xmlns:p14="http://schemas.microsoft.com/office/powerpoint/2010/main" val="107933725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designhealth.com/wp-content/uploads/healthca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979" y="1103569"/>
            <a:ext cx="7220793" cy="4813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p:cNvSpPr/>
          <p:nvPr/>
        </p:nvSpPr>
        <p:spPr>
          <a:xfrm>
            <a:off x="819979" y="1027417"/>
            <a:ext cx="7589235" cy="4890013"/>
          </a:xfrm>
          <a:prstGeom prst="rect">
            <a:avLst/>
          </a:prstGeom>
          <a:gradFill flip="none" rotWithShape="1">
            <a:gsLst>
              <a:gs pos="57000">
                <a:schemeClr val="bg1">
                  <a:alpha val="85000"/>
                </a:schemeClr>
              </a:gs>
              <a:gs pos="1000">
                <a:schemeClr val="bg1"/>
              </a:gs>
              <a:gs pos="100000">
                <a:schemeClr val="bg1">
                  <a:alpha val="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50" dirty="0">
              <a:solidFill>
                <a:schemeClr val="accent3"/>
              </a:solidFill>
            </a:endParaRPr>
          </a:p>
        </p:txBody>
      </p:sp>
      <p:sp>
        <p:nvSpPr>
          <p:cNvPr id="6" name="Rubrik 5"/>
          <p:cNvSpPr>
            <a:spLocks noGrp="1"/>
          </p:cNvSpPr>
          <p:nvPr>
            <p:ph type="title"/>
          </p:nvPr>
        </p:nvSpPr>
        <p:spPr>
          <a:xfrm>
            <a:off x="1089509" y="2517446"/>
            <a:ext cx="6400800" cy="838955"/>
          </a:xfrm>
        </p:spPr>
        <p:txBody>
          <a:bodyPr>
            <a:normAutofit fontScale="90000"/>
          </a:bodyPr>
          <a:lstStyle/>
          <a:p>
            <a:pPr algn="ctr"/>
            <a:r>
              <a:rPr lang="sv-SE" sz="4950" dirty="0" smtClean="0">
                <a:solidFill>
                  <a:schemeClr val="accent1"/>
                </a:solidFill>
              </a:rPr>
              <a:t>Syfte med FVM</a:t>
            </a:r>
            <a:endParaRPr lang="sv-SE" dirty="0">
              <a:solidFill>
                <a:schemeClr val="accent1"/>
              </a:solidFill>
            </a:endParaRPr>
          </a:p>
        </p:txBody>
      </p:sp>
      <p:sp>
        <p:nvSpPr>
          <p:cNvPr id="7" name="Platshållare för text 6"/>
          <p:cNvSpPr>
            <a:spLocks noGrp="1"/>
          </p:cNvSpPr>
          <p:nvPr>
            <p:ph type="body" sz="quarter" idx="1"/>
          </p:nvPr>
        </p:nvSpPr>
        <p:spPr>
          <a:xfrm>
            <a:off x="693774" y="3482870"/>
            <a:ext cx="7908463" cy="1314450"/>
          </a:xfrm>
        </p:spPr>
        <p:txBody>
          <a:bodyPr>
            <a:noAutofit/>
          </a:bodyPr>
          <a:lstStyle/>
          <a:p>
            <a:pPr algn="ctr"/>
            <a:r>
              <a:rPr lang="sv-SE" sz="1800" dirty="0" smtClean="0">
                <a:solidFill>
                  <a:schemeClr val="tx1"/>
                </a:solidFill>
              </a:rPr>
              <a:t>Skapa </a:t>
            </a:r>
            <a:r>
              <a:rPr lang="sv-SE" sz="1800" b="1" dirty="0">
                <a:solidFill>
                  <a:schemeClr val="tx1"/>
                </a:solidFill>
              </a:rPr>
              <a:t>digitala förutsättningar </a:t>
            </a:r>
            <a:r>
              <a:rPr lang="sv-SE" sz="1800" dirty="0" smtClean="0">
                <a:solidFill>
                  <a:schemeClr val="tx1"/>
                </a:solidFill>
              </a:rPr>
              <a:t>för och </a:t>
            </a:r>
            <a:r>
              <a:rPr lang="sv-SE" sz="1800" b="1" dirty="0">
                <a:solidFill>
                  <a:schemeClr val="tx1"/>
                </a:solidFill>
              </a:rPr>
              <a:t>verksamhetsutveckling</a:t>
            </a:r>
            <a:r>
              <a:rPr lang="sv-SE" sz="1800" dirty="0">
                <a:solidFill>
                  <a:schemeClr val="tx1"/>
                </a:solidFill>
              </a:rPr>
              <a:t> av </a:t>
            </a:r>
            <a:r>
              <a:rPr lang="sv-SE" sz="1800" b="1" dirty="0">
                <a:solidFill>
                  <a:schemeClr val="tx1"/>
                </a:solidFill>
              </a:rPr>
              <a:t>den egenägda vården </a:t>
            </a:r>
            <a:r>
              <a:rPr lang="sv-SE" sz="1800" dirty="0">
                <a:solidFill>
                  <a:schemeClr val="tx1"/>
                </a:solidFill>
              </a:rPr>
              <a:t>samt förmåga till regional </a:t>
            </a:r>
            <a:r>
              <a:rPr lang="sv-SE" sz="1800" b="1" dirty="0">
                <a:solidFill>
                  <a:schemeClr val="tx1"/>
                </a:solidFill>
              </a:rPr>
              <a:t>nätverkssjukvård</a:t>
            </a:r>
            <a:r>
              <a:rPr lang="sv-SE" sz="1800" dirty="0">
                <a:solidFill>
                  <a:schemeClr val="tx1"/>
                </a:solidFill>
              </a:rPr>
              <a:t> genom att etablera </a:t>
            </a:r>
            <a:r>
              <a:rPr lang="sv-SE" sz="1800" dirty="0" smtClean="0">
                <a:solidFill>
                  <a:schemeClr val="tx1"/>
                </a:solidFill>
              </a:rPr>
              <a:t>en </a:t>
            </a:r>
          </a:p>
          <a:p>
            <a:pPr algn="ctr"/>
            <a:r>
              <a:rPr lang="sv-SE" sz="1800" dirty="0" smtClean="0">
                <a:solidFill>
                  <a:schemeClr val="tx1"/>
                </a:solidFill>
              </a:rPr>
              <a:t>ny </a:t>
            </a:r>
            <a:r>
              <a:rPr lang="sv-SE" sz="1800" b="1" dirty="0" smtClean="0">
                <a:solidFill>
                  <a:schemeClr val="tx1"/>
                </a:solidFill>
              </a:rPr>
              <a:t>vårdinformationsmiljö!</a:t>
            </a:r>
          </a:p>
          <a:p>
            <a:pPr algn="ctr"/>
            <a:endParaRPr lang="sv-SE" sz="1800" b="1" dirty="0">
              <a:solidFill>
                <a:schemeClr val="tx1"/>
              </a:solidFill>
            </a:endParaRPr>
          </a:p>
        </p:txBody>
      </p:sp>
      <p:sp>
        <p:nvSpPr>
          <p:cNvPr id="8" name="Title 4"/>
          <p:cNvSpPr txBox="1">
            <a:spLocks/>
          </p:cNvSpPr>
          <p:nvPr/>
        </p:nvSpPr>
        <p:spPr>
          <a:xfrm>
            <a:off x="372638" y="1692105"/>
            <a:ext cx="8229600" cy="349808"/>
          </a:xfrm>
          <a:prstGeom prst="rect">
            <a:avLst/>
          </a:prstGeom>
        </p:spPr>
        <p:txBody>
          <a:bodyPr anchor="t">
            <a:normAutofit/>
          </a:bodyPr>
          <a:lstStyle>
            <a:lvl1pPr marL="0" marR="0" indent="0" algn="l" defTabSz="457200" rtl="0" latinLnBrk="0">
              <a:lnSpc>
                <a:spcPct val="100000"/>
              </a:lnSpc>
              <a:spcBef>
                <a:spcPts val="0"/>
              </a:spcBef>
              <a:spcAft>
                <a:spcPts val="0"/>
              </a:spcAft>
              <a:buClrTx/>
              <a:buSzTx/>
              <a:buFontTx/>
              <a:buNone/>
              <a:tabLst/>
              <a:defRPr sz="3200" b="1" i="0" u="none" strike="noStrike" cap="none" spc="0" baseline="0">
                <a:ln>
                  <a:noFill/>
                </a:ln>
                <a:solidFill>
                  <a:srgbClr val="404040"/>
                </a:solidFill>
                <a:uFillTx/>
                <a:latin typeface="Verdana" panose="020B0604030504040204" pitchFamily="34" charset="0"/>
                <a:ea typeface="Verdana" panose="020B0604030504040204" pitchFamily="34" charset="0"/>
                <a:cs typeface="Verdana" panose="020B0604030504040204" pitchFamily="34" charset="0"/>
                <a:sym typeface="Arial"/>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a:lstStyle>
          <a:p>
            <a:pPr hangingPunct="1"/>
            <a:endParaRPr lang="sv-SE" sz="1500" dirty="0"/>
          </a:p>
        </p:txBody>
      </p:sp>
    </p:spTree>
    <p:extLst>
      <p:ext uri="{BB962C8B-B14F-4D97-AF65-F5344CB8AC3E}">
        <p14:creationId xmlns:p14="http://schemas.microsoft.com/office/powerpoint/2010/main" val="406480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2000" b="1" dirty="0" smtClean="0"/>
              <a:t>Effektmål med FVM</a:t>
            </a:r>
            <a:endParaRPr lang="sv-SE" sz="2000" b="1" dirty="0"/>
          </a:p>
        </p:txBody>
      </p:sp>
      <p:sp>
        <p:nvSpPr>
          <p:cNvPr id="4" name="Platshållare för innehåll 3"/>
          <p:cNvSpPr>
            <a:spLocks noGrp="1"/>
          </p:cNvSpPr>
          <p:nvPr>
            <p:ph idx="11"/>
          </p:nvPr>
        </p:nvSpPr>
        <p:spPr>
          <a:xfrm>
            <a:off x="1989858" y="2212149"/>
            <a:ext cx="4021282" cy="2952750"/>
          </a:xfrm>
        </p:spPr>
        <p:txBody>
          <a:bodyPr>
            <a:noAutofit/>
          </a:bodyPr>
          <a:lstStyle/>
          <a:p>
            <a:pPr marL="0" indent="0">
              <a:buNone/>
            </a:pPr>
            <a:r>
              <a:rPr lang="sv-SE" sz="1800" dirty="0"/>
              <a:t>Göra det lättare för </a:t>
            </a:r>
            <a:r>
              <a:rPr lang="sv-SE" sz="1800" dirty="0" smtClean="0"/>
              <a:t>patienten</a:t>
            </a:r>
            <a:endParaRPr lang="sv-SE" sz="1800" dirty="0"/>
          </a:p>
          <a:p>
            <a:pPr marL="0" indent="0">
              <a:buNone/>
            </a:pPr>
            <a:endParaRPr lang="sv-SE" sz="1800" dirty="0"/>
          </a:p>
          <a:p>
            <a:pPr marL="0" indent="0">
              <a:buNone/>
            </a:pPr>
            <a:r>
              <a:rPr lang="sv-SE" sz="1800" dirty="0"/>
              <a:t>Göra det lättare för vårdens medarbetare</a:t>
            </a:r>
          </a:p>
          <a:p>
            <a:pPr marL="128588" indent="-128588">
              <a:buFont typeface="Arial" panose="020B0604020202020204" pitchFamily="34" charset="0"/>
              <a:buChar char="•"/>
            </a:pPr>
            <a:endParaRPr lang="sv-SE" sz="1800" dirty="0"/>
          </a:p>
          <a:p>
            <a:pPr marL="0" indent="0">
              <a:buNone/>
            </a:pPr>
            <a:r>
              <a:rPr lang="sv-SE" sz="1800" dirty="0" smtClean="0"/>
              <a:t>Göra </a:t>
            </a:r>
            <a:r>
              <a:rPr lang="sv-SE" sz="1800" dirty="0"/>
              <a:t>det lättare att optimera kvalitet och effektivitet inom vården</a:t>
            </a:r>
          </a:p>
        </p:txBody>
      </p:sp>
      <p:sp>
        <p:nvSpPr>
          <p:cNvPr id="6" name="textruta 5"/>
          <p:cNvSpPr txBox="1"/>
          <p:nvPr/>
        </p:nvSpPr>
        <p:spPr>
          <a:xfrm>
            <a:off x="1214770" y="2548289"/>
            <a:ext cx="775088" cy="6220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defTabSz="342900"/>
            <a:r>
              <a:rPr lang="sv-SE" sz="6000" b="1" dirty="0">
                <a:solidFill>
                  <a:schemeClr val="accent1"/>
                </a:solidFill>
                <a:latin typeface="Arial" panose="020B0604020202020204" pitchFamily="34" charset="0"/>
                <a:cs typeface="Arial" panose="020B0604020202020204" pitchFamily="34" charset="0"/>
              </a:rPr>
              <a:t>2.</a:t>
            </a:r>
          </a:p>
        </p:txBody>
      </p:sp>
      <p:sp>
        <p:nvSpPr>
          <p:cNvPr id="8" name="textruta 7"/>
          <p:cNvSpPr txBox="1"/>
          <p:nvPr/>
        </p:nvSpPr>
        <p:spPr>
          <a:xfrm>
            <a:off x="1214770" y="3590937"/>
            <a:ext cx="775088" cy="6220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defTabSz="342900"/>
            <a:r>
              <a:rPr lang="sv-SE" sz="6000" b="1" dirty="0">
                <a:solidFill>
                  <a:schemeClr val="accent1"/>
                </a:solidFill>
                <a:latin typeface="Arial" panose="020B0604020202020204" pitchFamily="34" charset="0"/>
                <a:cs typeface="Arial" panose="020B0604020202020204" pitchFamily="34" charset="0"/>
              </a:rPr>
              <a:t>3.</a:t>
            </a:r>
          </a:p>
        </p:txBody>
      </p:sp>
      <p:sp>
        <p:nvSpPr>
          <p:cNvPr id="9" name="textruta 8"/>
          <p:cNvSpPr txBox="1"/>
          <p:nvPr/>
        </p:nvSpPr>
        <p:spPr>
          <a:xfrm>
            <a:off x="1214770" y="1507791"/>
            <a:ext cx="775088" cy="6220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defTabSz="342900"/>
            <a:r>
              <a:rPr lang="sv-SE" sz="6000" b="1" dirty="0">
                <a:solidFill>
                  <a:schemeClr val="accent1"/>
                </a:solidFill>
                <a:latin typeface="Arial" panose="020B0604020202020204" pitchFamily="34" charset="0"/>
                <a:cs typeface="Arial" panose="020B0604020202020204" pitchFamily="34" charset="0"/>
              </a:rPr>
              <a:t>1.</a:t>
            </a:r>
          </a:p>
        </p:txBody>
      </p:sp>
      <p:sp>
        <p:nvSpPr>
          <p:cNvPr id="10" name="Rectangle 9"/>
          <p:cNvSpPr/>
          <p:nvPr/>
        </p:nvSpPr>
        <p:spPr bwMode="gray">
          <a:xfrm>
            <a:off x="6934238" y="1795501"/>
            <a:ext cx="1810481" cy="3668131"/>
          </a:xfrm>
          <a:prstGeom prst="rect">
            <a:avLst/>
          </a:prstGeom>
          <a:solidFill>
            <a:schemeClr val="bg1"/>
          </a:solidFill>
          <a:ln w="9525">
            <a:solidFill>
              <a:schemeClr val="bg1">
                <a:lumMod val="75000"/>
              </a:schemeClr>
            </a:solidFill>
            <a:prstDash val="solid"/>
            <a:miter lim="800000"/>
            <a:headEnd/>
            <a:tailEn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noAutofit/>
          </a:bodyPr>
          <a:lstStyle/>
          <a:p>
            <a:pPr marL="0" marR="0" lvl="0" indent="0" algn="l" defTabSz="914400" rtl="0" eaLnBrk="1" fontAlgn="base" latinLnBrk="0" hangingPunct="1">
              <a:lnSpc>
                <a:spcPct val="100000"/>
              </a:lnSpc>
              <a:spcBef>
                <a:spcPts val="0"/>
              </a:spcBef>
              <a:spcAft>
                <a:spcPts val="300"/>
              </a:spcAft>
              <a:buClrTx/>
              <a:buSzTx/>
              <a:buFontTx/>
              <a:buNone/>
              <a:tabLst/>
              <a:defRPr/>
            </a:pPr>
            <a:endParaRPr kumimoji="0" lang="sv-SE" sz="12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textruta 4"/>
          <p:cNvSpPr txBox="1"/>
          <p:nvPr/>
        </p:nvSpPr>
        <p:spPr>
          <a:xfrm>
            <a:off x="6934239" y="1888894"/>
            <a:ext cx="1810480" cy="3754874"/>
          </a:xfrm>
          <a:prstGeom prst="rect">
            <a:avLst/>
          </a:prstGeom>
          <a:noFill/>
        </p:spPr>
        <p:txBody>
          <a:bodyPr wrap="square" rtlCol="0">
            <a:spAutoFit/>
          </a:bodyPr>
          <a:lstStyle/>
          <a:p>
            <a:pPr algn="l"/>
            <a:r>
              <a:rPr lang="sv-SE" sz="1400" i="1" dirty="0" smtClean="0"/>
              <a:t>Verksamheterna tar </a:t>
            </a:r>
            <a:r>
              <a:rPr lang="sv-SE" sz="1400" i="1" dirty="0"/>
              <a:t>tillsammans fram hur effektmålen ska </a:t>
            </a:r>
            <a:r>
              <a:rPr lang="sv-SE" sz="1400" i="1" dirty="0" smtClean="0"/>
              <a:t>mätas för att utvärdera om det har blivit lättare. T ex: </a:t>
            </a:r>
          </a:p>
          <a:p>
            <a:pPr algn="l"/>
            <a:r>
              <a:rPr lang="sv-SE" sz="1400" i="1" dirty="0" smtClean="0"/>
              <a:t>- Har </a:t>
            </a:r>
            <a:r>
              <a:rPr lang="sv-SE" sz="1400" i="1" dirty="0"/>
              <a:t>administrationen minskat för </a:t>
            </a:r>
            <a:r>
              <a:rPr lang="sv-SE" sz="1400" i="1" dirty="0" smtClean="0"/>
              <a:t>medarbetarna</a:t>
            </a:r>
            <a:r>
              <a:rPr lang="sv-SE" sz="1400" i="1" dirty="0"/>
              <a:t>?</a:t>
            </a:r>
            <a:endParaRPr lang="sv-SE" sz="1400" i="1" dirty="0" smtClean="0"/>
          </a:p>
          <a:p>
            <a:pPr algn="l"/>
            <a:r>
              <a:rPr lang="sv-SE" sz="1400" i="1" dirty="0" smtClean="0"/>
              <a:t>- Har </a:t>
            </a:r>
            <a:r>
              <a:rPr lang="sv-SE" sz="1400" i="1" dirty="0"/>
              <a:t>antalet digitala bokningar </a:t>
            </a:r>
            <a:r>
              <a:rPr lang="sv-SE" sz="1400" i="1" dirty="0" smtClean="0"/>
              <a:t>ökat?</a:t>
            </a:r>
            <a:endParaRPr lang="sv-SE" sz="1400" i="1" dirty="0"/>
          </a:p>
          <a:p>
            <a:pPr algn="l">
              <a:spcBef>
                <a:spcPts val="0"/>
              </a:spcBef>
            </a:pPr>
            <a:endParaRPr lang="sv-SE" sz="1400" i="1" dirty="0" smtClean="0"/>
          </a:p>
        </p:txBody>
      </p:sp>
      <p:sp>
        <p:nvSpPr>
          <p:cNvPr id="11" name="Isosceles Triangle 8">
            <a:extLst>
              <a:ext uri="{FF2B5EF4-FFF2-40B4-BE49-F238E27FC236}">
                <a16:creationId xmlns:a16="http://schemas.microsoft.com/office/drawing/2014/main" id="{54D25ADD-E612-485E-BDD1-502C88182F71}"/>
              </a:ext>
            </a:extLst>
          </p:cNvPr>
          <p:cNvSpPr/>
          <p:nvPr/>
        </p:nvSpPr>
        <p:spPr bwMode="auto">
          <a:xfrm rot="16200000" flipV="1">
            <a:off x="4631726" y="3358177"/>
            <a:ext cx="3323346" cy="789015"/>
          </a:xfrm>
          <a:prstGeom prst="triangle">
            <a:avLst>
              <a:gd name="adj" fmla="val 49348"/>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108000" tIns="0" rIns="108000" bIns="0" numCol="1" rtlCol="0" anchor="ctr" anchorCtr="0" compatLnSpc="1">
            <a:prstTxWarp prst="textNoShape">
              <a:avLst/>
            </a:prstTxWarp>
          </a:bodyPr>
          <a:lstStyle/>
          <a:p>
            <a:pPr marL="0" marR="0" indent="0" algn="ctr" defTabSz="914400" eaLnBrk="1" fontAlgn="base" latinLnBrk="0" hangingPunct="1">
              <a:lnSpc>
                <a:spcPct val="100000"/>
              </a:lnSpc>
              <a:spcBef>
                <a:spcPct val="50000"/>
              </a:spcBef>
              <a:spcAft>
                <a:spcPct val="0"/>
              </a:spcAft>
              <a:buClrTx/>
              <a:buSzTx/>
              <a:buFontTx/>
              <a:buNone/>
              <a:tabLst/>
            </a:pPr>
            <a:endParaRPr kumimoji="0" lang="sv-SE" sz="10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9081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018885"/>
            <a:ext cx="8229600" cy="650571"/>
          </a:xfrm>
        </p:spPr>
        <p:txBody>
          <a:bodyPr/>
          <a:lstStyle/>
          <a:p>
            <a:pPr algn="ctr"/>
            <a:r>
              <a:rPr lang="sv-SE" sz="2000" b="1" dirty="0" smtClean="0"/>
              <a:t/>
            </a:r>
            <a:br>
              <a:rPr lang="sv-SE" sz="2000" b="1" dirty="0" smtClean="0"/>
            </a:br>
            <a:r>
              <a:rPr lang="sv-SE" sz="2000" b="1" dirty="0" smtClean="0">
                <a:solidFill>
                  <a:schemeClr val="tx1"/>
                </a:solidFill>
              </a:rPr>
              <a:t>Vi utvecklar Framtidens vårdinformationsmiljö tillsammans för patienten</a:t>
            </a:r>
            <a:endParaRPr lang="sv-SE" sz="2000" b="1" dirty="0">
              <a:solidFill>
                <a:schemeClr val="tx1"/>
              </a:solidFill>
            </a:endParaRPr>
          </a:p>
        </p:txBody>
      </p:sp>
      <p:sp>
        <p:nvSpPr>
          <p:cNvPr id="11" name="Oval 9">
            <a:extLst>
              <a:ext uri="{FF2B5EF4-FFF2-40B4-BE49-F238E27FC236}">
                <a16:creationId xmlns:a16="http://schemas.microsoft.com/office/drawing/2014/main" id="{5883056C-4FA8-49DE-BDD7-2FAE05CD5A43}"/>
              </a:ext>
            </a:extLst>
          </p:cNvPr>
          <p:cNvSpPr/>
          <p:nvPr/>
        </p:nvSpPr>
        <p:spPr bwMode="auto">
          <a:xfrm>
            <a:off x="999575" y="2429166"/>
            <a:ext cx="3557163" cy="3557162"/>
          </a:xfrm>
          <a:prstGeom prst="ellipse">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ysClr val="windowText" lastClr="000000"/>
              </a:solidFill>
              <a:latin typeface="Arial" panose="020B0604020202020204" pitchFamily="34" charset="0"/>
              <a:cs typeface="Arial" panose="020B0604020202020204" pitchFamily="34" charset="0"/>
            </a:endParaRPr>
          </a:p>
        </p:txBody>
      </p:sp>
      <p:sp>
        <p:nvSpPr>
          <p:cNvPr id="14" name="Oval 11">
            <a:extLst>
              <a:ext uri="{FF2B5EF4-FFF2-40B4-BE49-F238E27FC236}">
                <a16:creationId xmlns:a16="http://schemas.microsoft.com/office/drawing/2014/main" id="{387F25E9-73C3-40E6-9A9D-754A8F1638E6}"/>
              </a:ext>
            </a:extLst>
          </p:cNvPr>
          <p:cNvSpPr/>
          <p:nvPr/>
        </p:nvSpPr>
        <p:spPr bwMode="auto">
          <a:xfrm>
            <a:off x="2197611" y="3589333"/>
            <a:ext cx="1185380" cy="1185379"/>
          </a:xfrm>
          <a:prstGeom prst="ellipse">
            <a:avLst/>
          </a:prstGeom>
          <a:solidFill>
            <a:schemeClr val="accent1"/>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r>
              <a:rPr lang="sv-SE" sz="1800" b="1" dirty="0">
                <a:solidFill>
                  <a:schemeClr val="bg1"/>
                </a:solidFill>
                <a:latin typeface="Verdana" panose="020B0604030504040204" pitchFamily="34" charset="0"/>
                <a:ea typeface="Verdana" panose="020B0604030504040204" pitchFamily="34" charset="0"/>
                <a:cs typeface="Verdana" panose="020B0604030504040204" pitchFamily="34" charset="0"/>
              </a:rPr>
              <a:t>FVM</a:t>
            </a:r>
            <a:endParaRPr lang="sv-SE" sz="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38">
            <a:extLst>
              <a:ext uri="{FF2B5EF4-FFF2-40B4-BE49-F238E27FC236}">
                <a16:creationId xmlns:a16="http://schemas.microsoft.com/office/drawing/2014/main" id="{C46F67E5-56FE-45E2-96F9-F62E5D73B510}"/>
              </a:ext>
            </a:extLst>
          </p:cNvPr>
          <p:cNvSpPr txBox="1"/>
          <p:nvPr/>
        </p:nvSpPr>
        <p:spPr>
          <a:xfrm rot="20122071">
            <a:off x="2166254" y="3088538"/>
            <a:ext cx="335685" cy="1860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prstTxWarp prst="textArchUp">
              <a:avLst/>
            </a:prstTxWarp>
            <a:noAutofit/>
          </a:bodyPr>
          <a:lstStyle/>
          <a:p>
            <a:pPr algn="ctr" defTabSz="342900"/>
            <a:r>
              <a:rPr lang="sv-SE" sz="900" b="1" dirty="0">
                <a:latin typeface="Verdana" panose="020B0604030504040204" pitchFamily="34" charset="0"/>
                <a:ea typeface="Verdana" panose="020B0604030504040204" pitchFamily="34" charset="0"/>
                <a:cs typeface="Verdana" panose="020B0604030504040204" pitchFamily="34" charset="0"/>
              </a:rPr>
              <a:t> </a:t>
            </a:r>
          </a:p>
        </p:txBody>
      </p:sp>
      <p:grpSp>
        <p:nvGrpSpPr>
          <p:cNvPr id="35" name="Grupp 34"/>
          <p:cNvGrpSpPr/>
          <p:nvPr/>
        </p:nvGrpSpPr>
        <p:grpSpPr>
          <a:xfrm>
            <a:off x="1326736" y="2495283"/>
            <a:ext cx="3097043" cy="3479189"/>
            <a:chOff x="1326736" y="2495283"/>
            <a:chExt cx="3097043" cy="3479189"/>
          </a:xfrm>
        </p:grpSpPr>
        <p:sp>
          <p:nvSpPr>
            <p:cNvPr id="12" name="TextBox 50">
              <a:extLst>
                <a:ext uri="{FF2B5EF4-FFF2-40B4-BE49-F238E27FC236}">
                  <a16:creationId xmlns:a16="http://schemas.microsoft.com/office/drawing/2014/main" id="{8645437D-438A-4BF3-941C-B96C295C3F4D}"/>
                </a:ext>
              </a:extLst>
            </p:cNvPr>
            <p:cNvSpPr txBox="1"/>
            <p:nvPr/>
          </p:nvSpPr>
          <p:spPr>
            <a:xfrm rot="19638589">
              <a:off x="2891097" y="5649104"/>
              <a:ext cx="1359143" cy="325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Down">
                <a:avLst/>
              </a:prstTxWarp>
              <a:noAutofit/>
            </a:bodyPr>
            <a:lstStyle/>
            <a:p>
              <a:pPr algn="ctr" defTabSz="342900"/>
              <a:r>
                <a:rPr lang="sv-SE" sz="750" i="1" dirty="0">
                  <a:latin typeface="Verdana" panose="020B0604030504040204" pitchFamily="34" charset="0"/>
                  <a:ea typeface="Verdana" panose="020B0604030504040204" pitchFamily="34" charset="0"/>
                  <a:cs typeface="Verdana" panose="020B0604030504040204" pitchFamily="34" charset="0"/>
                </a:rPr>
                <a:t>Konsolidering</a:t>
              </a:r>
              <a:br>
                <a:rPr lang="sv-SE" sz="750" i="1" dirty="0">
                  <a:latin typeface="Verdana" panose="020B0604030504040204" pitchFamily="34" charset="0"/>
                  <a:ea typeface="Verdana" panose="020B0604030504040204" pitchFamily="34" charset="0"/>
                  <a:cs typeface="Verdana" panose="020B0604030504040204" pitchFamily="34" charset="0"/>
                </a:rPr>
              </a:br>
              <a:r>
                <a:rPr lang="sv-SE" sz="750" i="1" dirty="0">
                  <a:latin typeface="Verdana" panose="020B0604030504040204" pitchFamily="34" charset="0"/>
                  <a:ea typeface="Verdana" panose="020B0604030504040204" pitchFamily="34" charset="0"/>
                  <a:cs typeface="Verdana" panose="020B0604030504040204" pitchFamily="34" charset="0"/>
                </a:rPr>
                <a:t>&amp;  Avveckling</a:t>
              </a:r>
            </a:p>
          </p:txBody>
        </p:sp>
        <p:sp>
          <p:nvSpPr>
            <p:cNvPr id="19" name="TextBox 49">
              <a:extLst>
                <a:ext uri="{FF2B5EF4-FFF2-40B4-BE49-F238E27FC236}">
                  <a16:creationId xmlns:a16="http://schemas.microsoft.com/office/drawing/2014/main" id="{2DAACAE8-37E3-4755-BF53-5FD733B595FB}"/>
                </a:ext>
              </a:extLst>
            </p:cNvPr>
            <p:cNvSpPr txBox="1"/>
            <p:nvPr/>
          </p:nvSpPr>
          <p:spPr>
            <a:xfrm rot="19281702">
              <a:off x="1326736" y="2680413"/>
              <a:ext cx="476372" cy="2222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b">
              <a:prstTxWarp prst="textArchUp">
                <a:avLst/>
              </a:prstTxWarp>
              <a:noAutofit/>
            </a:bodyPr>
            <a:lstStyle/>
            <a:p>
              <a:pPr algn="ctr" defTabSz="342900"/>
              <a:r>
                <a:rPr lang="sv-SE" sz="750" dirty="0">
                  <a:latin typeface="Verdana" panose="020B0604030504040204" pitchFamily="34" charset="0"/>
                  <a:ea typeface="Verdana" panose="020B0604030504040204" pitchFamily="34" charset="0"/>
                  <a:cs typeface="Verdana" panose="020B0604030504040204" pitchFamily="34" charset="0"/>
                </a:rPr>
                <a:t>Avtal</a:t>
              </a:r>
            </a:p>
          </p:txBody>
        </p:sp>
        <p:sp>
          <p:nvSpPr>
            <p:cNvPr id="20" name="TextBox 51">
              <a:extLst>
                <a:ext uri="{FF2B5EF4-FFF2-40B4-BE49-F238E27FC236}">
                  <a16:creationId xmlns:a16="http://schemas.microsoft.com/office/drawing/2014/main" id="{C9A058E9-A87F-46BD-BC2D-ED7F6FDA1884}"/>
                </a:ext>
              </a:extLst>
            </p:cNvPr>
            <p:cNvSpPr txBox="1"/>
            <p:nvPr/>
          </p:nvSpPr>
          <p:spPr>
            <a:xfrm rot="3034923">
              <a:off x="3710792" y="2905554"/>
              <a:ext cx="1123258" cy="3027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Up">
                <a:avLst/>
              </a:prstTxWarp>
              <a:noAutofit/>
            </a:bodyPr>
            <a:lstStyle/>
            <a:p>
              <a:pPr algn="ctr" defTabSz="342900"/>
              <a:r>
                <a:rPr lang="sv-SE" sz="750" i="1" dirty="0" smtClean="0">
                  <a:latin typeface="Verdana" panose="020B0604030504040204" pitchFamily="34" charset="0"/>
                  <a:ea typeface="Verdana" panose="020B0604030504040204" pitchFamily="34" charset="0"/>
                  <a:cs typeface="Verdana" panose="020B0604030504040204" pitchFamily="34" charset="0"/>
                </a:rPr>
                <a:t>IT-</a:t>
              </a:r>
              <a:r>
                <a:rPr lang="sv-SE" sz="750" i="1" dirty="0" err="1" smtClean="0">
                  <a:latin typeface="Verdana" panose="020B0604030504040204" pitchFamily="34" charset="0"/>
                  <a:ea typeface="Verdana" panose="020B0604030504040204" pitchFamily="34" charset="0"/>
                  <a:cs typeface="Verdana" panose="020B0604030504040204" pitchFamily="34" charset="0"/>
                </a:rPr>
                <a:t>infrastuktur</a:t>
              </a:r>
              <a:endParaRPr lang="sv-SE" sz="750" i="1"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 name="Grupp 3"/>
          <p:cNvGrpSpPr/>
          <p:nvPr/>
        </p:nvGrpSpPr>
        <p:grpSpPr>
          <a:xfrm>
            <a:off x="1159513" y="2524601"/>
            <a:ext cx="3227798" cy="3190619"/>
            <a:chOff x="1159513" y="2524601"/>
            <a:chExt cx="3227798" cy="3190619"/>
          </a:xfrm>
        </p:grpSpPr>
        <p:pic>
          <p:nvPicPr>
            <p:cNvPr id="15" name="Picture 30">
              <a:extLst>
                <a:ext uri="{FF2B5EF4-FFF2-40B4-BE49-F238E27FC236}">
                  <a16:creationId xmlns:a16="http://schemas.microsoft.com/office/drawing/2014/main" id="{423E34DA-5A1F-4BE1-94B9-552467E0C88D}"/>
                </a:ext>
              </a:extLst>
            </p:cNvPr>
            <p:cNvPicPr>
              <a:picLocks noChangeAspect="1"/>
            </p:cNvPicPr>
            <p:nvPr/>
          </p:nvPicPr>
          <p:blipFill rotWithShape="1">
            <a:blip r:embed="rId3" cstate="print">
              <a:extLst/>
            </a:blip>
            <a:srcRect l="38406" t="23762" r="35983" b="41751"/>
            <a:stretch/>
          </p:blipFill>
          <p:spPr>
            <a:xfrm>
              <a:off x="3579637" y="4126333"/>
              <a:ext cx="747614" cy="405177"/>
            </a:xfrm>
            <a:prstGeom prst="rect">
              <a:avLst/>
            </a:prstGeom>
          </p:spPr>
        </p:pic>
        <p:pic>
          <p:nvPicPr>
            <p:cNvPr id="16" name="Picture 35">
              <a:extLst>
                <a:ext uri="{FF2B5EF4-FFF2-40B4-BE49-F238E27FC236}">
                  <a16:creationId xmlns:a16="http://schemas.microsoft.com/office/drawing/2014/main" id="{BDD915C5-65B9-4FFE-AD71-D3C7DF81F261}"/>
                </a:ext>
              </a:extLst>
            </p:cNvPr>
            <p:cNvPicPr>
              <a:picLocks noChangeAspect="1"/>
            </p:cNvPicPr>
            <p:nvPr/>
          </p:nvPicPr>
          <p:blipFill rotWithShape="1">
            <a:blip r:embed="rId4">
              <a:extLst/>
            </a:blip>
            <a:srcRect l="11557" r="10498" b="16998"/>
            <a:stretch/>
          </p:blipFill>
          <p:spPr>
            <a:xfrm>
              <a:off x="2360937" y="2524601"/>
              <a:ext cx="897348" cy="502444"/>
            </a:xfrm>
            <a:prstGeom prst="rect">
              <a:avLst/>
            </a:prstGeom>
          </p:spPr>
        </p:pic>
        <p:pic>
          <p:nvPicPr>
            <p:cNvPr id="17" name="Picture 2" descr="Bildresultat för AISAB logo">
              <a:extLst>
                <a:ext uri="{FF2B5EF4-FFF2-40B4-BE49-F238E27FC236}">
                  <a16:creationId xmlns:a16="http://schemas.microsoft.com/office/drawing/2014/main" id="{81D11909-F73E-4A03-B8B1-4B3E67B834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417" y="3578811"/>
              <a:ext cx="723986" cy="723986"/>
            </a:xfrm>
            <a:prstGeom prst="rect">
              <a:avLst/>
            </a:prstGeom>
            <a:noFill/>
            <a:extLst>
              <a:ext uri="{909E8E84-426E-40DD-AFC4-6F175D3DCCD1}">
                <a14:hiddenFill xmlns:a14="http://schemas.microsoft.com/office/drawing/2010/main">
                  <a:solidFill>
                    <a:srgbClr val="FFFFFF"/>
                  </a:solidFill>
                </a14:hiddenFill>
              </a:ext>
            </a:extLst>
          </p:spPr>
        </p:pic>
        <p:pic>
          <p:nvPicPr>
            <p:cNvPr id="25" name="Bildobjekt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0169" y="2970218"/>
              <a:ext cx="566325" cy="530930"/>
            </a:xfrm>
            <a:prstGeom prst="rect">
              <a:avLst/>
            </a:prstGeom>
          </p:spPr>
        </p:pic>
        <p:pic>
          <p:nvPicPr>
            <p:cNvPr id="9" name="Bildobjekt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0591" y="3354653"/>
              <a:ext cx="806720" cy="806720"/>
            </a:xfrm>
            <a:prstGeom prst="rect">
              <a:avLst/>
            </a:prstGeom>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12422" y="5336931"/>
              <a:ext cx="1420192" cy="378289"/>
            </a:xfrm>
            <a:prstGeom prst="rect">
              <a:avLst/>
            </a:prstGeom>
          </p:spPr>
        </p:pic>
        <p:pic>
          <p:nvPicPr>
            <p:cNvPr id="26" name="Bildobjekt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70490" y="3126296"/>
              <a:ext cx="921584" cy="219094"/>
            </a:xfrm>
            <a:prstGeom prst="rect">
              <a:avLst/>
            </a:prstGeom>
          </p:spPr>
        </p:pic>
        <p:pic>
          <p:nvPicPr>
            <p:cNvPr id="27" name="Bildobjekt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V="1">
              <a:off x="1159513" y="4283776"/>
              <a:ext cx="852427" cy="211031"/>
            </a:xfrm>
            <a:prstGeom prst="rect">
              <a:avLst/>
            </a:prstGeom>
          </p:spPr>
        </p:pic>
        <p:pic>
          <p:nvPicPr>
            <p:cNvPr id="28" name="Bildobjekt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26914" y="4847438"/>
              <a:ext cx="1116809" cy="243248"/>
            </a:xfrm>
            <a:prstGeom prst="rect">
              <a:avLst/>
            </a:prstGeom>
          </p:spPr>
        </p:pic>
        <p:pic>
          <p:nvPicPr>
            <p:cNvPr id="29" name="Bildobjekt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23367" y="4662171"/>
              <a:ext cx="768707" cy="594317"/>
            </a:xfrm>
            <a:prstGeom prst="rect">
              <a:avLst/>
            </a:prstGeom>
          </p:spPr>
        </p:pic>
      </p:grpSp>
      <p:sp>
        <p:nvSpPr>
          <p:cNvPr id="32" name="Tankebubbla: moln 19"/>
          <p:cNvSpPr/>
          <p:nvPr/>
        </p:nvSpPr>
        <p:spPr bwMode="auto">
          <a:xfrm>
            <a:off x="5316686" y="1721442"/>
            <a:ext cx="3584252" cy="1669140"/>
          </a:xfrm>
          <a:prstGeom prst="cloudCallout">
            <a:avLst>
              <a:gd name="adj1" fmla="val -54941"/>
              <a:gd name="adj2" fmla="val 49982"/>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a:r>
              <a:rPr lang="sv-SE" sz="1350" dirty="0" smtClean="0">
                <a:latin typeface="Verdana" panose="020B0604030504040204" pitchFamily="34" charset="0"/>
                <a:ea typeface="Verdana" panose="020B0604030504040204" pitchFamily="34" charset="0"/>
                <a:cs typeface="Verdana" panose="020B0604030504040204" pitchFamily="34" charset="0"/>
              </a:rPr>
              <a:t>Vilka aktörer samarbetar vi med idag?</a:t>
            </a:r>
          </a:p>
          <a:p>
            <a:pPr algn="ctr"/>
            <a:r>
              <a:rPr lang="sv-SE" sz="1350" dirty="0" smtClean="0">
                <a:ea typeface="Verdana" panose="020B0604030504040204" pitchFamily="34" charset="0"/>
                <a:cs typeface="Verdana" panose="020B0604030504040204" pitchFamily="34" charset="0"/>
              </a:rPr>
              <a:t>Vilka behöver/vill vi samarbeta mer med?</a:t>
            </a:r>
            <a:endParaRPr lang="sv-SE" sz="1350" dirty="0" smtClean="0">
              <a:latin typeface="Verdana" panose="020B0604030504040204" pitchFamily="34" charset="0"/>
              <a:ea typeface="Verdana" panose="020B0604030504040204" pitchFamily="34" charset="0"/>
              <a:cs typeface="Verdana" panose="020B0604030504040204" pitchFamily="34" charset="0"/>
            </a:endParaRPr>
          </a:p>
        </p:txBody>
      </p:sp>
      <p:grpSp>
        <p:nvGrpSpPr>
          <p:cNvPr id="34" name="Grupp 33"/>
          <p:cNvGrpSpPr/>
          <p:nvPr/>
        </p:nvGrpSpPr>
        <p:grpSpPr>
          <a:xfrm>
            <a:off x="493921" y="1966452"/>
            <a:ext cx="4568470" cy="4482590"/>
            <a:chOff x="493921" y="1966452"/>
            <a:chExt cx="4568470" cy="4482590"/>
          </a:xfrm>
        </p:grpSpPr>
        <p:grpSp>
          <p:nvGrpSpPr>
            <p:cNvPr id="13" name="Grupp 12"/>
            <p:cNvGrpSpPr/>
            <p:nvPr/>
          </p:nvGrpSpPr>
          <p:grpSpPr>
            <a:xfrm>
              <a:off x="493921" y="1966452"/>
              <a:ext cx="4568470" cy="4482590"/>
              <a:chOff x="460445" y="1967197"/>
              <a:chExt cx="4568470" cy="4482590"/>
            </a:xfrm>
          </p:grpSpPr>
          <p:grpSp>
            <p:nvGrpSpPr>
              <p:cNvPr id="31" name="Grupp 30"/>
              <p:cNvGrpSpPr/>
              <p:nvPr/>
            </p:nvGrpSpPr>
            <p:grpSpPr>
              <a:xfrm>
                <a:off x="460445" y="1967197"/>
                <a:ext cx="4568470" cy="4482590"/>
                <a:chOff x="460445" y="1967196"/>
                <a:chExt cx="4568470" cy="4568469"/>
              </a:xfrm>
            </p:grpSpPr>
            <p:grpSp>
              <p:nvGrpSpPr>
                <p:cNvPr id="5" name="Grupp 4"/>
                <p:cNvGrpSpPr/>
                <p:nvPr/>
              </p:nvGrpSpPr>
              <p:grpSpPr>
                <a:xfrm>
                  <a:off x="460445" y="1967196"/>
                  <a:ext cx="4568470" cy="4568469"/>
                  <a:chOff x="460445" y="1967196"/>
                  <a:chExt cx="4568470" cy="4568469"/>
                </a:xfrm>
              </p:grpSpPr>
              <p:sp>
                <p:nvSpPr>
                  <p:cNvPr id="21" name="Oval 42">
                    <a:extLst>
                      <a:ext uri="{FF2B5EF4-FFF2-40B4-BE49-F238E27FC236}">
                        <a16:creationId xmlns:a16="http://schemas.microsoft.com/office/drawing/2014/main" id="{38790041-EC6E-4F77-B660-E8C69FC91690}"/>
                      </a:ext>
                    </a:extLst>
                  </p:cNvPr>
                  <p:cNvSpPr/>
                  <p:nvPr/>
                </p:nvSpPr>
                <p:spPr bwMode="auto">
                  <a:xfrm>
                    <a:off x="460445" y="1967196"/>
                    <a:ext cx="4568470" cy="4568469"/>
                  </a:xfrm>
                  <a:prstGeom prst="ellipse">
                    <a:avLst/>
                  </a:prstGeom>
                  <a:noFill/>
                  <a:ln w="12700" cap="flat" cmpd="sng" algn="ctr">
                    <a:solidFill>
                      <a:srgbClr val="000000"/>
                    </a:solidFill>
                    <a:prstDash val="dash"/>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ysClr val="windowText" lastClr="000000"/>
                      </a:solidFill>
                      <a:latin typeface="Arial" panose="020B0604020202020204" pitchFamily="34" charset="0"/>
                      <a:cs typeface="Arial" panose="020B0604020202020204" pitchFamily="34" charset="0"/>
                    </a:endParaRPr>
                  </a:p>
                </p:txBody>
              </p:sp>
              <p:sp>
                <p:nvSpPr>
                  <p:cNvPr id="22" name="TextBox 46">
                    <a:extLst>
                      <a:ext uri="{FF2B5EF4-FFF2-40B4-BE49-F238E27FC236}">
                        <a16:creationId xmlns:a16="http://schemas.microsoft.com/office/drawing/2014/main" id="{C592CEAD-78C6-4C59-946C-3791AC9CE24A}"/>
                      </a:ext>
                    </a:extLst>
                  </p:cNvPr>
                  <p:cNvSpPr txBox="1"/>
                  <p:nvPr/>
                </p:nvSpPr>
                <p:spPr>
                  <a:xfrm rot="17271764">
                    <a:off x="4217100" y="4893665"/>
                    <a:ext cx="1122641" cy="29562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Down">
                      <a:avLst/>
                    </a:prstTxWarp>
                    <a:noAutofit/>
                  </a:bodyPr>
                  <a:lstStyle/>
                  <a:p>
                    <a:pPr algn="ctr" defTabSz="342900"/>
                    <a:r>
                      <a:rPr lang="sv-SE" sz="750" b="1" i="1" dirty="0">
                        <a:latin typeface="Verdana" panose="020B0604030504040204" pitchFamily="34" charset="0"/>
                        <a:ea typeface="Verdana" panose="020B0604030504040204" pitchFamily="34" charset="0"/>
                        <a:cs typeface="Verdana" panose="020B0604030504040204" pitchFamily="34" charset="0"/>
                      </a:rPr>
                      <a:t>Kommuner</a:t>
                    </a:r>
                  </a:p>
                </p:txBody>
              </p:sp>
            </p:grpSp>
            <p:sp>
              <p:nvSpPr>
                <p:cNvPr id="24" name="TextBox 40">
                  <a:extLst>
                    <a:ext uri="{FF2B5EF4-FFF2-40B4-BE49-F238E27FC236}">
                      <a16:creationId xmlns:a16="http://schemas.microsoft.com/office/drawing/2014/main" id="{7E0B3008-7042-4E85-AEE9-39A8BECCB765}"/>
                    </a:ext>
                  </a:extLst>
                </p:cNvPr>
                <p:cNvSpPr txBox="1"/>
                <p:nvPr/>
              </p:nvSpPr>
              <p:spPr>
                <a:xfrm rot="17696293">
                  <a:off x="-49564" y="3077613"/>
                  <a:ext cx="1855614" cy="38530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Up">
                    <a:avLst/>
                  </a:prstTxWarp>
                  <a:noAutofit/>
                </a:bodyPr>
                <a:lstStyle/>
                <a:p>
                  <a:pPr algn="ctr" defTabSz="342900"/>
                  <a:r>
                    <a:rPr lang="sv-SE" sz="750" b="1" i="1" dirty="0">
                      <a:latin typeface="Verdana" panose="020B0604030504040204" pitchFamily="34" charset="0"/>
                      <a:ea typeface="Verdana" panose="020B0604030504040204" pitchFamily="34" charset="0"/>
                      <a:cs typeface="Verdana" panose="020B0604030504040204" pitchFamily="34" charset="0"/>
                    </a:rPr>
                    <a:t>Privata vårdgivare (PVG)</a:t>
                  </a:r>
                </a:p>
              </p:txBody>
            </p:sp>
          </p:grpSp>
          <p:grpSp>
            <p:nvGrpSpPr>
              <p:cNvPr id="8" name="Grupp 7"/>
              <p:cNvGrpSpPr/>
              <p:nvPr/>
            </p:nvGrpSpPr>
            <p:grpSpPr>
              <a:xfrm>
                <a:off x="4327011" y="2103974"/>
                <a:ext cx="180340" cy="1208481"/>
                <a:chOff x="4327011" y="2103974"/>
                <a:chExt cx="180340" cy="1208481"/>
              </a:xfrm>
            </p:grpSpPr>
            <p:sp>
              <p:nvSpPr>
                <p:cNvPr id="7" name="Rektangel 6"/>
                <p:cNvSpPr/>
                <p:nvPr/>
              </p:nvSpPr>
              <p:spPr bwMode="auto">
                <a:xfrm rot="2983488">
                  <a:off x="3812940" y="2618045"/>
                  <a:ext cx="1208481" cy="1803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0" name="TextBox 40">
                  <a:extLst>
                    <a:ext uri="{FF2B5EF4-FFF2-40B4-BE49-F238E27FC236}">
                      <a16:creationId xmlns:a16="http://schemas.microsoft.com/office/drawing/2014/main" id="{7E0B3008-7042-4E85-AEE9-39A8BECCB765}"/>
                    </a:ext>
                  </a:extLst>
                </p:cNvPr>
                <p:cNvSpPr txBox="1"/>
                <p:nvPr/>
              </p:nvSpPr>
              <p:spPr>
                <a:xfrm rot="2905008">
                  <a:off x="3963471" y="2699267"/>
                  <a:ext cx="902231" cy="10456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Up">
                    <a:avLst/>
                  </a:prstTxWarp>
                  <a:noAutofit/>
                </a:bodyPr>
                <a:lstStyle/>
                <a:p>
                  <a:pPr algn="ctr" defTabSz="342900"/>
                  <a:r>
                    <a:rPr lang="sv-SE" sz="750" b="1" i="1" dirty="0" smtClean="0">
                      <a:ea typeface="Verdana" panose="020B0604030504040204" pitchFamily="34" charset="0"/>
                      <a:cs typeface="Verdana" panose="020B0604030504040204" pitchFamily="34" charset="0"/>
                    </a:rPr>
                    <a:t>Patienter</a:t>
                  </a:r>
                  <a:endParaRPr lang="sv-SE" sz="750" b="1" i="1" dirty="0">
                    <a:latin typeface="Verdana" panose="020B0604030504040204" pitchFamily="34" charset="0"/>
                    <a:ea typeface="Verdana" panose="020B0604030504040204" pitchFamily="34" charset="0"/>
                    <a:cs typeface="Verdana" panose="020B0604030504040204" pitchFamily="34" charset="0"/>
                  </a:endParaRPr>
                </a:p>
              </p:txBody>
            </p:sp>
          </p:grpSp>
        </p:grpSp>
        <p:sp>
          <p:nvSpPr>
            <p:cNvPr id="33" name="TextBox 46">
              <a:extLst>
                <a:ext uri="{FF2B5EF4-FFF2-40B4-BE49-F238E27FC236}">
                  <a16:creationId xmlns:a16="http://schemas.microsoft.com/office/drawing/2014/main" id="{C592CEAD-78C6-4C59-946C-3791AC9CE24A}"/>
                </a:ext>
              </a:extLst>
            </p:cNvPr>
            <p:cNvSpPr txBox="1"/>
            <p:nvPr/>
          </p:nvSpPr>
          <p:spPr>
            <a:xfrm rot="3113193">
              <a:off x="484491" y="5295505"/>
              <a:ext cx="1101537" cy="29562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prstTxWarp prst="textArchDown">
                <a:avLst/>
              </a:prstTxWarp>
              <a:noAutofit/>
            </a:bodyPr>
            <a:lstStyle/>
            <a:p>
              <a:pPr algn="ctr" defTabSz="342900"/>
              <a:r>
                <a:rPr lang="sv-SE" sz="750" b="1" i="1" dirty="0" smtClean="0">
                  <a:latin typeface="Verdana" panose="020B0604030504040204" pitchFamily="34" charset="0"/>
                  <a:ea typeface="Verdana" panose="020B0604030504040204" pitchFamily="34" charset="0"/>
                  <a:cs typeface="Verdana" panose="020B0604030504040204" pitchFamily="34" charset="0"/>
                </a:rPr>
                <a:t>Nationella tjänster</a:t>
              </a:r>
              <a:endParaRPr lang="sv-SE" sz="750" b="1" i="1"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2441404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999"/>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192" y="858442"/>
          <a:ext cx="1190" cy="1190"/>
        </p:xfrm>
        <a:graphic>
          <a:graphicData uri="http://schemas.openxmlformats.org/presentationml/2006/ole">
            <mc:AlternateContent xmlns:mc="http://schemas.openxmlformats.org/markup-compatibility/2006">
              <mc:Choice xmlns:v="urn:schemas-microsoft-com:vml" Requires="v">
                <p:oleObj spid="_x0000_s4356" name="think-cell Slide" r:id="rId5" imgW="530" imgH="531" progId="TCLayout.ActiveDocument.1">
                  <p:embed/>
                </p:oleObj>
              </mc:Choice>
              <mc:Fallback>
                <p:oleObj name="think-cell Slide" r:id="rId5" imgW="530" imgH="531" progId="TCLayout.ActiveDocument.1">
                  <p:embed/>
                  <p:pic>
                    <p:nvPicPr>
                      <p:cNvPr id="3" name="Object 2" hidden="1"/>
                      <p:cNvPicPr/>
                      <p:nvPr/>
                    </p:nvPicPr>
                    <p:blipFill>
                      <a:blip r:embed="rId6"/>
                      <a:stretch>
                        <a:fillRect/>
                      </a:stretch>
                    </p:blipFill>
                    <p:spPr>
                      <a:xfrm>
                        <a:off x="1192" y="858442"/>
                        <a:ext cx="1190" cy="1190"/>
                      </a:xfrm>
                      <a:prstGeom prst="rect">
                        <a:avLst/>
                      </a:prstGeom>
                    </p:spPr>
                  </p:pic>
                </p:oleObj>
              </mc:Fallback>
            </mc:AlternateContent>
          </a:graphicData>
        </a:graphic>
      </p:graphicFrame>
      <p:sp>
        <p:nvSpPr>
          <p:cNvPr id="5" name="Title 4"/>
          <p:cNvSpPr>
            <a:spLocks noGrp="1"/>
          </p:cNvSpPr>
          <p:nvPr>
            <p:ph type="title"/>
          </p:nvPr>
        </p:nvSpPr>
        <p:spPr>
          <a:xfrm>
            <a:off x="457200" y="850630"/>
            <a:ext cx="8229600" cy="650571"/>
          </a:xfrm>
        </p:spPr>
        <p:txBody>
          <a:bodyPr/>
          <a:lstStyle/>
          <a:p>
            <a:pPr algn="ctr"/>
            <a:r>
              <a:rPr lang="sv-SE" sz="2000" b="1" dirty="0"/>
              <a:t>FVM </a:t>
            </a:r>
            <a:r>
              <a:rPr lang="sv-SE" sz="2000" b="1" dirty="0" smtClean="0"/>
              <a:t>utifrån fyra perspektiv</a:t>
            </a:r>
            <a:endParaRPr lang="sv-SE" sz="2000" b="1" dirty="0"/>
          </a:p>
        </p:txBody>
      </p:sp>
      <p:sp>
        <p:nvSpPr>
          <p:cNvPr id="9" name="Rectangle 8"/>
          <p:cNvSpPr/>
          <p:nvPr/>
        </p:nvSpPr>
        <p:spPr bwMode="gray">
          <a:xfrm>
            <a:off x="460170" y="2084018"/>
            <a:ext cx="4040941" cy="1416552"/>
          </a:xfrm>
          <a:prstGeom prst="rect">
            <a:avLst/>
          </a:prstGeom>
          <a:solidFill>
            <a:schemeClr val="bg1"/>
          </a:solidFill>
          <a:ln w="9525">
            <a:solidFill>
              <a:schemeClr val="bg1">
                <a:lumMod val="75000"/>
              </a:schemeClr>
            </a:solidFill>
            <a:prstDash val="solid"/>
            <a:miter lim="800000"/>
            <a:headEnd/>
            <a:tailEn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noAutofit/>
          </a:bodyPr>
          <a:lstStyle/>
          <a:p>
            <a:pPr defTabSz="685800" eaLnBrk="1" hangingPunct="1">
              <a:spcBef>
                <a:spcPts val="0"/>
              </a:spcBef>
              <a:spcAft>
                <a:spcPts val="225"/>
              </a:spcAft>
              <a:defRPr/>
            </a:pPr>
            <a:endParaRPr lang="sv-SE" sz="900" kern="0" dirty="0">
              <a:solidFill>
                <a:sysClr val="windowText" lastClr="000000"/>
              </a:solidFill>
              <a:ea typeface="Verdana" panose="020B0604030504040204" pitchFamily="34" charset="0"/>
              <a:cs typeface="Verdana" panose="020B0604030504040204" pitchFamily="34" charset="0"/>
            </a:endParaRPr>
          </a:p>
        </p:txBody>
      </p:sp>
      <p:sp>
        <p:nvSpPr>
          <p:cNvPr id="10" name="Rectangle 9"/>
          <p:cNvSpPr/>
          <p:nvPr/>
        </p:nvSpPr>
        <p:spPr bwMode="gray">
          <a:xfrm>
            <a:off x="4642890" y="2083740"/>
            <a:ext cx="4043911" cy="1411788"/>
          </a:xfrm>
          <a:prstGeom prst="rect">
            <a:avLst/>
          </a:prstGeom>
          <a:solidFill>
            <a:schemeClr val="bg1"/>
          </a:solidFill>
          <a:ln w="9525">
            <a:solidFill>
              <a:schemeClr val="bg1">
                <a:lumMod val="75000"/>
              </a:schemeClr>
            </a:solidFill>
            <a:prstDash val="solid"/>
            <a:miter lim="800000"/>
            <a:headEnd/>
            <a:tailEn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noAutofit/>
          </a:bodyPr>
          <a:lstStyle/>
          <a:p>
            <a:pPr algn="l" defTabSz="685800" eaLnBrk="1" hangingPunct="1">
              <a:spcBef>
                <a:spcPts val="0"/>
              </a:spcBef>
              <a:spcAft>
                <a:spcPts val="225"/>
              </a:spcAft>
              <a:defRPr/>
            </a:pPr>
            <a:endParaRPr lang="sv-SE" sz="900" kern="0" dirty="0">
              <a:solidFill>
                <a:sysClr val="windowText" lastClr="000000"/>
              </a:solidFill>
              <a:ea typeface="Verdana" panose="020B0604030504040204" pitchFamily="34" charset="0"/>
              <a:cs typeface="Verdana" panose="020B0604030504040204" pitchFamily="34" charset="0"/>
            </a:endParaRPr>
          </a:p>
        </p:txBody>
      </p:sp>
      <p:sp>
        <p:nvSpPr>
          <p:cNvPr id="11" name="Rectangle 10"/>
          <p:cNvSpPr/>
          <p:nvPr/>
        </p:nvSpPr>
        <p:spPr bwMode="gray">
          <a:xfrm>
            <a:off x="4642890" y="3613849"/>
            <a:ext cx="4043911" cy="1369534"/>
          </a:xfrm>
          <a:prstGeom prst="rect">
            <a:avLst/>
          </a:prstGeom>
          <a:solidFill>
            <a:schemeClr val="bg1"/>
          </a:solidFill>
          <a:ln w="9525">
            <a:solidFill>
              <a:schemeClr val="bg1">
                <a:lumMod val="75000"/>
              </a:schemeClr>
            </a:solidFill>
            <a:prstDash val="solid"/>
            <a:miter lim="800000"/>
            <a:headEnd/>
            <a:tailEn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noAutofit/>
          </a:bodyPr>
          <a:lstStyle/>
          <a:p>
            <a:pPr defTabSz="685800" eaLnBrk="1" hangingPunct="1">
              <a:spcBef>
                <a:spcPts val="0"/>
              </a:spcBef>
              <a:spcAft>
                <a:spcPts val="225"/>
              </a:spcAft>
              <a:defRPr/>
            </a:pPr>
            <a:endParaRPr lang="sv-SE" sz="900" kern="0" dirty="0">
              <a:solidFill>
                <a:sysClr val="windowText" lastClr="000000"/>
              </a:solidFill>
              <a:ea typeface="Verdana" panose="020B0604030504040204" pitchFamily="34" charset="0"/>
              <a:cs typeface="Verdana" panose="020B0604030504040204" pitchFamily="34" charset="0"/>
            </a:endParaRPr>
          </a:p>
        </p:txBody>
      </p:sp>
      <p:sp>
        <p:nvSpPr>
          <p:cNvPr id="12" name="Rectangle 11"/>
          <p:cNvSpPr/>
          <p:nvPr/>
        </p:nvSpPr>
        <p:spPr bwMode="gray">
          <a:xfrm>
            <a:off x="457200" y="3626609"/>
            <a:ext cx="4043911" cy="1356774"/>
          </a:xfrm>
          <a:prstGeom prst="rect">
            <a:avLst/>
          </a:prstGeom>
          <a:solidFill>
            <a:schemeClr val="bg1"/>
          </a:solidFill>
          <a:ln w="9525">
            <a:solidFill>
              <a:schemeClr val="bg1">
                <a:lumMod val="75000"/>
              </a:schemeClr>
            </a:solidFill>
            <a:prstDash val="solid"/>
            <a:miter lim="800000"/>
            <a:headEnd/>
            <a:tailEn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noAutofit/>
          </a:bodyPr>
          <a:lstStyle/>
          <a:p>
            <a:pPr defTabSz="685800" eaLnBrk="1" hangingPunct="1">
              <a:spcBef>
                <a:spcPts val="0"/>
              </a:spcBef>
              <a:spcAft>
                <a:spcPts val="225"/>
              </a:spcAft>
              <a:defRPr/>
            </a:pPr>
            <a:endParaRPr lang="sv-SE" sz="900" kern="0" dirty="0">
              <a:solidFill>
                <a:sysClr val="windowText" lastClr="000000"/>
              </a:solidFill>
              <a:ea typeface="Verdana" panose="020B0604030504040204" pitchFamily="34" charset="0"/>
              <a:cs typeface="Verdana" panose="020B0604030504040204" pitchFamily="34" charset="0"/>
            </a:endParaRPr>
          </a:p>
        </p:txBody>
      </p:sp>
      <p:sp>
        <p:nvSpPr>
          <p:cNvPr id="13" name="TextBox 12"/>
          <p:cNvSpPr txBox="1"/>
          <p:nvPr/>
        </p:nvSpPr>
        <p:spPr>
          <a:xfrm>
            <a:off x="2144693" y="2494544"/>
            <a:ext cx="749977" cy="212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eaLnBrk="1">
              <a:defRPr sz="1200" b="1" kern="0">
                <a:solidFill>
                  <a:schemeClr val="accent1"/>
                </a:solidFill>
                <a:uLnTx/>
                <a:latin typeface="Verdana" panose="020B0604030504040204" pitchFamily="34" charset="0"/>
                <a:ea typeface="Verdana" panose="020B0604030504040204" pitchFamily="34" charset="0"/>
                <a:cs typeface="Verdana" panose="020B0604030504040204" pitchFamily="34" charset="0"/>
              </a:defRPr>
            </a:lvl1pPr>
          </a:lstStyle>
          <a:p>
            <a:r>
              <a:rPr lang="sv-SE" sz="1600" dirty="0"/>
              <a:t>Patienter</a:t>
            </a:r>
            <a:endParaRPr lang="sv-SE" sz="1000" dirty="0"/>
          </a:p>
        </p:txBody>
      </p:sp>
      <p:sp>
        <p:nvSpPr>
          <p:cNvPr id="14" name="TextBox 13"/>
          <p:cNvSpPr txBox="1"/>
          <p:nvPr/>
        </p:nvSpPr>
        <p:spPr>
          <a:xfrm>
            <a:off x="7201795" y="2504396"/>
            <a:ext cx="749977" cy="212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eaLnBrk="1">
              <a:defRPr sz="1200" b="1" kern="0">
                <a:solidFill>
                  <a:schemeClr val="accent1"/>
                </a:solidFill>
                <a:uLnTx/>
                <a:latin typeface="Verdana" panose="020B0604030504040204" pitchFamily="34" charset="0"/>
                <a:ea typeface="Verdana" panose="020B0604030504040204" pitchFamily="34" charset="0"/>
                <a:cs typeface="Verdana" panose="020B0604030504040204" pitchFamily="34" charset="0"/>
              </a:defRPr>
            </a:lvl1pPr>
          </a:lstStyle>
          <a:p>
            <a:pPr algn="r"/>
            <a:r>
              <a:rPr lang="sv-SE" sz="1600" dirty="0"/>
              <a:t>Medarbetare</a:t>
            </a:r>
            <a:endParaRPr lang="sv-SE" sz="900" dirty="0"/>
          </a:p>
        </p:txBody>
      </p:sp>
      <p:sp>
        <p:nvSpPr>
          <p:cNvPr id="15" name="TextBox 14"/>
          <p:cNvSpPr txBox="1"/>
          <p:nvPr/>
        </p:nvSpPr>
        <p:spPr>
          <a:xfrm>
            <a:off x="6853818" y="3874104"/>
            <a:ext cx="988625" cy="2462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eaLnBrk="1">
              <a:defRPr sz="1200" b="1" kern="0">
                <a:solidFill>
                  <a:schemeClr val="accent1"/>
                </a:solidFill>
                <a:uLnTx/>
                <a:latin typeface="Verdana" panose="020B0604030504040204" pitchFamily="34" charset="0"/>
                <a:ea typeface="Verdana" panose="020B0604030504040204" pitchFamily="34" charset="0"/>
                <a:cs typeface="Verdana" panose="020B0604030504040204" pitchFamily="34" charset="0"/>
              </a:defRPr>
            </a:lvl1pPr>
          </a:lstStyle>
          <a:p>
            <a:r>
              <a:rPr lang="sv-SE" sz="1600" dirty="0"/>
              <a:t>Verksamhets-</a:t>
            </a:r>
            <a:br>
              <a:rPr lang="sv-SE" sz="1600" dirty="0"/>
            </a:br>
            <a:r>
              <a:rPr lang="sv-SE" sz="1600" dirty="0"/>
              <a:t>ledning</a:t>
            </a:r>
          </a:p>
        </p:txBody>
      </p:sp>
      <p:sp>
        <p:nvSpPr>
          <p:cNvPr id="16" name="TextBox 15"/>
          <p:cNvSpPr txBox="1"/>
          <p:nvPr/>
        </p:nvSpPr>
        <p:spPr>
          <a:xfrm>
            <a:off x="2158970" y="3956674"/>
            <a:ext cx="749977" cy="212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eaLnBrk="1">
              <a:defRPr sz="1200" b="1" kern="0">
                <a:solidFill>
                  <a:schemeClr val="accent1"/>
                </a:solidFill>
                <a:uLnTx/>
                <a:latin typeface="Verdana" panose="020B0604030504040204" pitchFamily="34" charset="0"/>
                <a:ea typeface="Verdana" panose="020B0604030504040204" pitchFamily="34" charset="0"/>
                <a:cs typeface="Verdana" panose="020B0604030504040204" pitchFamily="34" charset="0"/>
              </a:defRPr>
            </a:lvl1pPr>
          </a:lstStyle>
          <a:p>
            <a:r>
              <a:rPr lang="sv-SE" sz="1600" dirty="0"/>
              <a:t>Forskning</a:t>
            </a:r>
          </a:p>
        </p:txBody>
      </p:sp>
      <p:grpSp>
        <p:nvGrpSpPr>
          <p:cNvPr id="17" name="Group 16"/>
          <p:cNvGrpSpPr/>
          <p:nvPr/>
        </p:nvGrpSpPr>
        <p:grpSpPr>
          <a:xfrm>
            <a:off x="3898449" y="2963024"/>
            <a:ext cx="1347104" cy="1347104"/>
            <a:chOff x="4799075" y="3220751"/>
            <a:chExt cx="1632854" cy="1632854"/>
          </a:xfrm>
          <a:effectLst/>
        </p:grpSpPr>
        <p:sp>
          <p:nvSpPr>
            <p:cNvPr id="18" name="Oval 17"/>
            <p:cNvSpPr/>
            <p:nvPr/>
          </p:nvSpPr>
          <p:spPr bwMode="gray">
            <a:xfrm>
              <a:off x="4799075" y="3220751"/>
              <a:ext cx="1632854" cy="1632854"/>
            </a:xfrm>
            <a:prstGeom prst="ellipse">
              <a:avLst/>
            </a:prstGeom>
            <a:solidFill>
              <a:schemeClr val="accent1"/>
            </a:solidFill>
            <a:ln w="104775">
              <a:solidFill>
                <a:schemeClr val="bg1"/>
              </a:solidFill>
              <a:miter lim="800000"/>
              <a:headEnd/>
              <a:tailEnd/>
            </a:ln>
            <a:effectLst/>
          </p:spPr>
          <p:txBody>
            <a:bodyPr vert="horz" wrap="square" lIns="0" tIns="0" rIns="0" bIns="0" numCol="1" rtlCol="0" anchor="ctr" anchorCtr="0" compatLnSpc="1">
              <a:prstTxWarp prst="textNoShape">
                <a:avLst/>
              </a:prstTxWarp>
              <a:noAutofit/>
            </a:bodyPr>
            <a:lstStyle/>
            <a:p>
              <a:pPr defTabSz="685800" eaLnBrk="1" hangingPunct="1">
                <a:spcBef>
                  <a:spcPts val="0"/>
                </a:spcBef>
                <a:spcAft>
                  <a:spcPts val="225"/>
                </a:spcAft>
                <a:defRPr/>
              </a:pPr>
              <a:endParaRPr lang="sv-SE" sz="900" b="1" kern="0" dirty="0">
                <a:solidFill>
                  <a:schemeClr val="bg1"/>
                </a:solidFill>
                <a:ea typeface="Verdana" panose="020B0604030504040204" pitchFamily="34" charset="0"/>
                <a:cs typeface="Verdana" panose="020B0604030504040204" pitchFamily="34" charset="0"/>
              </a:endParaRPr>
            </a:p>
          </p:txBody>
        </p:sp>
        <p:sp>
          <p:nvSpPr>
            <p:cNvPr id="19" name="Rectangle 18"/>
            <p:cNvSpPr/>
            <p:nvPr/>
          </p:nvSpPr>
          <p:spPr>
            <a:xfrm>
              <a:off x="4852075" y="4274039"/>
              <a:ext cx="1548884" cy="279796"/>
            </a:xfrm>
            <a:prstGeom prst="rect">
              <a:avLst/>
            </a:prstGeom>
          </p:spPr>
          <p:txBody>
            <a:bodyPr wrap="square">
              <a:spAutoFit/>
            </a:bodyPr>
            <a:lstStyle/>
            <a:p>
              <a:pPr defTabSz="685800" eaLnBrk="1" fontAlgn="auto" hangingPunct="1">
                <a:spcBef>
                  <a:spcPts val="0"/>
                </a:spcBef>
                <a:spcAft>
                  <a:spcPts val="225"/>
                </a:spcAft>
                <a:defRPr/>
              </a:pPr>
              <a:endParaRPr lang="sv-SE" sz="900" b="1" i="1" kern="0" dirty="0">
                <a:solidFill>
                  <a:schemeClr val="bg1"/>
                </a:solidFill>
                <a:ea typeface="Verdana" panose="020B0604030504040204" pitchFamily="34" charset="0"/>
                <a:cs typeface="Verdana" panose="020B0604030504040204" pitchFamily="34" charset="0"/>
              </a:endParaRPr>
            </a:p>
          </p:txBody>
        </p:sp>
      </p:grpSp>
      <p:grpSp>
        <p:nvGrpSpPr>
          <p:cNvPr id="29" name="Group 28"/>
          <p:cNvGrpSpPr/>
          <p:nvPr/>
        </p:nvGrpSpPr>
        <p:grpSpPr>
          <a:xfrm>
            <a:off x="5448550" y="3887992"/>
            <a:ext cx="790168" cy="714648"/>
            <a:chOff x="6430963" y="2265363"/>
            <a:chExt cx="896938" cy="811213"/>
          </a:xfrm>
          <a:solidFill>
            <a:schemeClr val="accent1"/>
          </a:solidFill>
        </p:grpSpPr>
        <p:sp>
          <p:nvSpPr>
            <p:cNvPr id="30" name="Freeform 60"/>
            <p:cNvSpPr>
              <a:spLocks/>
            </p:cNvSpPr>
            <p:nvPr/>
          </p:nvSpPr>
          <p:spPr bwMode="auto">
            <a:xfrm>
              <a:off x="6659563" y="2265363"/>
              <a:ext cx="560388" cy="811213"/>
            </a:xfrm>
            <a:custGeom>
              <a:avLst/>
              <a:gdLst>
                <a:gd name="T0" fmla="*/ 863 w 1105"/>
                <a:gd name="T1" fmla="*/ 429 h 1597"/>
                <a:gd name="T2" fmla="*/ 1005 w 1105"/>
                <a:gd name="T3" fmla="*/ 569 h 1597"/>
                <a:gd name="T4" fmla="*/ 1072 w 1105"/>
                <a:gd name="T5" fmla="*/ 587 h 1597"/>
                <a:gd name="T6" fmla="*/ 1105 w 1105"/>
                <a:gd name="T7" fmla="*/ 529 h 1597"/>
                <a:gd name="T8" fmla="*/ 1104 w 1105"/>
                <a:gd name="T9" fmla="*/ 62 h 1597"/>
                <a:gd name="T10" fmla="*/ 1044 w 1105"/>
                <a:gd name="T11" fmla="*/ 0 h 1597"/>
                <a:gd name="T12" fmla="*/ 569 w 1105"/>
                <a:gd name="T13" fmla="*/ 0 h 1597"/>
                <a:gd name="T14" fmla="*/ 517 w 1105"/>
                <a:gd name="T15" fmla="*/ 34 h 1597"/>
                <a:gd name="T16" fmla="*/ 531 w 1105"/>
                <a:gd name="T17" fmla="*/ 94 h 1597"/>
                <a:gd name="T18" fmla="*/ 593 w 1105"/>
                <a:gd name="T19" fmla="*/ 156 h 1597"/>
                <a:gd name="T20" fmla="*/ 675 w 1105"/>
                <a:gd name="T21" fmla="*/ 233 h 1597"/>
                <a:gd name="T22" fmla="*/ 511 w 1105"/>
                <a:gd name="T23" fmla="*/ 411 h 1597"/>
                <a:gd name="T24" fmla="*/ 15 w 1105"/>
                <a:gd name="T25" fmla="*/ 1421 h 1597"/>
                <a:gd name="T26" fmla="*/ 0 w 1105"/>
                <a:gd name="T27" fmla="*/ 1594 h 1597"/>
                <a:gd name="T28" fmla="*/ 8 w 1105"/>
                <a:gd name="T29" fmla="*/ 1597 h 1597"/>
                <a:gd name="T30" fmla="*/ 863 w 1105"/>
                <a:gd name="T31" fmla="*/ 429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5" h="1597">
                  <a:moveTo>
                    <a:pt x="863" y="429"/>
                  </a:moveTo>
                  <a:cubicBezTo>
                    <a:pt x="910" y="476"/>
                    <a:pt x="958" y="523"/>
                    <a:pt x="1005" y="569"/>
                  </a:cubicBezTo>
                  <a:cubicBezTo>
                    <a:pt x="1024" y="588"/>
                    <a:pt x="1045" y="599"/>
                    <a:pt x="1072" y="587"/>
                  </a:cubicBezTo>
                  <a:cubicBezTo>
                    <a:pt x="1097" y="576"/>
                    <a:pt x="1105" y="555"/>
                    <a:pt x="1105" y="529"/>
                  </a:cubicBezTo>
                  <a:cubicBezTo>
                    <a:pt x="1104" y="374"/>
                    <a:pt x="1105" y="218"/>
                    <a:pt x="1104" y="62"/>
                  </a:cubicBezTo>
                  <a:cubicBezTo>
                    <a:pt x="1104" y="23"/>
                    <a:pt x="1083" y="0"/>
                    <a:pt x="1044" y="0"/>
                  </a:cubicBezTo>
                  <a:cubicBezTo>
                    <a:pt x="886" y="0"/>
                    <a:pt x="728" y="0"/>
                    <a:pt x="569" y="0"/>
                  </a:cubicBezTo>
                  <a:cubicBezTo>
                    <a:pt x="545" y="0"/>
                    <a:pt x="527" y="11"/>
                    <a:pt x="517" y="34"/>
                  </a:cubicBezTo>
                  <a:cubicBezTo>
                    <a:pt x="506" y="57"/>
                    <a:pt x="515" y="77"/>
                    <a:pt x="531" y="94"/>
                  </a:cubicBezTo>
                  <a:cubicBezTo>
                    <a:pt x="552" y="115"/>
                    <a:pt x="572" y="135"/>
                    <a:pt x="593" y="156"/>
                  </a:cubicBezTo>
                  <a:cubicBezTo>
                    <a:pt x="620" y="182"/>
                    <a:pt x="648" y="207"/>
                    <a:pt x="675" y="233"/>
                  </a:cubicBezTo>
                  <a:cubicBezTo>
                    <a:pt x="617" y="296"/>
                    <a:pt x="562" y="352"/>
                    <a:pt x="511" y="411"/>
                  </a:cubicBezTo>
                  <a:cubicBezTo>
                    <a:pt x="254" y="703"/>
                    <a:pt x="65" y="1028"/>
                    <a:pt x="15" y="1421"/>
                  </a:cubicBezTo>
                  <a:cubicBezTo>
                    <a:pt x="8" y="1479"/>
                    <a:pt x="5" y="1536"/>
                    <a:pt x="0" y="1594"/>
                  </a:cubicBezTo>
                  <a:cubicBezTo>
                    <a:pt x="3" y="1595"/>
                    <a:pt x="5" y="1596"/>
                    <a:pt x="8" y="1597"/>
                  </a:cubicBezTo>
                  <a:cubicBezTo>
                    <a:pt x="214" y="1150"/>
                    <a:pt x="500" y="760"/>
                    <a:pt x="863" y="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800" dirty="0"/>
            </a:p>
          </p:txBody>
        </p:sp>
        <p:sp>
          <p:nvSpPr>
            <p:cNvPr id="31" name="Freeform 61"/>
            <p:cNvSpPr>
              <a:spLocks noEditPoints="1"/>
            </p:cNvSpPr>
            <p:nvPr/>
          </p:nvSpPr>
          <p:spPr bwMode="auto">
            <a:xfrm>
              <a:off x="6430963" y="2271713"/>
              <a:ext cx="363538" cy="363538"/>
            </a:xfrm>
            <a:custGeom>
              <a:avLst/>
              <a:gdLst>
                <a:gd name="T0" fmla="*/ 714 w 714"/>
                <a:gd name="T1" fmla="*/ 359 h 716"/>
                <a:gd name="T2" fmla="*/ 359 w 714"/>
                <a:gd name="T3" fmla="*/ 1 h 716"/>
                <a:gd name="T4" fmla="*/ 0 w 714"/>
                <a:gd name="T5" fmla="*/ 361 h 716"/>
                <a:gd name="T6" fmla="*/ 362 w 714"/>
                <a:gd name="T7" fmla="*/ 715 h 716"/>
                <a:gd name="T8" fmla="*/ 714 w 714"/>
                <a:gd name="T9" fmla="*/ 359 h 716"/>
                <a:gd name="T10" fmla="*/ 360 w 714"/>
                <a:gd name="T11" fmla="*/ 513 h 716"/>
                <a:gd name="T12" fmla="*/ 202 w 714"/>
                <a:gd name="T13" fmla="*/ 361 h 716"/>
                <a:gd name="T14" fmla="*/ 356 w 714"/>
                <a:gd name="T15" fmla="*/ 203 h 716"/>
                <a:gd name="T16" fmla="*/ 512 w 714"/>
                <a:gd name="T17" fmla="*/ 357 h 716"/>
                <a:gd name="T18" fmla="*/ 360 w 714"/>
                <a:gd name="T19" fmla="*/ 513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 h="716">
                  <a:moveTo>
                    <a:pt x="714" y="359"/>
                  </a:moveTo>
                  <a:cubicBezTo>
                    <a:pt x="713" y="162"/>
                    <a:pt x="553" y="0"/>
                    <a:pt x="359" y="1"/>
                  </a:cubicBezTo>
                  <a:cubicBezTo>
                    <a:pt x="159" y="2"/>
                    <a:pt x="0" y="161"/>
                    <a:pt x="0" y="361"/>
                  </a:cubicBezTo>
                  <a:cubicBezTo>
                    <a:pt x="0" y="556"/>
                    <a:pt x="164" y="716"/>
                    <a:pt x="362" y="715"/>
                  </a:cubicBezTo>
                  <a:cubicBezTo>
                    <a:pt x="553" y="714"/>
                    <a:pt x="714" y="550"/>
                    <a:pt x="714" y="359"/>
                  </a:cubicBezTo>
                  <a:close/>
                  <a:moveTo>
                    <a:pt x="360" y="513"/>
                  </a:moveTo>
                  <a:cubicBezTo>
                    <a:pt x="276" y="515"/>
                    <a:pt x="203" y="445"/>
                    <a:pt x="202" y="361"/>
                  </a:cubicBezTo>
                  <a:cubicBezTo>
                    <a:pt x="201" y="274"/>
                    <a:pt x="268" y="205"/>
                    <a:pt x="356" y="203"/>
                  </a:cubicBezTo>
                  <a:cubicBezTo>
                    <a:pt x="441" y="202"/>
                    <a:pt x="511" y="272"/>
                    <a:pt x="512" y="357"/>
                  </a:cubicBezTo>
                  <a:cubicBezTo>
                    <a:pt x="513" y="440"/>
                    <a:pt x="444" y="510"/>
                    <a:pt x="360" y="5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800" dirty="0"/>
            </a:p>
          </p:txBody>
        </p:sp>
        <p:sp>
          <p:nvSpPr>
            <p:cNvPr id="32" name="Freeform 62"/>
            <p:cNvSpPr>
              <a:spLocks/>
            </p:cNvSpPr>
            <p:nvPr/>
          </p:nvSpPr>
          <p:spPr bwMode="auto">
            <a:xfrm>
              <a:off x="6958013" y="2684463"/>
              <a:ext cx="369888" cy="366713"/>
            </a:xfrm>
            <a:custGeom>
              <a:avLst/>
              <a:gdLst>
                <a:gd name="T0" fmla="*/ 688 w 729"/>
                <a:gd name="T1" fmla="*/ 542 h 724"/>
                <a:gd name="T2" fmla="*/ 508 w 729"/>
                <a:gd name="T3" fmla="*/ 362 h 724"/>
                <a:gd name="T4" fmla="*/ 523 w 729"/>
                <a:gd name="T5" fmla="*/ 347 h 724"/>
                <a:gd name="T6" fmla="*/ 704 w 729"/>
                <a:gd name="T7" fmla="*/ 165 h 724"/>
                <a:gd name="T8" fmla="*/ 705 w 729"/>
                <a:gd name="T9" fmla="*/ 117 h 724"/>
                <a:gd name="T10" fmla="*/ 610 w 729"/>
                <a:gd name="T11" fmla="*/ 22 h 724"/>
                <a:gd name="T12" fmla="*/ 557 w 729"/>
                <a:gd name="T13" fmla="*/ 22 h 724"/>
                <a:gd name="T14" fmla="*/ 386 w 729"/>
                <a:gd name="T15" fmla="*/ 193 h 724"/>
                <a:gd name="T16" fmla="*/ 368 w 729"/>
                <a:gd name="T17" fmla="*/ 222 h 724"/>
                <a:gd name="T18" fmla="*/ 167 w 729"/>
                <a:gd name="T19" fmla="*/ 21 h 724"/>
                <a:gd name="T20" fmla="*/ 115 w 729"/>
                <a:gd name="T21" fmla="*/ 21 h 724"/>
                <a:gd name="T22" fmla="*/ 21 w 729"/>
                <a:gd name="T23" fmla="*/ 116 h 724"/>
                <a:gd name="T24" fmla="*/ 21 w 729"/>
                <a:gd name="T25" fmla="*/ 166 h 724"/>
                <a:gd name="T26" fmla="*/ 194 w 729"/>
                <a:gd name="T27" fmla="*/ 338 h 724"/>
                <a:gd name="T28" fmla="*/ 222 w 729"/>
                <a:gd name="T29" fmla="*/ 356 h 724"/>
                <a:gd name="T30" fmla="*/ 20 w 729"/>
                <a:gd name="T31" fmla="*/ 559 h 724"/>
                <a:gd name="T32" fmla="*/ 20 w 729"/>
                <a:gd name="T33" fmla="*/ 607 h 724"/>
                <a:gd name="T34" fmla="*/ 115 w 729"/>
                <a:gd name="T35" fmla="*/ 702 h 724"/>
                <a:gd name="T36" fmla="*/ 167 w 729"/>
                <a:gd name="T37" fmla="*/ 702 h 724"/>
                <a:gd name="T38" fmla="*/ 260 w 729"/>
                <a:gd name="T39" fmla="*/ 609 h 724"/>
                <a:gd name="T40" fmla="*/ 365 w 729"/>
                <a:gd name="T41" fmla="*/ 502 h 724"/>
                <a:gd name="T42" fmla="*/ 394 w 729"/>
                <a:gd name="T43" fmla="*/ 538 h 724"/>
                <a:gd name="T44" fmla="*/ 560 w 729"/>
                <a:gd name="T45" fmla="*/ 704 h 724"/>
                <a:gd name="T46" fmla="*/ 607 w 729"/>
                <a:gd name="T47" fmla="*/ 704 h 724"/>
                <a:gd name="T48" fmla="*/ 689 w 729"/>
                <a:gd name="T49" fmla="*/ 622 h 724"/>
                <a:gd name="T50" fmla="*/ 688 w 729"/>
                <a:gd name="T51" fmla="*/ 542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9" h="724">
                  <a:moveTo>
                    <a:pt x="688" y="542"/>
                  </a:moveTo>
                  <a:cubicBezTo>
                    <a:pt x="629" y="483"/>
                    <a:pt x="569" y="423"/>
                    <a:pt x="508" y="362"/>
                  </a:cubicBezTo>
                  <a:cubicBezTo>
                    <a:pt x="514" y="356"/>
                    <a:pt x="518" y="351"/>
                    <a:pt x="523" y="347"/>
                  </a:cubicBezTo>
                  <a:cubicBezTo>
                    <a:pt x="583" y="287"/>
                    <a:pt x="644" y="226"/>
                    <a:pt x="704" y="165"/>
                  </a:cubicBezTo>
                  <a:cubicBezTo>
                    <a:pt x="724" y="146"/>
                    <a:pt x="724" y="136"/>
                    <a:pt x="705" y="117"/>
                  </a:cubicBezTo>
                  <a:cubicBezTo>
                    <a:pt x="674" y="85"/>
                    <a:pt x="642" y="53"/>
                    <a:pt x="610" y="22"/>
                  </a:cubicBezTo>
                  <a:cubicBezTo>
                    <a:pt x="588" y="0"/>
                    <a:pt x="579" y="0"/>
                    <a:pt x="557" y="22"/>
                  </a:cubicBezTo>
                  <a:cubicBezTo>
                    <a:pt x="500" y="79"/>
                    <a:pt x="443" y="136"/>
                    <a:pt x="386" y="193"/>
                  </a:cubicBezTo>
                  <a:cubicBezTo>
                    <a:pt x="379" y="201"/>
                    <a:pt x="374" y="212"/>
                    <a:pt x="368" y="222"/>
                  </a:cubicBezTo>
                  <a:cubicBezTo>
                    <a:pt x="296" y="150"/>
                    <a:pt x="231" y="86"/>
                    <a:pt x="167" y="21"/>
                  </a:cubicBezTo>
                  <a:cubicBezTo>
                    <a:pt x="146" y="0"/>
                    <a:pt x="137" y="0"/>
                    <a:pt x="115" y="21"/>
                  </a:cubicBezTo>
                  <a:cubicBezTo>
                    <a:pt x="84" y="53"/>
                    <a:pt x="52" y="84"/>
                    <a:pt x="21" y="116"/>
                  </a:cubicBezTo>
                  <a:cubicBezTo>
                    <a:pt x="0" y="136"/>
                    <a:pt x="1" y="146"/>
                    <a:pt x="21" y="166"/>
                  </a:cubicBezTo>
                  <a:cubicBezTo>
                    <a:pt x="79" y="224"/>
                    <a:pt x="136" y="281"/>
                    <a:pt x="194" y="338"/>
                  </a:cubicBezTo>
                  <a:cubicBezTo>
                    <a:pt x="201" y="346"/>
                    <a:pt x="212" y="350"/>
                    <a:pt x="222" y="356"/>
                  </a:cubicBezTo>
                  <a:cubicBezTo>
                    <a:pt x="149" y="429"/>
                    <a:pt x="85" y="494"/>
                    <a:pt x="20" y="559"/>
                  </a:cubicBezTo>
                  <a:cubicBezTo>
                    <a:pt x="1" y="578"/>
                    <a:pt x="1" y="588"/>
                    <a:pt x="20" y="607"/>
                  </a:cubicBezTo>
                  <a:cubicBezTo>
                    <a:pt x="52" y="639"/>
                    <a:pt x="83" y="670"/>
                    <a:pt x="115" y="702"/>
                  </a:cubicBezTo>
                  <a:cubicBezTo>
                    <a:pt x="137" y="724"/>
                    <a:pt x="145" y="724"/>
                    <a:pt x="167" y="702"/>
                  </a:cubicBezTo>
                  <a:cubicBezTo>
                    <a:pt x="198" y="671"/>
                    <a:pt x="229" y="640"/>
                    <a:pt x="260" y="609"/>
                  </a:cubicBezTo>
                  <a:cubicBezTo>
                    <a:pt x="294" y="575"/>
                    <a:pt x="327" y="541"/>
                    <a:pt x="365" y="502"/>
                  </a:cubicBezTo>
                  <a:cubicBezTo>
                    <a:pt x="376" y="516"/>
                    <a:pt x="384" y="528"/>
                    <a:pt x="394" y="538"/>
                  </a:cubicBezTo>
                  <a:cubicBezTo>
                    <a:pt x="449" y="594"/>
                    <a:pt x="504" y="649"/>
                    <a:pt x="560" y="704"/>
                  </a:cubicBezTo>
                  <a:cubicBezTo>
                    <a:pt x="579" y="723"/>
                    <a:pt x="588" y="723"/>
                    <a:pt x="607" y="704"/>
                  </a:cubicBezTo>
                  <a:cubicBezTo>
                    <a:pt x="634" y="677"/>
                    <a:pt x="662" y="650"/>
                    <a:pt x="689" y="622"/>
                  </a:cubicBezTo>
                  <a:cubicBezTo>
                    <a:pt x="729" y="583"/>
                    <a:pt x="729" y="582"/>
                    <a:pt x="688" y="5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800" dirty="0"/>
            </a:p>
          </p:txBody>
        </p:sp>
      </p:grpSp>
      <p:grpSp>
        <p:nvGrpSpPr>
          <p:cNvPr id="40" name="Group 39"/>
          <p:cNvGrpSpPr/>
          <p:nvPr/>
        </p:nvGrpSpPr>
        <p:grpSpPr>
          <a:xfrm>
            <a:off x="881316" y="2393863"/>
            <a:ext cx="679126" cy="865056"/>
            <a:chOff x="5135920" y="2137592"/>
            <a:chExt cx="704359" cy="1095157"/>
          </a:xfrm>
        </p:grpSpPr>
        <p:sp>
          <p:nvSpPr>
            <p:cNvPr id="38" name="Freeform 47"/>
            <p:cNvSpPr>
              <a:spLocks/>
            </p:cNvSpPr>
            <p:nvPr/>
          </p:nvSpPr>
          <p:spPr bwMode="auto">
            <a:xfrm>
              <a:off x="5135920" y="2137592"/>
              <a:ext cx="704359" cy="1095157"/>
            </a:xfrm>
            <a:custGeom>
              <a:avLst/>
              <a:gdLst>
                <a:gd name="T0" fmla="*/ 1056 w 1056"/>
                <a:gd name="T1" fmla="*/ 106 h 1642"/>
                <a:gd name="T2" fmla="*/ 736 w 1056"/>
                <a:gd name="T3" fmla="*/ 435 h 1642"/>
                <a:gd name="T4" fmla="*/ 707 w 1056"/>
                <a:gd name="T5" fmla="*/ 502 h 1642"/>
                <a:gd name="T6" fmla="*/ 707 w 1056"/>
                <a:gd name="T7" fmla="*/ 1536 h 1642"/>
                <a:gd name="T8" fmla="*/ 707 w 1056"/>
                <a:gd name="T9" fmla="*/ 1584 h 1642"/>
                <a:gd name="T10" fmla="*/ 639 w 1056"/>
                <a:gd name="T11" fmla="*/ 1642 h 1642"/>
                <a:gd name="T12" fmla="*/ 572 w 1056"/>
                <a:gd name="T13" fmla="*/ 1584 h 1642"/>
                <a:gd name="T14" fmla="*/ 562 w 1056"/>
                <a:gd name="T15" fmla="*/ 1536 h 1642"/>
                <a:gd name="T16" fmla="*/ 562 w 1056"/>
                <a:gd name="T17" fmla="*/ 1014 h 1642"/>
                <a:gd name="T18" fmla="*/ 562 w 1056"/>
                <a:gd name="T19" fmla="*/ 966 h 1642"/>
                <a:gd name="T20" fmla="*/ 504 w 1056"/>
                <a:gd name="T21" fmla="*/ 966 h 1642"/>
                <a:gd name="T22" fmla="*/ 504 w 1056"/>
                <a:gd name="T23" fmla="*/ 1005 h 1642"/>
                <a:gd name="T24" fmla="*/ 504 w 1056"/>
                <a:gd name="T25" fmla="*/ 1536 h 1642"/>
                <a:gd name="T26" fmla="*/ 504 w 1056"/>
                <a:gd name="T27" fmla="*/ 1575 h 1642"/>
                <a:gd name="T28" fmla="*/ 436 w 1056"/>
                <a:gd name="T29" fmla="*/ 1642 h 1642"/>
                <a:gd name="T30" fmla="*/ 358 w 1056"/>
                <a:gd name="T31" fmla="*/ 1575 h 1642"/>
                <a:gd name="T32" fmla="*/ 358 w 1056"/>
                <a:gd name="T33" fmla="*/ 1536 h 1642"/>
                <a:gd name="T34" fmla="*/ 358 w 1056"/>
                <a:gd name="T35" fmla="*/ 502 h 1642"/>
                <a:gd name="T36" fmla="*/ 329 w 1056"/>
                <a:gd name="T37" fmla="*/ 435 h 1642"/>
                <a:gd name="T38" fmla="*/ 39 w 1056"/>
                <a:gd name="T39" fmla="*/ 145 h 1642"/>
                <a:gd name="T40" fmla="*/ 19 w 1056"/>
                <a:gd name="T41" fmla="*/ 116 h 1642"/>
                <a:gd name="T42" fmla="*/ 29 w 1056"/>
                <a:gd name="T43" fmla="*/ 29 h 1642"/>
                <a:gd name="T44" fmla="*/ 107 w 1056"/>
                <a:gd name="T45" fmla="*/ 19 h 1642"/>
                <a:gd name="T46" fmla="*/ 145 w 1056"/>
                <a:gd name="T47" fmla="*/ 48 h 1642"/>
                <a:gd name="T48" fmla="*/ 417 w 1056"/>
                <a:gd name="T49" fmla="*/ 329 h 1642"/>
                <a:gd name="T50" fmla="*/ 475 w 1056"/>
                <a:gd name="T51" fmla="*/ 348 h 1642"/>
                <a:gd name="T52" fmla="*/ 630 w 1056"/>
                <a:gd name="T53" fmla="*/ 348 h 1642"/>
                <a:gd name="T54" fmla="*/ 736 w 1056"/>
                <a:gd name="T55" fmla="*/ 242 h 1642"/>
                <a:gd name="T56" fmla="*/ 930 w 1056"/>
                <a:gd name="T57" fmla="*/ 48 h 1642"/>
                <a:gd name="T58" fmla="*/ 1056 w 1056"/>
                <a:gd name="T59" fmla="*/ 58 h 1642"/>
                <a:gd name="T60" fmla="*/ 1056 w 1056"/>
                <a:gd name="T61" fmla="*/ 106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6" h="1642">
                  <a:moveTo>
                    <a:pt x="1056" y="106"/>
                  </a:moveTo>
                  <a:cubicBezTo>
                    <a:pt x="949" y="213"/>
                    <a:pt x="843" y="319"/>
                    <a:pt x="736" y="435"/>
                  </a:cubicBezTo>
                  <a:cubicBezTo>
                    <a:pt x="717" y="454"/>
                    <a:pt x="707" y="473"/>
                    <a:pt x="707" y="502"/>
                  </a:cubicBezTo>
                  <a:cubicBezTo>
                    <a:pt x="707" y="841"/>
                    <a:pt x="707" y="1188"/>
                    <a:pt x="707" y="1536"/>
                  </a:cubicBezTo>
                  <a:cubicBezTo>
                    <a:pt x="707" y="1555"/>
                    <a:pt x="707" y="1575"/>
                    <a:pt x="707" y="1584"/>
                  </a:cubicBezTo>
                  <a:cubicBezTo>
                    <a:pt x="698" y="1623"/>
                    <a:pt x="668" y="1642"/>
                    <a:pt x="639" y="1642"/>
                  </a:cubicBezTo>
                  <a:cubicBezTo>
                    <a:pt x="601" y="1633"/>
                    <a:pt x="581" y="1623"/>
                    <a:pt x="572" y="1584"/>
                  </a:cubicBezTo>
                  <a:cubicBezTo>
                    <a:pt x="562" y="1575"/>
                    <a:pt x="562" y="1555"/>
                    <a:pt x="562" y="1536"/>
                  </a:cubicBezTo>
                  <a:cubicBezTo>
                    <a:pt x="562" y="1362"/>
                    <a:pt x="562" y="1188"/>
                    <a:pt x="562" y="1014"/>
                  </a:cubicBezTo>
                  <a:cubicBezTo>
                    <a:pt x="562" y="995"/>
                    <a:pt x="562" y="986"/>
                    <a:pt x="562" y="966"/>
                  </a:cubicBezTo>
                  <a:cubicBezTo>
                    <a:pt x="542" y="966"/>
                    <a:pt x="523" y="966"/>
                    <a:pt x="504" y="966"/>
                  </a:cubicBezTo>
                  <a:cubicBezTo>
                    <a:pt x="504" y="986"/>
                    <a:pt x="504" y="995"/>
                    <a:pt x="504" y="1005"/>
                  </a:cubicBezTo>
                  <a:cubicBezTo>
                    <a:pt x="504" y="1188"/>
                    <a:pt x="504" y="1362"/>
                    <a:pt x="504" y="1536"/>
                  </a:cubicBezTo>
                  <a:cubicBezTo>
                    <a:pt x="504" y="1546"/>
                    <a:pt x="504" y="1565"/>
                    <a:pt x="504" y="1575"/>
                  </a:cubicBezTo>
                  <a:cubicBezTo>
                    <a:pt x="494" y="1613"/>
                    <a:pt x="465" y="1642"/>
                    <a:pt x="436" y="1642"/>
                  </a:cubicBezTo>
                  <a:cubicBezTo>
                    <a:pt x="397" y="1642"/>
                    <a:pt x="368" y="1613"/>
                    <a:pt x="358" y="1575"/>
                  </a:cubicBezTo>
                  <a:cubicBezTo>
                    <a:pt x="358" y="1565"/>
                    <a:pt x="358" y="1546"/>
                    <a:pt x="358" y="1536"/>
                  </a:cubicBezTo>
                  <a:cubicBezTo>
                    <a:pt x="358" y="1188"/>
                    <a:pt x="358" y="841"/>
                    <a:pt x="358" y="502"/>
                  </a:cubicBezTo>
                  <a:cubicBezTo>
                    <a:pt x="358" y="473"/>
                    <a:pt x="349" y="454"/>
                    <a:pt x="329" y="435"/>
                  </a:cubicBezTo>
                  <a:cubicBezTo>
                    <a:pt x="232" y="338"/>
                    <a:pt x="136" y="242"/>
                    <a:pt x="39" y="145"/>
                  </a:cubicBezTo>
                  <a:cubicBezTo>
                    <a:pt x="29" y="135"/>
                    <a:pt x="19" y="126"/>
                    <a:pt x="19" y="116"/>
                  </a:cubicBezTo>
                  <a:cubicBezTo>
                    <a:pt x="0" y="87"/>
                    <a:pt x="10" y="58"/>
                    <a:pt x="29" y="29"/>
                  </a:cubicBezTo>
                  <a:cubicBezTo>
                    <a:pt x="48" y="10"/>
                    <a:pt x="77" y="10"/>
                    <a:pt x="107" y="19"/>
                  </a:cubicBezTo>
                  <a:cubicBezTo>
                    <a:pt x="116" y="29"/>
                    <a:pt x="126" y="39"/>
                    <a:pt x="145" y="48"/>
                  </a:cubicBezTo>
                  <a:cubicBezTo>
                    <a:pt x="232" y="145"/>
                    <a:pt x="329" y="242"/>
                    <a:pt x="417" y="329"/>
                  </a:cubicBezTo>
                  <a:cubicBezTo>
                    <a:pt x="436" y="338"/>
                    <a:pt x="455" y="348"/>
                    <a:pt x="475" y="348"/>
                  </a:cubicBezTo>
                  <a:cubicBezTo>
                    <a:pt x="523" y="358"/>
                    <a:pt x="581" y="367"/>
                    <a:pt x="630" y="348"/>
                  </a:cubicBezTo>
                  <a:cubicBezTo>
                    <a:pt x="668" y="329"/>
                    <a:pt x="698" y="280"/>
                    <a:pt x="736" y="242"/>
                  </a:cubicBezTo>
                  <a:cubicBezTo>
                    <a:pt x="804" y="184"/>
                    <a:pt x="862" y="116"/>
                    <a:pt x="930" y="48"/>
                  </a:cubicBezTo>
                  <a:cubicBezTo>
                    <a:pt x="978" y="0"/>
                    <a:pt x="1017" y="0"/>
                    <a:pt x="1056" y="58"/>
                  </a:cubicBezTo>
                  <a:cubicBezTo>
                    <a:pt x="1056" y="68"/>
                    <a:pt x="1056" y="87"/>
                    <a:pt x="1056" y="106"/>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endParaRPr lang="en-IE" sz="1800" dirty="0"/>
            </a:p>
          </p:txBody>
        </p:sp>
        <p:sp>
          <p:nvSpPr>
            <p:cNvPr id="39" name="Freeform 48"/>
            <p:cNvSpPr>
              <a:spLocks/>
            </p:cNvSpPr>
            <p:nvPr/>
          </p:nvSpPr>
          <p:spPr bwMode="auto">
            <a:xfrm>
              <a:off x="5405674" y="2181398"/>
              <a:ext cx="169461" cy="175225"/>
            </a:xfrm>
            <a:custGeom>
              <a:avLst/>
              <a:gdLst>
                <a:gd name="T0" fmla="*/ 127 w 254"/>
                <a:gd name="T1" fmla="*/ 0 h 263"/>
                <a:gd name="T2" fmla="*/ 254 w 254"/>
                <a:gd name="T3" fmla="*/ 126 h 263"/>
                <a:gd name="T4" fmla="*/ 127 w 254"/>
                <a:gd name="T5" fmla="*/ 263 h 263"/>
                <a:gd name="T6" fmla="*/ 0 w 254"/>
                <a:gd name="T7" fmla="*/ 126 h 263"/>
                <a:gd name="T8" fmla="*/ 127 w 254"/>
                <a:gd name="T9" fmla="*/ 0 h 263"/>
              </a:gdLst>
              <a:ahLst/>
              <a:cxnLst>
                <a:cxn ang="0">
                  <a:pos x="T0" y="T1"/>
                </a:cxn>
                <a:cxn ang="0">
                  <a:pos x="T2" y="T3"/>
                </a:cxn>
                <a:cxn ang="0">
                  <a:pos x="T4" y="T5"/>
                </a:cxn>
                <a:cxn ang="0">
                  <a:pos x="T6" y="T7"/>
                </a:cxn>
                <a:cxn ang="0">
                  <a:pos x="T8" y="T9"/>
                </a:cxn>
              </a:cxnLst>
              <a:rect l="0" t="0" r="r" b="b"/>
              <a:pathLst>
                <a:path w="254" h="263">
                  <a:moveTo>
                    <a:pt x="127" y="0"/>
                  </a:moveTo>
                  <a:cubicBezTo>
                    <a:pt x="196" y="0"/>
                    <a:pt x="254" y="58"/>
                    <a:pt x="254" y="126"/>
                  </a:cubicBezTo>
                  <a:cubicBezTo>
                    <a:pt x="254" y="204"/>
                    <a:pt x="196" y="263"/>
                    <a:pt x="127" y="263"/>
                  </a:cubicBezTo>
                  <a:cubicBezTo>
                    <a:pt x="59" y="253"/>
                    <a:pt x="0" y="195"/>
                    <a:pt x="0" y="126"/>
                  </a:cubicBezTo>
                  <a:cubicBezTo>
                    <a:pt x="0" y="58"/>
                    <a:pt x="59" y="0"/>
                    <a:pt x="127" y="0"/>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endParaRPr lang="en-IE" sz="1800" dirty="0"/>
            </a:p>
          </p:txBody>
        </p:sp>
      </p:grpSp>
      <p:sp>
        <p:nvSpPr>
          <p:cNvPr id="41" name="Freeform 54"/>
          <p:cNvSpPr>
            <a:spLocks noEditPoints="1"/>
          </p:cNvSpPr>
          <p:nvPr/>
        </p:nvSpPr>
        <p:spPr bwMode="auto">
          <a:xfrm>
            <a:off x="5407489" y="2405092"/>
            <a:ext cx="695135" cy="626195"/>
          </a:xfrm>
          <a:custGeom>
            <a:avLst/>
            <a:gdLst>
              <a:gd name="T0" fmla="*/ 574 w 836"/>
              <a:gd name="T1" fmla="*/ 407 h 754"/>
              <a:gd name="T2" fmla="*/ 466 w 836"/>
              <a:gd name="T3" fmla="*/ 502 h 754"/>
              <a:gd name="T4" fmla="*/ 371 w 836"/>
              <a:gd name="T5" fmla="*/ 610 h 754"/>
              <a:gd name="T6" fmla="*/ 263 w 836"/>
              <a:gd name="T7" fmla="*/ 502 h 754"/>
              <a:gd name="T8" fmla="*/ 371 w 836"/>
              <a:gd name="T9" fmla="*/ 407 h 754"/>
              <a:gd name="T10" fmla="*/ 466 w 836"/>
              <a:gd name="T11" fmla="*/ 299 h 754"/>
              <a:gd name="T12" fmla="*/ 466 w 836"/>
              <a:gd name="T13" fmla="*/ 407 h 754"/>
              <a:gd name="T14" fmla="*/ 836 w 836"/>
              <a:gd name="T15" fmla="*/ 674 h 754"/>
              <a:gd name="T16" fmla="*/ 777 w 836"/>
              <a:gd name="T17" fmla="*/ 750 h 754"/>
              <a:gd name="T18" fmla="*/ 697 w 836"/>
              <a:gd name="T19" fmla="*/ 754 h 754"/>
              <a:gd name="T20" fmla="*/ 165 w 836"/>
              <a:gd name="T21" fmla="*/ 754 h 754"/>
              <a:gd name="T22" fmla="*/ 81 w 836"/>
              <a:gd name="T23" fmla="*/ 754 h 754"/>
              <a:gd name="T24" fmla="*/ 5 w 836"/>
              <a:gd name="T25" fmla="*/ 694 h 754"/>
              <a:gd name="T26" fmla="*/ 0 w 836"/>
              <a:gd name="T27" fmla="*/ 227 h 754"/>
              <a:gd name="T28" fmla="*/ 60 w 836"/>
              <a:gd name="T29" fmla="*/ 151 h 754"/>
              <a:gd name="T30" fmla="*/ 114 w 836"/>
              <a:gd name="T31" fmla="*/ 146 h 754"/>
              <a:gd name="T32" fmla="*/ 212 w 836"/>
              <a:gd name="T33" fmla="*/ 146 h 754"/>
              <a:gd name="T34" fmla="*/ 223 w 836"/>
              <a:gd name="T35" fmla="*/ 44 h 754"/>
              <a:gd name="T36" fmla="*/ 245 w 836"/>
              <a:gd name="T37" fmla="*/ 5 h 754"/>
              <a:gd name="T38" fmla="*/ 571 w 836"/>
              <a:gd name="T39" fmla="*/ 0 h 754"/>
              <a:gd name="T40" fmla="*/ 610 w 836"/>
              <a:gd name="T41" fmla="*/ 23 h 754"/>
              <a:gd name="T42" fmla="*/ 614 w 836"/>
              <a:gd name="T43" fmla="*/ 135 h 754"/>
              <a:gd name="T44" fmla="*/ 678 w 836"/>
              <a:gd name="T45" fmla="*/ 146 h 754"/>
              <a:gd name="T46" fmla="*/ 756 w 836"/>
              <a:gd name="T47" fmla="*/ 146 h 754"/>
              <a:gd name="T48" fmla="*/ 832 w 836"/>
              <a:gd name="T49" fmla="*/ 206 h 754"/>
              <a:gd name="T50" fmla="*/ 298 w 836"/>
              <a:gd name="T51" fmla="*/ 135 h 754"/>
              <a:gd name="T52" fmla="*/ 528 w 836"/>
              <a:gd name="T53" fmla="*/ 146 h 754"/>
              <a:gd name="T54" fmla="*/ 540 w 836"/>
              <a:gd name="T55" fmla="*/ 81 h 754"/>
              <a:gd name="T56" fmla="*/ 308 w 836"/>
              <a:gd name="T57" fmla="*/ 71 h 754"/>
              <a:gd name="T58" fmla="*/ 298 w 836"/>
              <a:gd name="T59" fmla="*/ 135 h 754"/>
              <a:gd name="T60" fmla="*/ 634 w 836"/>
              <a:gd name="T61" fmla="*/ 454 h 754"/>
              <a:gd name="T62" fmla="*/ 204 w 836"/>
              <a:gd name="T63" fmla="*/ 454 h 754"/>
              <a:gd name="T64" fmla="*/ 634 w 836"/>
              <a:gd name="T65" fmla="*/ 4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6" h="754">
                <a:moveTo>
                  <a:pt x="466" y="407"/>
                </a:moveTo>
                <a:cubicBezTo>
                  <a:pt x="574" y="407"/>
                  <a:pt x="574" y="407"/>
                  <a:pt x="574" y="407"/>
                </a:cubicBezTo>
                <a:cubicBezTo>
                  <a:pt x="574" y="502"/>
                  <a:pt x="574" y="502"/>
                  <a:pt x="574" y="502"/>
                </a:cubicBezTo>
                <a:cubicBezTo>
                  <a:pt x="466" y="502"/>
                  <a:pt x="466" y="502"/>
                  <a:pt x="466" y="502"/>
                </a:cubicBezTo>
                <a:cubicBezTo>
                  <a:pt x="466" y="610"/>
                  <a:pt x="466" y="610"/>
                  <a:pt x="466" y="610"/>
                </a:cubicBezTo>
                <a:cubicBezTo>
                  <a:pt x="371" y="610"/>
                  <a:pt x="371" y="610"/>
                  <a:pt x="371" y="610"/>
                </a:cubicBezTo>
                <a:cubicBezTo>
                  <a:pt x="371" y="502"/>
                  <a:pt x="371" y="502"/>
                  <a:pt x="371" y="502"/>
                </a:cubicBezTo>
                <a:cubicBezTo>
                  <a:pt x="263" y="502"/>
                  <a:pt x="263" y="502"/>
                  <a:pt x="263" y="502"/>
                </a:cubicBezTo>
                <a:cubicBezTo>
                  <a:pt x="263" y="407"/>
                  <a:pt x="263" y="407"/>
                  <a:pt x="263" y="407"/>
                </a:cubicBezTo>
                <a:cubicBezTo>
                  <a:pt x="371" y="407"/>
                  <a:pt x="371" y="407"/>
                  <a:pt x="371" y="407"/>
                </a:cubicBezTo>
                <a:cubicBezTo>
                  <a:pt x="371" y="299"/>
                  <a:pt x="371" y="299"/>
                  <a:pt x="371" y="299"/>
                </a:cubicBezTo>
                <a:cubicBezTo>
                  <a:pt x="466" y="299"/>
                  <a:pt x="466" y="299"/>
                  <a:pt x="466" y="299"/>
                </a:cubicBezTo>
                <a:cubicBezTo>
                  <a:pt x="466" y="407"/>
                  <a:pt x="466" y="407"/>
                  <a:pt x="466" y="407"/>
                </a:cubicBezTo>
                <a:cubicBezTo>
                  <a:pt x="466" y="407"/>
                  <a:pt x="466" y="407"/>
                  <a:pt x="466" y="407"/>
                </a:cubicBezTo>
                <a:close/>
                <a:moveTo>
                  <a:pt x="836" y="227"/>
                </a:moveTo>
                <a:cubicBezTo>
                  <a:pt x="836" y="674"/>
                  <a:pt x="836" y="674"/>
                  <a:pt x="836" y="674"/>
                </a:cubicBezTo>
                <a:cubicBezTo>
                  <a:pt x="836" y="679"/>
                  <a:pt x="834" y="689"/>
                  <a:pt x="832" y="694"/>
                </a:cubicBezTo>
                <a:cubicBezTo>
                  <a:pt x="777" y="750"/>
                  <a:pt x="777" y="750"/>
                  <a:pt x="777" y="750"/>
                </a:cubicBezTo>
                <a:cubicBezTo>
                  <a:pt x="772" y="752"/>
                  <a:pt x="762" y="754"/>
                  <a:pt x="756" y="754"/>
                </a:cubicBezTo>
                <a:cubicBezTo>
                  <a:pt x="697" y="754"/>
                  <a:pt x="697" y="754"/>
                  <a:pt x="697" y="754"/>
                </a:cubicBezTo>
                <a:cubicBezTo>
                  <a:pt x="673" y="754"/>
                  <a:pt x="673" y="754"/>
                  <a:pt x="673" y="754"/>
                </a:cubicBezTo>
                <a:cubicBezTo>
                  <a:pt x="165" y="754"/>
                  <a:pt x="165" y="754"/>
                  <a:pt x="165" y="754"/>
                </a:cubicBezTo>
                <a:cubicBezTo>
                  <a:pt x="139" y="754"/>
                  <a:pt x="139" y="754"/>
                  <a:pt x="139" y="754"/>
                </a:cubicBezTo>
                <a:cubicBezTo>
                  <a:pt x="81" y="754"/>
                  <a:pt x="81" y="754"/>
                  <a:pt x="81" y="754"/>
                </a:cubicBezTo>
                <a:cubicBezTo>
                  <a:pt x="76" y="754"/>
                  <a:pt x="66" y="752"/>
                  <a:pt x="60" y="750"/>
                </a:cubicBezTo>
                <a:cubicBezTo>
                  <a:pt x="5" y="694"/>
                  <a:pt x="5" y="694"/>
                  <a:pt x="5" y="694"/>
                </a:cubicBezTo>
                <a:cubicBezTo>
                  <a:pt x="3" y="689"/>
                  <a:pt x="0" y="679"/>
                  <a:pt x="0" y="674"/>
                </a:cubicBezTo>
                <a:cubicBezTo>
                  <a:pt x="0" y="227"/>
                  <a:pt x="0" y="227"/>
                  <a:pt x="0" y="227"/>
                </a:cubicBezTo>
                <a:cubicBezTo>
                  <a:pt x="0" y="221"/>
                  <a:pt x="3" y="211"/>
                  <a:pt x="5" y="206"/>
                </a:cubicBezTo>
                <a:cubicBezTo>
                  <a:pt x="60" y="151"/>
                  <a:pt x="60" y="151"/>
                  <a:pt x="60" y="151"/>
                </a:cubicBezTo>
                <a:cubicBezTo>
                  <a:pt x="66" y="148"/>
                  <a:pt x="76" y="146"/>
                  <a:pt x="81" y="146"/>
                </a:cubicBezTo>
                <a:cubicBezTo>
                  <a:pt x="114" y="146"/>
                  <a:pt x="114" y="146"/>
                  <a:pt x="114" y="146"/>
                </a:cubicBezTo>
                <a:cubicBezTo>
                  <a:pt x="139" y="146"/>
                  <a:pt x="139" y="146"/>
                  <a:pt x="139" y="146"/>
                </a:cubicBezTo>
                <a:cubicBezTo>
                  <a:pt x="212" y="146"/>
                  <a:pt x="212" y="146"/>
                  <a:pt x="212" y="146"/>
                </a:cubicBezTo>
                <a:cubicBezTo>
                  <a:pt x="218" y="146"/>
                  <a:pt x="223" y="141"/>
                  <a:pt x="223" y="135"/>
                </a:cubicBezTo>
                <a:cubicBezTo>
                  <a:pt x="223" y="44"/>
                  <a:pt x="223" y="44"/>
                  <a:pt x="223" y="44"/>
                </a:cubicBezTo>
                <a:cubicBezTo>
                  <a:pt x="223" y="38"/>
                  <a:pt x="225" y="28"/>
                  <a:pt x="228" y="23"/>
                </a:cubicBezTo>
                <a:cubicBezTo>
                  <a:pt x="245" y="5"/>
                  <a:pt x="245" y="5"/>
                  <a:pt x="245" y="5"/>
                </a:cubicBezTo>
                <a:cubicBezTo>
                  <a:pt x="251" y="3"/>
                  <a:pt x="260" y="0"/>
                  <a:pt x="266" y="0"/>
                </a:cubicBezTo>
                <a:cubicBezTo>
                  <a:pt x="571" y="0"/>
                  <a:pt x="571" y="0"/>
                  <a:pt x="571" y="0"/>
                </a:cubicBezTo>
                <a:cubicBezTo>
                  <a:pt x="577" y="0"/>
                  <a:pt x="587" y="3"/>
                  <a:pt x="593" y="5"/>
                </a:cubicBezTo>
                <a:cubicBezTo>
                  <a:pt x="610" y="23"/>
                  <a:pt x="610" y="23"/>
                  <a:pt x="610" y="23"/>
                </a:cubicBezTo>
                <a:cubicBezTo>
                  <a:pt x="612" y="28"/>
                  <a:pt x="614" y="38"/>
                  <a:pt x="614" y="44"/>
                </a:cubicBezTo>
                <a:cubicBezTo>
                  <a:pt x="614" y="135"/>
                  <a:pt x="614" y="135"/>
                  <a:pt x="614" y="135"/>
                </a:cubicBezTo>
                <a:cubicBezTo>
                  <a:pt x="614" y="141"/>
                  <a:pt x="620" y="146"/>
                  <a:pt x="626" y="146"/>
                </a:cubicBezTo>
                <a:cubicBezTo>
                  <a:pt x="678" y="146"/>
                  <a:pt x="678" y="146"/>
                  <a:pt x="678" y="146"/>
                </a:cubicBezTo>
                <a:cubicBezTo>
                  <a:pt x="697" y="146"/>
                  <a:pt x="697" y="146"/>
                  <a:pt x="697" y="146"/>
                </a:cubicBezTo>
                <a:cubicBezTo>
                  <a:pt x="756" y="146"/>
                  <a:pt x="756" y="146"/>
                  <a:pt x="756" y="146"/>
                </a:cubicBezTo>
                <a:cubicBezTo>
                  <a:pt x="762" y="146"/>
                  <a:pt x="772" y="148"/>
                  <a:pt x="777" y="151"/>
                </a:cubicBezTo>
                <a:cubicBezTo>
                  <a:pt x="832" y="206"/>
                  <a:pt x="832" y="206"/>
                  <a:pt x="832" y="206"/>
                </a:cubicBezTo>
                <a:cubicBezTo>
                  <a:pt x="834" y="211"/>
                  <a:pt x="836" y="221"/>
                  <a:pt x="836" y="227"/>
                </a:cubicBezTo>
                <a:close/>
                <a:moveTo>
                  <a:pt x="298" y="135"/>
                </a:moveTo>
                <a:cubicBezTo>
                  <a:pt x="298" y="141"/>
                  <a:pt x="303" y="146"/>
                  <a:pt x="308" y="146"/>
                </a:cubicBezTo>
                <a:cubicBezTo>
                  <a:pt x="528" y="146"/>
                  <a:pt x="528" y="146"/>
                  <a:pt x="528" y="146"/>
                </a:cubicBezTo>
                <a:cubicBezTo>
                  <a:pt x="535" y="146"/>
                  <a:pt x="540" y="141"/>
                  <a:pt x="540" y="135"/>
                </a:cubicBezTo>
                <a:cubicBezTo>
                  <a:pt x="540" y="81"/>
                  <a:pt x="540" y="81"/>
                  <a:pt x="540" y="81"/>
                </a:cubicBezTo>
                <a:cubicBezTo>
                  <a:pt x="540" y="76"/>
                  <a:pt x="535" y="71"/>
                  <a:pt x="528" y="71"/>
                </a:cubicBezTo>
                <a:cubicBezTo>
                  <a:pt x="308" y="71"/>
                  <a:pt x="308" y="71"/>
                  <a:pt x="308" y="71"/>
                </a:cubicBezTo>
                <a:cubicBezTo>
                  <a:pt x="303" y="71"/>
                  <a:pt x="298" y="76"/>
                  <a:pt x="298" y="81"/>
                </a:cubicBezTo>
                <a:cubicBezTo>
                  <a:pt x="298" y="135"/>
                  <a:pt x="298" y="135"/>
                  <a:pt x="298" y="135"/>
                </a:cubicBezTo>
                <a:cubicBezTo>
                  <a:pt x="298" y="135"/>
                  <a:pt x="298" y="135"/>
                  <a:pt x="298" y="135"/>
                </a:cubicBezTo>
                <a:close/>
                <a:moveTo>
                  <a:pt x="634" y="454"/>
                </a:moveTo>
                <a:cubicBezTo>
                  <a:pt x="634" y="336"/>
                  <a:pt x="537" y="239"/>
                  <a:pt x="418" y="239"/>
                </a:cubicBezTo>
                <a:cubicBezTo>
                  <a:pt x="300" y="239"/>
                  <a:pt x="204" y="336"/>
                  <a:pt x="204" y="454"/>
                </a:cubicBezTo>
                <a:cubicBezTo>
                  <a:pt x="204" y="573"/>
                  <a:pt x="300" y="670"/>
                  <a:pt x="418" y="670"/>
                </a:cubicBezTo>
                <a:cubicBezTo>
                  <a:pt x="537" y="670"/>
                  <a:pt x="634" y="573"/>
                  <a:pt x="634" y="454"/>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endParaRPr lang="en-IE" sz="1800" dirty="0"/>
          </a:p>
        </p:txBody>
      </p:sp>
      <p:grpSp>
        <p:nvGrpSpPr>
          <p:cNvPr id="43" name="Group 42"/>
          <p:cNvGrpSpPr/>
          <p:nvPr/>
        </p:nvGrpSpPr>
        <p:grpSpPr>
          <a:xfrm>
            <a:off x="918901" y="3913281"/>
            <a:ext cx="615267" cy="749656"/>
            <a:chOff x="3562542" y="1428955"/>
            <a:chExt cx="456188" cy="555830"/>
          </a:xfrm>
          <a:solidFill>
            <a:schemeClr val="accent1"/>
          </a:solidFill>
        </p:grpSpPr>
        <p:sp>
          <p:nvSpPr>
            <p:cNvPr id="44" name="Freeform 32"/>
            <p:cNvSpPr>
              <a:spLocks noEditPoints="1"/>
            </p:cNvSpPr>
            <p:nvPr/>
          </p:nvSpPr>
          <p:spPr bwMode="auto">
            <a:xfrm>
              <a:off x="3562542" y="1428955"/>
              <a:ext cx="456188" cy="555830"/>
            </a:xfrm>
            <a:custGeom>
              <a:avLst/>
              <a:gdLst>
                <a:gd name="T0" fmla="*/ 408 w 434"/>
                <a:gd name="T1" fmla="*/ 408 h 529"/>
                <a:gd name="T2" fmla="*/ 294 w 434"/>
                <a:gd name="T3" fmla="*/ 203 h 529"/>
                <a:gd name="T4" fmla="*/ 294 w 434"/>
                <a:gd name="T5" fmla="*/ 31 h 529"/>
                <a:gd name="T6" fmla="*/ 309 w 434"/>
                <a:gd name="T7" fmla="*/ 15 h 529"/>
                <a:gd name="T8" fmla="*/ 293 w 434"/>
                <a:gd name="T9" fmla="*/ 0 h 529"/>
                <a:gd name="T10" fmla="*/ 279 w 434"/>
                <a:gd name="T11" fmla="*/ 0 h 529"/>
                <a:gd name="T12" fmla="*/ 219 w 434"/>
                <a:gd name="T13" fmla="*/ 0 h 529"/>
                <a:gd name="T14" fmla="*/ 214 w 434"/>
                <a:gd name="T15" fmla="*/ 0 h 529"/>
                <a:gd name="T16" fmla="*/ 154 w 434"/>
                <a:gd name="T17" fmla="*/ 0 h 529"/>
                <a:gd name="T18" fmla="*/ 140 w 434"/>
                <a:gd name="T19" fmla="*/ 0 h 529"/>
                <a:gd name="T20" fmla="*/ 125 w 434"/>
                <a:gd name="T21" fmla="*/ 15 h 529"/>
                <a:gd name="T22" fmla="*/ 139 w 434"/>
                <a:gd name="T23" fmla="*/ 31 h 529"/>
                <a:gd name="T24" fmla="*/ 139 w 434"/>
                <a:gd name="T25" fmla="*/ 203 h 529"/>
                <a:gd name="T26" fmla="*/ 25 w 434"/>
                <a:gd name="T27" fmla="*/ 408 h 529"/>
                <a:gd name="T28" fmla="*/ 12 w 434"/>
                <a:gd name="T29" fmla="*/ 497 h 529"/>
                <a:gd name="T30" fmla="*/ 89 w 434"/>
                <a:gd name="T31" fmla="*/ 529 h 529"/>
                <a:gd name="T32" fmla="*/ 217 w 434"/>
                <a:gd name="T33" fmla="*/ 528 h 529"/>
                <a:gd name="T34" fmla="*/ 345 w 434"/>
                <a:gd name="T35" fmla="*/ 529 h 529"/>
                <a:gd name="T36" fmla="*/ 421 w 434"/>
                <a:gd name="T37" fmla="*/ 497 h 529"/>
                <a:gd name="T38" fmla="*/ 408 w 434"/>
                <a:gd name="T39" fmla="*/ 408 h 529"/>
                <a:gd name="T40" fmla="*/ 396 w 434"/>
                <a:gd name="T41" fmla="*/ 483 h 529"/>
                <a:gd name="T42" fmla="*/ 345 w 434"/>
                <a:gd name="T43" fmla="*/ 500 h 529"/>
                <a:gd name="T44" fmla="*/ 223 w 434"/>
                <a:gd name="T45" fmla="*/ 499 h 529"/>
                <a:gd name="T46" fmla="*/ 221 w 434"/>
                <a:gd name="T47" fmla="*/ 499 h 529"/>
                <a:gd name="T48" fmla="*/ 221 w 434"/>
                <a:gd name="T49" fmla="*/ 499 h 529"/>
                <a:gd name="T50" fmla="*/ 217 w 434"/>
                <a:gd name="T51" fmla="*/ 499 h 529"/>
                <a:gd name="T52" fmla="*/ 212 w 434"/>
                <a:gd name="T53" fmla="*/ 499 h 529"/>
                <a:gd name="T54" fmla="*/ 212 w 434"/>
                <a:gd name="T55" fmla="*/ 499 h 529"/>
                <a:gd name="T56" fmla="*/ 211 w 434"/>
                <a:gd name="T57" fmla="*/ 499 h 529"/>
                <a:gd name="T58" fmla="*/ 89 w 434"/>
                <a:gd name="T59" fmla="*/ 500 h 529"/>
                <a:gd name="T60" fmla="*/ 38 w 434"/>
                <a:gd name="T61" fmla="*/ 483 h 529"/>
                <a:gd name="T62" fmla="*/ 51 w 434"/>
                <a:gd name="T63" fmla="*/ 422 h 529"/>
                <a:gd name="T64" fmla="*/ 167 w 434"/>
                <a:gd name="T65" fmla="*/ 214 h 529"/>
                <a:gd name="T66" fmla="*/ 169 w 434"/>
                <a:gd name="T67" fmla="*/ 207 h 529"/>
                <a:gd name="T68" fmla="*/ 169 w 434"/>
                <a:gd name="T69" fmla="*/ 31 h 529"/>
                <a:gd name="T70" fmla="*/ 265 w 434"/>
                <a:gd name="T71" fmla="*/ 31 h 529"/>
                <a:gd name="T72" fmla="*/ 265 w 434"/>
                <a:gd name="T73" fmla="*/ 207 h 529"/>
                <a:gd name="T74" fmla="*/ 267 w 434"/>
                <a:gd name="T75" fmla="*/ 214 h 529"/>
                <a:gd name="T76" fmla="*/ 383 w 434"/>
                <a:gd name="T77" fmla="*/ 422 h 529"/>
                <a:gd name="T78" fmla="*/ 396 w 434"/>
                <a:gd name="T79" fmla="*/ 48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4" h="529">
                  <a:moveTo>
                    <a:pt x="408" y="408"/>
                  </a:moveTo>
                  <a:cubicBezTo>
                    <a:pt x="365" y="331"/>
                    <a:pt x="305" y="224"/>
                    <a:pt x="294" y="203"/>
                  </a:cubicBezTo>
                  <a:cubicBezTo>
                    <a:pt x="294" y="31"/>
                    <a:pt x="294" y="31"/>
                    <a:pt x="294" y="31"/>
                  </a:cubicBezTo>
                  <a:cubicBezTo>
                    <a:pt x="302" y="30"/>
                    <a:pt x="309" y="24"/>
                    <a:pt x="309" y="15"/>
                  </a:cubicBezTo>
                  <a:cubicBezTo>
                    <a:pt x="309" y="7"/>
                    <a:pt x="302" y="0"/>
                    <a:pt x="293" y="0"/>
                  </a:cubicBezTo>
                  <a:cubicBezTo>
                    <a:pt x="279" y="0"/>
                    <a:pt x="279" y="0"/>
                    <a:pt x="279" y="0"/>
                  </a:cubicBezTo>
                  <a:cubicBezTo>
                    <a:pt x="219" y="0"/>
                    <a:pt x="219" y="0"/>
                    <a:pt x="219" y="0"/>
                  </a:cubicBezTo>
                  <a:cubicBezTo>
                    <a:pt x="214" y="0"/>
                    <a:pt x="214" y="0"/>
                    <a:pt x="214" y="0"/>
                  </a:cubicBezTo>
                  <a:cubicBezTo>
                    <a:pt x="154" y="0"/>
                    <a:pt x="154" y="0"/>
                    <a:pt x="154" y="0"/>
                  </a:cubicBezTo>
                  <a:cubicBezTo>
                    <a:pt x="140" y="0"/>
                    <a:pt x="140" y="0"/>
                    <a:pt x="140" y="0"/>
                  </a:cubicBezTo>
                  <a:cubicBezTo>
                    <a:pt x="132" y="0"/>
                    <a:pt x="125" y="7"/>
                    <a:pt x="125" y="15"/>
                  </a:cubicBezTo>
                  <a:cubicBezTo>
                    <a:pt x="125" y="24"/>
                    <a:pt x="131" y="30"/>
                    <a:pt x="139" y="31"/>
                  </a:cubicBezTo>
                  <a:cubicBezTo>
                    <a:pt x="139" y="203"/>
                    <a:pt x="139" y="203"/>
                    <a:pt x="139" y="203"/>
                  </a:cubicBezTo>
                  <a:cubicBezTo>
                    <a:pt x="128" y="224"/>
                    <a:pt x="69" y="331"/>
                    <a:pt x="25" y="408"/>
                  </a:cubicBezTo>
                  <a:cubicBezTo>
                    <a:pt x="4" y="446"/>
                    <a:pt x="0" y="476"/>
                    <a:pt x="12" y="497"/>
                  </a:cubicBezTo>
                  <a:cubicBezTo>
                    <a:pt x="24" y="518"/>
                    <a:pt x="51" y="529"/>
                    <a:pt x="89" y="529"/>
                  </a:cubicBezTo>
                  <a:cubicBezTo>
                    <a:pt x="123" y="529"/>
                    <a:pt x="197" y="529"/>
                    <a:pt x="217" y="528"/>
                  </a:cubicBezTo>
                  <a:cubicBezTo>
                    <a:pt x="236" y="529"/>
                    <a:pt x="311" y="529"/>
                    <a:pt x="345" y="529"/>
                  </a:cubicBezTo>
                  <a:cubicBezTo>
                    <a:pt x="383" y="529"/>
                    <a:pt x="409" y="518"/>
                    <a:pt x="421" y="497"/>
                  </a:cubicBezTo>
                  <a:cubicBezTo>
                    <a:pt x="434" y="476"/>
                    <a:pt x="429" y="446"/>
                    <a:pt x="408" y="408"/>
                  </a:cubicBezTo>
                  <a:close/>
                  <a:moveTo>
                    <a:pt x="396" y="483"/>
                  </a:moveTo>
                  <a:cubicBezTo>
                    <a:pt x="389" y="493"/>
                    <a:pt x="371" y="500"/>
                    <a:pt x="345" y="500"/>
                  </a:cubicBezTo>
                  <a:cubicBezTo>
                    <a:pt x="314" y="500"/>
                    <a:pt x="248" y="499"/>
                    <a:pt x="223" y="499"/>
                  </a:cubicBezTo>
                  <a:cubicBezTo>
                    <a:pt x="222" y="499"/>
                    <a:pt x="222" y="499"/>
                    <a:pt x="221" y="499"/>
                  </a:cubicBezTo>
                  <a:cubicBezTo>
                    <a:pt x="221" y="499"/>
                    <a:pt x="221" y="499"/>
                    <a:pt x="221" y="499"/>
                  </a:cubicBezTo>
                  <a:cubicBezTo>
                    <a:pt x="221" y="499"/>
                    <a:pt x="220" y="499"/>
                    <a:pt x="217" y="499"/>
                  </a:cubicBezTo>
                  <a:cubicBezTo>
                    <a:pt x="214" y="499"/>
                    <a:pt x="212" y="499"/>
                    <a:pt x="212" y="499"/>
                  </a:cubicBezTo>
                  <a:cubicBezTo>
                    <a:pt x="212" y="499"/>
                    <a:pt x="212" y="499"/>
                    <a:pt x="212" y="499"/>
                  </a:cubicBezTo>
                  <a:cubicBezTo>
                    <a:pt x="212" y="499"/>
                    <a:pt x="211" y="499"/>
                    <a:pt x="211" y="499"/>
                  </a:cubicBezTo>
                  <a:cubicBezTo>
                    <a:pt x="185" y="499"/>
                    <a:pt x="120" y="500"/>
                    <a:pt x="89" y="500"/>
                  </a:cubicBezTo>
                  <a:cubicBezTo>
                    <a:pt x="63" y="500"/>
                    <a:pt x="44" y="493"/>
                    <a:pt x="38" y="483"/>
                  </a:cubicBezTo>
                  <a:cubicBezTo>
                    <a:pt x="31" y="471"/>
                    <a:pt x="35" y="450"/>
                    <a:pt x="51" y="422"/>
                  </a:cubicBezTo>
                  <a:cubicBezTo>
                    <a:pt x="99" y="337"/>
                    <a:pt x="166" y="215"/>
                    <a:pt x="167" y="214"/>
                  </a:cubicBezTo>
                  <a:cubicBezTo>
                    <a:pt x="168" y="212"/>
                    <a:pt x="169" y="210"/>
                    <a:pt x="169" y="207"/>
                  </a:cubicBezTo>
                  <a:cubicBezTo>
                    <a:pt x="169" y="31"/>
                    <a:pt x="169" y="31"/>
                    <a:pt x="169" y="31"/>
                  </a:cubicBezTo>
                  <a:cubicBezTo>
                    <a:pt x="265" y="31"/>
                    <a:pt x="265" y="31"/>
                    <a:pt x="265" y="31"/>
                  </a:cubicBezTo>
                  <a:cubicBezTo>
                    <a:pt x="265" y="207"/>
                    <a:pt x="265" y="207"/>
                    <a:pt x="265" y="207"/>
                  </a:cubicBezTo>
                  <a:cubicBezTo>
                    <a:pt x="265" y="210"/>
                    <a:pt x="265" y="212"/>
                    <a:pt x="267" y="214"/>
                  </a:cubicBezTo>
                  <a:cubicBezTo>
                    <a:pt x="267" y="215"/>
                    <a:pt x="335" y="337"/>
                    <a:pt x="383" y="422"/>
                  </a:cubicBezTo>
                  <a:cubicBezTo>
                    <a:pt x="398" y="450"/>
                    <a:pt x="403" y="471"/>
                    <a:pt x="396" y="4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800" dirty="0"/>
            </a:p>
          </p:txBody>
        </p:sp>
        <p:sp>
          <p:nvSpPr>
            <p:cNvPr id="45" name="Freeform 33"/>
            <p:cNvSpPr>
              <a:spLocks noEditPoints="1"/>
            </p:cNvSpPr>
            <p:nvPr/>
          </p:nvSpPr>
          <p:spPr bwMode="auto">
            <a:xfrm>
              <a:off x="3612963" y="1741083"/>
              <a:ext cx="354147" cy="190879"/>
            </a:xfrm>
            <a:custGeom>
              <a:avLst/>
              <a:gdLst>
                <a:gd name="T0" fmla="*/ 240 w 337"/>
                <a:gd name="T1" fmla="*/ 0 h 181"/>
                <a:gd name="T2" fmla="*/ 196 w 337"/>
                <a:gd name="T3" fmla="*/ 0 h 181"/>
                <a:gd name="T4" fmla="*/ 141 w 337"/>
                <a:gd name="T5" fmla="*/ 0 h 181"/>
                <a:gd name="T6" fmla="*/ 97 w 337"/>
                <a:gd name="T7" fmla="*/ 0 h 181"/>
                <a:gd name="T8" fmla="*/ 24 w 337"/>
                <a:gd name="T9" fmla="*/ 130 h 181"/>
                <a:gd name="T10" fmla="*/ 12 w 337"/>
                <a:gd name="T11" fmla="*/ 175 h 181"/>
                <a:gd name="T12" fmla="*/ 45 w 337"/>
                <a:gd name="T13" fmla="*/ 181 h 181"/>
                <a:gd name="T14" fmla="*/ 169 w 337"/>
                <a:gd name="T15" fmla="*/ 180 h 181"/>
                <a:gd name="T16" fmla="*/ 293 w 337"/>
                <a:gd name="T17" fmla="*/ 181 h 181"/>
                <a:gd name="T18" fmla="*/ 325 w 337"/>
                <a:gd name="T19" fmla="*/ 175 h 181"/>
                <a:gd name="T20" fmla="*/ 314 w 337"/>
                <a:gd name="T21" fmla="*/ 130 h 181"/>
                <a:gd name="T22" fmla="*/ 240 w 337"/>
                <a:gd name="T23" fmla="*/ 0 h 181"/>
                <a:gd name="T24" fmla="*/ 137 w 337"/>
                <a:gd name="T25" fmla="*/ 103 h 181"/>
                <a:gd name="T26" fmla="*/ 102 w 337"/>
                <a:gd name="T27" fmla="*/ 67 h 181"/>
                <a:gd name="T28" fmla="*/ 137 w 337"/>
                <a:gd name="T29" fmla="*/ 31 h 181"/>
                <a:gd name="T30" fmla="*/ 173 w 337"/>
                <a:gd name="T31" fmla="*/ 67 h 181"/>
                <a:gd name="T32" fmla="*/ 137 w 337"/>
                <a:gd name="T33" fmla="*/ 103 h 181"/>
                <a:gd name="T34" fmla="*/ 217 w 337"/>
                <a:gd name="T35" fmla="*/ 143 h 181"/>
                <a:gd name="T36" fmla="*/ 197 w 337"/>
                <a:gd name="T37" fmla="*/ 123 h 181"/>
                <a:gd name="T38" fmla="*/ 217 w 337"/>
                <a:gd name="T39" fmla="*/ 103 h 181"/>
                <a:gd name="T40" fmla="*/ 238 w 337"/>
                <a:gd name="T41" fmla="*/ 123 h 181"/>
                <a:gd name="T42" fmla="*/ 217 w 337"/>
                <a:gd name="T43" fmla="*/ 14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7" h="181">
                  <a:moveTo>
                    <a:pt x="240" y="0"/>
                  </a:moveTo>
                  <a:cubicBezTo>
                    <a:pt x="196" y="0"/>
                    <a:pt x="196" y="0"/>
                    <a:pt x="196" y="0"/>
                  </a:cubicBezTo>
                  <a:cubicBezTo>
                    <a:pt x="141" y="0"/>
                    <a:pt x="141" y="0"/>
                    <a:pt x="141" y="0"/>
                  </a:cubicBezTo>
                  <a:cubicBezTo>
                    <a:pt x="97" y="0"/>
                    <a:pt x="97" y="0"/>
                    <a:pt x="97" y="0"/>
                  </a:cubicBezTo>
                  <a:cubicBezTo>
                    <a:pt x="73" y="42"/>
                    <a:pt x="47" y="90"/>
                    <a:pt x="24" y="130"/>
                  </a:cubicBezTo>
                  <a:cubicBezTo>
                    <a:pt x="0" y="173"/>
                    <a:pt x="12" y="175"/>
                    <a:pt x="12" y="175"/>
                  </a:cubicBezTo>
                  <a:cubicBezTo>
                    <a:pt x="14" y="176"/>
                    <a:pt x="12" y="181"/>
                    <a:pt x="45" y="181"/>
                  </a:cubicBezTo>
                  <a:cubicBezTo>
                    <a:pt x="75" y="181"/>
                    <a:pt x="133" y="180"/>
                    <a:pt x="169" y="180"/>
                  </a:cubicBezTo>
                  <a:cubicBezTo>
                    <a:pt x="204" y="180"/>
                    <a:pt x="262" y="181"/>
                    <a:pt x="293" y="181"/>
                  </a:cubicBezTo>
                  <a:cubicBezTo>
                    <a:pt x="326" y="181"/>
                    <a:pt x="323" y="176"/>
                    <a:pt x="325" y="175"/>
                  </a:cubicBezTo>
                  <a:cubicBezTo>
                    <a:pt x="325" y="175"/>
                    <a:pt x="337" y="173"/>
                    <a:pt x="314" y="130"/>
                  </a:cubicBezTo>
                  <a:cubicBezTo>
                    <a:pt x="291" y="90"/>
                    <a:pt x="264" y="42"/>
                    <a:pt x="240" y="0"/>
                  </a:cubicBezTo>
                  <a:close/>
                  <a:moveTo>
                    <a:pt x="137" y="103"/>
                  </a:moveTo>
                  <a:cubicBezTo>
                    <a:pt x="118" y="103"/>
                    <a:pt x="102" y="87"/>
                    <a:pt x="102" y="67"/>
                  </a:cubicBezTo>
                  <a:cubicBezTo>
                    <a:pt x="102" y="47"/>
                    <a:pt x="118" y="31"/>
                    <a:pt x="137" y="31"/>
                  </a:cubicBezTo>
                  <a:cubicBezTo>
                    <a:pt x="157" y="31"/>
                    <a:pt x="173" y="47"/>
                    <a:pt x="173" y="67"/>
                  </a:cubicBezTo>
                  <a:cubicBezTo>
                    <a:pt x="173" y="87"/>
                    <a:pt x="157" y="103"/>
                    <a:pt x="137" y="103"/>
                  </a:cubicBezTo>
                  <a:close/>
                  <a:moveTo>
                    <a:pt x="217" y="143"/>
                  </a:moveTo>
                  <a:cubicBezTo>
                    <a:pt x="206" y="143"/>
                    <a:pt x="197" y="134"/>
                    <a:pt x="197" y="123"/>
                  </a:cubicBezTo>
                  <a:cubicBezTo>
                    <a:pt x="197" y="112"/>
                    <a:pt x="206" y="103"/>
                    <a:pt x="217" y="103"/>
                  </a:cubicBezTo>
                  <a:cubicBezTo>
                    <a:pt x="228" y="103"/>
                    <a:pt x="238" y="112"/>
                    <a:pt x="238" y="123"/>
                  </a:cubicBezTo>
                  <a:cubicBezTo>
                    <a:pt x="238" y="134"/>
                    <a:pt x="228" y="143"/>
                    <a:pt x="217"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800" dirty="0"/>
            </a:p>
          </p:txBody>
        </p:sp>
        <p:sp>
          <p:nvSpPr>
            <p:cNvPr id="46" name="Oval 34"/>
            <p:cNvSpPr>
              <a:spLocks noChangeArrowheads="1"/>
            </p:cNvSpPr>
            <p:nvPr/>
          </p:nvSpPr>
          <p:spPr bwMode="auto">
            <a:xfrm>
              <a:off x="3773829" y="1664252"/>
              <a:ext cx="64827" cy="660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800" dirty="0"/>
            </a:p>
          </p:txBody>
        </p:sp>
      </p:grpSp>
      <p:sp>
        <p:nvSpPr>
          <p:cNvPr id="35" name="Rectangle 34"/>
          <p:cNvSpPr/>
          <p:nvPr/>
        </p:nvSpPr>
        <p:spPr bwMode="gray">
          <a:xfrm>
            <a:off x="457200" y="5138258"/>
            <a:ext cx="8229600" cy="751082"/>
          </a:xfrm>
          <a:prstGeom prst="rect">
            <a:avLst/>
          </a:prstGeom>
          <a:solidFill>
            <a:schemeClr val="bg1"/>
          </a:solidFill>
          <a:ln w="9525">
            <a:solidFill>
              <a:schemeClr val="bg1">
                <a:lumMod val="75000"/>
              </a:schemeClr>
            </a:solidFill>
            <a:prstDash val="solid"/>
            <a:miter lim="800000"/>
            <a:headEnd/>
            <a:tailEn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noAutofit/>
          </a:bodyPr>
          <a:lstStyle/>
          <a:p>
            <a:pPr defTabSz="685800" eaLnBrk="1" hangingPunct="1">
              <a:spcBef>
                <a:spcPts val="0"/>
              </a:spcBef>
              <a:spcAft>
                <a:spcPts val="225"/>
              </a:spcAft>
              <a:defRPr/>
            </a:pPr>
            <a:endParaRPr lang="sv-SE" sz="900" kern="0" dirty="0">
              <a:solidFill>
                <a:sysClr val="windowText" lastClr="000000"/>
              </a:solidFill>
              <a:ea typeface="Verdana" panose="020B0604030504040204" pitchFamily="34" charset="0"/>
              <a:cs typeface="Verdana" panose="020B0604030504040204" pitchFamily="34" charset="0"/>
            </a:endParaRPr>
          </a:p>
        </p:txBody>
      </p:sp>
      <p:sp>
        <p:nvSpPr>
          <p:cNvPr id="47" name="TextBox 46"/>
          <p:cNvSpPr txBox="1"/>
          <p:nvPr/>
        </p:nvSpPr>
        <p:spPr>
          <a:xfrm>
            <a:off x="2228014" y="5257236"/>
            <a:ext cx="4894607" cy="264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eaLnBrk="1">
              <a:defRPr sz="1200" b="1" kern="0">
                <a:solidFill>
                  <a:schemeClr val="accent1"/>
                </a:solidFill>
                <a:uLnTx/>
                <a:latin typeface="Verdana" panose="020B0604030504040204" pitchFamily="34" charset="0"/>
                <a:ea typeface="Verdana" panose="020B0604030504040204" pitchFamily="34" charset="0"/>
                <a:cs typeface="Verdana" panose="020B0604030504040204" pitchFamily="34" charset="0"/>
              </a:defRPr>
            </a:lvl1pPr>
          </a:lstStyle>
          <a:p>
            <a:pPr algn="l"/>
            <a:r>
              <a:rPr lang="sv-SE" sz="1600" dirty="0"/>
              <a:t>Gemensamma </a:t>
            </a:r>
            <a:r>
              <a:rPr lang="sv-SE" sz="1600" dirty="0" smtClean="0"/>
              <a:t>arbetssätt </a:t>
            </a:r>
            <a:r>
              <a:rPr lang="sv-SE" sz="1600" dirty="0"/>
              <a:t>och teknik</a:t>
            </a:r>
          </a:p>
        </p:txBody>
      </p:sp>
      <p:sp>
        <p:nvSpPr>
          <p:cNvPr id="50" name="Freeform 32"/>
          <p:cNvSpPr>
            <a:spLocks noEditPoints="1"/>
          </p:cNvSpPr>
          <p:nvPr/>
        </p:nvSpPr>
        <p:spPr bwMode="auto">
          <a:xfrm>
            <a:off x="888786" y="5234020"/>
            <a:ext cx="603080" cy="556373"/>
          </a:xfrm>
          <a:custGeom>
            <a:avLst/>
            <a:gdLst>
              <a:gd name="T0" fmla="*/ 251 w 311"/>
              <a:gd name="T1" fmla="*/ 239 h 287"/>
              <a:gd name="T2" fmla="*/ 59 w 311"/>
              <a:gd name="T3" fmla="*/ 239 h 287"/>
              <a:gd name="T4" fmla="*/ 35 w 311"/>
              <a:gd name="T5" fmla="*/ 263 h 287"/>
              <a:gd name="T6" fmla="*/ 35 w 311"/>
              <a:gd name="T7" fmla="*/ 287 h 287"/>
              <a:gd name="T8" fmla="*/ 275 w 311"/>
              <a:gd name="T9" fmla="*/ 287 h 287"/>
              <a:gd name="T10" fmla="*/ 275 w 311"/>
              <a:gd name="T11" fmla="*/ 263 h 287"/>
              <a:gd name="T12" fmla="*/ 251 w 311"/>
              <a:gd name="T13" fmla="*/ 239 h 287"/>
              <a:gd name="T14" fmla="*/ 71 w 311"/>
              <a:gd name="T15" fmla="*/ 215 h 287"/>
              <a:gd name="T16" fmla="*/ 239 w 311"/>
              <a:gd name="T17" fmla="*/ 215 h 287"/>
              <a:gd name="T18" fmla="*/ 239 w 311"/>
              <a:gd name="T19" fmla="*/ 156 h 287"/>
              <a:gd name="T20" fmla="*/ 155 w 311"/>
              <a:gd name="T21" fmla="*/ 71 h 287"/>
              <a:gd name="T22" fmla="*/ 71 w 311"/>
              <a:gd name="T23" fmla="*/ 156 h 287"/>
              <a:gd name="T24" fmla="*/ 71 w 311"/>
              <a:gd name="T25" fmla="*/ 215 h 287"/>
              <a:gd name="T26" fmla="*/ 155 w 311"/>
              <a:gd name="T27" fmla="*/ 95 h 287"/>
              <a:gd name="T28" fmla="*/ 167 w 311"/>
              <a:gd name="T29" fmla="*/ 107 h 287"/>
              <a:gd name="T30" fmla="*/ 155 w 311"/>
              <a:gd name="T31" fmla="*/ 119 h 287"/>
              <a:gd name="T32" fmla="*/ 119 w 311"/>
              <a:gd name="T33" fmla="*/ 156 h 287"/>
              <a:gd name="T34" fmla="*/ 107 w 311"/>
              <a:gd name="T35" fmla="*/ 168 h 287"/>
              <a:gd name="T36" fmla="*/ 95 w 311"/>
              <a:gd name="T37" fmla="*/ 156 h 287"/>
              <a:gd name="T38" fmla="*/ 155 w 311"/>
              <a:gd name="T39" fmla="*/ 95 h 287"/>
              <a:gd name="T40" fmla="*/ 155 w 311"/>
              <a:gd name="T41" fmla="*/ 60 h 287"/>
              <a:gd name="T42" fmla="*/ 167 w 311"/>
              <a:gd name="T43" fmla="*/ 48 h 287"/>
              <a:gd name="T44" fmla="*/ 167 w 311"/>
              <a:gd name="T45" fmla="*/ 12 h 287"/>
              <a:gd name="T46" fmla="*/ 155 w 311"/>
              <a:gd name="T47" fmla="*/ 0 h 287"/>
              <a:gd name="T48" fmla="*/ 143 w 311"/>
              <a:gd name="T49" fmla="*/ 12 h 287"/>
              <a:gd name="T50" fmla="*/ 143 w 311"/>
              <a:gd name="T51" fmla="*/ 48 h 287"/>
              <a:gd name="T52" fmla="*/ 155 w 311"/>
              <a:gd name="T53" fmla="*/ 60 h 287"/>
              <a:gd name="T54" fmla="*/ 71 w 311"/>
              <a:gd name="T55" fmla="*/ 88 h 287"/>
              <a:gd name="T56" fmla="*/ 88 w 311"/>
              <a:gd name="T57" fmla="*/ 88 h 287"/>
              <a:gd name="T58" fmla="*/ 88 w 311"/>
              <a:gd name="T59" fmla="*/ 71 h 287"/>
              <a:gd name="T60" fmla="*/ 62 w 311"/>
              <a:gd name="T61" fmla="*/ 45 h 287"/>
              <a:gd name="T62" fmla="*/ 45 w 311"/>
              <a:gd name="T63" fmla="*/ 45 h 287"/>
              <a:gd name="T64" fmla="*/ 45 w 311"/>
              <a:gd name="T65" fmla="*/ 45 h 287"/>
              <a:gd name="T66" fmla="*/ 45 w 311"/>
              <a:gd name="T67" fmla="*/ 62 h 287"/>
              <a:gd name="T68" fmla="*/ 71 w 311"/>
              <a:gd name="T69" fmla="*/ 88 h 287"/>
              <a:gd name="T70" fmla="*/ 60 w 311"/>
              <a:gd name="T71" fmla="*/ 155 h 287"/>
              <a:gd name="T72" fmla="*/ 48 w 311"/>
              <a:gd name="T73" fmla="*/ 143 h 287"/>
              <a:gd name="T74" fmla="*/ 12 w 311"/>
              <a:gd name="T75" fmla="*/ 143 h 287"/>
              <a:gd name="T76" fmla="*/ 0 w 311"/>
              <a:gd name="T77" fmla="*/ 155 h 287"/>
              <a:gd name="T78" fmla="*/ 0 w 311"/>
              <a:gd name="T79" fmla="*/ 155 h 287"/>
              <a:gd name="T80" fmla="*/ 12 w 311"/>
              <a:gd name="T81" fmla="*/ 167 h 287"/>
              <a:gd name="T82" fmla="*/ 48 w 311"/>
              <a:gd name="T83" fmla="*/ 167 h 287"/>
              <a:gd name="T84" fmla="*/ 60 w 311"/>
              <a:gd name="T85" fmla="*/ 155 h 287"/>
              <a:gd name="T86" fmla="*/ 299 w 311"/>
              <a:gd name="T87" fmla="*/ 143 h 287"/>
              <a:gd name="T88" fmla="*/ 263 w 311"/>
              <a:gd name="T89" fmla="*/ 143 h 287"/>
              <a:gd name="T90" fmla="*/ 251 w 311"/>
              <a:gd name="T91" fmla="*/ 155 h 287"/>
              <a:gd name="T92" fmla="*/ 263 w 311"/>
              <a:gd name="T93" fmla="*/ 167 h 287"/>
              <a:gd name="T94" fmla="*/ 299 w 311"/>
              <a:gd name="T95" fmla="*/ 167 h 287"/>
              <a:gd name="T96" fmla="*/ 311 w 311"/>
              <a:gd name="T97" fmla="*/ 155 h 287"/>
              <a:gd name="T98" fmla="*/ 299 w 311"/>
              <a:gd name="T99" fmla="*/ 143 h 287"/>
              <a:gd name="T100" fmla="*/ 240 w 311"/>
              <a:gd name="T101" fmla="*/ 88 h 287"/>
              <a:gd name="T102" fmla="*/ 265 w 311"/>
              <a:gd name="T103" fmla="*/ 62 h 287"/>
              <a:gd name="T104" fmla="*/ 265 w 311"/>
              <a:gd name="T105" fmla="*/ 45 h 287"/>
              <a:gd name="T106" fmla="*/ 248 w 311"/>
              <a:gd name="T107" fmla="*/ 45 h 287"/>
              <a:gd name="T108" fmla="*/ 223 w 311"/>
              <a:gd name="T109" fmla="*/ 71 h 287"/>
              <a:gd name="T110" fmla="*/ 223 w 311"/>
              <a:gd name="T111" fmla="*/ 88 h 287"/>
              <a:gd name="T112" fmla="*/ 240 w 311"/>
              <a:gd name="T113" fmla="*/ 88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 h="287">
                <a:moveTo>
                  <a:pt x="251" y="239"/>
                </a:moveTo>
                <a:cubicBezTo>
                  <a:pt x="59" y="239"/>
                  <a:pt x="59" y="239"/>
                  <a:pt x="59" y="239"/>
                </a:cubicBezTo>
                <a:cubicBezTo>
                  <a:pt x="46" y="239"/>
                  <a:pt x="35" y="250"/>
                  <a:pt x="35" y="263"/>
                </a:cubicBezTo>
                <a:cubicBezTo>
                  <a:pt x="35" y="287"/>
                  <a:pt x="35" y="287"/>
                  <a:pt x="35" y="287"/>
                </a:cubicBezTo>
                <a:cubicBezTo>
                  <a:pt x="275" y="287"/>
                  <a:pt x="275" y="287"/>
                  <a:pt x="275" y="287"/>
                </a:cubicBezTo>
                <a:cubicBezTo>
                  <a:pt x="275" y="263"/>
                  <a:pt x="275" y="263"/>
                  <a:pt x="275" y="263"/>
                </a:cubicBezTo>
                <a:cubicBezTo>
                  <a:pt x="275" y="250"/>
                  <a:pt x="264" y="239"/>
                  <a:pt x="251" y="239"/>
                </a:cubicBezTo>
                <a:close/>
                <a:moveTo>
                  <a:pt x="71" y="215"/>
                </a:moveTo>
                <a:cubicBezTo>
                  <a:pt x="239" y="215"/>
                  <a:pt x="239" y="215"/>
                  <a:pt x="239" y="215"/>
                </a:cubicBezTo>
                <a:cubicBezTo>
                  <a:pt x="239" y="156"/>
                  <a:pt x="239" y="156"/>
                  <a:pt x="239" y="156"/>
                </a:cubicBezTo>
                <a:cubicBezTo>
                  <a:pt x="239" y="109"/>
                  <a:pt x="201" y="71"/>
                  <a:pt x="155" y="71"/>
                </a:cubicBezTo>
                <a:cubicBezTo>
                  <a:pt x="109" y="71"/>
                  <a:pt x="71" y="109"/>
                  <a:pt x="71" y="156"/>
                </a:cubicBezTo>
                <a:lnTo>
                  <a:pt x="71" y="215"/>
                </a:lnTo>
                <a:close/>
                <a:moveTo>
                  <a:pt x="155" y="95"/>
                </a:moveTo>
                <a:cubicBezTo>
                  <a:pt x="162" y="95"/>
                  <a:pt x="167" y="101"/>
                  <a:pt x="167" y="107"/>
                </a:cubicBezTo>
                <a:cubicBezTo>
                  <a:pt x="167" y="114"/>
                  <a:pt x="162" y="119"/>
                  <a:pt x="155" y="119"/>
                </a:cubicBezTo>
                <a:cubicBezTo>
                  <a:pt x="135" y="119"/>
                  <a:pt x="119" y="136"/>
                  <a:pt x="119" y="156"/>
                </a:cubicBezTo>
                <a:cubicBezTo>
                  <a:pt x="119" y="162"/>
                  <a:pt x="114" y="168"/>
                  <a:pt x="107" y="168"/>
                </a:cubicBezTo>
                <a:cubicBezTo>
                  <a:pt x="100" y="168"/>
                  <a:pt x="95" y="162"/>
                  <a:pt x="95" y="156"/>
                </a:cubicBezTo>
                <a:cubicBezTo>
                  <a:pt x="95" y="122"/>
                  <a:pt x="122" y="95"/>
                  <a:pt x="155" y="95"/>
                </a:cubicBezTo>
                <a:close/>
                <a:moveTo>
                  <a:pt x="155" y="60"/>
                </a:moveTo>
                <a:cubicBezTo>
                  <a:pt x="162" y="60"/>
                  <a:pt x="167" y="54"/>
                  <a:pt x="167" y="48"/>
                </a:cubicBezTo>
                <a:cubicBezTo>
                  <a:pt x="167" y="12"/>
                  <a:pt x="167" y="12"/>
                  <a:pt x="167" y="12"/>
                </a:cubicBezTo>
                <a:cubicBezTo>
                  <a:pt x="167" y="5"/>
                  <a:pt x="162" y="0"/>
                  <a:pt x="155" y="0"/>
                </a:cubicBezTo>
                <a:cubicBezTo>
                  <a:pt x="148" y="0"/>
                  <a:pt x="143" y="5"/>
                  <a:pt x="143" y="12"/>
                </a:cubicBezTo>
                <a:cubicBezTo>
                  <a:pt x="143" y="48"/>
                  <a:pt x="143" y="48"/>
                  <a:pt x="143" y="48"/>
                </a:cubicBezTo>
                <a:cubicBezTo>
                  <a:pt x="143" y="54"/>
                  <a:pt x="148" y="60"/>
                  <a:pt x="155" y="60"/>
                </a:cubicBezTo>
                <a:close/>
                <a:moveTo>
                  <a:pt x="71" y="88"/>
                </a:moveTo>
                <a:cubicBezTo>
                  <a:pt x="75" y="92"/>
                  <a:pt x="83" y="92"/>
                  <a:pt x="88" y="88"/>
                </a:cubicBezTo>
                <a:cubicBezTo>
                  <a:pt x="92" y="83"/>
                  <a:pt x="92" y="75"/>
                  <a:pt x="88" y="71"/>
                </a:cubicBezTo>
                <a:cubicBezTo>
                  <a:pt x="62" y="45"/>
                  <a:pt x="62" y="45"/>
                  <a:pt x="62" y="45"/>
                </a:cubicBezTo>
                <a:cubicBezTo>
                  <a:pt x="57" y="41"/>
                  <a:pt x="50" y="41"/>
                  <a:pt x="45" y="45"/>
                </a:cubicBezTo>
                <a:cubicBezTo>
                  <a:pt x="45" y="45"/>
                  <a:pt x="45" y="45"/>
                  <a:pt x="45" y="45"/>
                </a:cubicBezTo>
                <a:cubicBezTo>
                  <a:pt x="40" y="50"/>
                  <a:pt x="40" y="57"/>
                  <a:pt x="45" y="62"/>
                </a:cubicBezTo>
                <a:lnTo>
                  <a:pt x="71" y="88"/>
                </a:lnTo>
                <a:close/>
                <a:moveTo>
                  <a:pt x="60" y="155"/>
                </a:moveTo>
                <a:cubicBezTo>
                  <a:pt x="60" y="149"/>
                  <a:pt x="54" y="143"/>
                  <a:pt x="48" y="143"/>
                </a:cubicBezTo>
                <a:cubicBezTo>
                  <a:pt x="12" y="143"/>
                  <a:pt x="12" y="143"/>
                  <a:pt x="12" y="143"/>
                </a:cubicBezTo>
                <a:cubicBezTo>
                  <a:pt x="5" y="143"/>
                  <a:pt x="0" y="149"/>
                  <a:pt x="0" y="155"/>
                </a:cubicBezTo>
                <a:cubicBezTo>
                  <a:pt x="0" y="155"/>
                  <a:pt x="0" y="155"/>
                  <a:pt x="0" y="155"/>
                </a:cubicBezTo>
                <a:cubicBezTo>
                  <a:pt x="0" y="162"/>
                  <a:pt x="5" y="167"/>
                  <a:pt x="12" y="167"/>
                </a:cubicBezTo>
                <a:cubicBezTo>
                  <a:pt x="48" y="167"/>
                  <a:pt x="48" y="167"/>
                  <a:pt x="48" y="167"/>
                </a:cubicBezTo>
                <a:cubicBezTo>
                  <a:pt x="54" y="167"/>
                  <a:pt x="60" y="162"/>
                  <a:pt x="60" y="155"/>
                </a:cubicBezTo>
                <a:close/>
                <a:moveTo>
                  <a:pt x="299" y="143"/>
                </a:moveTo>
                <a:cubicBezTo>
                  <a:pt x="263" y="143"/>
                  <a:pt x="263" y="143"/>
                  <a:pt x="263" y="143"/>
                </a:cubicBezTo>
                <a:cubicBezTo>
                  <a:pt x="256" y="143"/>
                  <a:pt x="251" y="149"/>
                  <a:pt x="251" y="155"/>
                </a:cubicBezTo>
                <a:cubicBezTo>
                  <a:pt x="251" y="162"/>
                  <a:pt x="256" y="167"/>
                  <a:pt x="263" y="167"/>
                </a:cubicBezTo>
                <a:cubicBezTo>
                  <a:pt x="299" y="167"/>
                  <a:pt x="299" y="167"/>
                  <a:pt x="299" y="167"/>
                </a:cubicBezTo>
                <a:cubicBezTo>
                  <a:pt x="305" y="167"/>
                  <a:pt x="311" y="162"/>
                  <a:pt x="311" y="155"/>
                </a:cubicBezTo>
                <a:cubicBezTo>
                  <a:pt x="311" y="149"/>
                  <a:pt x="305" y="143"/>
                  <a:pt x="299" y="143"/>
                </a:cubicBezTo>
                <a:close/>
                <a:moveTo>
                  <a:pt x="240" y="88"/>
                </a:moveTo>
                <a:cubicBezTo>
                  <a:pt x="265" y="62"/>
                  <a:pt x="265" y="62"/>
                  <a:pt x="265" y="62"/>
                </a:cubicBezTo>
                <a:cubicBezTo>
                  <a:pt x="270" y="57"/>
                  <a:pt x="270" y="50"/>
                  <a:pt x="265" y="45"/>
                </a:cubicBezTo>
                <a:cubicBezTo>
                  <a:pt x="260" y="41"/>
                  <a:pt x="253" y="41"/>
                  <a:pt x="248" y="45"/>
                </a:cubicBezTo>
                <a:cubicBezTo>
                  <a:pt x="223" y="71"/>
                  <a:pt x="223" y="71"/>
                  <a:pt x="223" y="71"/>
                </a:cubicBezTo>
                <a:cubicBezTo>
                  <a:pt x="218" y="75"/>
                  <a:pt x="218" y="83"/>
                  <a:pt x="223" y="88"/>
                </a:cubicBezTo>
                <a:cubicBezTo>
                  <a:pt x="227" y="92"/>
                  <a:pt x="235" y="92"/>
                  <a:pt x="240" y="88"/>
                </a:cubicBezTo>
                <a:close/>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endParaRPr lang="en-IE" sz="1800" dirty="0"/>
          </a:p>
        </p:txBody>
      </p:sp>
      <p:sp>
        <p:nvSpPr>
          <p:cNvPr id="51" name="Rectangle 50"/>
          <p:cNvSpPr/>
          <p:nvPr/>
        </p:nvSpPr>
        <p:spPr>
          <a:xfrm>
            <a:off x="3942173" y="3760692"/>
            <a:ext cx="1277829" cy="369332"/>
          </a:xfrm>
          <a:prstGeom prst="rect">
            <a:avLst/>
          </a:prstGeom>
        </p:spPr>
        <p:txBody>
          <a:bodyPr wrap="square">
            <a:spAutoFit/>
          </a:bodyPr>
          <a:lstStyle/>
          <a:p>
            <a:pPr defTabSz="685800" eaLnBrk="1" fontAlgn="auto" hangingPunct="1">
              <a:spcBef>
                <a:spcPts val="0"/>
              </a:spcBef>
              <a:spcAft>
                <a:spcPts val="225"/>
              </a:spcAft>
              <a:defRPr/>
            </a:pPr>
            <a:r>
              <a:rPr lang="sv-SE" sz="900" b="1" i="1" dirty="0">
                <a:solidFill>
                  <a:schemeClr val="bg1"/>
                </a:solidFill>
                <a:ea typeface="Verdana" panose="020B0604030504040204" pitchFamily="34" charset="0"/>
                <a:cs typeface="Verdana" panose="020B0604030504040204" pitchFamily="34" charset="0"/>
              </a:rPr>
              <a:t>NYTTA </a:t>
            </a:r>
            <a:r>
              <a:rPr lang="sv-SE" sz="900" b="1" i="1" dirty="0" smtClean="0">
                <a:solidFill>
                  <a:schemeClr val="bg1"/>
                </a:solidFill>
                <a:ea typeface="Verdana" panose="020B0604030504040204" pitchFamily="34" charset="0"/>
                <a:cs typeface="Verdana" panose="020B0604030504040204" pitchFamily="34" charset="0"/>
              </a:rPr>
              <a:t>MED </a:t>
            </a:r>
            <a:r>
              <a:rPr lang="sv-SE" sz="900" b="1" i="1" dirty="0">
                <a:solidFill>
                  <a:schemeClr val="bg1"/>
                </a:solidFill>
                <a:ea typeface="Verdana" panose="020B0604030504040204" pitchFamily="34" charset="0"/>
                <a:cs typeface="Verdana" panose="020B0604030504040204" pitchFamily="34" charset="0"/>
              </a:rPr>
              <a:t/>
            </a:r>
            <a:br>
              <a:rPr lang="sv-SE" sz="900" b="1" i="1" dirty="0">
                <a:solidFill>
                  <a:schemeClr val="bg1"/>
                </a:solidFill>
                <a:ea typeface="Verdana" panose="020B0604030504040204" pitchFamily="34" charset="0"/>
                <a:cs typeface="Verdana" panose="020B0604030504040204" pitchFamily="34" charset="0"/>
              </a:rPr>
            </a:br>
            <a:r>
              <a:rPr lang="sv-SE" sz="900" b="1" i="1" dirty="0">
                <a:solidFill>
                  <a:schemeClr val="bg1"/>
                </a:solidFill>
                <a:ea typeface="Verdana" panose="020B0604030504040204" pitchFamily="34" charset="0"/>
                <a:cs typeface="Verdana" panose="020B0604030504040204" pitchFamily="34" charset="0"/>
              </a:rPr>
              <a:t>FVM SLL</a:t>
            </a:r>
            <a:endParaRPr lang="sv-SE" sz="900" b="1" i="1" kern="0" dirty="0">
              <a:solidFill>
                <a:schemeClr val="bg1"/>
              </a:solidFill>
              <a:ea typeface="Verdana" panose="020B0604030504040204" pitchFamily="34" charset="0"/>
              <a:cs typeface="Verdana" panose="020B0604030504040204" pitchFamily="34" charset="0"/>
            </a:endParaRPr>
          </a:p>
        </p:txBody>
      </p:sp>
      <p:grpSp>
        <p:nvGrpSpPr>
          <p:cNvPr id="52" name="Group 51"/>
          <p:cNvGrpSpPr/>
          <p:nvPr/>
        </p:nvGrpSpPr>
        <p:grpSpPr>
          <a:xfrm>
            <a:off x="4353553" y="3310888"/>
            <a:ext cx="436892" cy="405404"/>
            <a:chOff x="3432176" y="5373688"/>
            <a:chExt cx="704851" cy="654051"/>
          </a:xfrm>
          <a:solidFill>
            <a:schemeClr val="bg1"/>
          </a:solidFill>
        </p:grpSpPr>
        <p:sp>
          <p:nvSpPr>
            <p:cNvPr id="53" name="Freeform 5"/>
            <p:cNvSpPr>
              <a:spLocks/>
            </p:cNvSpPr>
            <p:nvPr/>
          </p:nvSpPr>
          <p:spPr bwMode="auto">
            <a:xfrm>
              <a:off x="3613151" y="5900739"/>
              <a:ext cx="342900" cy="127000"/>
            </a:xfrm>
            <a:custGeom>
              <a:avLst/>
              <a:gdLst>
                <a:gd name="T0" fmla="*/ 113 w 113"/>
                <a:gd name="T1" fmla="*/ 35 h 42"/>
                <a:gd name="T2" fmla="*/ 106 w 113"/>
                <a:gd name="T3" fmla="*/ 42 h 42"/>
                <a:gd name="T4" fmla="*/ 7 w 113"/>
                <a:gd name="T5" fmla="*/ 42 h 42"/>
                <a:gd name="T6" fmla="*/ 0 w 113"/>
                <a:gd name="T7" fmla="*/ 35 h 42"/>
                <a:gd name="T8" fmla="*/ 0 w 113"/>
                <a:gd name="T9" fmla="*/ 7 h 42"/>
                <a:gd name="T10" fmla="*/ 7 w 113"/>
                <a:gd name="T11" fmla="*/ 0 h 42"/>
                <a:gd name="T12" fmla="*/ 106 w 113"/>
                <a:gd name="T13" fmla="*/ 0 h 42"/>
                <a:gd name="T14" fmla="*/ 113 w 113"/>
                <a:gd name="T15" fmla="*/ 7 h 42"/>
                <a:gd name="T16" fmla="*/ 113 w 113"/>
                <a:gd name="T17"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42">
                  <a:moveTo>
                    <a:pt x="113" y="35"/>
                  </a:moveTo>
                  <a:cubicBezTo>
                    <a:pt x="113" y="39"/>
                    <a:pt x="110" y="42"/>
                    <a:pt x="106" y="42"/>
                  </a:cubicBezTo>
                  <a:cubicBezTo>
                    <a:pt x="7" y="42"/>
                    <a:pt x="7" y="42"/>
                    <a:pt x="7" y="42"/>
                  </a:cubicBezTo>
                  <a:cubicBezTo>
                    <a:pt x="3" y="42"/>
                    <a:pt x="0" y="39"/>
                    <a:pt x="0" y="35"/>
                  </a:cubicBezTo>
                  <a:cubicBezTo>
                    <a:pt x="0" y="7"/>
                    <a:pt x="0" y="7"/>
                    <a:pt x="0" y="7"/>
                  </a:cubicBezTo>
                  <a:cubicBezTo>
                    <a:pt x="0" y="3"/>
                    <a:pt x="3" y="0"/>
                    <a:pt x="7" y="0"/>
                  </a:cubicBezTo>
                  <a:cubicBezTo>
                    <a:pt x="106" y="0"/>
                    <a:pt x="106" y="0"/>
                    <a:pt x="106" y="0"/>
                  </a:cubicBezTo>
                  <a:cubicBezTo>
                    <a:pt x="110" y="0"/>
                    <a:pt x="113" y="3"/>
                    <a:pt x="113" y="7"/>
                  </a:cubicBezTo>
                  <a:lnTo>
                    <a:pt x="11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800" dirty="0"/>
            </a:p>
          </p:txBody>
        </p:sp>
        <p:sp>
          <p:nvSpPr>
            <p:cNvPr id="54" name="Freeform 6"/>
            <p:cNvSpPr>
              <a:spLocks noEditPoints="1"/>
            </p:cNvSpPr>
            <p:nvPr/>
          </p:nvSpPr>
          <p:spPr bwMode="auto">
            <a:xfrm>
              <a:off x="3432176" y="5373688"/>
              <a:ext cx="704851" cy="476251"/>
            </a:xfrm>
            <a:custGeom>
              <a:avLst/>
              <a:gdLst>
                <a:gd name="T0" fmla="*/ 231 w 233"/>
                <a:gd name="T1" fmla="*/ 17 h 157"/>
                <a:gd name="T2" fmla="*/ 225 w 233"/>
                <a:gd name="T3" fmla="*/ 14 h 157"/>
                <a:gd name="T4" fmla="*/ 181 w 233"/>
                <a:gd name="T5" fmla="*/ 14 h 157"/>
                <a:gd name="T6" fmla="*/ 181 w 233"/>
                <a:gd name="T7" fmla="*/ 0 h 157"/>
                <a:gd name="T8" fmla="*/ 52 w 233"/>
                <a:gd name="T9" fmla="*/ 0 h 157"/>
                <a:gd name="T10" fmla="*/ 52 w 233"/>
                <a:gd name="T11" fmla="*/ 14 h 157"/>
                <a:gd name="T12" fmla="*/ 8 w 233"/>
                <a:gd name="T13" fmla="*/ 14 h 157"/>
                <a:gd name="T14" fmla="*/ 2 w 233"/>
                <a:gd name="T15" fmla="*/ 17 h 157"/>
                <a:gd name="T16" fmla="*/ 0 w 233"/>
                <a:gd name="T17" fmla="*/ 24 h 157"/>
                <a:gd name="T18" fmla="*/ 100 w 233"/>
                <a:gd name="T19" fmla="*/ 117 h 157"/>
                <a:gd name="T20" fmla="*/ 88 w 233"/>
                <a:gd name="T21" fmla="*/ 157 h 157"/>
                <a:gd name="T22" fmla="*/ 145 w 233"/>
                <a:gd name="T23" fmla="*/ 156 h 157"/>
                <a:gd name="T24" fmla="*/ 132 w 233"/>
                <a:gd name="T25" fmla="*/ 118 h 157"/>
                <a:gd name="T26" fmla="*/ 135 w 233"/>
                <a:gd name="T27" fmla="*/ 117 h 157"/>
                <a:gd name="T28" fmla="*/ 233 w 233"/>
                <a:gd name="T29" fmla="*/ 24 h 157"/>
                <a:gd name="T30" fmla="*/ 231 w 233"/>
                <a:gd name="T31" fmla="*/ 17 h 157"/>
                <a:gd name="T32" fmla="*/ 18 w 233"/>
                <a:gd name="T33" fmla="*/ 29 h 157"/>
                <a:gd name="T34" fmla="*/ 53 w 233"/>
                <a:gd name="T35" fmla="*/ 29 h 157"/>
                <a:gd name="T36" fmla="*/ 73 w 233"/>
                <a:gd name="T37" fmla="*/ 92 h 157"/>
                <a:gd name="T38" fmla="*/ 18 w 233"/>
                <a:gd name="T39" fmla="*/ 29 h 157"/>
                <a:gd name="T40" fmla="*/ 73 w 233"/>
                <a:gd name="T41" fmla="*/ 16 h 157"/>
                <a:gd name="T42" fmla="*/ 92 w 233"/>
                <a:gd name="T43" fmla="*/ 15 h 157"/>
                <a:gd name="T44" fmla="*/ 109 w 233"/>
                <a:gd name="T45" fmla="*/ 102 h 157"/>
                <a:gd name="T46" fmla="*/ 73 w 233"/>
                <a:gd name="T47" fmla="*/ 16 h 157"/>
                <a:gd name="T48" fmla="*/ 165 w 233"/>
                <a:gd name="T49" fmla="*/ 89 h 157"/>
                <a:gd name="T50" fmla="*/ 180 w 233"/>
                <a:gd name="T51" fmla="*/ 29 h 157"/>
                <a:gd name="T52" fmla="*/ 214 w 233"/>
                <a:gd name="T53" fmla="*/ 29 h 157"/>
                <a:gd name="T54" fmla="*/ 165 w 233"/>
                <a:gd name="T55" fmla="*/ 8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3" h="157">
                  <a:moveTo>
                    <a:pt x="231" y="17"/>
                  </a:moveTo>
                  <a:cubicBezTo>
                    <a:pt x="230" y="15"/>
                    <a:pt x="228" y="14"/>
                    <a:pt x="225" y="14"/>
                  </a:cubicBezTo>
                  <a:cubicBezTo>
                    <a:pt x="181" y="14"/>
                    <a:pt x="181" y="14"/>
                    <a:pt x="181" y="14"/>
                  </a:cubicBezTo>
                  <a:cubicBezTo>
                    <a:pt x="182" y="6"/>
                    <a:pt x="181" y="0"/>
                    <a:pt x="181" y="0"/>
                  </a:cubicBezTo>
                  <a:cubicBezTo>
                    <a:pt x="52" y="0"/>
                    <a:pt x="52" y="0"/>
                    <a:pt x="52" y="0"/>
                  </a:cubicBezTo>
                  <a:cubicBezTo>
                    <a:pt x="52" y="5"/>
                    <a:pt x="52" y="10"/>
                    <a:pt x="52" y="14"/>
                  </a:cubicBezTo>
                  <a:cubicBezTo>
                    <a:pt x="8" y="14"/>
                    <a:pt x="8" y="14"/>
                    <a:pt x="8" y="14"/>
                  </a:cubicBezTo>
                  <a:cubicBezTo>
                    <a:pt x="5" y="14"/>
                    <a:pt x="3" y="15"/>
                    <a:pt x="2" y="17"/>
                  </a:cubicBezTo>
                  <a:cubicBezTo>
                    <a:pt x="0" y="19"/>
                    <a:pt x="0" y="21"/>
                    <a:pt x="0" y="24"/>
                  </a:cubicBezTo>
                  <a:cubicBezTo>
                    <a:pt x="1" y="25"/>
                    <a:pt x="23" y="105"/>
                    <a:pt x="100" y="117"/>
                  </a:cubicBezTo>
                  <a:cubicBezTo>
                    <a:pt x="101" y="123"/>
                    <a:pt x="101" y="154"/>
                    <a:pt x="88" y="157"/>
                  </a:cubicBezTo>
                  <a:cubicBezTo>
                    <a:pt x="145" y="156"/>
                    <a:pt x="145" y="156"/>
                    <a:pt x="145" y="156"/>
                  </a:cubicBezTo>
                  <a:cubicBezTo>
                    <a:pt x="132" y="153"/>
                    <a:pt x="132" y="123"/>
                    <a:pt x="132" y="118"/>
                  </a:cubicBezTo>
                  <a:cubicBezTo>
                    <a:pt x="133" y="117"/>
                    <a:pt x="134" y="117"/>
                    <a:pt x="135" y="117"/>
                  </a:cubicBezTo>
                  <a:cubicBezTo>
                    <a:pt x="210" y="104"/>
                    <a:pt x="233" y="25"/>
                    <a:pt x="233" y="24"/>
                  </a:cubicBezTo>
                  <a:cubicBezTo>
                    <a:pt x="233" y="21"/>
                    <a:pt x="233" y="19"/>
                    <a:pt x="231" y="17"/>
                  </a:cubicBezTo>
                  <a:close/>
                  <a:moveTo>
                    <a:pt x="18" y="29"/>
                  </a:moveTo>
                  <a:cubicBezTo>
                    <a:pt x="53" y="29"/>
                    <a:pt x="53" y="29"/>
                    <a:pt x="53" y="29"/>
                  </a:cubicBezTo>
                  <a:cubicBezTo>
                    <a:pt x="56" y="59"/>
                    <a:pt x="63" y="79"/>
                    <a:pt x="73" y="92"/>
                  </a:cubicBezTo>
                  <a:cubicBezTo>
                    <a:pt x="41" y="76"/>
                    <a:pt x="25" y="45"/>
                    <a:pt x="18" y="29"/>
                  </a:cubicBezTo>
                  <a:close/>
                  <a:moveTo>
                    <a:pt x="73" y="16"/>
                  </a:moveTo>
                  <a:cubicBezTo>
                    <a:pt x="92" y="15"/>
                    <a:pt x="92" y="15"/>
                    <a:pt x="92" y="15"/>
                  </a:cubicBezTo>
                  <a:cubicBezTo>
                    <a:pt x="87" y="51"/>
                    <a:pt x="109" y="102"/>
                    <a:pt x="109" y="102"/>
                  </a:cubicBezTo>
                  <a:cubicBezTo>
                    <a:pt x="71" y="76"/>
                    <a:pt x="73" y="16"/>
                    <a:pt x="73" y="16"/>
                  </a:cubicBezTo>
                  <a:close/>
                  <a:moveTo>
                    <a:pt x="165" y="89"/>
                  </a:moveTo>
                  <a:cubicBezTo>
                    <a:pt x="175" y="71"/>
                    <a:pt x="179" y="48"/>
                    <a:pt x="180" y="29"/>
                  </a:cubicBezTo>
                  <a:cubicBezTo>
                    <a:pt x="214" y="29"/>
                    <a:pt x="214" y="29"/>
                    <a:pt x="214" y="29"/>
                  </a:cubicBezTo>
                  <a:cubicBezTo>
                    <a:pt x="208" y="44"/>
                    <a:pt x="194" y="72"/>
                    <a:pt x="165"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E" sz="1800" dirty="0"/>
            </a:p>
          </p:txBody>
        </p:sp>
      </p:grpSp>
    </p:spTree>
    <p:extLst>
      <p:ext uri="{BB962C8B-B14F-4D97-AF65-F5344CB8AC3E}">
        <p14:creationId xmlns:p14="http://schemas.microsoft.com/office/powerpoint/2010/main" val="6771669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41" grpId="0" animBg="1"/>
      <p:bldP spid="47" grpId="0"/>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1519" y="936625"/>
            <a:ext cx="7700962" cy="836613"/>
          </a:xfrm>
        </p:spPr>
        <p:txBody>
          <a:bodyPr>
            <a:normAutofit/>
          </a:bodyPr>
          <a:lstStyle/>
          <a:p>
            <a:pPr algn="ctr"/>
            <a:r>
              <a:rPr lang="sv-SE" sz="2000" b="1" dirty="0" err="1" smtClean="0"/>
              <a:t>eHälsalyftet</a:t>
            </a:r>
            <a:r>
              <a:rPr lang="sv-SE" sz="2000" b="1" dirty="0"/>
              <a:t> </a:t>
            </a:r>
            <a:r>
              <a:rPr lang="sv-SE" sz="2000" b="1" dirty="0" smtClean="0"/>
              <a:t>2016-2019</a:t>
            </a:r>
            <a:endParaRPr lang="sv-SE" sz="2000" b="1" dirty="0"/>
          </a:p>
        </p:txBody>
      </p:sp>
      <p:sp>
        <p:nvSpPr>
          <p:cNvPr id="3" name="Platshållare för innehåll 2"/>
          <p:cNvSpPr>
            <a:spLocks noGrp="1"/>
          </p:cNvSpPr>
          <p:nvPr>
            <p:ph idx="1"/>
          </p:nvPr>
        </p:nvSpPr>
        <p:spPr/>
        <p:txBody>
          <a:bodyPr>
            <a:normAutofit fontScale="85000" lnSpcReduction="20000"/>
          </a:bodyPr>
          <a:lstStyle/>
          <a:p>
            <a:pPr marL="0" indent="0">
              <a:buNone/>
            </a:pPr>
            <a:endParaRPr lang="sv-SE" sz="2400" dirty="0"/>
          </a:p>
          <a:p>
            <a:endParaRPr lang="sv-SE" sz="2400" dirty="0" smtClean="0"/>
          </a:p>
          <a:p>
            <a:pPr marL="0" indent="0">
              <a:buNone/>
            </a:pPr>
            <a:r>
              <a:rPr lang="sv-SE" sz="2400" dirty="0" smtClean="0"/>
              <a:t/>
            </a:r>
            <a:br>
              <a:rPr lang="sv-SE" sz="2400" dirty="0" smtClean="0"/>
            </a:br>
            <a:r>
              <a:rPr lang="sv-SE" sz="2400" dirty="0" smtClean="0"/>
              <a:t/>
            </a:r>
            <a:br>
              <a:rPr lang="sv-SE" sz="2400" dirty="0" smtClean="0"/>
            </a:br>
            <a:endParaRPr lang="sv-SE" sz="2400" dirty="0"/>
          </a:p>
          <a:p>
            <a:r>
              <a:rPr lang="sv-SE" sz="1700" dirty="0" smtClean="0">
                <a:latin typeface="+mj-lt"/>
              </a:rPr>
              <a:t>Syfte</a:t>
            </a:r>
            <a:r>
              <a:rPr lang="sv-SE" sz="1700" dirty="0">
                <a:latin typeface="+mj-lt"/>
              </a:rPr>
              <a:t>: V</a:t>
            </a:r>
            <a:r>
              <a:rPr lang="sv-SE" sz="1700" dirty="0" smtClean="0">
                <a:latin typeface="+mj-lt"/>
              </a:rPr>
              <a:t>idareutveckla vår kompetens inom </a:t>
            </a:r>
            <a:r>
              <a:rPr lang="sv-SE" sz="1700" dirty="0" err="1" smtClean="0">
                <a:latin typeface="+mj-lt"/>
              </a:rPr>
              <a:t>eHälsa</a:t>
            </a:r>
            <a:endParaRPr lang="sv-SE" sz="1700" dirty="0" smtClean="0">
              <a:latin typeface="+mj-lt"/>
            </a:endParaRPr>
          </a:p>
          <a:p>
            <a:r>
              <a:rPr lang="sv-SE" sz="1700" dirty="0">
                <a:latin typeface="+mj-lt"/>
              </a:rPr>
              <a:t>N</a:t>
            </a:r>
            <a:r>
              <a:rPr lang="sv-SE" sz="1700" dirty="0" smtClean="0">
                <a:latin typeface="+mj-lt"/>
              </a:rPr>
              <a:t>ätverksmodell med lokala dialogseminarium</a:t>
            </a:r>
          </a:p>
          <a:p>
            <a:pPr>
              <a:lnSpc>
                <a:spcPct val="170000"/>
              </a:lnSpc>
            </a:pPr>
            <a:r>
              <a:rPr lang="sv-SE" sz="1700" dirty="0">
                <a:latin typeface="+mj-lt"/>
              </a:rPr>
              <a:t>Projektmedel beviljade av </a:t>
            </a:r>
            <a:r>
              <a:rPr lang="sv-SE" sz="1700" b="1" dirty="0">
                <a:latin typeface="+mj-lt"/>
              </a:rPr>
              <a:t>Europeiska </a:t>
            </a:r>
            <a:r>
              <a:rPr lang="sv-SE" sz="1700" b="1" dirty="0" smtClean="0">
                <a:latin typeface="+mj-lt"/>
              </a:rPr>
              <a:t>Socialfonden (ESF)</a:t>
            </a:r>
            <a:endParaRPr lang="sv-SE" sz="1700" b="1" dirty="0">
              <a:latin typeface="+mj-lt"/>
            </a:endParaRPr>
          </a:p>
          <a:p>
            <a:pPr>
              <a:lnSpc>
                <a:spcPct val="170000"/>
              </a:lnSpc>
            </a:pPr>
            <a:r>
              <a:rPr lang="sv-SE" altLang="sv-SE" sz="1700" b="1" dirty="0">
                <a:solidFill>
                  <a:srgbClr val="000000"/>
                </a:solidFill>
                <a:latin typeface="+mj-lt"/>
              </a:rPr>
              <a:t>Medfinansiering</a:t>
            </a:r>
            <a:r>
              <a:rPr lang="sv-SE" altLang="sv-SE" sz="1700" dirty="0">
                <a:solidFill>
                  <a:srgbClr val="000000"/>
                </a:solidFill>
                <a:latin typeface="+mj-lt"/>
              </a:rPr>
              <a:t> av deltagande </a:t>
            </a:r>
            <a:r>
              <a:rPr lang="sv-SE" altLang="sv-SE" sz="1700" dirty="0" smtClean="0">
                <a:solidFill>
                  <a:srgbClr val="000000"/>
                </a:solidFill>
                <a:latin typeface="+mj-lt"/>
              </a:rPr>
              <a:t>organisationer i form av deltagare </a:t>
            </a:r>
            <a:br>
              <a:rPr lang="sv-SE" altLang="sv-SE" sz="1700" dirty="0" smtClean="0">
                <a:solidFill>
                  <a:srgbClr val="000000"/>
                </a:solidFill>
                <a:latin typeface="+mj-lt"/>
              </a:rPr>
            </a:br>
            <a:r>
              <a:rPr lang="sv-SE" altLang="sv-SE" sz="1700" dirty="0" smtClean="0">
                <a:solidFill>
                  <a:srgbClr val="000000"/>
                </a:solidFill>
                <a:latin typeface="+mj-lt"/>
              </a:rPr>
              <a:t>på dialogseminarier</a:t>
            </a:r>
            <a:endParaRPr lang="sv-SE" altLang="sv-SE" sz="1700" dirty="0">
              <a:solidFill>
                <a:srgbClr val="000000"/>
              </a:solidFill>
              <a:latin typeface="+mj-lt"/>
            </a:endParaRPr>
          </a:p>
          <a:p>
            <a:endParaRPr lang="sv-SE"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7211" y="2069101"/>
            <a:ext cx="1673943" cy="108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0973" y="3000634"/>
            <a:ext cx="907982" cy="844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4253" y="2077389"/>
            <a:ext cx="23812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4332" y="2221484"/>
            <a:ext cx="18764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67560" y="3150189"/>
            <a:ext cx="26289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6483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6253" y="779042"/>
            <a:ext cx="8229600" cy="840059"/>
          </a:xfrm>
        </p:spPr>
        <p:txBody>
          <a:bodyPr>
            <a:normAutofit/>
          </a:bodyPr>
          <a:lstStyle/>
          <a:p>
            <a:r>
              <a:rPr lang="sv-SE" dirty="0"/>
              <a:t>”Dokument utifrån” SVT </a:t>
            </a:r>
            <a:r>
              <a:rPr lang="sv-SE" dirty="0" smtClean="0"/>
              <a:t>1984</a:t>
            </a:r>
            <a:endParaRPr lang="sv-SE" dirty="0"/>
          </a:p>
        </p:txBody>
      </p:sp>
      <p:sp>
        <p:nvSpPr>
          <p:cNvPr id="4" name="textruta 3"/>
          <p:cNvSpPr txBox="1"/>
          <p:nvPr/>
        </p:nvSpPr>
        <p:spPr>
          <a:xfrm rot="10800000" flipV="1">
            <a:off x="1113182" y="6088244"/>
            <a:ext cx="6559826" cy="24622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sv-SE" sz="1000" u="sng" dirty="0" smtClean="0">
                <a:hlinkClick r:id="rId4"/>
              </a:rPr>
              <a:t>https</a:t>
            </a:r>
            <a:r>
              <a:rPr lang="sv-SE" sz="1000" u="sng" dirty="0">
                <a:hlinkClick r:id="rId4"/>
              </a:rPr>
              <a:t>://www.youtube.com/watch?v=S7r0c3kmaok</a:t>
            </a:r>
            <a:endParaRPr lang="sv-SE" sz="1000" dirty="0"/>
          </a:p>
        </p:txBody>
      </p:sp>
      <p:pic>
        <p:nvPicPr>
          <p:cNvPr id="3" name="S7r0c3kmaok"/>
          <p:cNvPicPr>
            <a:picLocks noRot="1" noChangeAspect="1"/>
          </p:cNvPicPr>
          <p:nvPr>
            <a:videoFile r:link="rId1"/>
          </p:nvPr>
        </p:nvPicPr>
        <p:blipFill>
          <a:blip r:embed="rId5"/>
          <a:stretch>
            <a:fillRect/>
          </a:stretch>
        </p:blipFill>
        <p:spPr>
          <a:xfrm>
            <a:off x="1113181" y="1483414"/>
            <a:ext cx="6777206" cy="3812179"/>
          </a:xfrm>
          <a:prstGeom prst="rect">
            <a:avLst/>
          </a:prstGeom>
        </p:spPr>
      </p:pic>
    </p:spTree>
    <p:extLst>
      <p:ext uri="{BB962C8B-B14F-4D97-AF65-F5344CB8AC3E}">
        <p14:creationId xmlns:p14="http://schemas.microsoft.com/office/powerpoint/2010/main" val="3102451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jälp 2">
            <a:hlinkClick r:id="" action="ppaction://noaction" highlightClick="1"/>
          </p:cNvPr>
          <p:cNvSpPr/>
          <p:nvPr/>
        </p:nvSpPr>
        <p:spPr>
          <a:xfrm>
            <a:off x="467592" y="1430828"/>
            <a:ext cx="729442" cy="860367"/>
          </a:xfrm>
          <a:prstGeom prst="actionButtonHelp">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50"/>
          </a:p>
        </p:txBody>
      </p:sp>
      <p:sp>
        <p:nvSpPr>
          <p:cNvPr id="12" name="Rubrik 1"/>
          <p:cNvSpPr>
            <a:spLocks noGrp="1"/>
          </p:cNvSpPr>
          <p:nvPr>
            <p:ph type="title"/>
          </p:nvPr>
        </p:nvSpPr>
        <p:spPr>
          <a:xfrm>
            <a:off x="1756648" y="1013897"/>
            <a:ext cx="5565386" cy="1143220"/>
          </a:xfrm>
        </p:spPr>
        <p:txBody>
          <a:bodyPr>
            <a:normAutofit/>
          </a:bodyPr>
          <a:lstStyle/>
          <a:p>
            <a:pPr algn="ctr"/>
            <a:r>
              <a:rPr lang="sv-SE" sz="2000" b="1" dirty="0" smtClean="0"/>
              <a:t>Paus</a:t>
            </a:r>
            <a:br>
              <a:rPr lang="sv-SE" sz="2000" b="1" dirty="0" smtClean="0"/>
            </a:br>
            <a:endParaRPr lang="sv-SE" sz="2000" b="1" dirty="0"/>
          </a:p>
        </p:txBody>
      </p:sp>
      <p:pic>
        <p:nvPicPr>
          <p:cNvPr id="13" name="Platshållare för innehåll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6648" y="2165481"/>
            <a:ext cx="5565386" cy="3831913"/>
          </a:xfrm>
        </p:spPr>
      </p:pic>
    </p:spTree>
    <p:extLst>
      <p:ext uri="{BB962C8B-B14F-4D97-AF65-F5344CB8AC3E}">
        <p14:creationId xmlns:p14="http://schemas.microsoft.com/office/powerpoint/2010/main" val="693035038"/>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rotWithShape="1">
          <a:blip r:embed="rId3" cstate="print">
            <a:extLst>
              <a:ext uri="{28A0092B-C50C-407E-A947-70E740481C1C}">
                <a14:useLocalDpi xmlns:a14="http://schemas.microsoft.com/office/drawing/2010/main" val="0"/>
              </a:ext>
            </a:extLst>
          </a:blip>
          <a:srcRect l="11863" r="13230"/>
          <a:stretch/>
        </p:blipFill>
        <p:spPr>
          <a:xfrm>
            <a:off x="2190240" y="1799746"/>
            <a:ext cx="4234197" cy="3994517"/>
          </a:xfrm>
          <a:prstGeom prst="rect">
            <a:avLst/>
          </a:prstGeom>
        </p:spPr>
      </p:pic>
      <p:sp>
        <p:nvSpPr>
          <p:cNvPr id="2" name="Rubrik 1"/>
          <p:cNvSpPr>
            <a:spLocks noGrp="1"/>
          </p:cNvSpPr>
          <p:nvPr>
            <p:ph type="title"/>
          </p:nvPr>
        </p:nvSpPr>
        <p:spPr>
          <a:xfrm>
            <a:off x="457200" y="926232"/>
            <a:ext cx="8229600" cy="650571"/>
          </a:xfrm>
        </p:spPr>
        <p:txBody>
          <a:bodyPr/>
          <a:lstStyle/>
          <a:p>
            <a:pPr algn="ctr"/>
            <a:r>
              <a:rPr lang="sv-SE" sz="2000" b="1" dirty="0" smtClean="0"/>
              <a:t>Framtidens vårdinformationsmiljö är så mycket mer </a:t>
            </a:r>
            <a:br>
              <a:rPr lang="sv-SE" sz="2000" b="1" dirty="0" smtClean="0"/>
            </a:br>
            <a:r>
              <a:rPr lang="sv-SE" sz="2000" b="1" dirty="0" smtClean="0"/>
              <a:t>än ett nytt journalsystem…</a:t>
            </a:r>
            <a:endParaRPr lang="sv-SE" sz="1800" dirty="0"/>
          </a:p>
        </p:txBody>
      </p:sp>
      <p:sp>
        <p:nvSpPr>
          <p:cNvPr id="15" name="textruta 14"/>
          <p:cNvSpPr txBox="1"/>
          <p:nvPr/>
        </p:nvSpPr>
        <p:spPr>
          <a:xfrm>
            <a:off x="2687746" y="4827436"/>
            <a:ext cx="3564164" cy="443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marL="128588" indent="-128588">
              <a:buFont typeface="Arial" panose="020B0604020202020204" pitchFamily="34" charset="0"/>
              <a:buChar char="•"/>
            </a:pPr>
            <a:endParaRPr lang="sv-SE" sz="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3354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uphCYko9UsM"/>
          <p:cNvPicPr>
            <a:picLocks noRot="1" noChangeAspect="1"/>
          </p:cNvPicPr>
          <p:nvPr>
            <a:videoFile r:link="rId1"/>
          </p:nvPr>
        </p:nvPicPr>
        <p:blipFill>
          <a:blip r:embed="rId4"/>
          <a:stretch>
            <a:fillRect/>
          </a:stretch>
        </p:blipFill>
        <p:spPr>
          <a:xfrm>
            <a:off x="548640" y="1493520"/>
            <a:ext cx="8253307" cy="4419600"/>
          </a:xfrm>
          <a:prstGeom prst="rect">
            <a:avLst/>
          </a:prstGeom>
        </p:spPr>
      </p:pic>
      <p:sp>
        <p:nvSpPr>
          <p:cNvPr id="6" name="textruta 5"/>
          <p:cNvSpPr txBox="1"/>
          <p:nvPr/>
        </p:nvSpPr>
        <p:spPr>
          <a:xfrm>
            <a:off x="883921" y="711200"/>
            <a:ext cx="7254240" cy="707886"/>
          </a:xfrm>
          <a:prstGeom prst="rect">
            <a:avLst/>
          </a:prstGeom>
          <a:noFill/>
        </p:spPr>
        <p:txBody>
          <a:bodyPr wrap="square" rtlCol="0">
            <a:spAutoFit/>
          </a:bodyPr>
          <a:lstStyle/>
          <a:p>
            <a:pPr algn="l">
              <a:spcBef>
                <a:spcPts val="0"/>
              </a:spcBef>
            </a:pPr>
            <a:r>
              <a:rPr lang="sv-SE" sz="2000" b="1" dirty="0" smtClean="0">
                <a:ea typeface="Verdana" panose="020B0604030504040204" pitchFamily="34" charset="0"/>
                <a:cs typeface="Verdana" panose="020B0604030504040204" pitchFamily="34" charset="0"/>
              </a:rPr>
              <a:t>Intervju med Karin Hjalmarson, Synskadades Riksförbund (SRF) </a:t>
            </a:r>
          </a:p>
        </p:txBody>
      </p:sp>
    </p:spTree>
    <p:extLst>
      <p:ext uri="{BB962C8B-B14F-4D97-AF65-F5344CB8AC3E}">
        <p14:creationId xmlns:p14="http://schemas.microsoft.com/office/powerpoint/2010/main" val="32196639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1"/>
          </p:nvPr>
        </p:nvSpPr>
        <p:spPr>
          <a:xfrm>
            <a:off x="457200" y="2159000"/>
            <a:ext cx="8229600" cy="3882571"/>
          </a:xfrm>
        </p:spPr>
        <p:txBody>
          <a:bodyPr>
            <a:normAutofit/>
          </a:bodyPr>
          <a:lstStyle/>
          <a:p>
            <a:pPr marL="0" indent="0">
              <a:buNone/>
            </a:pPr>
            <a:r>
              <a:rPr lang="sv-SE" sz="1800" dirty="0" smtClean="0"/>
              <a:t>Skriv upp dina svar under följande rubriker:</a:t>
            </a:r>
          </a:p>
          <a:p>
            <a:pPr lvl="1"/>
            <a:r>
              <a:rPr lang="sv-SE" sz="1800" dirty="0" smtClean="0"/>
              <a:t>via kommunikation</a:t>
            </a:r>
            <a:endParaRPr lang="sv-SE" sz="1800" dirty="0"/>
          </a:p>
          <a:p>
            <a:pPr lvl="1"/>
            <a:r>
              <a:rPr lang="sv-SE" sz="1800" dirty="0" smtClean="0"/>
              <a:t>via delaktighet</a:t>
            </a:r>
          </a:p>
          <a:p>
            <a:pPr lvl="1"/>
            <a:r>
              <a:rPr lang="sv-SE" sz="1800" dirty="0" smtClean="0"/>
              <a:t>via </a:t>
            </a:r>
            <a:r>
              <a:rPr lang="sv-SE" sz="1800" dirty="0"/>
              <a:t>Vård på </a:t>
            </a:r>
            <a:r>
              <a:rPr lang="sv-SE" sz="1800" dirty="0" smtClean="0"/>
              <a:t>distans</a:t>
            </a:r>
          </a:p>
          <a:p>
            <a:pPr lvl="1"/>
            <a:r>
              <a:rPr lang="sv-SE" sz="1800" dirty="0" smtClean="0"/>
              <a:t>via information</a:t>
            </a:r>
            <a:r>
              <a:rPr lang="sv-SE" dirty="0"/>
              <a:t/>
            </a:r>
            <a:br>
              <a:rPr lang="sv-SE" dirty="0"/>
            </a:br>
            <a:endParaRPr lang="sv-SE" dirty="0" smtClean="0"/>
          </a:p>
          <a:p>
            <a:endParaRPr lang="sv-SE" dirty="0"/>
          </a:p>
        </p:txBody>
      </p:sp>
      <p:sp>
        <p:nvSpPr>
          <p:cNvPr id="5" name="Platshållare för text 4"/>
          <p:cNvSpPr>
            <a:spLocks noGrp="1"/>
          </p:cNvSpPr>
          <p:nvPr>
            <p:ph type="body" sz="quarter" idx="10"/>
          </p:nvPr>
        </p:nvSpPr>
        <p:spPr/>
        <p:txBody>
          <a:bodyPr/>
          <a:lstStyle/>
          <a:p>
            <a:endParaRPr lang="sv-SE"/>
          </a:p>
        </p:txBody>
      </p:sp>
      <p:sp>
        <p:nvSpPr>
          <p:cNvPr id="8" name="Rubrik 1"/>
          <p:cNvSpPr>
            <a:spLocks noGrp="1"/>
          </p:cNvSpPr>
          <p:nvPr>
            <p:ph type="title"/>
          </p:nvPr>
        </p:nvSpPr>
        <p:spPr>
          <a:xfrm>
            <a:off x="0" y="1541609"/>
            <a:ext cx="9143999" cy="972924"/>
          </a:xfrm>
        </p:spPr>
        <p:txBody>
          <a:bodyPr/>
          <a:lstStyle/>
          <a:p>
            <a:pPr algn="ctr">
              <a:spcBef>
                <a:spcPts val="1200"/>
              </a:spcBef>
            </a:pPr>
            <a:r>
              <a:rPr lang="sv-SE" sz="2000" b="1" dirty="0" smtClean="0"/>
              <a:t/>
            </a:r>
            <a:br>
              <a:rPr lang="sv-SE" sz="2000" b="1" dirty="0" smtClean="0"/>
            </a:br>
            <a:r>
              <a:rPr lang="sv-SE" sz="2000" b="1" dirty="0"/>
              <a:t/>
            </a:r>
            <a:br>
              <a:rPr lang="sv-SE" sz="2000" b="1" dirty="0"/>
            </a:br>
            <a:r>
              <a:rPr lang="sv-SE" sz="2000" b="1" dirty="0" smtClean="0"/>
              <a:t/>
            </a:r>
            <a:br>
              <a:rPr lang="sv-SE" sz="2000" b="1" dirty="0" smtClean="0"/>
            </a:br>
            <a:r>
              <a:rPr lang="sv-SE" sz="2000" b="1" dirty="0" smtClean="0"/>
              <a:t>Miniworkshop: </a:t>
            </a:r>
            <a:br>
              <a:rPr lang="sv-SE" sz="2000" b="1" dirty="0" smtClean="0"/>
            </a:br>
            <a:r>
              <a:rPr lang="sv-SE" sz="2000" b="1" dirty="0" smtClean="0"/>
              <a:t/>
            </a:r>
            <a:br>
              <a:rPr lang="sv-SE" sz="2000" b="1" dirty="0" smtClean="0"/>
            </a:br>
            <a:r>
              <a:rPr lang="sv-SE" sz="2000" b="1" dirty="0" smtClean="0"/>
              <a:t>Hur kan digitaliseringen underlätta för våra patienter? </a:t>
            </a:r>
            <a:br>
              <a:rPr lang="sv-SE" sz="2000" b="1" dirty="0" smtClean="0"/>
            </a:br>
            <a:r>
              <a:rPr lang="sv-SE" sz="2000" b="1" dirty="0" smtClean="0"/>
              <a:t/>
            </a:r>
            <a:br>
              <a:rPr lang="sv-SE" sz="2000" b="1" dirty="0" smtClean="0"/>
            </a:br>
            <a:endParaRPr lang="sv-SE" sz="2000" b="1" dirty="0"/>
          </a:p>
        </p:txBody>
      </p:sp>
      <p:pic>
        <p:nvPicPr>
          <p:cNvPr id="6" name="Bildobjekt 5"/>
          <p:cNvPicPr>
            <a:picLocks noChangeAspect="1"/>
          </p:cNvPicPr>
          <p:nvPr/>
        </p:nvPicPr>
        <p:blipFill>
          <a:blip r:embed="rId3"/>
          <a:stretch>
            <a:fillRect/>
          </a:stretch>
        </p:blipFill>
        <p:spPr>
          <a:xfrm>
            <a:off x="4921412" y="3982763"/>
            <a:ext cx="1634506" cy="1556672"/>
          </a:xfrm>
          <a:prstGeom prst="rect">
            <a:avLst/>
          </a:prstGeom>
        </p:spPr>
      </p:pic>
      <p:pic>
        <p:nvPicPr>
          <p:cNvPr id="7" name="Bildobjekt 6"/>
          <p:cNvPicPr>
            <a:picLocks noChangeAspect="1"/>
          </p:cNvPicPr>
          <p:nvPr/>
        </p:nvPicPr>
        <p:blipFill>
          <a:blip r:embed="rId4"/>
          <a:stretch>
            <a:fillRect/>
          </a:stretch>
        </p:blipFill>
        <p:spPr>
          <a:xfrm>
            <a:off x="3855144" y="2757030"/>
            <a:ext cx="2387306" cy="1275270"/>
          </a:xfrm>
          <a:prstGeom prst="rect">
            <a:avLst/>
          </a:prstGeom>
        </p:spPr>
      </p:pic>
    </p:spTree>
    <p:extLst>
      <p:ext uri="{BB962C8B-B14F-4D97-AF65-F5344CB8AC3E}">
        <p14:creationId xmlns:p14="http://schemas.microsoft.com/office/powerpoint/2010/main" val="138189711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1"/>
          </p:nvPr>
        </p:nvSpPr>
        <p:spPr/>
        <p:txBody>
          <a:bodyPr>
            <a:normAutofit/>
          </a:bodyPr>
          <a:lstStyle/>
          <a:p>
            <a:pPr lvl="0"/>
            <a:r>
              <a:rPr lang="sv-SE" sz="1800" dirty="0" smtClean="0"/>
              <a:t>Skriv upp dina svar under följande rubriker:</a:t>
            </a:r>
          </a:p>
          <a:p>
            <a:pPr lvl="1"/>
            <a:r>
              <a:rPr lang="sv-SE" sz="1800" kern="1200" dirty="0" smtClean="0">
                <a:solidFill>
                  <a:schemeClr val="tx1"/>
                </a:solidFill>
              </a:rPr>
              <a:t>Lättarbetat </a:t>
            </a:r>
            <a:r>
              <a:rPr lang="sv-SE" sz="1800" kern="1200" dirty="0">
                <a:solidFill>
                  <a:schemeClr val="tx1"/>
                </a:solidFill>
              </a:rPr>
              <a:t>digitalt stöd</a:t>
            </a:r>
          </a:p>
          <a:p>
            <a:pPr lvl="1"/>
            <a:r>
              <a:rPr lang="sv-SE" sz="1800" kern="1200" dirty="0"/>
              <a:t>Utbyte av patientinformation</a:t>
            </a:r>
          </a:p>
          <a:p>
            <a:pPr lvl="1"/>
            <a:r>
              <a:rPr lang="sv-SE" sz="1800" kern="1200" dirty="0"/>
              <a:t>Data av hög kvalitet</a:t>
            </a:r>
          </a:p>
          <a:p>
            <a:pPr lvl="1"/>
            <a:r>
              <a:rPr lang="sv-SE" sz="1800" kern="1200" dirty="0"/>
              <a:t>Besluts- och kunskapsstöd</a:t>
            </a:r>
            <a:r>
              <a:rPr lang="sv-SE" kern="1200" dirty="0"/>
              <a:t/>
            </a:r>
            <a:br>
              <a:rPr lang="sv-SE" kern="1200" dirty="0"/>
            </a:br>
            <a:endParaRPr lang="sv-SE" kern="1200" dirty="0"/>
          </a:p>
          <a:p>
            <a:endParaRPr lang="sv-SE" dirty="0"/>
          </a:p>
        </p:txBody>
      </p:sp>
      <p:sp>
        <p:nvSpPr>
          <p:cNvPr id="5" name="Platshållare för text 4"/>
          <p:cNvSpPr>
            <a:spLocks noGrp="1"/>
          </p:cNvSpPr>
          <p:nvPr>
            <p:ph type="body" sz="quarter" idx="10"/>
          </p:nvPr>
        </p:nvSpPr>
        <p:spPr/>
        <p:txBody>
          <a:bodyPr/>
          <a:lstStyle/>
          <a:p>
            <a:endParaRPr lang="sv-SE"/>
          </a:p>
        </p:txBody>
      </p:sp>
      <p:sp>
        <p:nvSpPr>
          <p:cNvPr id="8" name="Rubrik 1"/>
          <p:cNvSpPr>
            <a:spLocks noGrp="1"/>
          </p:cNvSpPr>
          <p:nvPr>
            <p:ph type="title"/>
          </p:nvPr>
        </p:nvSpPr>
        <p:spPr>
          <a:xfrm>
            <a:off x="375557" y="1028701"/>
            <a:ext cx="8229600" cy="942232"/>
          </a:xfrm>
        </p:spPr>
        <p:txBody>
          <a:bodyPr/>
          <a:lstStyle/>
          <a:p>
            <a:pPr algn="ctr"/>
            <a:r>
              <a:rPr lang="sv-SE" sz="2000" b="1" dirty="0" smtClean="0"/>
              <a:t>Miniworkshop: </a:t>
            </a:r>
            <a:br>
              <a:rPr lang="sv-SE" sz="2000" b="1" dirty="0" smtClean="0"/>
            </a:br>
            <a:r>
              <a:rPr lang="sv-SE" sz="2000" b="1" dirty="0" smtClean="0"/>
              <a:t>Hur kan digitaliseringen underlätta</a:t>
            </a:r>
            <a:br>
              <a:rPr lang="sv-SE" sz="2000" b="1" dirty="0" smtClean="0"/>
            </a:br>
            <a:r>
              <a:rPr lang="sv-SE" sz="2000" b="1" dirty="0" smtClean="0"/>
              <a:t>för dig som medarbetare i vården?</a:t>
            </a:r>
            <a:endParaRPr lang="sv-SE" sz="2000" b="1" dirty="0"/>
          </a:p>
        </p:txBody>
      </p:sp>
      <p:pic>
        <p:nvPicPr>
          <p:cNvPr id="6" name="Bildobjekt 5"/>
          <p:cNvPicPr>
            <a:picLocks noChangeAspect="1"/>
          </p:cNvPicPr>
          <p:nvPr/>
        </p:nvPicPr>
        <p:blipFill>
          <a:blip r:embed="rId3"/>
          <a:stretch>
            <a:fillRect/>
          </a:stretch>
        </p:blipFill>
        <p:spPr>
          <a:xfrm>
            <a:off x="5323751" y="3645135"/>
            <a:ext cx="2479938" cy="1694308"/>
          </a:xfrm>
          <a:prstGeom prst="rect">
            <a:avLst/>
          </a:prstGeom>
        </p:spPr>
      </p:pic>
      <p:pic>
        <p:nvPicPr>
          <p:cNvPr id="7" name="Bildobjekt 6"/>
          <p:cNvPicPr>
            <a:picLocks noChangeAspect="1"/>
          </p:cNvPicPr>
          <p:nvPr/>
        </p:nvPicPr>
        <p:blipFill>
          <a:blip r:embed="rId4"/>
          <a:stretch>
            <a:fillRect/>
          </a:stretch>
        </p:blipFill>
        <p:spPr>
          <a:xfrm>
            <a:off x="5235662" y="2762926"/>
            <a:ext cx="1826822" cy="861352"/>
          </a:xfrm>
          <a:prstGeom prst="rect">
            <a:avLst/>
          </a:prstGeom>
        </p:spPr>
      </p:pic>
    </p:spTree>
    <p:extLst>
      <p:ext uri="{BB962C8B-B14F-4D97-AF65-F5344CB8AC3E}">
        <p14:creationId xmlns:p14="http://schemas.microsoft.com/office/powerpoint/2010/main" val="1112189729"/>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417443" y="1090131"/>
            <a:ext cx="8050695" cy="836613"/>
          </a:xfrm>
        </p:spPr>
        <p:txBody>
          <a:bodyPr>
            <a:noAutofit/>
          </a:bodyPr>
          <a:lstStyle/>
          <a:p>
            <a:pPr algn="ctr"/>
            <a:r>
              <a:rPr lang="sv-SE" sz="2000" b="1" dirty="0" smtClean="0"/>
              <a:t>Medarbetare </a:t>
            </a:r>
            <a:r>
              <a:rPr lang="sv-SE" sz="2000" b="1" dirty="0"/>
              <a:t>i </a:t>
            </a:r>
            <a:r>
              <a:rPr lang="sv-SE" sz="2000" b="1" dirty="0" smtClean="0"/>
              <a:t>vården är delaktiga i arbetet med Framtidens vårdinformationsmiljö</a:t>
            </a:r>
            <a:endParaRPr lang="sv-SE" sz="2000" b="1" dirty="0"/>
          </a:p>
        </p:txBody>
      </p:sp>
      <p:sp>
        <p:nvSpPr>
          <p:cNvPr id="3" name="Rubrik 1"/>
          <p:cNvSpPr txBox="1">
            <a:spLocks/>
          </p:cNvSpPr>
          <p:nvPr/>
        </p:nvSpPr>
        <p:spPr bwMode="auto">
          <a:xfrm>
            <a:off x="775607" y="2277259"/>
            <a:ext cx="8229600" cy="48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lnSpcReduction="10000"/>
          </a:bodyPr>
          <a:lstStyle>
            <a:lvl1pPr algn="l" rtl="0" eaLnBrk="1" fontAlgn="base" hangingPunct="1">
              <a:spcBef>
                <a:spcPct val="0"/>
              </a:spcBef>
              <a:spcAft>
                <a:spcPct val="0"/>
              </a:spcAft>
              <a:defRPr sz="3000">
                <a:solidFill>
                  <a:schemeClr val="tx2"/>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endParaRPr lang="sv-SE" kern="0" dirty="0"/>
          </a:p>
        </p:txBody>
      </p:sp>
      <p:sp>
        <p:nvSpPr>
          <p:cNvPr id="5" name="textruta 4"/>
          <p:cNvSpPr txBox="1"/>
          <p:nvPr/>
        </p:nvSpPr>
        <p:spPr>
          <a:xfrm>
            <a:off x="765632" y="2811227"/>
            <a:ext cx="1254274" cy="818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defTabSz="342900"/>
            <a:r>
              <a:rPr lang="sv-SE" sz="1200" b="1" dirty="0" smtClean="0">
                <a:latin typeface="Verdana" panose="020B0604030504040204" pitchFamily="34" charset="0"/>
                <a:ea typeface="Verdana" panose="020B0604030504040204" pitchFamily="34" charset="0"/>
                <a:cs typeface="Verdana" panose="020B0604030504040204" pitchFamily="34" charset="0"/>
              </a:rPr>
              <a:t>Behov  kommer </a:t>
            </a:r>
            <a:br>
              <a:rPr lang="sv-SE" sz="1200" b="1" dirty="0" smtClean="0">
                <a:latin typeface="Verdana" panose="020B0604030504040204" pitchFamily="34" charset="0"/>
                <a:ea typeface="Verdana" panose="020B0604030504040204" pitchFamily="34" charset="0"/>
                <a:cs typeface="Verdana" panose="020B0604030504040204" pitchFamily="34" charset="0"/>
              </a:rPr>
            </a:br>
            <a:r>
              <a:rPr lang="sv-SE" sz="1200" b="1" dirty="0" smtClean="0">
                <a:latin typeface="Verdana" panose="020B0604030504040204" pitchFamily="34" charset="0"/>
                <a:ea typeface="Verdana" panose="020B0604030504040204" pitchFamily="34" charset="0"/>
                <a:cs typeface="Verdana" panose="020B0604030504040204" pitchFamily="34" charset="0"/>
              </a:rPr>
              <a:t>in </a:t>
            </a:r>
            <a:r>
              <a:rPr lang="sv-SE" sz="1200" b="1" dirty="0" smtClean="0">
                <a:ea typeface="Verdana" panose="020B0604030504040204" pitchFamily="34" charset="0"/>
                <a:cs typeface="Verdana" panose="020B0604030504040204" pitchFamily="34" charset="0"/>
              </a:rPr>
              <a:t>via</a:t>
            </a:r>
            <a:r>
              <a:rPr lang="sv-SE" sz="1200" b="1" dirty="0" smtClean="0">
                <a:latin typeface="Verdana" panose="020B0604030504040204" pitchFamily="34" charset="0"/>
                <a:ea typeface="Verdana" panose="020B0604030504040204" pitchFamily="34" charset="0"/>
                <a:cs typeface="Verdana" panose="020B0604030504040204" pitchFamily="34" charset="0"/>
              </a:rPr>
              <a:t>: </a:t>
            </a:r>
            <a:endParaRPr lang="sv-SE" sz="1200" b="1" dirty="0">
              <a:latin typeface="Verdana" panose="020B0604030504040204" pitchFamily="34" charset="0"/>
              <a:ea typeface="Verdana" panose="020B0604030504040204" pitchFamily="34" charset="0"/>
              <a:cs typeface="Verdana" panose="020B0604030504040204" pitchFamily="34" charset="0"/>
            </a:endParaRPr>
          </a:p>
        </p:txBody>
      </p:sp>
      <p:grpSp>
        <p:nvGrpSpPr>
          <p:cNvPr id="6" name="Grupp 5"/>
          <p:cNvGrpSpPr/>
          <p:nvPr/>
        </p:nvGrpSpPr>
        <p:grpSpPr>
          <a:xfrm>
            <a:off x="2905865" y="2506346"/>
            <a:ext cx="4188899" cy="3298586"/>
            <a:chOff x="3440297" y="2611180"/>
            <a:chExt cx="4807516" cy="3785721"/>
          </a:xfrm>
        </p:grpSpPr>
        <p:sp>
          <p:nvSpPr>
            <p:cNvPr id="7" name="Freeform 6"/>
            <p:cNvSpPr>
              <a:spLocks/>
            </p:cNvSpPr>
            <p:nvPr/>
          </p:nvSpPr>
          <p:spPr bwMode="auto">
            <a:xfrm rot="4571901">
              <a:off x="5549948" y="3699037"/>
              <a:ext cx="3486175" cy="1909554"/>
            </a:xfrm>
            <a:custGeom>
              <a:avLst/>
              <a:gdLst/>
              <a:ahLst/>
              <a:cxnLst>
                <a:cxn ang="0">
                  <a:pos x="593" y="461"/>
                </a:cxn>
                <a:cxn ang="0">
                  <a:pos x="581" y="423"/>
                </a:cxn>
                <a:cxn ang="0">
                  <a:pos x="564" y="387"/>
                </a:cxn>
                <a:cxn ang="0">
                  <a:pos x="542" y="354"/>
                </a:cxn>
                <a:cxn ang="0">
                  <a:pos x="516" y="325"/>
                </a:cxn>
                <a:cxn ang="0">
                  <a:pos x="487" y="299"/>
                </a:cxn>
                <a:cxn ang="0">
                  <a:pos x="454" y="276"/>
                </a:cxn>
                <a:cxn ang="0">
                  <a:pos x="419" y="258"/>
                </a:cxn>
                <a:cxn ang="0">
                  <a:pos x="381" y="245"/>
                </a:cxn>
                <a:cxn ang="0">
                  <a:pos x="341" y="237"/>
                </a:cxn>
                <a:cxn ang="0">
                  <a:pos x="300" y="234"/>
                </a:cxn>
                <a:cxn ang="0">
                  <a:pos x="256" y="237"/>
                </a:cxn>
                <a:cxn ang="0">
                  <a:pos x="214" y="247"/>
                </a:cxn>
                <a:cxn ang="0">
                  <a:pos x="174" y="262"/>
                </a:cxn>
                <a:cxn ang="0">
                  <a:pos x="137" y="282"/>
                </a:cxn>
                <a:cxn ang="0">
                  <a:pos x="104" y="307"/>
                </a:cxn>
                <a:cxn ang="0">
                  <a:pos x="74" y="336"/>
                </a:cxn>
                <a:cxn ang="0">
                  <a:pos x="49" y="369"/>
                </a:cxn>
                <a:cxn ang="0">
                  <a:pos x="28" y="405"/>
                </a:cxn>
                <a:cxn ang="0">
                  <a:pos x="13" y="445"/>
                </a:cxn>
                <a:cxn ang="0">
                  <a:pos x="3" y="487"/>
                </a:cxn>
                <a:cxn ang="0">
                  <a:pos x="3" y="488"/>
                </a:cxn>
                <a:cxn ang="0">
                  <a:pos x="15" y="413"/>
                </a:cxn>
                <a:cxn ang="0">
                  <a:pos x="36" y="341"/>
                </a:cxn>
                <a:cxn ang="0">
                  <a:pos x="66" y="275"/>
                </a:cxn>
                <a:cxn ang="0">
                  <a:pos x="103" y="213"/>
                </a:cxn>
                <a:cxn ang="0">
                  <a:pos x="147" y="158"/>
                </a:cxn>
                <a:cxn ang="0">
                  <a:pos x="198" y="110"/>
                </a:cxn>
                <a:cxn ang="0">
                  <a:pos x="255" y="70"/>
                </a:cxn>
                <a:cxn ang="0">
                  <a:pos x="316" y="38"/>
                </a:cxn>
                <a:cxn ang="0">
                  <a:pos x="382" y="15"/>
                </a:cxn>
                <a:cxn ang="0">
                  <a:pos x="416" y="7"/>
                </a:cxn>
                <a:cxn ang="0">
                  <a:pos x="452" y="2"/>
                </a:cxn>
                <a:cxn ang="0">
                  <a:pos x="487" y="0"/>
                </a:cxn>
                <a:cxn ang="0">
                  <a:pos x="524" y="1"/>
                </a:cxn>
                <a:cxn ang="0">
                  <a:pos x="559" y="4"/>
                </a:cxn>
                <a:cxn ang="0">
                  <a:pos x="594" y="10"/>
                </a:cxn>
                <a:cxn ang="0">
                  <a:pos x="639" y="22"/>
                </a:cxn>
                <a:cxn ang="0">
                  <a:pos x="703" y="47"/>
                </a:cxn>
                <a:cxn ang="0">
                  <a:pos x="762" y="82"/>
                </a:cxn>
                <a:cxn ang="0">
                  <a:pos x="817" y="125"/>
                </a:cxn>
                <a:cxn ang="0">
                  <a:pos x="865" y="175"/>
                </a:cxn>
                <a:cxn ang="0">
                  <a:pos x="907" y="233"/>
                </a:cxn>
                <a:cxn ang="0">
                  <a:pos x="942" y="296"/>
                </a:cxn>
                <a:cxn ang="0">
                  <a:pos x="969" y="364"/>
                </a:cxn>
                <a:cxn ang="0">
                  <a:pos x="987" y="437"/>
                </a:cxn>
                <a:cxn ang="0">
                  <a:pos x="1093" y="487"/>
                </a:cxn>
                <a:cxn ang="0">
                  <a:pos x="599" y="487"/>
                </a:cxn>
              </a:cxnLst>
              <a:rect l="0" t="0" r="r" b="b"/>
              <a:pathLst>
                <a:path w="1093" h="649">
                  <a:moveTo>
                    <a:pt x="599" y="487"/>
                  </a:moveTo>
                  <a:lnTo>
                    <a:pt x="597" y="474"/>
                  </a:lnTo>
                  <a:lnTo>
                    <a:pt x="593" y="461"/>
                  </a:lnTo>
                  <a:lnTo>
                    <a:pt x="590" y="448"/>
                  </a:lnTo>
                  <a:lnTo>
                    <a:pt x="586" y="435"/>
                  </a:lnTo>
                  <a:lnTo>
                    <a:pt x="581" y="423"/>
                  </a:lnTo>
                  <a:lnTo>
                    <a:pt x="576" y="411"/>
                  </a:lnTo>
                  <a:lnTo>
                    <a:pt x="570" y="399"/>
                  </a:lnTo>
                  <a:lnTo>
                    <a:pt x="564" y="387"/>
                  </a:lnTo>
                  <a:lnTo>
                    <a:pt x="557" y="376"/>
                  </a:lnTo>
                  <a:lnTo>
                    <a:pt x="549" y="365"/>
                  </a:lnTo>
                  <a:lnTo>
                    <a:pt x="542" y="354"/>
                  </a:lnTo>
                  <a:lnTo>
                    <a:pt x="534" y="344"/>
                  </a:lnTo>
                  <a:lnTo>
                    <a:pt x="525" y="334"/>
                  </a:lnTo>
                  <a:lnTo>
                    <a:pt x="516" y="325"/>
                  </a:lnTo>
                  <a:lnTo>
                    <a:pt x="507" y="316"/>
                  </a:lnTo>
                  <a:lnTo>
                    <a:pt x="497" y="307"/>
                  </a:lnTo>
                  <a:lnTo>
                    <a:pt x="487" y="299"/>
                  </a:lnTo>
                  <a:lnTo>
                    <a:pt x="476" y="291"/>
                  </a:lnTo>
                  <a:lnTo>
                    <a:pt x="465" y="283"/>
                  </a:lnTo>
                  <a:lnTo>
                    <a:pt x="454" y="276"/>
                  </a:lnTo>
                  <a:lnTo>
                    <a:pt x="443" y="270"/>
                  </a:lnTo>
                  <a:lnTo>
                    <a:pt x="431" y="264"/>
                  </a:lnTo>
                  <a:lnTo>
                    <a:pt x="419" y="258"/>
                  </a:lnTo>
                  <a:lnTo>
                    <a:pt x="407" y="253"/>
                  </a:lnTo>
                  <a:lnTo>
                    <a:pt x="394" y="249"/>
                  </a:lnTo>
                  <a:lnTo>
                    <a:pt x="381" y="245"/>
                  </a:lnTo>
                  <a:lnTo>
                    <a:pt x="368" y="242"/>
                  </a:lnTo>
                  <a:lnTo>
                    <a:pt x="355" y="239"/>
                  </a:lnTo>
                  <a:lnTo>
                    <a:pt x="341" y="237"/>
                  </a:lnTo>
                  <a:lnTo>
                    <a:pt x="328" y="235"/>
                  </a:lnTo>
                  <a:lnTo>
                    <a:pt x="314" y="234"/>
                  </a:lnTo>
                  <a:lnTo>
                    <a:pt x="300" y="234"/>
                  </a:lnTo>
                  <a:lnTo>
                    <a:pt x="285" y="234"/>
                  </a:lnTo>
                  <a:lnTo>
                    <a:pt x="270" y="235"/>
                  </a:lnTo>
                  <a:lnTo>
                    <a:pt x="256" y="237"/>
                  </a:lnTo>
                  <a:lnTo>
                    <a:pt x="242" y="240"/>
                  </a:lnTo>
                  <a:lnTo>
                    <a:pt x="228" y="243"/>
                  </a:lnTo>
                  <a:lnTo>
                    <a:pt x="214" y="247"/>
                  </a:lnTo>
                  <a:lnTo>
                    <a:pt x="200" y="251"/>
                  </a:lnTo>
                  <a:lnTo>
                    <a:pt x="187" y="256"/>
                  </a:lnTo>
                  <a:lnTo>
                    <a:pt x="174" y="262"/>
                  </a:lnTo>
                  <a:lnTo>
                    <a:pt x="162" y="268"/>
                  </a:lnTo>
                  <a:lnTo>
                    <a:pt x="149" y="274"/>
                  </a:lnTo>
                  <a:lnTo>
                    <a:pt x="137" y="282"/>
                  </a:lnTo>
                  <a:lnTo>
                    <a:pt x="126" y="290"/>
                  </a:lnTo>
                  <a:lnTo>
                    <a:pt x="115" y="298"/>
                  </a:lnTo>
                  <a:lnTo>
                    <a:pt x="104" y="307"/>
                  </a:lnTo>
                  <a:lnTo>
                    <a:pt x="94" y="316"/>
                  </a:lnTo>
                  <a:lnTo>
                    <a:pt x="84" y="326"/>
                  </a:lnTo>
                  <a:lnTo>
                    <a:pt x="74" y="336"/>
                  </a:lnTo>
                  <a:lnTo>
                    <a:pt x="65" y="347"/>
                  </a:lnTo>
                  <a:lnTo>
                    <a:pt x="57" y="358"/>
                  </a:lnTo>
                  <a:lnTo>
                    <a:pt x="49" y="369"/>
                  </a:lnTo>
                  <a:lnTo>
                    <a:pt x="42" y="381"/>
                  </a:lnTo>
                  <a:lnTo>
                    <a:pt x="35" y="393"/>
                  </a:lnTo>
                  <a:lnTo>
                    <a:pt x="28" y="405"/>
                  </a:lnTo>
                  <a:lnTo>
                    <a:pt x="23" y="418"/>
                  </a:lnTo>
                  <a:lnTo>
                    <a:pt x="17" y="431"/>
                  </a:lnTo>
                  <a:lnTo>
                    <a:pt x="13" y="445"/>
                  </a:lnTo>
                  <a:lnTo>
                    <a:pt x="9" y="459"/>
                  </a:lnTo>
                  <a:lnTo>
                    <a:pt x="6" y="473"/>
                  </a:lnTo>
                  <a:lnTo>
                    <a:pt x="3" y="487"/>
                  </a:lnTo>
                  <a:lnTo>
                    <a:pt x="1" y="501"/>
                  </a:lnTo>
                  <a:lnTo>
                    <a:pt x="0" y="516"/>
                  </a:lnTo>
                  <a:lnTo>
                    <a:pt x="3" y="488"/>
                  </a:lnTo>
                  <a:lnTo>
                    <a:pt x="6" y="463"/>
                  </a:lnTo>
                  <a:lnTo>
                    <a:pt x="10" y="438"/>
                  </a:lnTo>
                  <a:lnTo>
                    <a:pt x="15" y="413"/>
                  </a:lnTo>
                  <a:lnTo>
                    <a:pt x="21" y="389"/>
                  </a:lnTo>
                  <a:lnTo>
                    <a:pt x="28" y="365"/>
                  </a:lnTo>
                  <a:lnTo>
                    <a:pt x="36" y="341"/>
                  </a:lnTo>
                  <a:lnTo>
                    <a:pt x="45" y="319"/>
                  </a:lnTo>
                  <a:lnTo>
                    <a:pt x="55" y="296"/>
                  </a:lnTo>
                  <a:lnTo>
                    <a:pt x="66" y="275"/>
                  </a:lnTo>
                  <a:lnTo>
                    <a:pt x="77" y="253"/>
                  </a:lnTo>
                  <a:lnTo>
                    <a:pt x="90" y="233"/>
                  </a:lnTo>
                  <a:lnTo>
                    <a:pt x="103" y="213"/>
                  </a:lnTo>
                  <a:lnTo>
                    <a:pt x="117" y="194"/>
                  </a:lnTo>
                  <a:lnTo>
                    <a:pt x="132" y="176"/>
                  </a:lnTo>
                  <a:lnTo>
                    <a:pt x="147" y="158"/>
                  </a:lnTo>
                  <a:lnTo>
                    <a:pt x="164" y="141"/>
                  </a:lnTo>
                  <a:lnTo>
                    <a:pt x="181" y="125"/>
                  </a:lnTo>
                  <a:lnTo>
                    <a:pt x="198" y="110"/>
                  </a:lnTo>
                  <a:lnTo>
                    <a:pt x="217" y="96"/>
                  </a:lnTo>
                  <a:lnTo>
                    <a:pt x="235" y="82"/>
                  </a:lnTo>
                  <a:lnTo>
                    <a:pt x="255" y="70"/>
                  </a:lnTo>
                  <a:lnTo>
                    <a:pt x="275" y="58"/>
                  </a:lnTo>
                  <a:lnTo>
                    <a:pt x="295" y="47"/>
                  </a:lnTo>
                  <a:lnTo>
                    <a:pt x="316" y="38"/>
                  </a:lnTo>
                  <a:lnTo>
                    <a:pt x="338" y="29"/>
                  </a:lnTo>
                  <a:lnTo>
                    <a:pt x="360" y="22"/>
                  </a:lnTo>
                  <a:lnTo>
                    <a:pt x="382" y="15"/>
                  </a:lnTo>
                  <a:lnTo>
                    <a:pt x="394" y="12"/>
                  </a:lnTo>
                  <a:lnTo>
                    <a:pt x="405" y="10"/>
                  </a:lnTo>
                  <a:lnTo>
                    <a:pt x="416" y="7"/>
                  </a:lnTo>
                  <a:lnTo>
                    <a:pt x="428" y="6"/>
                  </a:lnTo>
                  <a:lnTo>
                    <a:pt x="440" y="4"/>
                  </a:lnTo>
                  <a:lnTo>
                    <a:pt x="452" y="2"/>
                  </a:lnTo>
                  <a:lnTo>
                    <a:pt x="463" y="1"/>
                  </a:lnTo>
                  <a:lnTo>
                    <a:pt x="475" y="1"/>
                  </a:lnTo>
                  <a:lnTo>
                    <a:pt x="487" y="0"/>
                  </a:lnTo>
                  <a:lnTo>
                    <a:pt x="499" y="0"/>
                  </a:lnTo>
                  <a:lnTo>
                    <a:pt x="512" y="0"/>
                  </a:lnTo>
                  <a:lnTo>
                    <a:pt x="524" y="1"/>
                  </a:lnTo>
                  <a:lnTo>
                    <a:pt x="535" y="1"/>
                  </a:lnTo>
                  <a:lnTo>
                    <a:pt x="547" y="2"/>
                  </a:lnTo>
                  <a:lnTo>
                    <a:pt x="559" y="4"/>
                  </a:lnTo>
                  <a:lnTo>
                    <a:pt x="571" y="6"/>
                  </a:lnTo>
                  <a:lnTo>
                    <a:pt x="582" y="7"/>
                  </a:lnTo>
                  <a:lnTo>
                    <a:pt x="594" y="10"/>
                  </a:lnTo>
                  <a:lnTo>
                    <a:pt x="605" y="12"/>
                  </a:lnTo>
                  <a:lnTo>
                    <a:pt x="616" y="15"/>
                  </a:lnTo>
                  <a:lnTo>
                    <a:pt x="639" y="22"/>
                  </a:lnTo>
                  <a:lnTo>
                    <a:pt x="661" y="29"/>
                  </a:lnTo>
                  <a:lnTo>
                    <a:pt x="682" y="38"/>
                  </a:lnTo>
                  <a:lnTo>
                    <a:pt x="703" y="47"/>
                  </a:lnTo>
                  <a:lnTo>
                    <a:pt x="723" y="58"/>
                  </a:lnTo>
                  <a:lnTo>
                    <a:pt x="743" y="70"/>
                  </a:lnTo>
                  <a:lnTo>
                    <a:pt x="762" y="82"/>
                  </a:lnTo>
                  <a:lnTo>
                    <a:pt x="781" y="96"/>
                  </a:lnTo>
                  <a:lnTo>
                    <a:pt x="799" y="110"/>
                  </a:lnTo>
                  <a:lnTo>
                    <a:pt x="817" y="125"/>
                  </a:lnTo>
                  <a:lnTo>
                    <a:pt x="834" y="141"/>
                  </a:lnTo>
                  <a:lnTo>
                    <a:pt x="850" y="158"/>
                  </a:lnTo>
                  <a:lnTo>
                    <a:pt x="865" y="175"/>
                  </a:lnTo>
                  <a:lnTo>
                    <a:pt x="880" y="194"/>
                  </a:lnTo>
                  <a:lnTo>
                    <a:pt x="894" y="213"/>
                  </a:lnTo>
                  <a:lnTo>
                    <a:pt x="907" y="233"/>
                  </a:lnTo>
                  <a:lnTo>
                    <a:pt x="920" y="253"/>
                  </a:lnTo>
                  <a:lnTo>
                    <a:pt x="931" y="274"/>
                  </a:lnTo>
                  <a:lnTo>
                    <a:pt x="942" y="296"/>
                  </a:lnTo>
                  <a:lnTo>
                    <a:pt x="952" y="318"/>
                  </a:lnTo>
                  <a:lnTo>
                    <a:pt x="961" y="341"/>
                  </a:lnTo>
                  <a:lnTo>
                    <a:pt x="969" y="364"/>
                  </a:lnTo>
                  <a:lnTo>
                    <a:pt x="976" y="388"/>
                  </a:lnTo>
                  <a:lnTo>
                    <a:pt x="982" y="412"/>
                  </a:lnTo>
                  <a:lnTo>
                    <a:pt x="987" y="437"/>
                  </a:lnTo>
                  <a:lnTo>
                    <a:pt x="991" y="462"/>
                  </a:lnTo>
                  <a:lnTo>
                    <a:pt x="994" y="487"/>
                  </a:lnTo>
                  <a:lnTo>
                    <a:pt x="1093" y="487"/>
                  </a:lnTo>
                  <a:lnTo>
                    <a:pt x="788" y="649"/>
                  </a:lnTo>
                  <a:lnTo>
                    <a:pt x="497" y="487"/>
                  </a:lnTo>
                  <a:lnTo>
                    <a:pt x="599" y="487"/>
                  </a:lnTo>
                  <a:close/>
                </a:path>
              </a:pathLst>
            </a:custGeom>
            <a:solidFill>
              <a:schemeClr val="accent1"/>
            </a:solidFill>
            <a:ln w="12700">
              <a:solidFill>
                <a:schemeClr val="tx1"/>
              </a:solidFill>
              <a:miter lim="800000"/>
              <a:headEnd/>
              <a:tailEnd/>
            </a:ln>
          </p:spPr>
          <p:txBody>
            <a:bodyPr/>
            <a:lstStyle/>
            <a:p>
              <a:endParaRPr lang="de-DE" sz="1350"/>
            </a:p>
          </p:txBody>
        </p:sp>
        <p:sp>
          <p:nvSpPr>
            <p:cNvPr id="8" name="Freeform 7"/>
            <p:cNvSpPr>
              <a:spLocks/>
            </p:cNvSpPr>
            <p:nvPr/>
          </p:nvSpPr>
          <p:spPr bwMode="auto">
            <a:xfrm rot="4571901">
              <a:off x="2605821" y="3445656"/>
              <a:ext cx="3578506" cy="1909554"/>
            </a:xfrm>
            <a:custGeom>
              <a:avLst/>
              <a:gdLst/>
              <a:ahLst/>
              <a:cxnLst>
                <a:cxn ang="0">
                  <a:pos x="499" y="188"/>
                </a:cxn>
                <a:cxn ang="0">
                  <a:pos x="512" y="226"/>
                </a:cxn>
                <a:cxn ang="0">
                  <a:pos x="529" y="262"/>
                </a:cxn>
                <a:cxn ang="0">
                  <a:pos x="551" y="295"/>
                </a:cxn>
                <a:cxn ang="0">
                  <a:pos x="577" y="324"/>
                </a:cxn>
                <a:cxn ang="0">
                  <a:pos x="606" y="350"/>
                </a:cxn>
                <a:cxn ang="0">
                  <a:pos x="639" y="373"/>
                </a:cxn>
                <a:cxn ang="0">
                  <a:pos x="674" y="391"/>
                </a:cxn>
                <a:cxn ang="0">
                  <a:pos x="712" y="404"/>
                </a:cxn>
                <a:cxn ang="0">
                  <a:pos x="751" y="412"/>
                </a:cxn>
                <a:cxn ang="0">
                  <a:pos x="793" y="415"/>
                </a:cxn>
                <a:cxn ang="0">
                  <a:pos x="837" y="412"/>
                </a:cxn>
                <a:cxn ang="0">
                  <a:pos x="879" y="402"/>
                </a:cxn>
                <a:cxn ang="0">
                  <a:pos x="919" y="387"/>
                </a:cxn>
                <a:cxn ang="0">
                  <a:pos x="955" y="367"/>
                </a:cxn>
                <a:cxn ang="0">
                  <a:pos x="989" y="342"/>
                </a:cxn>
                <a:cxn ang="0">
                  <a:pos x="1018" y="313"/>
                </a:cxn>
                <a:cxn ang="0">
                  <a:pos x="1044" y="280"/>
                </a:cxn>
                <a:cxn ang="0">
                  <a:pos x="1064" y="244"/>
                </a:cxn>
                <a:cxn ang="0">
                  <a:pos x="1080" y="204"/>
                </a:cxn>
                <a:cxn ang="0">
                  <a:pos x="1090" y="162"/>
                </a:cxn>
                <a:cxn ang="0">
                  <a:pos x="1090" y="161"/>
                </a:cxn>
                <a:cxn ang="0">
                  <a:pos x="1078" y="236"/>
                </a:cxn>
                <a:cxn ang="0">
                  <a:pos x="1057" y="308"/>
                </a:cxn>
                <a:cxn ang="0">
                  <a:pos x="1027" y="374"/>
                </a:cxn>
                <a:cxn ang="0">
                  <a:pos x="990" y="436"/>
                </a:cxn>
                <a:cxn ang="0">
                  <a:pos x="945" y="491"/>
                </a:cxn>
                <a:cxn ang="0">
                  <a:pos x="894" y="539"/>
                </a:cxn>
                <a:cxn ang="0">
                  <a:pos x="838" y="579"/>
                </a:cxn>
                <a:cxn ang="0">
                  <a:pos x="776" y="611"/>
                </a:cxn>
                <a:cxn ang="0">
                  <a:pos x="711" y="634"/>
                </a:cxn>
                <a:cxn ang="0">
                  <a:pos x="676" y="642"/>
                </a:cxn>
                <a:cxn ang="0">
                  <a:pos x="641" y="647"/>
                </a:cxn>
                <a:cxn ang="0">
                  <a:pos x="605" y="649"/>
                </a:cxn>
                <a:cxn ang="0">
                  <a:pos x="569" y="648"/>
                </a:cxn>
                <a:cxn ang="0">
                  <a:pos x="534" y="645"/>
                </a:cxn>
                <a:cxn ang="0">
                  <a:pos x="499" y="639"/>
                </a:cxn>
                <a:cxn ang="0">
                  <a:pos x="454" y="627"/>
                </a:cxn>
                <a:cxn ang="0">
                  <a:pos x="390" y="602"/>
                </a:cxn>
                <a:cxn ang="0">
                  <a:pos x="330" y="567"/>
                </a:cxn>
                <a:cxn ang="0">
                  <a:pos x="276" y="524"/>
                </a:cxn>
                <a:cxn ang="0">
                  <a:pos x="227" y="474"/>
                </a:cxn>
                <a:cxn ang="0">
                  <a:pos x="186" y="416"/>
                </a:cxn>
                <a:cxn ang="0">
                  <a:pos x="151" y="353"/>
                </a:cxn>
                <a:cxn ang="0">
                  <a:pos x="124" y="285"/>
                </a:cxn>
                <a:cxn ang="0">
                  <a:pos x="106" y="212"/>
                </a:cxn>
                <a:cxn ang="0">
                  <a:pos x="0" y="162"/>
                </a:cxn>
                <a:cxn ang="0">
                  <a:pos x="494" y="162"/>
                </a:cxn>
              </a:cxnLst>
              <a:rect l="0" t="0" r="r" b="b"/>
              <a:pathLst>
                <a:path w="1093" h="649">
                  <a:moveTo>
                    <a:pt x="494" y="162"/>
                  </a:moveTo>
                  <a:lnTo>
                    <a:pt x="496" y="175"/>
                  </a:lnTo>
                  <a:lnTo>
                    <a:pt x="499" y="188"/>
                  </a:lnTo>
                  <a:lnTo>
                    <a:pt x="503" y="201"/>
                  </a:lnTo>
                  <a:lnTo>
                    <a:pt x="507" y="214"/>
                  </a:lnTo>
                  <a:lnTo>
                    <a:pt x="512" y="226"/>
                  </a:lnTo>
                  <a:lnTo>
                    <a:pt x="517" y="238"/>
                  </a:lnTo>
                  <a:lnTo>
                    <a:pt x="523" y="250"/>
                  </a:lnTo>
                  <a:lnTo>
                    <a:pt x="529" y="262"/>
                  </a:lnTo>
                  <a:lnTo>
                    <a:pt x="536" y="273"/>
                  </a:lnTo>
                  <a:lnTo>
                    <a:pt x="543" y="284"/>
                  </a:lnTo>
                  <a:lnTo>
                    <a:pt x="551" y="295"/>
                  </a:lnTo>
                  <a:lnTo>
                    <a:pt x="559" y="305"/>
                  </a:lnTo>
                  <a:lnTo>
                    <a:pt x="568" y="315"/>
                  </a:lnTo>
                  <a:lnTo>
                    <a:pt x="577" y="324"/>
                  </a:lnTo>
                  <a:lnTo>
                    <a:pt x="586" y="333"/>
                  </a:lnTo>
                  <a:lnTo>
                    <a:pt x="596" y="342"/>
                  </a:lnTo>
                  <a:lnTo>
                    <a:pt x="606" y="350"/>
                  </a:lnTo>
                  <a:lnTo>
                    <a:pt x="617" y="358"/>
                  </a:lnTo>
                  <a:lnTo>
                    <a:pt x="627" y="366"/>
                  </a:lnTo>
                  <a:lnTo>
                    <a:pt x="639" y="373"/>
                  </a:lnTo>
                  <a:lnTo>
                    <a:pt x="650" y="379"/>
                  </a:lnTo>
                  <a:lnTo>
                    <a:pt x="662" y="385"/>
                  </a:lnTo>
                  <a:lnTo>
                    <a:pt x="674" y="391"/>
                  </a:lnTo>
                  <a:lnTo>
                    <a:pt x="686" y="396"/>
                  </a:lnTo>
                  <a:lnTo>
                    <a:pt x="699" y="400"/>
                  </a:lnTo>
                  <a:lnTo>
                    <a:pt x="712" y="404"/>
                  </a:lnTo>
                  <a:lnTo>
                    <a:pt x="725" y="407"/>
                  </a:lnTo>
                  <a:lnTo>
                    <a:pt x="738" y="410"/>
                  </a:lnTo>
                  <a:lnTo>
                    <a:pt x="751" y="412"/>
                  </a:lnTo>
                  <a:lnTo>
                    <a:pt x="765" y="414"/>
                  </a:lnTo>
                  <a:lnTo>
                    <a:pt x="779" y="415"/>
                  </a:lnTo>
                  <a:lnTo>
                    <a:pt x="793" y="415"/>
                  </a:lnTo>
                  <a:lnTo>
                    <a:pt x="808" y="415"/>
                  </a:lnTo>
                  <a:lnTo>
                    <a:pt x="822" y="414"/>
                  </a:lnTo>
                  <a:lnTo>
                    <a:pt x="837" y="412"/>
                  </a:lnTo>
                  <a:lnTo>
                    <a:pt x="851" y="409"/>
                  </a:lnTo>
                  <a:lnTo>
                    <a:pt x="865" y="406"/>
                  </a:lnTo>
                  <a:lnTo>
                    <a:pt x="879" y="402"/>
                  </a:lnTo>
                  <a:lnTo>
                    <a:pt x="892" y="398"/>
                  </a:lnTo>
                  <a:lnTo>
                    <a:pt x="906" y="393"/>
                  </a:lnTo>
                  <a:lnTo>
                    <a:pt x="919" y="387"/>
                  </a:lnTo>
                  <a:lnTo>
                    <a:pt x="931" y="381"/>
                  </a:lnTo>
                  <a:lnTo>
                    <a:pt x="943" y="375"/>
                  </a:lnTo>
                  <a:lnTo>
                    <a:pt x="955" y="367"/>
                  </a:lnTo>
                  <a:lnTo>
                    <a:pt x="967" y="359"/>
                  </a:lnTo>
                  <a:lnTo>
                    <a:pt x="978" y="351"/>
                  </a:lnTo>
                  <a:lnTo>
                    <a:pt x="989" y="342"/>
                  </a:lnTo>
                  <a:lnTo>
                    <a:pt x="999" y="333"/>
                  </a:lnTo>
                  <a:lnTo>
                    <a:pt x="1009" y="323"/>
                  </a:lnTo>
                  <a:lnTo>
                    <a:pt x="1018" y="313"/>
                  </a:lnTo>
                  <a:lnTo>
                    <a:pt x="1027" y="303"/>
                  </a:lnTo>
                  <a:lnTo>
                    <a:pt x="1036" y="291"/>
                  </a:lnTo>
                  <a:lnTo>
                    <a:pt x="1044" y="280"/>
                  </a:lnTo>
                  <a:lnTo>
                    <a:pt x="1051" y="268"/>
                  </a:lnTo>
                  <a:lnTo>
                    <a:pt x="1058" y="256"/>
                  </a:lnTo>
                  <a:lnTo>
                    <a:pt x="1064" y="244"/>
                  </a:lnTo>
                  <a:lnTo>
                    <a:pt x="1070" y="231"/>
                  </a:lnTo>
                  <a:lnTo>
                    <a:pt x="1075" y="218"/>
                  </a:lnTo>
                  <a:lnTo>
                    <a:pt x="1080" y="204"/>
                  </a:lnTo>
                  <a:lnTo>
                    <a:pt x="1084" y="190"/>
                  </a:lnTo>
                  <a:lnTo>
                    <a:pt x="1087" y="177"/>
                  </a:lnTo>
                  <a:lnTo>
                    <a:pt x="1090" y="162"/>
                  </a:lnTo>
                  <a:lnTo>
                    <a:pt x="1092" y="148"/>
                  </a:lnTo>
                  <a:lnTo>
                    <a:pt x="1093" y="133"/>
                  </a:lnTo>
                  <a:lnTo>
                    <a:pt x="1090" y="161"/>
                  </a:lnTo>
                  <a:lnTo>
                    <a:pt x="1087" y="186"/>
                  </a:lnTo>
                  <a:lnTo>
                    <a:pt x="1083" y="211"/>
                  </a:lnTo>
                  <a:lnTo>
                    <a:pt x="1078" y="236"/>
                  </a:lnTo>
                  <a:lnTo>
                    <a:pt x="1072" y="261"/>
                  </a:lnTo>
                  <a:lnTo>
                    <a:pt x="1065" y="284"/>
                  </a:lnTo>
                  <a:lnTo>
                    <a:pt x="1057" y="308"/>
                  </a:lnTo>
                  <a:lnTo>
                    <a:pt x="1048" y="330"/>
                  </a:lnTo>
                  <a:lnTo>
                    <a:pt x="1038" y="353"/>
                  </a:lnTo>
                  <a:lnTo>
                    <a:pt x="1027" y="374"/>
                  </a:lnTo>
                  <a:lnTo>
                    <a:pt x="1016" y="396"/>
                  </a:lnTo>
                  <a:lnTo>
                    <a:pt x="1003" y="416"/>
                  </a:lnTo>
                  <a:lnTo>
                    <a:pt x="990" y="436"/>
                  </a:lnTo>
                  <a:lnTo>
                    <a:pt x="976" y="455"/>
                  </a:lnTo>
                  <a:lnTo>
                    <a:pt x="961" y="473"/>
                  </a:lnTo>
                  <a:lnTo>
                    <a:pt x="945" y="491"/>
                  </a:lnTo>
                  <a:lnTo>
                    <a:pt x="929" y="508"/>
                  </a:lnTo>
                  <a:lnTo>
                    <a:pt x="912" y="524"/>
                  </a:lnTo>
                  <a:lnTo>
                    <a:pt x="894" y="539"/>
                  </a:lnTo>
                  <a:lnTo>
                    <a:pt x="876" y="553"/>
                  </a:lnTo>
                  <a:lnTo>
                    <a:pt x="857" y="567"/>
                  </a:lnTo>
                  <a:lnTo>
                    <a:pt x="838" y="579"/>
                  </a:lnTo>
                  <a:lnTo>
                    <a:pt x="818" y="591"/>
                  </a:lnTo>
                  <a:lnTo>
                    <a:pt x="797" y="602"/>
                  </a:lnTo>
                  <a:lnTo>
                    <a:pt x="776" y="611"/>
                  </a:lnTo>
                  <a:lnTo>
                    <a:pt x="755" y="620"/>
                  </a:lnTo>
                  <a:lnTo>
                    <a:pt x="733" y="627"/>
                  </a:lnTo>
                  <a:lnTo>
                    <a:pt x="711" y="634"/>
                  </a:lnTo>
                  <a:lnTo>
                    <a:pt x="699" y="637"/>
                  </a:lnTo>
                  <a:lnTo>
                    <a:pt x="688" y="639"/>
                  </a:lnTo>
                  <a:lnTo>
                    <a:pt x="676" y="642"/>
                  </a:lnTo>
                  <a:lnTo>
                    <a:pt x="665" y="644"/>
                  </a:lnTo>
                  <a:lnTo>
                    <a:pt x="653" y="645"/>
                  </a:lnTo>
                  <a:lnTo>
                    <a:pt x="641" y="647"/>
                  </a:lnTo>
                  <a:lnTo>
                    <a:pt x="629" y="648"/>
                  </a:lnTo>
                  <a:lnTo>
                    <a:pt x="617" y="648"/>
                  </a:lnTo>
                  <a:lnTo>
                    <a:pt x="605" y="649"/>
                  </a:lnTo>
                  <a:lnTo>
                    <a:pt x="593" y="649"/>
                  </a:lnTo>
                  <a:lnTo>
                    <a:pt x="581" y="649"/>
                  </a:lnTo>
                  <a:lnTo>
                    <a:pt x="569" y="648"/>
                  </a:lnTo>
                  <a:lnTo>
                    <a:pt x="557" y="648"/>
                  </a:lnTo>
                  <a:lnTo>
                    <a:pt x="545" y="647"/>
                  </a:lnTo>
                  <a:lnTo>
                    <a:pt x="534" y="645"/>
                  </a:lnTo>
                  <a:lnTo>
                    <a:pt x="522" y="644"/>
                  </a:lnTo>
                  <a:lnTo>
                    <a:pt x="510" y="642"/>
                  </a:lnTo>
                  <a:lnTo>
                    <a:pt x="499" y="639"/>
                  </a:lnTo>
                  <a:lnTo>
                    <a:pt x="488" y="637"/>
                  </a:lnTo>
                  <a:lnTo>
                    <a:pt x="476" y="634"/>
                  </a:lnTo>
                  <a:lnTo>
                    <a:pt x="454" y="627"/>
                  </a:lnTo>
                  <a:lnTo>
                    <a:pt x="432" y="620"/>
                  </a:lnTo>
                  <a:lnTo>
                    <a:pt x="411" y="611"/>
                  </a:lnTo>
                  <a:lnTo>
                    <a:pt x="390" y="602"/>
                  </a:lnTo>
                  <a:lnTo>
                    <a:pt x="370" y="591"/>
                  </a:lnTo>
                  <a:lnTo>
                    <a:pt x="350" y="580"/>
                  </a:lnTo>
                  <a:lnTo>
                    <a:pt x="330" y="567"/>
                  </a:lnTo>
                  <a:lnTo>
                    <a:pt x="312" y="554"/>
                  </a:lnTo>
                  <a:lnTo>
                    <a:pt x="293" y="539"/>
                  </a:lnTo>
                  <a:lnTo>
                    <a:pt x="276" y="524"/>
                  </a:lnTo>
                  <a:lnTo>
                    <a:pt x="259" y="508"/>
                  </a:lnTo>
                  <a:lnTo>
                    <a:pt x="243" y="491"/>
                  </a:lnTo>
                  <a:lnTo>
                    <a:pt x="227" y="474"/>
                  </a:lnTo>
                  <a:lnTo>
                    <a:pt x="213" y="455"/>
                  </a:lnTo>
                  <a:lnTo>
                    <a:pt x="199" y="436"/>
                  </a:lnTo>
                  <a:lnTo>
                    <a:pt x="186" y="416"/>
                  </a:lnTo>
                  <a:lnTo>
                    <a:pt x="173" y="396"/>
                  </a:lnTo>
                  <a:lnTo>
                    <a:pt x="162" y="375"/>
                  </a:lnTo>
                  <a:lnTo>
                    <a:pt x="151" y="353"/>
                  </a:lnTo>
                  <a:lnTo>
                    <a:pt x="141" y="331"/>
                  </a:lnTo>
                  <a:lnTo>
                    <a:pt x="132" y="308"/>
                  </a:lnTo>
                  <a:lnTo>
                    <a:pt x="124" y="285"/>
                  </a:lnTo>
                  <a:lnTo>
                    <a:pt x="117" y="261"/>
                  </a:lnTo>
                  <a:lnTo>
                    <a:pt x="111" y="237"/>
                  </a:lnTo>
                  <a:lnTo>
                    <a:pt x="106" y="212"/>
                  </a:lnTo>
                  <a:lnTo>
                    <a:pt x="102" y="187"/>
                  </a:lnTo>
                  <a:lnTo>
                    <a:pt x="99" y="162"/>
                  </a:lnTo>
                  <a:lnTo>
                    <a:pt x="0" y="162"/>
                  </a:lnTo>
                  <a:lnTo>
                    <a:pt x="305" y="0"/>
                  </a:lnTo>
                  <a:lnTo>
                    <a:pt x="596" y="162"/>
                  </a:lnTo>
                  <a:lnTo>
                    <a:pt x="494" y="162"/>
                  </a:lnTo>
                  <a:close/>
                </a:path>
              </a:pathLst>
            </a:custGeom>
            <a:solidFill>
              <a:schemeClr val="bg1"/>
            </a:solidFill>
            <a:ln w="12700">
              <a:solidFill>
                <a:srgbClr val="000000"/>
              </a:solidFill>
              <a:miter lim="800000"/>
              <a:headEnd/>
              <a:tailEnd/>
            </a:ln>
          </p:spPr>
          <p:txBody>
            <a:bodyPr/>
            <a:lstStyle/>
            <a:p>
              <a:endParaRPr lang="de-DE" sz="1350"/>
            </a:p>
          </p:txBody>
        </p:sp>
        <p:sp>
          <p:nvSpPr>
            <p:cNvPr id="9" name="Oval 11">
              <a:extLst>
                <a:ext uri="{FF2B5EF4-FFF2-40B4-BE49-F238E27FC236}">
                  <a16:creationId xmlns:a16="http://schemas.microsoft.com/office/drawing/2014/main" id="{387F25E9-73C3-40E6-9A9D-754A8F1638E6}"/>
                </a:ext>
              </a:extLst>
            </p:cNvPr>
            <p:cNvSpPr/>
            <p:nvPr/>
          </p:nvSpPr>
          <p:spPr bwMode="auto">
            <a:xfrm>
              <a:off x="5069675" y="3792380"/>
              <a:ext cx="1509383" cy="1509382"/>
            </a:xfrm>
            <a:prstGeom prst="ellipse">
              <a:avLst/>
            </a:prstGeom>
            <a:solidFill>
              <a:schemeClr val="accent1"/>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defTabSz="685800" fontAlgn="base" hangingPunct="1">
                <a:spcBef>
                  <a:spcPct val="50000"/>
                </a:spcBef>
                <a:spcAft>
                  <a:spcPct val="0"/>
                </a:spcAft>
              </a:pPr>
              <a:r>
                <a:rPr lang="sv-SE" sz="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Framtidens </a:t>
              </a:r>
              <a:r>
                <a:rPr lang="sv-SE" sz="750" b="1" dirty="0" smtClean="0">
                  <a:solidFill>
                    <a:schemeClr val="bg1"/>
                  </a:solidFill>
                  <a:ea typeface="Verdana" panose="020B0604030504040204" pitchFamily="34" charset="0"/>
                  <a:cs typeface="Verdana" panose="020B0604030504040204" pitchFamily="34" charset="0"/>
                </a:rPr>
                <a:t>vårdinformationsmiljö</a:t>
              </a:r>
              <a:endParaRPr lang="sv-SE" sz="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30">
              <a:extLst>
                <a:ext uri="{FF2B5EF4-FFF2-40B4-BE49-F238E27FC236}">
                  <a16:creationId xmlns:a16="http://schemas.microsoft.com/office/drawing/2014/main" id="{8D5892A1-1872-4649-80C3-ACDE1D0F4B95}"/>
                </a:ext>
              </a:extLst>
            </p:cNvPr>
            <p:cNvSpPr/>
            <p:nvPr/>
          </p:nvSpPr>
          <p:spPr bwMode="auto">
            <a:xfrm>
              <a:off x="3923089" y="3338839"/>
              <a:ext cx="1040420" cy="495207"/>
            </a:xfrm>
            <a:prstGeom prst="rect">
              <a:avLst/>
            </a:prstGeom>
            <a:noFill/>
            <a:ln w="12700" cap="flat" cmpd="sng" algn="ctr">
              <a:no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r>
                <a:rPr lang="sv-SE" sz="9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Behov och krav på framtida arbetssätt, informatik och teknik</a:t>
              </a:r>
              <a:endParaRPr lang="en-GB" sz="9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30">
              <a:extLst>
                <a:ext uri="{FF2B5EF4-FFF2-40B4-BE49-F238E27FC236}">
                  <a16:creationId xmlns:a16="http://schemas.microsoft.com/office/drawing/2014/main" id="{8D5892A1-1872-4649-80C3-ACDE1D0F4B95}"/>
                </a:ext>
              </a:extLst>
            </p:cNvPr>
            <p:cNvSpPr/>
            <p:nvPr/>
          </p:nvSpPr>
          <p:spPr bwMode="auto">
            <a:xfrm>
              <a:off x="6772656" y="4857532"/>
              <a:ext cx="1297128" cy="782426"/>
            </a:xfrm>
            <a:prstGeom prst="rect">
              <a:avLst/>
            </a:prstGeom>
            <a:noFill/>
            <a:ln w="3175" cap="flat" cmpd="sng" algn="ctr">
              <a:no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defTabSz="685800" fontAlgn="base" hangingPunct="1">
                <a:spcBef>
                  <a:spcPct val="50000"/>
                </a:spcBef>
                <a:spcAft>
                  <a:spcPct val="0"/>
                </a:spcAft>
              </a:pPr>
              <a:r>
                <a:rPr lang="sv-SE" sz="900" b="1" dirty="0">
                  <a:solidFill>
                    <a:schemeClr val="bg1"/>
                  </a:solidFill>
                  <a:latin typeface="Verdana" panose="020B0604030504040204" pitchFamily="34" charset="0"/>
                  <a:ea typeface="Verdana" panose="020B0604030504040204" pitchFamily="34" charset="0"/>
                  <a:cs typeface="Verdana" panose="020B0604030504040204" pitchFamily="34" charset="0"/>
                </a:rPr>
                <a:t>Gemensamma arbetssätt, teknik och informatik införs</a:t>
              </a:r>
              <a:endParaRPr lang="en-GB" sz="9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Plus 11"/>
            <p:cNvSpPr/>
            <p:nvPr/>
          </p:nvSpPr>
          <p:spPr bwMode="auto">
            <a:xfrm>
              <a:off x="5450222" y="3790607"/>
              <a:ext cx="722020" cy="666072"/>
            </a:xfrm>
            <a:prstGeom prst="mathPlus">
              <a:avLst/>
            </a:prstGeom>
            <a:solidFill>
              <a:schemeClr val="bg1"/>
            </a:solidFill>
            <a:ln w="12700" cap="flat" cmpd="sng" algn="ctr">
              <a:no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ysClr val="windowText" lastClr="000000"/>
                </a:solidFill>
                <a:latin typeface="Arial" panose="020B0604020202020204" pitchFamily="34" charset="0"/>
                <a:cs typeface="Arial" panose="020B0604020202020204" pitchFamily="34" charset="0"/>
              </a:endParaRPr>
            </a:p>
          </p:txBody>
        </p:sp>
      </p:grpSp>
      <p:grpSp>
        <p:nvGrpSpPr>
          <p:cNvPr id="13" name="Grupp 12"/>
          <p:cNvGrpSpPr/>
          <p:nvPr/>
        </p:nvGrpSpPr>
        <p:grpSpPr>
          <a:xfrm>
            <a:off x="777241" y="4880759"/>
            <a:ext cx="1877018" cy="425170"/>
            <a:chOff x="1369357" y="5299715"/>
            <a:chExt cx="1592711" cy="376300"/>
          </a:xfrm>
        </p:grpSpPr>
        <p:sp>
          <p:nvSpPr>
            <p:cNvPr id="14" name="Rectangle 30">
              <a:extLst>
                <a:ext uri="{FF2B5EF4-FFF2-40B4-BE49-F238E27FC236}">
                  <a16:creationId xmlns:a16="http://schemas.microsoft.com/office/drawing/2014/main" id="{8D5892A1-1872-4649-80C3-ACDE1D0F4B95}"/>
                </a:ext>
              </a:extLst>
            </p:cNvPr>
            <p:cNvSpPr/>
            <p:nvPr/>
          </p:nvSpPr>
          <p:spPr bwMode="auto">
            <a:xfrm>
              <a:off x="1369357" y="5299715"/>
              <a:ext cx="1040420" cy="341249"/>
            </a:xfrm>
            <a:prstGeom prst="rect">
              <a:avLst/>
            </a:prstGeom>
            <a:noFill/>
            <a:ln w="12700" cap="flat" cmpd="sng" algn="ctr">
              <a:solidFill>
                <a:srgbClr val="003468"/>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r>
                <a:rPr lang="en-GB" sz="800" dirty="0" err="1" smtClean="0">
                  <a:solidFill>
                    <a:sysClr val="windowText" lastClr="000000"/>
                  </a:solidFill>
                  <a:ea typeface="Verdana" panose="020B0604030504040204" pitchFamily="34" charset="0"/>
                  <a:cs typeface="Verdana" panose="020B0604030504040204" pitchFamily="34" charset="0"/>
                </a:rPr>
                <a:t>Referens</a:t>
              </a:r>
              <a:r>
                <a:rPr lang="en-GB" sz="800" dirty="0" smtClean="0">
                  <a:solidFill>
                    <a:sysClr val="windowText" lastClr="000000"/>
                  </a:solidFill>
                  <a:ea typeface="Verdana" panose="020B0604030504040204" pitchFamily="34" charset="0"/>
                  <a:cs typeface="Verdana" panose="020B0604030504040204" pitchFamily="34" charset="0"/>
                </a:rPr>
                <a:t> &amp; </a:t>
              </a:r>
              <a:r>
                <a:rPr lang="en-GB" sz="800" dirty="0" err="1" smtClean="0">
                  <a:solidFill>
                    <a:sysClr val="windowText" lastClr="000000"/>
                  </a:solidFill>
                  <a:ea typeface="Verdana" panose="020B0604030504040204" pitchFamily="34" charset="0"/>
                  <a:cs typeface="Verdana" panose="020B0604030504040204" pitchFamily="34" charset="0"/>
                </a:rPr>
                <a:t>intressentgrupper</a:t>
              </a:r>
              <a:endParaRPr lang="en-GB"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Högerpil 14"/>
            <p:cNvSpPr/>
            <p:nvPr/>
          </p:nvSpPr>
          <p:spPr bwMode="auto">
            <a:xfrm>
              <a:off x="2408894" y="5307232"/>
              <a:ext cx="553174" cy="368783"/>
            </a:xfrm>
            <a:prstGeom prst="right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chemeClr val="bg1"/>
                </a:solidFill>
                <a:latin typeface="Arial" panose="020B0604020202020204" pitchFamily="34" charset="0"/>
                <a:cs typeface="Arial" panose="020B0604020202020204" pitchFamily="34" charset="0"/>
              </a:endParaRPr>
            </a:p>
          </p:txBody>
        </p:sp>
      </p:grpSp>
      <p:grpSp>
        <p:nvGrpSpPr>
          <p:cNvPr id="16" name="Grupp 15"/>
          <p:cNvGrpSpPr/>
          <p:nvPr/>
        </p:nvGrpSpPr>
        <p:grpSpPr>
          <a:xfrm>
            <a:off x="780513" y="4496001"/>
            <a:ext cx="1865642" cy="367661"/>
            <a:chOff x="1357670" y="4788167"/>
            <a:chExt cx="1593594" cy="368783"/>
          </a:xfrm>
        </p:grpSpPr>
        <p:sp>
          <p:nvSpPr>
            <p:cNvPr id="17" name="Rectangle 30">
              <a:extLst>
                <a:ext uri="{FF2B5EF4-FFF2-40B4-BE49-F238E27FC236}">
                  <a16:creationId xmlns:a16="http://schemas.microsoft.com/office/drawing/2014/main" id="{8D5892A1-1872-4649-80C3-ACDE1D0F4B95}"/>
                </a:ext>
              </a:extLst>
            </p:cNvPr>
            <p:cNvSpPr/>
            <p:nvPr/>
          </p:nvSpPr>
          <p:spPr bwMode="auto">
            <a:xfrm>
              <a:off x="1357670" y="4821151"/>
              <a:ext cx="1040419" cy="307937"/>
            </a:xfrm>
            <a:prstGeom prst="rect">
              <a:avLst/>
            </a:prstGeom>
            <a:solidFill>
              <a:srgbClr val="FFFF00"/>
            </a:solidFill>
            <a:ln w="12700" cap="flat" cmpd="sng" algn="ctr">
              <a:solidFill>
                <a:srgbClr val="003468"/>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r>
                <a:rPr lang="en-GB" sz="800" dirty="0" err="1" smtClean="0">
                  <a:solidFill>
                    <a:sysClr val="windowText" lastClr="000000"/>
                  </a:solidFill>
                  <a:ea typeface="Verdana" panose="020B0604030504040204" pitchFamily="34" charset="0"/>
                  <a:cs typeface="Verdana" panose="020B0604030504040204" pitchFamily="34" charset="0"/>
                </a:rPr>
                <a:t>eH</a:t>
              </a:r>
              <a:r>
                <a:rPr lang="en-GB" sz="800" dirty="0" err="1"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älsalyftet</a:t>
              </a:r>
              <a:endParaRPr lang="en-GB" sz="8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Högerpil 17"/>
            <p:cNvSpPr/>
            <p:nvPr/>
          </p:nvSpPr>
          <p:spPr bwMode="auto">
            <a:xfrm>
              <a:off x="2398089" y="4788167"/>
              <a:ext cx="553175" cy="368783"/>
            </a:xfrm>
            <a:prstGeom prst="right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chemeClr val="bg1"/>
                </a:solidFill>
                <a:latin typeface="Arial" panose="020B0604020202020204" pitchFamily="34" charset="0"/>
                <a:cs typeface="Arial" panose="020B0604020202020204" pitchFamily="34" charset="0"/>
              </a:endParaRPr>
            </a:p>
          </p:txBody>
        </p:sp>
      </p:grpSp>
      <p:grpSp>
        <p:nvGrpSpPr>
          <p:cNvPr id="19" name="Grupp 18"/>
          <p:cNvGrpSpPr/>
          <p:nvPr/>
        </p:nvGrpSpPr>
        <p:grpSpPr>
          <a:xfrm>
            <a:off x="780513" y="4107928"/>
            <a:ext cx="1865642" cy="416676"/>
            <a:chOff x="1357670" y="4269273"/>
            <a:chExt cx="1593594" cy="368783"/>
          </a:xfrm>
        </p:grpSpPr>
        <p:sp>
          <p:nvSpPr>
            <p:cNvPr id="20" name="Rectangle 30">
              <a:extLst>
                <a:ext uri="{FF2B5EF4-FFF2-40B4-BE49-F238E27FC236}">
                  <a16:creationId xmlns:a16="http://schemas.microsoft.com/office/drawing/2014/main" id="{8D5892A1-1872-4649-80C3-ACDE1D0F4B95}"/>
                </a:ext>
              </a:extLst>
            </p:cNvPr>
            <p:cNvSpPr/>
            <p:nvPr/>
          </p:nvSpPr>
          <p:spPr bwMode="auto">
            <a:xfrm>
              <a:off x="1357670" y="4275967"/>
              <a:ext cx="1040420" cy="341249"/>
            </a:xfrm>
            <a:prstGeom prst="rect">
              <a:avLst/>
            </a:prstGeom>
            <a:noFill/>
            <a:ln w="12700" cap="flat" cmpd="sng" algn="ctr">
              <a:solidFill>
                <a:srgbClr val="003468"/>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r>
                <a:rPr lang="sv-SE" sz="800" dirty="0" smtClean="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Initiativ</a:t>
              </a:r>
              <a:endParaRPr lang="en-GB"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Högerpil 20"/>
            <p:cNvSpPr/>
            <p:nvPr/>
          </p:nvSpPr>
          <p:spPr bwMode="auto">
            <a:xfrm>
              <a:off x="2398090" y="4269273"/>
              <a:ext cx="553174" cy="368783"/>
            </a:xfrm>
            <a:prstGeom prst="right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chemeClr val="bg1"/>
                </a:solidFill>
                <a:latin typeface="Arial" panose="020B0604020202020204" pitchFamily="34" charset="0"/>
                <a:cs typeface="Arial" panose="020B0604020202020204" pitchFamily="34" charset="0"/>
              </a:endParaRPr>
            </a:p>
          </p:txBody>
        </p:sp>
      </p:grpSp>
      <p:grpSp>
        <p:nvGrpSpPr>
          <p:cNvPr id="2" name="Grupp 1"/>
          <p:cNvGrpSpPr/>
          <p:nvPr/>
        </p:nvGrpSpPr>
        <p:grpSpPr>
          <a:xfrm>
            <a:off x="775607" y="3649670"/>
            <a:ext cx="1870548" cy="456277"/>
            <a:chOff x="775607" y="3649670"/>
            <a:chExt cx="1870548" cy="456277"/>
          </a:xfrm>
        </p:grpSpPr>
        <p:sp>
          <p:nvSpPr>
            <p:cNvPr id="23" name="Rectangle 30">
              <a:extLst>
                <a:ext uri="{FF2B5EF4-FFF2-40B4-BE49-F238E27FC236}">
                  <a16:creationId xmlns:a16="http://schemas.microsoft.com/office/drawing/2014/main" id="{8D5892A1-1872-4649-80C3-ACDE1D0F4B95}"/>
                </a:ext>
              </a:extLst>
            </p:cNvPr>
            <p:cNvSpPr/>
            <p:nvPr/>
          </p:nvSpPr>
          <p:spPr bwMode="auto">
            <a:xfrm>
              <a:off x="775607" y="3649670"/>
              <a:ext cx="1222939" cy="432062"/>
            </a:xfrm>
            <a:prstGeom prst="rect">
              <a:avLst/>
            </a:prstGeom>
            <a:noFill/>
            <a:ln w="12700" cap="flat" cmpd="sng" algn="ctr">
              <a:solidFill>
                <a:srgbClr val="003468"/>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defTabSz="685800" fontAlgn="base" hangingPunct="1">
                <a:spcBef>
                  <a:spcPct val="50000"/>
                </a:spcBef>
                <a:spcAft>
                  <a:spcPct val="0"/>
                </a:spcAft>
              </a:pPr>
              <a:r>
                <a:rPr lang="sv-SE" sz="800" b="1" dirty="0">
                  <a:solidFill>
                    <a:schemeClr val="tx1"/>
                  </a:solidFill>
                  <a:ea typeface="Verdana" panose="020B0604030504040204" pitchFamily="34" charset="0"/>
                  <a:cs typeface="Verdana" panose="020B0604030504040204" pitchFamily="34" charset="0"/>
                </a:rPr>
                <a:t>~ </a:t>
              </a:r>
              <a:r>
                <a:rPr lang="sv-SE" sz="800" dirty="0">
                  <a:solidFill>
                    <a:schemeClr val="tx1"/>
                  </a:solidFill>
                  <a:ea typeface="Verdana" panose="020B0604030504040204" pitchFamily="34" charset="0"/>
                  <a:cs typeface="Verdana" panose="020B0604030504040204" pitchFamily="34" charset="0"/>
                </a:rPr>
                <a:t>400 </a:t>
              </a:r>
              <a:r>
                <a:rPr lang="sv-SE" sz="800" dirty="0" smtClean="0">
                  <a:solidFill>
                    <a:sysClr val="windowText" lastClr="000000"/>
                  </a:solidFill>
                  <a:ea typeface="Verdana" panose="020B0604030504040204" pitchFamily="34" charset="0"/>
                  <a:cs typeface="Verdana" panose="020B0604030504040204" pitchFamily="34" charset="0"/>
                </a:rPr>
                <a:t>medarbetare </a:t>
              </a:r>
              <a:endParaRPr lang="en-GB" sz="800" dirty="0">
                <a:solidFill>
                  <a:sysClr val="windowText" lastClr="000000"/>
                </a:solidFill>
                <a:ea typeface="Verdana" panose="020B0604030504040204" pitchFamily="34" charset="0"/>
                <a:cs typeface="Verdana" panose="020B0604030504040204" pitchFamily="34" charset="0"/>
              </a:endParaRPr>
            </a:p>
            <a:p>
              <a:pPr algn="ctr" defTabSz="685800" fontAlgn="base" hangingPunct="1">
                <a:spcBef>
                  <a:spcPct val="50000"/>
                </a:spcBef>
                <a:spcAft>
                  <a:spcPct val="0"/>
                </a:spcAft>
              </a:pPr>
              <a:endParaRPr lang="en-GB"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Högerpil 23"/>
            <p:cNvSpPr/>
            <p:nvPr/>
          </p:nvSpPr>
          <p:spPr bwMode="auto">
            <a:xfrm>
              <a:off x="1998546" y="3689271"/>
              <a:ext cx="647609" cy="416676"/>
            </a:xfrm>
            <a:prstGeom prst="right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chemeClr val="bg1"/>
                </a:solidFill>
                <a:latin typeface="Arial" panose="020B0604020202020204" pitchFamily="34" charset="0"/>
                <a:cs typeface="Arial" panose="020B0604020202020204" pitchFamily="34" charset="0"/>
              </a:endParaRPr>
            </a:p>
          </p:txBody>
        </p:sp>
      </p:grpSp>
      <p:grpSp>
        <p:nvGrpSpPr>
          <p:cNvPr id="25" name="Grupp 24"/>
          <p:cNvGrpSpPr/>
          <p:nvPr/>
        </p:nvGrpSpPr>
        <p:grpSpPr>
          <a:xfrm>
            <a:off x="777241" y="5299859"/>
            <a:ext cx="1877018" cy="425170"/>
            <a:chOff x="1369357" y="5299715"/>
            <a:chExt cx="1592711" cy="376300"/>
          </a:xfrm>
        </p:grpSpPr>
        <p:sp>
          <p:nvSpPr>
            <p:cNvPr id="26" name="Rectangle 30">
              <a:extLst>
                <a:ext uri="{FF2B5EF4-FFF2-40B4-BE49-F238E27FC236}">
                  <a16:creationId xmlns:a16="http://schemas.microsoft.com/office/drawing/2014/main" id="{8D5892A1-1872-4649-80C3-ACDE1D0F4B95}"/>
                </a:ext>
              </a:extLst>
            </p:cNvPr>
            <p:cNvSpPr/>
            <p:nvPr/>
          </p:nvSpPr>
          <p:spPr bwMode="auto">
            <a:xfrm>
              <a:off x="1369357" y="5299715"/>
              <a:ext cx="1040420" cy="341249"/>
            </a:xfrm>
            <a:prstGeom prst="rect">
              <a:avLst/>
            </a:prstGeom>
            <a:noFill/>
            <a:ln w="12700" cap="flat" cmpd="sng" algn="ctr">
              <a:solidFill>
                <a:srgbClr val="003468"/>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r>
                <a:rPr lang="en-GB" sz="800" dirty="0" err="1">
                  <a:solidFill>
                    <a:sysClr val="windowText" lastClr="000000"/>
                  </a:solidFill>
                  <a:latin typeface="Verdana" panose="020B0604030504040204" pitchFamily="34" charset="0"/>
                  <a:ea typeface="Verdana" panose="020B0604030504040204" pitchFamily="34" charset="0"/>
                  <a:cs typeface="Verdana" panose="020B0604030504040204" pitchFamily="34" charset="0"/>
                </a:rPr>
                <a:t>Leverantörer</a:t>
              </a:r>
              <a:endParaRPr lang="en-GB"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Högerpil 26"/>
            <p:cNvSpPr/>
            <p:nvPr/>
          </p:nvSpPr>
          <p:spPr bwMode="auto">
            <a:xfrm>
              <a:off x="2408894" y="5307232"/>
              <a:ext cx="553174" cy="368783"/>
            </a:xfrm>
            <a:prstGeom prst="rightArrow">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p>
              <a:pPr algn="ctr" defTabSz="685800" fontAlgn="base" hangingPunct="1">
                <a:spcBef>
                  <a:spcPct val="50000"/>
                </a:spcBef>
                <a:spcAft>
                  <a:spcPct val="0"/>
                </a:spcAft>
              </a:pPr>
              <a:endParaRPr lang="sv-SE" sz="75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711639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846710"/>
            <a:ext cx="8229600" cy="650571"/>
          </a:xfrm>
        </p:spPr>
        <p:txBody>
          <a:bodyPr/>
          <a:lstStyle/>
          <a:p>
            <a:pPr algn="ctr"/>
            <a:r>
              <a:rPr lang="sv-SE" sz="2000" b="1" dirty="0" smtClean="0"/>
              <a:t>Preliminär tidsplan:</a:t>
            </a:r>
            <a:endParaRPr lang="sv-SE" sz="2000" b="1" dirty="0">
              <a:solidFill>
                <a:srgbClr val="FF0000"/>
              </a:solidFill>
            </a:endParaRPr>
          </a:p>
        </p:txBody>
      </p:sp>
      <p:sp>
        <p:nvSpPr>
          <p:cNvPr id="3" name="Platshållare för text 2"/>
          <p:cNvSpPr>
            <a:spLocks noGrp="1"/>
          </p:cNvSpPr>
          <p:nvPr>
            <p:ph type="body" sz="quarter" idx="1"/>
          </p:nvPr>
        </p:nvSpPr>
        <p:spPr>
          <a:xfrm>
            <a:off x="714050" y="1560996"/>
            <a:ext cx="8229600" cy="288926"/>
          </a:xfrm>
        </p:spPr>
        <p:txBody>
          <a:bodyPr/>
          <a:lstStyle/>
          <a:p>
            <a:r>
              <a:rPr lang="sv-SE" sz="1400" dirty="0" smtClean="0"/>
              <a:t>Var befinner vi oss just nu?</a:t>
            </a:r>
            <a:endParaRPr lang="sv-SE" sz="1400" dirty="0"/>
          </a:p>
        </p:txBody>
      </p:sp>
      <p:sp>
        <p:nvSpPr>
          <p:cNvPr id="4" name="Platshållare för innehåll 3"/>
          <p:cNvSpPr>
            <a:spLocks noGrp="1"/>
          </p:cNvSpPr>
          <p:nvPr>
            <p:ph idx="11"/>
          </p:nvPr>
        </p:nvSpPr>
        <p:spPr>
          <a:xfrm>
            <a:off x="622204" y="1917684"/>
            <a:ext cx="8229600" cy="2952750"/>
          </a:xfrm>
        </p:spPr>
        <p:txBody>
          <a:bodyPr/>
          <a:lstStyle/>
          <a:p>
            <a:pPr marL="0" indent="0">
              <a:buNone/>
            </a:pPr>
            <a:r>
              <a:rPr lang="sv-SE" sz="1200" b="1" dirty="0"/>
              <a:t>Upphandling</a:t>
            </a:r>
            <a:endParaRPr lang="sv-SE" sz="1050" b="1" dirty="0"/>
          </a:p>
          <a:p>
            <a:pPr lvl="1"/>
            <a:r>
              <a:rPr lang="sv-SE" sz="1050" dirty="0"/>
              <a:t>Upphandling påbörjades i december 2017 </a:t>
            </a:r>
          </a:p>
          <a:p>
            <a:pPr lvl="1"/>
            <a:r>
              <a:rPr lang="sv-SE" sz="1050" dirty="0"/>
              <a:t>Förberedelser inför upphandlingens dialogfas</a:t>
            </a:r>
          </a:p>
          <a:p>
            <a:pPr marL="0" indent="0">
              <a:buNone/>
            </a:pPr>
            <a:r>
              <a:rPr lang="sv-SE" sz="1200" b="1" dirty="0"/>
              <a:t>Kravarbete</a:t>
            </a:r>
            <a:r>
              <a:rPr lang="sv-SE" sz="1050" dirty="0"/>
              <a:t> </a:t>
            </a:r>
          </a:p>
          <a:p>
            <a:pPr lvl="1"/>
            <a:r>
              <a:rPr lang="sv-SE" sz="1050" dirty="0"/>
              <a:t>Cirka 400 verksamhetsrepresentanter (sjuksköterskor, läkare, </a:t>
            </a:r>
            <a:r>
              <a:rPr lang="sv-SE" sz="1050" dirty="0" smtClean="0"/>
              <a:t>systemadministratörer </a:t>
            </a:r>
            <a:r>
              <a:rPr lang="sv-SE" sz="1050" dirty="0"/>
              <a:t>osv..)</a:t>
            </a:r>
          </a:p>
          <a:p>
            <a:pPr lvl="1"/>
            <a:r>
              <a:rPr lang="sv-SE" sz="1050" dirty="0"/>
              <a:t>Specificerar krav på vårdens framtida arbetsverktyg</a:t>
            </a:r>
          </a:p>
        </p:txBody>
      </p:sp>
      <p:sp>
        <p:nvSpPr>
          <p:cNvPr id="5" name="Platshållare för text 4"/>
          <p:cNvSpPr>
            <a:spLocks noGrp="1"/>
          </p:cNvSpPr>
          <p:nvPr>
            <p:ph type="body" sz="quarter" idx="10"/>
          </p:nvPr>
        </p:nvSpPr>
        <p:spPr/>
        <p:txBody>
          <a:bodyPr/>
          <a:lstStyle/>
          <a:p>
            <a:endParaRPr lang="sv-SE"/>
          </a:p>
        </p:txBody>
      </p:sp>
      <p:grpSp>
        <p:nvGrpSpPr>
          <p:cNvPr id="67" name="Group 9">
            <a:extLst>
              <a:ext uri="{FF2B5EF4-FFF2-40B4-BE49-F238E27FC236}">
                <a16:creationId xmlns:a16="http://schemas.microsoft.com/office/drawing/2014/main" id="{2D6C4F89-FCA6-4396-AF05-C134E54D1ACF}"/>
              </a:ext>
            </a:extLst>
          </p:cNvPr>
          <p:cNvGrpSpPr/>
          <p:nvPr/>
        </p:nvGrpSpPr>
        <p:grpSpPr>
          <a:xfrm>
            <a:off x="403051" y="3761117"/>
            <a:ext cx="8229599" cy="241329"/>
            <a:chOff x="448307" y="2637133"/>
            <a:chExt cx="10393090" cy="321772"/>
          </a:xfrm>
          <a:noFill/>
        </p:grpSpPr>
        <p:sp>
          <p:nvSpPr>
            <p:cNvPr id="68" name="Rectangle 15">
              <a:extLst>
                <a:ext uri="{FF2B5EF4-FFF2-40B4-BE49-F238E27FC236}">
                  <a16:creationId xmlns:a16="http://schemas.microsoft.com/office/drawing/2014/main" id="{FFD84FC4-E435-48C8-8855-A841FD82E59A}"/>
                </a:ext>
              </a:extLst>
            </p:cNvPr>
            <p:cNvSpPr/>
            <p:nvPr/>
          </p:nvSpPr>
          <p:spPr bwMode="auto">
            <a:xfrm>
              <a:off x="1247775" y="2637133"/>
              <a:ext cx="1598937" cy="321772"/>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2017</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9" name="Rectangle 17">
              <a:extLst>
                <a:ext uri="{FF2B5EF4-FFF2-40B4-BE49-F238E27FC236}">
                  <a16:creationId xmlns:a16="http://schemas.microsoft.com/office/drawing/2014/main" id="{EE9F8386-B6AE-4C35-A5EA-17A276C9A7D7}"/>
                </a:ext>
              </a:extLst>
            </p:cNvPr>
            <p:cNvSpPr/>
            <p:nvPr/>
          </p:nvSpPr>
          <p:spPr bwMode="auto">
            <a:xfrm>
              <a:off x="2846712" y="2637133"/>
              <a:ext cx="1598937" cy="32177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2018</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0" name="Rectangle 19">
              <a:extLst>
                <a:ext uri="{FF2B5EF4-FFF2-40B4-BE49-F238E27FC236}">
                  <a16:creationId xmlns:a16="http://schemas.microsoft.com/office/drawing/2014/main" id="{107596B0-A0D4-4A51-B229-AB6AC8A37EB1}"/>
                </a:ext>
              </a:extLst>
            </p:cNvPr>
            <p:cNvSpPr/>
            <p:nvPr/>
          </p:nvSpPr>
          <p:spPr bwMode="auto">
            <a:xfrm>
              <a:off x="4445649" y="2637133"/>
              <a:ext cx="1598937" cy="321772"/>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2019</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1" name="Rectangle 21">
              <a:extLst>
                <a:ext uri="{FF2B5EF4-FFF2-40B4-BE49-F238E27FC236}">
                  <a16:creationId xmlns:a16="http://schemas.microsoft.com/office/drawing/2014/main" id="{0A0BB154-A2B9-4226-9050-7A4391D3347A}"/>
                </a:ext>
              </a:extLst>
            </p:cNvPr>
            <p:cNvSpPr/>
            <p:nvPr/>
          </p:nvSpPr>
          <p:spPr bwMode="auto">
            <a:xfrm>
              <a:off x="6044586" y="2637133"/>
              <a:ext cx="1598937" cy="32177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2020</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2" name="Rectangle 23">
              <a:extLst>
                <a:ext uri="{FF2B5EF4-FFF2-40B4-BE49-F238E27FC236}">
                  <a16:creationId xmlns:a16="http://schemas.microsoft.com/office/drawing/2014/main" id="{7FB4E844-C0E0-4FAF-817E-9A59E49D88EE}"/>
                </a:ext>
              </a:extLst>
            </p:cNvPr>
            <p:cNvSpPr/>
            <p:nvPr/>
          </p:nvSpPr>
          <p:spPr bwMode="auto">
            <a:xfrm>
              <a:off x="7643523" y="2637133"/>
              <a:ext cx="1598937" cy="321772"/>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2021</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3" name="Rectangle 25">
              <a:extLst>
                <a:ext uri="{FF2B5EF4-FFF2-40B4-BE49-F238E27FC236}">
                  <a16:creationId xmlns:a16="http://schemas.microsoft.com/office/drawing/2014/main" id="{F7B63A44-AFD8-4739-AED3-B8C99897EA25}"/>
                </a:ext>
              </a:extLst>
            </p:cNvPr>
            <p:cNvSpPr/>
            <p:nvPr/>
          </p:nvSpPr>
          <p:spPr bwMode="auto">
            <a:xfrm>
              <a:off x="9242460" y="2637133"/>
              <a:ext cx="1598937" cy="32177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2022</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4" name="Rectangle 27">
              <a:extLst>
                <a:ext uri="{FF2B5EF4-FFF2-40B4-BE49-F238E27FC236}">
                  <a16:creationId xmlns:a16="http://schemas.microsoft.com/office/drawing/2014/main" id="{D412BDC3-5E5C-4865-A403-00779AD40991}"/>
                </a:ext>
              </a:extLst>
            </p:cNvPr>
            <p:cNvSpPr/>
            <p:nvPr/>
          </p:nvSpPr>
          <p:spPr bwMode="auto">
            <a:xfrm>
              <a:off x="448307" y="2637133"/>
              <a:ext cx="799468" cy="321772"/>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2016</a:t>
              </a: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75" name="Group 7">
            <a:extLst>
              <a:ext uri="{FF2B5EF4-FFF2-40B4-BE49-F238E27FC236}">
                <a16:creationId xmlns:a16="http://schemas.microsoft.com/office/drawing/2014/main" id="{FB543086-432F-405E-B4C9-83DAEBFF76BF}"/>
              </a:ext>
            </a:extLst>
          </p:cNvPr>
          <p:cNvGrpSpPr/>
          <p:nvPr/>
        </p:nvGrpSpPr>
        <p:grpSpPr>
          <a:xfrm>
            <a:off x="403051" y="4001928"/>
            <a:ext cx="8229599" cy="1566000"/>
            <a:chOff x="448307" y="2958215"/>
            <a:chExt cx="10393090" cy="1882795"/>
          </a:xfrm>
          <a:solidFill>
            <a:schemeClr val="bg1"/>
          </a:solidFill>
        </p:grpSpPr>
        <p:grpSp>
          <p:nvGrpSpPr>
            <p:cNvPr id="76" name="Group 8">
              <a:extLst>
                <a:ext uri="{FF2B5EF4-FFF2-40B4-BE49-F238E27FC236}">
                  <a16:creationId xmlns:a16="http://schemas.microsoft.com/office/drawing/2014/main" id="{53DAEA9C-7416-41AC-AF9C-57A175EE0CCF}"/>
                </a:ext>
              </a:extLst>
            </p:cNvPr>
            <p:cNvGrpSpPr/>
            <p:nvPr/>
          </p:nvGrpSpPr>
          <p:grpSpPr>
            <a:xfrm>
              <a:off x="1247775" y="2958905"/>
              <a:ext cx="9593622" cy="1882105"/>
              <a:chOff x="609600" y="2529241"/>
              <a:chExt cx="9593622" cy="3271484"/>
            </a:xfrm>
            <a:grpFill/>
          </p:grpSpPr>
          <p:sp>
            <p:nvSpPr>
              <p:cNvPr id="78" name="Rectangle 16">
                <a:extLst>
                  <a:ext uri="{FF2B5EF4-FFF2-40B4-BE49-F238E27FC236}">
                    <a16:creationId xmlns:a16="http://schemas.microsoft.com/office/drawing/2014/main" id="{3A4F34E0-8727-4B65-AE77-FBF40ECC3358}"/>
                  </a:ext>
                </a:extLst>
              </p:cNvPr>
              <p:cNvSpPr/>
              <p:nvPr/>
            </p:nvSpPr>
            <p:spPr bwMode="auto">
              <a:xfrm>
                <a:off x="609600"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79" name="Rectangle 18">
                <a:extLst>
                  <a:ext uri="{FF2B5EF4-FFF2-40B4-BE49-F238E27FC236}">
                    <a16:creationId xmlns:a16="http://schemas.microsoft.com/office/drawing/2014/main" id="{6CA6B86A-E641-42F5-9D82-C50010CAEA3B}"/>
                  </a:ext>
                </a:extLst>
              </p:cNvPr>
              <p:cNvSpPr/>
              <p:nvPr/>
            </p:nvSpPr>
            <p:spPr bwMode="auto">
              <a:xfrm>
                <a:off x="2208537"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0" name="Rectangle 20">
                <a:extLst>
                  <a:ext uri="{FF2B5EF4-FFF2-40B4-BE49-F238E27FC236}">
                    <a16:creationId xmlns:a16="http://schemas.microsoft.com/office/drawing/2014/main" id="{D5E1CC6C-842F-432B-83B5-7815765ACE06}"/>
                  </a:ext>
                </a:extLst>
              </p:cNvPr>
              <p:cNvSpPr/>
              <p:nvPr/>
            </p:nvSpPr>
            <p:spPr bwMode="auto">
              <a:xfrm>
                <a:off x="3807474"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1" name="Rectangle 22">
                <a:extLst>
                  <a:ext uri="{FF2B5EF4-FFF2-40B4-BE49-F238E27FC236}">
                    <a16:creationId xmlns:a16="http://schemas.microsoft.com/office/drawing/2014/main" id="{24C89D86-CC28-4CE7-B755-4F7E36A7B8A4}"/>
                  </a:ext>
                </a:extLst>
              </p:cNvPr>
              <p:cNvSpPr/>
              <p:nvPr/>
            </p:nvSpPr>
            <p:spPr bwMode="auto">
              <a:xfrm>
                <a:off x="5406411"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2" name="Rectangle 24">
                <a:extLst>
                  <a:ext uri="{FF2B5EF4-FFF2-40B4-BE49-F238E27FC236}">
                    <a16:creationId xmlns:a16="http://schemas.microsoft.com/office/drawing/2014/main" id="{94517442-5D2F-48D1-A409-E40267670133}"/>
                  </a:ext>
                </a:extLst>
              </p:cNvPr>
              <p:cNvSpPr/>
              <p:nvPr/>
            </p:nvSpPr>
            <p:spPr bwMode="auto">
              <a:xfrm>
                <a:off x="7005348"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83" name="Rectangle 26">
                <a:extLst>
                  <a:ext uri="{FF2B5EF4-FFF2-40B4-BE49-F238E27FC236}">
                    <a16:creationId xmlns:a16="http://schemas.microsoft.com/office/drawing/2014/main" id="{28C17A0C-CAB2-4F88-A863-09EC477EC97C}"/>
                  </a:ext>
                </a:extLst>
              </p:cNvPr>
              <p:cNvSpPr/>
              <p:nvPr/>
            </p:nvSpPr>
            <p:spPr bwMode="auto">
              <a:xfrm>
                <a:off x="8604285" y="2529241"/>
                <a:ext cx="1598937" cy="3271484"/>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77" name="Rectangle 31">
              <a:extLst>
                <a:ext uri="{FF2B5EF4-FFF2-40B4-BE49-F238E27FC236}">
                  <a16:creationId xmlns:a16="http://schemas.microsoft.com/office/drawing/2014/main" id="{D329D0D3-001C-4B97-86A9-A6B0EA2AAFE2}"/>
                </a:ext>
              </a:extLst>
            </p:cNvPr>
            <p:cNvSpPr/>
            <p:nvPr/>
          </p:nvSpPr>
          <p:spPr bwMode="auto">
            <a:xfrm>
              <a:off x="448307" y="2958215"/>
              <a:ext cx="799468" cy="1882105"/>
            </a:xfrm>
            <a:prstGeom prst="rect">
              <a:avLst/>
            </a:prstGeom>
            <a:grp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84" name="Arrow: Pentagon 3">
            <a:extLst>
              <a:ext uri="{FF2B5EF4-FFF2-40B4-BE49-F238E27FC236}">
                <a16:creationId xmlns:a16="http://schemas.microsoft.com/office/drawing/2014/main" id="{C636C3AB-2F5A-46C8-83BA-6C52E959CA45}"/>
              </a:ext>
            </a:extLst>
          </p:cNvPr>
          <p:cNvSpPr/>
          <p:nvPr/>
        </p:nvSpPr>
        <p:spPr bwMode="auto">
          <a:xfrm>
            <a:off x="461467" y="4061521"/>
            <a:ext cx="1745486" cy="243000"/>
          </a:xfrm>
          <a:prstGeom prst="homePlat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dirty="0">
                <a:solidFill>
                  <a:srgbClr val="FFFFFF"/>
                </a:solidFill>
                <a:latin typeface="Verdana" panose="020B0604030504040204" pitchFamily="34" charset="0"/>
                <a:ea typeface="Verdana" panose="020B0604030504040204" pitchFamily="34" charset="0"/>
                <a:cs typeface="Verdana" panose="020B0604030504040204" pitchFamily="34" charset="0"/>
              </a:rPr>
              <a:t>Planering, behov, lösning</a:t>
            </a:r>
          </a:p>
        </p:txBody>
      </p:sp>
      <p:sp>
        <p:nvSpPr>
          <p:cNvPr id="85" name="Arrow: Pentagon 28">
            <a:extLst>
              <a:ext uri="{FF2B5EF4-FFF2-40B4-BE49-F238E27FC236}">
                <a16:creationId xmlns:a16="http://schemas.microsoft.com/office/drawing/2014/main" id="{DEE4DD7A-A269-42B4-B21A-AC187503E754}"/>
              </a:ext>
            </a:extLst>
          </p:cNvPr>
          <p:cNvSpPr/>
          <p:nvPr/>
        </p:nvSpPr>
        <p:spPr bwMode="auto">
          <a:xfrm>
            <a:off x="2226547" y="4061522"/>
            <a:ext cx="2554460" cy="237561"/>
          </a:xfrm>
          <a:prstGeom prst="homePlat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dirty="0">
                <a:solidFill>
                  <a:srgbClr val="FFFFFF"/>
                </a:solidFill>
                <a:latin typeface="Verdana" panose="020B0604030504040204" pitchFamily="34" charset="0"/>
                <a:ea typeface="Verdana" panose="020B0604030504040204" pitchFamily="34" charset="0"/>
                <a:cs typeface="Verdana" panose="020B0604030504040204" pitchFamily="34" charset="0"/>
              </a:rPr>
              <a:t>Upphandling</a:t>
            </a:r>
            <a:endParaRPr lang="sv-SE" sz="750" i="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86" name="Arrow: Pentagon 29">
            <a:extLst>
              <a:ext uri="{FF2B5EF4-FFF2-40B4-BE49-F238E27FC236}">
                <a16:creationId xmlns:a16="http://schemas.microsoft.com/office/drawing/2014/main" id="{40799D35-E8BB-462F-A305-B3234DBD2A58}"/>
              </a:ext>
            </a:extLst>
          </p:cNvPr>
          <p:cNvSpPr/>
          <p:nvPr/>
        </p:nvSpPr>
        <p:spPr bwMode="auto">
          <a:xfrm>
            <a:off x="1621883" y="4663633"/>
            <a:ext cx="6966000" cy="243000"/>
          </a:xfrm>
          <a:prstGeom prst="homePlate">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dirty="0">
                <a:solidFill>
                  <a:srgbClr val="FFFFFF"/>
                </a:solidFill>
                <a:latin typeface="Verdana" panose="020B0604030504040204" pitchFamily="34" charset="0"/>
                <a:ea typeface="Verdana" panose="020B0604030504040204" pitchFamily="34" charset="0"/>
                <a:cs typeface="Verdana" panose="020B0604030504040204" pitchFamily="34" charset="0"/>
              </a:rPr>
              <a:t>Genomförande - Program FVM</a:t>
            </a:r>
          </a:p>
        </p:txBody>
      </p:sp>
      <p:sp>
        <p:nvSpPr>
          <p:cNvPr id="87" name="Arrow: Pentagon 32">
            <a:extLst>
              <a:ext uri="{FF2B5EF4-FFF2-40B4-BE49-F238E27FC236}">
                <a16:creationId xmlns:a16="http://schemas.microsoft.com/office/drawing/2014/main" id="{2099BFC8-8521-4DD3-A1E1-8A2D6E470EB3}"/>
              </a:ext>
            </a:extLst>
          </p:cNvPr>
          <p:cNvSpPr/>
          <p:nvPr/>
        </p:nvSpPr>
        <p:spPr bwMode="auto">
          <a:xfrm>
            <a:off x="1621883" y="4961675"/>
            <a:ext cx="6966000" cy="243000"/>
          </a:xfrm>
          <a:prstGeom prst="homePlate">
            <a:avLst/>
          </a:prstGeom>
          <a:solidFill>
            <a:schemeClr val="accent2"/>
          </a:solidFill>
          <a:ln w="12700" cap="flat" cmpd="sng" algn="ctr">
            <a:solidFill>
              <a:schemeClr val="accent2"/>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Förberedelse och genomförande – Verksamheten</a:t>
            </a:r>
          </a:p>
        </p:txBody>
      </p:sp>
      <p:grpSp>
        <p:nvGrpSpPr>
          <p:cNvPr id="88" name="Group 13">
            <a:extLst>
              <a:ext uri="{FF2B5EF4-FFF2-40B4-BE49-F238E27FC236}">
                <a16:creationId xmlns:a16="http://schemas.microsoft.com/office/drawing/2014/main" id="{D9A27DF1-DCED-422B-9FCB-A54FC3188F1F}"/>
              </a:ext>
            </a:extLst>
          </p:cNvPr>
          <p:cNvGrpSpPr/>
          <p:nvPr/>
        </p:nvGrpSpPr>
        <p:grpSpPr>
          <a:xfrm>
            <a:off x="2216143" y="5258140"/>
            <a:ext cx="6524810" cy="243000"/>
            <a:chOff x="3027056" y="4839766"/>
            <a:chExt cx="8699747" cy="324000"/>
          </a:xfrm>
        </p:grpSpPr>
        <p:sp>
          <p:nvSpPr>
            <p:cNvPr id="89" name="Arrow: Pentagon 35">
              <a:extLst>
                <a:ext uri="{FF2B5EF4-FFF2-40B4-BE49-F238E27FC236}">
                  <a16:creationId xmlns:a16="http://schemas.microsoft.com/office/drawing/2014/main" id="{1E617E93-00BC-4615-9C33-B8AA55969677}"/>
                </a:ext>
              </a:extLst>
            </p:cNvPr>
            <p:cNvSpPr/>
            <p:nvPr/>
          </p:nvSpPr>
          <p:spPr bwMode="auto">
            <a:xfrm>
              <a:off x="5525729" y="4839766"/>
              <a:ext cx="6201074" cy="324000"/>
            </a:xfrm>
            <a:prstGeom prst="homePlate">
              <a:avLst/>
            </a:prstGeom>
            <a:gradFill flip="none" rotWithShape="1">
              <a:gsLst>
                <a:gs pos="85000">
                  <a:schemeClr val="accent1"/>
                </a:gs>
                <a:gs pos="90000">
                  <a:schemeClr val="accent2"/>
                </a:gs>
              </a:gsLst>
              <a:lin ang="0" scaled="1"/>
              <a:tileRect/>
            </a:gradFill>
            <a:ln w="12700" cap="flat" cmpd="sng" algn="ctr">
              <a:gradFill flip="none" rotWithShape="1">
                <a:gsLst>
                  <a:gs pos="85000">
                    <a:schemeClr val="accent1"/>
                  </a:gs>
                  <a:gs pos="90000">
                    <a:schemeClr val="accent2"/>
                  </a:gs>
                </a:gsLst>
                <a:lin ang="0" scaled="1"/>
                <a:tileRect/>
              </a:gra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dirty="0">
                  <a:solidFill>
                    <a:srgbClr val="FFFFFF"/>
                  </a:solidFill>
                  <a:latin typeface="Verdana" panose="020B0604030504040204" pitchFamily="34" charset="0"/>
                  <a:ea typeface="Verdana" panose="020B0604030504040204" pitchFamily="34" charset="0"/>
                  <a:cs typeface="Verdana" panose="020B0604030504040204" pitchFamily="34" charset="0"/>
                </a:rPr>
                <a:t>Etablera drift och förvaltning</a:t>
              </a:r>
            </a:p>
          </p:txBody>
        </p:sp>
        <p:sp>
          <p:nvSpPr>
            <p:cNvPr id="90" name="Rectangle 6">
              <a:extLst>
                <a:ext uri="{FF2B5EF4-FFF2-40B4-BE49-F238E27FC236}">
                  <a16:creationId xmlns:a16="http://schemas.microsoft.com/office/drawing/2014/main" id="{FC5117A3-2C0B-415F-877E-9E454AFF93B4}"/>
                </a:ext>
              </a:extLst>
            </p:cNvPr>
            <p:cNvSpPr/>
            <p:nvPr/>
          </p:nvSpPr>
          <p:spPr bwMode="auto">
            <a:xfrm>
              <a:off x="3027056" y="4840023"/>
              <a:ext cx="2498671" cy="321335"/>
            </a:xfrm>
            <a:prstGeom prst="rect">
              <a:avLst/>
            </a:prstGeom>
            <a:solidFill>
              <a:schemeClr val="bg1">
                <a:lumMod val="85000"/>
              </a:schemeClr>
            </a:solidFill>
            <a:ln w="12700" cap="flat" cmpd="sng" algn="ctr">
              <a:solidFill>
                <a:schemeClr val="bg1">
                  <a:lumMod val="65000"/>
                </a:schemeClr>
              </a:solidFill>
              <a:prstDash val="lgDash"/>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9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91" name="Rectangle 10">
            <a:extLst>
              <a:ext uri="{FF2B5EF4-FFF2-40B4-BE49-F238E27FC236}">
                <a16:creationId xmlns:a16="http://schemas.microsoft.com/office/drawing/2014/main" id="{87EA9A7D-AAF9-42C0-A4BE-755162E2D999}"/>
              </a:ext>
            </a:extLst>
          </p:cNvPr>
          <p:cNvSpPr/>
          <p:nvPr/>
        </p:nvSpPr>
        <p:spPr bwMode="auto">
          <a:xfrm>
            <a:off x="403051" y="5632583"/>
            <a:ext cx="135731" cy="135731"/>
          </a:xfrm>
          <a:prstGeom prst="rect">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9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92" name="TextBox 11">
            <a:extLst>
              <a:ext uri="{FF2B5EF4-FFF2-40B4-BE49-F238E27FC236}">
                <a16:creationId xmlns:a16="http://schemas.microsoft.com/office/drawing/2014/main" id="{3A18FA06-4F8C-4DBC-9AC0-0CC88302B4A0}"/>
              </a:ext>
            </a:extLst>
          </p:cNvPr>
          <p:cNvSpPr txBox="1"/>
          <p:nvPr/>
        </p:nvSpPr>
        <p:spPr>
          <a:xfrm>
            <a:off x="538782" y="5608116"/>
            <a:ext cx="1358062" cy="184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none" lIns="34289" tIns="34289" rIns="34289" bIns="3428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342892">
              <a:defRPr/>
            </a:pPr>
            <a:r>
              <a:rPr lang="sv-SE" sz="750" i="1" dirty="0">
                <a:latin typeface="Verdana" panose="020B0604030504040204" pitchFamily="34" charset="0"/>
                <a:ea typeface="Verdana" panose="020B0604030504040204" pitchFamily="34" charset="0"/>
                <a:cs typeface="Verdana" panose="020B0604030504040204" pitchFamily="34" charset="0"/>
              </a:rPr>
              <a:t>Drivs &amp; finansieras av FVM</a:t>
            </a:r>
          </a:p>
        </p:txBody>
      </p:sp>
      <p:sp>
        <p:nvSpPr>
          <p:cNvPr id="93" name="Rectangle 44">
            <a:extLst>
              <a:ext uri="{FF2B5EF4-FFF2-40B4-BE49-F238E27FC236}">
                <a16:creationId xmlns:a16="http://schemas.microsoft.com/office/drawing/2014/main" id="{1E94600A-2065-480A-9BF2-3C08E7A98921}"/>
              </a:ext>
            </a:extLst>
          </p:cNvPr>
          <p:cNvSpPr/>
          <p:nvPr/>
        </p:nvSpPr>
        <p:spPr bwMode="auto">
          <a:xfrm>
            <a:off x="1967691" y="5629193"/>
            <a:ext cx="135731" cy="135731"/>
          </a:xfrm>
          <a:prstGeom prst="rect">
            <a:avLst/>
          </a:prstGeom>
          <a:solidFill>
            <a:schemeClr val="accent2"/>
          </a:solidFill>
          <a:ln w="12700" cap="flat" cmpd="sng" algn="ctr">
            <a:solidFill>
              <a:schemeClr val="accent2"/>
            </a:solid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endParaRPr lang="sv-SE" sz="9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94" name="TextBox 45">
            <a:extLst>
              <a:ext uri="{FF2B5EF4-FFF2-40B4-BE49-F238E27FC236}">
                <a16:creationId xmlns:a16="http://schemas.microsoft.com/office/drawing/2014/main" id="{2F337E7F-E705-4BD2-9041-B6E931EF15A5}"/>
              </a:ext>
            </a:extLst>
          </p:cNvPr>
          <p:cNvSpPr txBox="1"/>
          <p:nvPr/>
        </p:nvSpPr>
        <p:spPr>
          <a:xfrm>
            <a:off x="2103421" y="5604727"/>
            <a:ext cx="2002469" cy="184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none" lIns="34289" tIns="34289" rIns="34289" bIns="3428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defTabSz="342892">
              <a:defRPr/>
            </a:pPr>
            <a:r>
              <a:rPr lang="sv-SE" sz="750" i="1" dirty="0">
                <a:latin typeface="Verdana" panose="020B0604030504040204" pitchFamily="34" charset="0"/>
                <a:ea typeface="Verdana" panose="020B0604030504040204" pitchFamily="34" charset="0"/>
                <a:cs typeface="Verdana" panose="020B0604030504040204" pitchFamily="34" charset="0"/>
              </a:rPr>
              <a:t>Drivs &amp; finansieras av resp. verksamhet</a:t>
            </a:r>
          </a:p>
        </p:txBody>
      </p:sp>
      <p:sp>
        <p:nvSpPr>
          <p:cNvPr id="95" name="Arrow: Pentagon 46">
            <a:extLst>
              <a:ext uri="{FF2B5EF4-FFF2-40B4-BE49-F238E27FC236}">
                <a16:creationId xmlns:a16="http://schemas.microsoft.com/office/drawing/2014/main" id="{66624FD0-2861-44BC-9779-763E8AA53A78}"/>
              </a:ext>
            </a:extLst>
          </p:cNvPr>
          <p:cNvSpPr/>
          <p:nvPr/>
        </p:nvSpPr>
        <p:spPr bwMode="auto">
          <a:xfrm>
            <a:off x="2994381" y="4367677"/>
            <a:ext cx="1687559" cy="227363"/>
          </a:xfrm>
          <a:prstGeom prst="homePlate">
            <a:avLst/>
          </a:prstGeom>
          <a:gradFill flip="none" rotWithShape="1">
            <a:gsLst>
              <a:gs pos="2000">
                <a:schemeClr val="bg1"/>
              </a:gs>
              <a:gs pos="26000">
                <a:schemeClr val="bg1">
                  <a:lumMod val="65000"/>
                </a:schemeClr>
              </a:gs>
              <a:gs pos="67000">
                <a:schemeClr val="bg1">
                  <a:lumMod val="65000"/>
                </a:schemeClr>
              </a:gs>
              <a:gs pos="94000">
                <a:schemeClr val="bg1"/>
              </a:gs>
            </a:gsLst>
            <a:lin ang="10800000" scaled="1"/>
            <a:tileRect/>
          </a:gradFill>
          <a:ln w="12700" cap="flat" cmpd="sng" algn="ctr">
            <a:noFill/>
            <a:prstDash val="solid"/>
            <a:round/>
            <a:headEnd type="none" w="med" len="med"/>
            <a:tailEnd type="none" w="med" len="med"/>
          </a:ln>
          <a:effectLst/>
        </p:spPr>
        <p:txBody>
          <a:bodyPr vert="horz" wrap="square" lIns="81000" tIns="0" rIns="81000" bIns="0" numCol="1" rtlCol="0" anchor="ctr"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defTabSz="685783" fontAlgn="base" hangingPunct="1">
              <a:spcBef>
                <a:spcPct val="50000"/>
              </a:spcBef>
              <a:spcAft>
                <a:spcPct val="0"/>
              </a:spcAft>
              <a:defRPr/>
            </a:pPr>
            <a:r>
              <a:rPr lang="sv-SE" sz="750" dirty="0">
                <a:solidFill>
                  <a:srgbClr val="BAB0B9">
                    <a:lumMod val="50000"/>
                  </a:srgbClr>
                </a:solidFill>
                <a:latin typeface="Verdana" panose="020B0604030504040204" pitchFamily="34" charset="0"/>
                <a:ea typeface="Verdana" panose="020B0604030504040204" pitchFamily="34" charset="0"/>
                <a:cs typeface="Verdana" panose="020B0604030504040204" pitchFamily="34" charset="0"/>
              </a:rPr>
              <a:t>Flera mindre upphandlingar</a:t>
            </a:r>
            <a:endParaRPr lang="sv-SE" sz="750" i="1" dirty="0">
              <a:solidFill>
                <a:srgbClr val="BAB0B9">
                  <a:lumMod val="50000"/>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74482454"/>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p:txBody>
          <a:bodyPr>
            <a:normAutofit/>
          </a:bodyPr>
          <a:lstStyle/>
          <a:p>
            <a:pPr algn="ctr"/>
            <a:r>
              <a:rPr lang="sv-SE" sz="2000" b="1" dirty="0"/>
              <a:t>Sammanfattning </a:t>
            </a:r>
            <a:r>
              <a:rPr lang="sv-SE" sz="2000" b="1" dirty="0" smtClean="0"/>
              <a:t/>
            </a:r>
            <a:br>
              <a:rPr lang="sv-SE" sz="2000" b="1" dirty="0" smtClean="0"/>
            </a:br>
            <a:r>
              <a:rPr lang="sv-SE" sz="2000" b="1" dirty="0" smtClean="0"/>
              <a:t>Vad har vi pratat om idag?</a:t>
            </a:r>
            <a:endParaRPr lang="sv-SE" sz="2000" b="1" dirty="0"/>
          </a:p>
        </p:txBody>
      </p:sp>
      <p:pic>
        <p:nvPicPr>
          <p:cNvPr id="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521" y="2831384"/>
            <a:ext cx="2560957" cy="169927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0"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3567792804"/>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p:txBody>
          <a:bodyPr>
            <a:normAutofit/>
          </a:bodyPr>
          <a:lstStyle/>
          <a:p>
            <a:pPr algn="ctr"/>
            <a:r>
              <a:rPr lang="sv-SE" sz="2000" b="1" dirty="0"/>
              <a:t>Summering och reflektion</a:t>
            </a:r>
          </a:p>
        </p:txBody>
      </p:sp>
      <p:sp>
        <p:nvSpPr>
          <p:cNvPr id="2" name="textruta 1"/>
          <p:cNvSpPr txBox="1"/>
          <p:nvPr/>
        </p:nvSpPr>
        <p:spPr>
          <a:xfrm>
            <a:off x="1663337" y="2361599"/>
            <a:ext cx="5817325" cy="2308324"/>
          </a:xfrm>
          <a:prstGeom prst="rect">
            <a:avLst/>
          </a:prstGeom>
          <a:noFill/>
        </p:spPr>
        <p:txBody>
          <a:bodyPr wrap="square" rtlCol="0">
            <a:spAutoFit/>
          </a:bodyPr>
          <a:lstStyle/>
          <a:p>
            <a:pPr marL="285750" indent="-285750" algn="l" defTabSz="957263">
              <a:buFont typeface="Arial" panose="020B0604020202020204" pitchFamily="34" charset="0"/>
              <a:buChar char="•"/>
            </a:pPr>
            <a:r>
              <a:rPr lang="sv-SE" sz="1800" dirty="0">
                <a:solidFill>
                  <a:srgbClr val="000000"/>
                </a:solidFill>
              </a:rPr>
              <a:t>Behov av nya eller reviderade lokala rutiner?</a:t>
            </a:r>
          </a:p>
          <a:p>
            <a:pPr marL="285750" indent="-285750" algn="l" defTabSz="957263">
              <a:buFont typeface="Arial" panose="020B0604020202020204" pitchFamily="34" charset="0"/>
              <a:buChar char="•"/>
            </a:pPr>
            <a:r>
              <a:rPr lang="sv-SE" sz="1800" dirty="0">
                <a:solidFill>
                  <a:srgbClr val="000000"/>
                </a:solidFill>
              </a:rPr>
              <a:t>Behov av utbildning med anledning av dagens tema?</a:t>
            </a:r>
          </a:p>
          <a:p>
            <a:pPr marL="285750" indent="-285750" algn="l" defTabSz="957263">
              <a:buFont typeface="Arial" panose="020B0604020202020204" pitchFamily="34" charset="0"/>
              <a:buChar char="•"/>
            </a:pPr>
            <a:r>
              <a:rPr lang="sv-SE" sz="1800" dirty="0">
                <a:solidFill>
                  <a:srgbClr val="000000"/>
                </a:solidFill>
              </a:rPr>
              <a:t>Till </a:t>
            </a:r>
            <a:r>
              <a:rPr lang="sv-SE" sz="1800" dirty="0" smtClean="0">
                <a:solidFill>
                  <a:srgbClr val="000000"/>
                </a:solidFill>
              </a:rPr>
              <a:t>APT</a:t>
            </a:r>
            <a:endParaRPr lang="sv-SE" sz="1800" dirty="0">
              <a:solidFill>
                <a:srgbClr val="000000"/>
              </a:solidFill>
            </a:endParaRPr>
          </a:p>
          <a:p>
            <a:pPr marL="285750" indent="-285750" algn="l" defTabSz="957263">
              <a:buFont typeface="Arial" panose="020B0604020202020204" pitchFamily="34" charset="0"/>
              <a:buChar char="•"/>
            </a:pPr>
            <a:r>
              <a:rPr lang="sv-SE" sz="1800" dirty="0">
                <a:solidFill>
                  <a:srgbClr val="000000"/>
                </a:solidFill>
              </a:rPr>
              <a:t>Till </a:t>
            </a:r>
            <a:r>
              <a:rPr lang="sv-SE" sz="1800" dirty="0" smtClean="0">
                <a:solidFill>
                  <a:srgbClr val="000000"/>
                </a:solidFill>
              </a:rPr>
              <a:t>ledningsgruppen</a:t>
            </a:r>
          </a:p>
          <a:p>
            <a:pPr marL="285750" indent="-285750" algn="l" defTabSz="957263">
              <a:buFont typeface="Arial" panose="020B0604020202020204" pitchFamily="34" charset="0"/>
              <a:buChar char="•"/>
            </a:pPr>
            <a:r>
              <a:rPr lang="sv-SE" sz="1800" dirty="0" smtClean="0">
                <a:solidFill>
                  <a:srgbClr val="000000"/>
                </a:solidFill>
              </a:rPr>
              <a:t>Till FVM</a:t>
            </a:r>
          </a:p>
        </p:txBody>
      </p:sp>
      <p:grpSp>
        <p:nvGrpSpPr>
          <p:cNvPr id="4" name="Grupp 3"/>
          <p:cNvGrpSpPr/>
          <p:nvPr/>
        </p:nvGrpSpPr>
        <p:grpSpPr>
          <a:xfrm>
            <a:off x="6213475" y="3514872"/>
            <a:ext cx="1944664" cy="1032962"/>
            <a:chOff x="-245730" y="5266704"/>
            <a:chExt cx="3463125" cy="1839534"/>
          </a:xfrm>
        </p:grpSpPr>
        <p:sp>
          <p:nvSpPr>
            <p:cNvPr id="8" name="Tankebubbla 7"/>
            <p:cNvSpPr/>
            <p:nvPr/>
          </p:nvSpPr>
          <p:spPr bwMode="auto">
            <a:xfrm>
              <a:off x="-245730" y="5266704"/>
              <a:ext cx="3463125" cy="1839534"/>
            </a:xfrm>
            <a:prstGeom prst="cloudCallout">
              <a:avLst>
                <a:gd name="adj1" fmla="val 3538"/>
                <a:gd name="adj2" fmla="val 111200"/>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7" name="textruta 6"/>
            <p:cNvSpPr txBox="1"/>
            <p:nvPr/>
          </p:nvSpPr>
          <p:spPr>
            <a:xfrm>
              <a:off x="392338" y="5843073"/>
              <a:ext cx="2186990" cy="657719"/>
            </a:xfrm>
            <a:prstGeom prst="rect">
              <a:avLst/>
            </a:prstGeom>
            <a:noFill/>
          </p:spPr>
          <p:txBody>
            <a:bodyPr wrap="square" rtlCol="0">
              <a:spAutoFit/>
            </a:bodyPr>
            <a:lstStyle/>
            <a:p>
              <a:pPr algn="l">
                <a:spcBef>
                  <a:spcPts val="0"/>
                </a:spcBef>
              </a:pPr>
              <a:r>
                <a:rPr lang="sv-SE" sz="1800" b="1" i="1" dirty="0">
                  <a:latin typeface="Bradley Hand ITC" panose="03070402050302030203" pitchFamily="66" charset="0"/>
                </a:rPr>
                <a:t>Reflektion</a:t>
              </a:r>
              <a:endParaRPr lang="sv-SE" sz="1600" b="1" i="1" dirty="0">
                <a:latin typeface="Bradley Hand ITC" panose="03070402050302030203" pitchFamily="66" charset="0"/>
              </a:endParaRPr>
            </a:p>
          </p:txBody>
        </p:sp>
      </p:grpSp>
      <p:grpSp>
        <p:nvGrpSpPr>
          <p:cNvPr id="10" name="Grupp 9"/>
          <p:cNvGrpSpPr/>
          <p:nvPr/>
        </p:nvGrpSpPr>
        <p:grpSpPr>
          <a:xfrm>
            <a:off x="7480662" y="4763187"/>
            <a:ext cx="880766" cy="818405"/>
            <a:chOff x="3082652" y="3789040"/>
            <a:chExt cx="2857500" cy="2592288"/>
          </a:xfrm>
        </p:grpSpPr>
        <p:pic>
          <p:nvPicPr>
            <p:cNvPr id="11" name="Picture 6" descr="https://s.evbuc.com/https_proxy?url=http%3A%2F%2Fwww.trinitybiblechurch.us%2Fwp-content%2Fuploads%2Fgroup_meeting_trim-300x198.png&amp;sig=ADR2i78CEh1i2IUT89-1EjA5q1dI8_xy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449537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127" y="3789040"/>
              <a:ext cx="2114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14852065"/>
      </p:ext>
    </p:extLst>
  </p:cSld>
  <p:clrMapOvr>
    <a:masterClrMapping/>
  </p:clrMapOvr>
  <mc:AlternateContent xmlns:mc="http://schemas.openxmlformats.org/markup-compatibility/2006" xmlns:p14="http://schemas.microsoft.com/office/powerpoint/2010/main">
    <mc:Choice Requires="p14">
      <p:transition spd="slow" p14:dur="1500" advClick="0" advTm="10000">
        <p:split orient="vert"/>
      </p:transition>
    </mc:Choice>
    <mc:Fallback xmlns="">
      <p:transition spd="slow" advClick="0" advTm="1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smtClean="0"/>
              <a:t>GDPR, statistik och utvärdering</a:t>
            </a:r>
            <a:endParaRPr lang="sv-SE" sz="2000" dirty="0">
              <a:solidFill>
                <a:srgbClr val="FF0000"/>
              </a:solidFill>
            </a:endParaRPr>
          </a:p>
        </p:txBody>
      </p:sp>
      <p:sp>
        <p:nvSpPr>
          <p:cNvPr id="3" name="Platshållare för innehåll 2"/>
          <p:cNvSpPr>
            <a:spLocks noGrp="1"/>
          </p:cNvSpPr>
          <p:nvPr>
            <p:ph idx="1"/>
          </p:nvPr>
        </p:nvSpPr>
        <p:spPr>
          <a:xfrm>
            <a:off x="719138" y="1888494"/>
            <a:ext cx="7700962" cy="3937000"/>
          </a:xfrm>
        </p:spPr>
        <p:txBody>
          <a:bodyPr>
            <a:noAutofit/>
          </a:bodyPr>
          <a:lstStyle/>
          <a:p>
            <a:r>
              <a:rPr lang="sv-SE" sz="1550" b="1" dirty="0" smtClean="0">
                <a:latin typeface="+mj-lt"/>
              </a:rPr>
              <a:t>Hantering av personuppgifter: </a:t>
            </a:r>
            <a:r>
              <a:rPr lang="sv-SE" sz="1550" dirty="0" smtClean="0">
                <a:latin typeface="+mj-lt"/>
              </a:rPr>
              <a:t>Från och med 2018-05-25 gäller dataskyddsförordningen (EU) 2016/679 (</a:t>
            </a:r>
            <a:r>
              <a:rPr lang="sv-SE" sz="1550" b="1" dirty="0" smtClean="0">
                <a:latin typeface="+mj-lt"/>
              </a:rPr>
              <a:t>GDPR</a:t>
            </a:r>
            <a:r>
              <a:rPr lang="sv-SE" sz="1550" dirty="0" smtClean="0">
                <a:latin typeface="+mj-lt"/>
              </a:rPr>
              <a:t>) som lag i alla EU:s medlemsstater. Förordningen ersätter personuppgiftslagen (PUL). </a:t>
            </a:r>
            <a:endParaRPr lang="sv-SE" sz="1550" i="1" kern="1200" dirty="0" smtClean="0">
              <a:latin typeface="+mj-lt"/>
              <a:ea typeface="Geneva" pitchFamily="1" charset="-128"/>
            </a:endParaRPr>
          </a:p>
          <a:p>
            <a:r>
              <a:rPr lang="sv-SE" sz="1550" b="1" dirty="0" smtClean="0">
                <a:latin typeface="+mj-lt"/>
              </a:rPr>
              <a:t>Statistik: </a:t>
            </a:r>
            <a:r>
              <a:rPr lang="sv-SE" sz="1550" dirty="0">
                <a:latin typeface="+mj-lt"/>
              </a:rPr>
              <a:t>På uppdrag av Svenska ESF-rådet tar </a:t>
            </a:r>
            <a:r>
              <a:rPr lang="sv-SE" sz="1550" dirty="0" err="1">
                <a:latin typeface="+mj-lt"/>
              </a:rPr>
              <a:t>eHälsalyftets</a:t>
            </a:r>
            <a:r>
              <a:rPr lang="sv-SE" sz="1550" dirty="0">
                <a:latin typeface="+mj-lt"/>
              </a:rPr>
              <a:t> projektledning fram personuppgifter och </a:t>
            </a:r>
            <a:r>
              <a:rPr lang="sv-SE" sz="1550" dirty="0" smtClean="0">
                <a:latin typeface="+mj-lt"/>
              </a:rPr>
              <a:t>rapporterar till </a:t>
            </a:r>
            <a:r>
              <a:rPr lang="sv-SE" sz="1550" dirty="0">
                <a:latin typeface="+mj-lt"/>
              </a:rPr>
              <a:t>Statistiska centralbyrån (SCB</a:t>
            </a:r>
            <a:r>
              <a:rPr lang="sv-SE" sz="1550" dirty="0" smtClean="0">
                <a:latin typeface="+mj-lt"/>
              </a:rPr>
              <a:t>). SCB </a:t>
            </a:r>
            <a:r>
              <a:rPr lang="sv-SE" sz="1550" dirty="0">
                <a:latin typeface="+mj-lt"/>
              </a:rPr>
              <a:t>tar sedan fram statistik </a:t>
            </a:r>
            <a:r>
              <a:rPr lang="sv-SE" sz="1550" dirty="0" smtClean="0">
                <a:latin typeface="+mj-lt"/>
              </a:rPr>
              <a:t>om deltagandet.</a:t>
            </a:r>
            <a:endParaRPr lang="sv-SE" sz="1550" dirty="0">
              <a:latin typeface="+mj-lt"/>
            </a:endParaRPr>
          </a:p>
          <a:p>
            <a:r>
              <a:rPr lang="sv-SE" sz="1550" b="1" dirty="0" smtClean="0">
                <a:latin typeface="+mj-lt"/>
              </a:rPr>
              <a:t>Sekretess: </a:t>
            </a:r>
            <a:r>
              <a:rPr lang="sv-SE" sz="1550" dirty="0" smtClean="0">
                <a:latin typeface="+mj-lt"/>
              </a:rPr>
              <a:t>Uppgifterna skyddas av sekretess enligt 24 kap. 8 § offentlighets- och sekretesslagen (2009:400).</a:t>
            </a:r>
          </a:p>
          <a:p>
            <a:r>
              <a:rPr lang="sv-SE" sz="1550" b="1" dirty="0" smtClean="0">
                <a:latin typeface="+mj-lt"/>
              </a:rPr>
              <a:t>Lärande utvärdering:</a:t>
            </a:r>
            <a:r>
              <a:rPr lang="sv-SE" sz="1550" kern="1200" dirty="0">
                <a:latin typeface="+mj-lt"/>
                <a:ea typeface="Geneva" pitchFamily="1" charset="-128"/>
              </a:rPr>
              <a:t> </a:t>
            </a:r>
            <a:r>
              <a:rPr lang="sv-SE" sz="1550" dirty="0" err="1">
                <a:latin typeface="+mj-lt"/>
              </a:rPr>
              <a:t>eHälsalyftet</a:t>
            </a:r>
            <a:r>
              <a:rPr lang="sv-SE" sz="1550" dirty="0">
                <a:latin typeface="+mj-lt"/>
              </a:rPr>
              <a:t> utvärderas av Ekan AB </a:t>
            </a:r>
            <a:r>
              <a:rPr lang="sv-SE" sz="1550" dirty="0" smtClean="0">
                <a:latin typeface="+mj-lt"/>
              </a:rPr>
              <a:t>under </a:t>
            </a:r>
            <a:r>
              <a:rPr lang="sv-SE" sz="1550" dirty="0">
                <a:latin typeface="+mj-lt"/>
              </a:rPr>
              <a:t>tiden projektet </a:t>
            </a:r>
            <a:r>
              <a:rPr lang="sv-SE" sz="1550" dirty="0" smtClean="0">
                <a:latin typeface="+mj-lt"/>
              </a:rPr>
              <a:t>pågår. </a:t>
            </a:r>
            <a:r>
              <a:rPr lang="sv-SE" sz="1550" dirty="0">
                <a:latin typeface="+mj-lt"/>
              </a:rPr>
              <a:t>Projektledningen skickar e-postadresser till Ekan och deltagare kan komma att få frågeformulär om sitt </a:t>
            </a:r>
            <a:r>
              <a:rPr lang="sv-SE" sz="1550" dirty="0" smtClean="0">
                <a:latin typeface="+mj-lt"/>
              </a:rPr>
              <a:t>deltagande via </a:t>
            </a:r>
            <a:br>
              <a:rPr lang="sv-SE" sz="1550" dirty="0" smtClean="0">
                <a:latin typeface="+mj-lt"/>
              </a:rPr>
            </a:br>
            <a:r>
              <a:rPr lang="sv-SE" sz="1550" dirty="0" smtClean="0">
                <a:latin typeface="+mj-lt"/>
              </a:rPr>
              <a:t>e-post.</a:t>
            </a:r>
          </a:p>
          <a:p>
            <a:pPr marL="0" indent="0" algn="ctr">
              <a:buNone/>
            </a:pPr>
            <a:r>
              <a:rPr lang="sv-SE" sz="1200" dirty="0" smtClean="0"/>
              <a:t>Mer information finns i informationsblad från ESF och SCB samt på </a:t>
            </a:r>
            <a:r>
              <a:rPr lang="sv-SE" sz="1200" dirty="0" smtClean="0">
                <a:hlinkClick r:id="rId3"/>
              </a:rPr>
              <a:t>www.esf.se </a:t>
            </a:r>
            <a:r>
              <a:rPr lang="sv-SE" sz="1200" dirty="0" smtClean="0"/>
              <a:t/>
            </a:r>
            <a:br>
              <a:rPr lang="sv-SE" sz="1200" dirty="0" smtClean="0"/>
            </a:br>
            <a:r>
              <a:rPr lang="sv-SE" sz="1200" dirty="0" smtClean="0"/>
              <a:t>och </a:t>
            </a:r>
            <a:r>
              <a:rPr lang="sv-SE" sz="1200" dirty="0" smtClean="0">
                <a:hlinkClick r:id="rId4"/>
              </a:rPr>
              <a:t>www.ekan.com</a:t>
            </a:r>
            <a:endParaRPr lang="sv-SE" sz="1200" dirty="0"/>
          </a:p>
        </p:txBody>
      </p:sp>
    </p:spTree>
    <p:extLst>
      <p:ext uri="{BB962C8B-B14F-4D97-AF65-F5344CB8AC3E}">
        <p14:creationId xmlns:p14="http://schemas.microsoft.com/office/powerpoint/2010/main" val="1068572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pPr algn="ctr"/>
            <a:r>
              <a:rPr lang="sv-SE" b="1" dirty="0" smtClean="0"/>
              <a:t>Tack för idag!</a:t>
            </a:r>
            <a:endParaRPr lang="sv-SE" b="1"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398012"/>
            <a:ext cx="3048000" cy="2033016"/>
          </a:xfrm>
          <a:prstGeom prst="rect">
            <a:avLst/>
          </a:prstGeom>
        </p:spPr>
      </p:pic>
    </p:spTree>
    <p:extLst>
      <p:ext uri="{BB962C8B-B14F-4D97-AF65-F5344CB8AC3E}">
        <p14:creationId xmlns:p14="http://schemas.microsoft.com/office/powerpoint/2010/main" val="1763256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a:bodyPr>
          <a:lstStyle/>
          <a:p>
            <a:pPr algn="ctr"/>
            <a:r>
              <a:rPr lang="sv-SE" sz="2000" b="1" dirty="0" smtClean="0">
                <a:solidFill>
                  <a:schemeClr val="tx1"/>
                </a:solidFill>
              </a:rPr>
              <a:t>Dialogseminarium</a:t>
            </a:r>
            <a:endParaRPr lang="sv-SE" sz="2000" b="1" dirty="0">
              <a:solidFill>
                <a:schemeClr val="tx1"/>
              </a:solidFill>
            </a:endParaRPr>
          </a:p>
        </p:txBody>
      </p:sp>
      <p:sp>
        <p:nvSpPr>
          <p:cNvPr id="16" name="Platshållare för innehåll 2"/>
          <p:cNvSpPr>
            <a:spLocks noGrp="1"/>
          </p:cNvSpPr>
          <p:nvPr>
            <p:ph idx="1"/>
          </p:nvPr>
        </p:nvSpPr>
        <p:spPr>
          <a:xfrm>
            <a:off x="719138" y="1991832"/>
            <a:ext cx="7700962" cy="3937000"/>
          </a:xfrm>
        </p:spPr>
        <p:txBody>
          <a:bodyPr>
            <a:noAutofit/>
          </a:bodyPr>
          <a:lstStyle/>
          <a:p>
            <a:pPr marL="0" indent="0">
              <a:buNone/>
            </a:pPr>
            <a:r>
              <a:rPr lang="sv-SE" sz="1600" dirty="0" smtClean="0"/>
              <a:t>Stimulerar kompetens- </a:t>
            </a:r>
            <a:r>
              <a:rPr lang="sv-SE" sz="1600" dirty="0"/>
              <a:t>och verksamhetsutveckling </a:t>
            </a:r>
            <a:r>
              <a:rPr lang="sv-SE" sz="1600" dirty="0" smtClean="0"/>
              <a:t>genom kunskapsöverföring </a:t>
            </a:r>
            <a:r>
              <a:rPr lang="sv-SE" sz="1600" dirty="0"/>
              <a:t>och erfarenhetsutbyte. </a:t>
            </a:r>
            <a:endParaRPr lang="sv-SE" sz="1600" dirty="0" smtClean="0"/>
          </a:p>
          <a:p>
            <a:pPr marL="0" indent="0">
              <a:buNone/>
            </a:pPr>
            <a:r>
              <a:rPr lang="sv-SE" sz="1600" b="1" dirty="0" smtClean="0">
                <a:latin typeface="Verdana" panose="020B0604030504040204" pitchFamily="34" charset="0"/>
                <a:ea typeface="Verdana" panose="020B0604030504040204" pitchFamily="34" charset="0"/>
                <a:cs typeface="Verdana" panose="020B0604030504040204" pitchFamily="34" charset="0"/>
              </a:rPr>
              <a:t>Varför dialog?</a:t>
            </a:r>
          </a:p>
          <a:p>
            <a:pPr marL="0" indent="0">
              <a:buNone/>
            </a:pPr>
            <a:r>
              <a:rPr lang="sv-SE" sz="1600" dirty="0" smtClean="0">
                <a:latin typeface="Verdana" panose="020B0604030504040204" pitchFamily="34" charset="0"/>
                <a:ea typeface="Verdana" panose="020B0604030504040204" pitchFamily="34" charset="0"/>
                <a:cs typeface="Verdana" panose="020B0604030504040204" pitchFamily="34" charset="0"/>
              </a:rPr>
              <a:t>Ett sätt att tänka och arbeta tillsammans. Ge tid för reflektion och utbyte av erfarenheter. Alla lyssnar på alla, uppmuntrar och bygger på varandras kunskap och förslag. </a:t>
            </a:r>
            <a:endParaRPr lang="sv-SE" sz="1400" dirty="0" smtClean="0">
              <a:latin typeface="Verdana" panose="020B0604030504040204" pitchFamily="34" charset="0"/>
              <a:ea typeface="Verdana" panose="020B0604030504040204" pitchFamily="34" charset="0"/>
              <a:cs typeface="Verdana" panose="020B0604030504040204" pitchFamily="34" charset="0"/>
            </a:endParaRPr>
          </a:p>
        </p:txBody>
      </p:sp>
      <p:grpSp>
        <p:nvGrpSpPr>
          <p:cNvPr id="7" name="Grupp 6"/>
          <p:cNvGrpSpPr/>
          <p:nvPr/>
        </p:nvGrpSpPr>
        <p:grpSpPr>
          <a:xfrm>
            <a:off x="3709603" y="4539929"/>
            <a:ext cx="1724795" cy="1602674"/>
            <a:chOff x="3082652" y="3789040"/>
            <a:chExt cx="2857500" cy="2592288"/>
          </a:xfrm>
        </p:grpSpPr>
        <p:pic>
          <p:nvPicPr>
            <p:cNvPr id="8" name="Picture 6" descr="https://s.evbuc.com/https_proxy?url=http%3A%2F%2Fwww.trinitybiblechurch.us%2Fwp-content%2Fuploads%2Fgroup_meeting_trim-300x198.png&amp;sig=ADR2i78CEh1i2IUT89-1EjA5q1dI8_xy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52" y="4495378"/>
              <a:ext cx="28575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127" y="3789040"/>
              <a:ext cx="21145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215074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a:t>Reflektion kring föregående </a:t>
            </a:r>
            <a:r>
              <a:rPr lang="sv-SE" sz="2000" b="1" dirty="0" smtClean="0"/>
              <a:t>dialogseminarium</a:t>
            </a:r>
            <a:endParaRPr lang="sv-SE" sz="2000" dirty="0"/>
          </a:p>
        </p:txBody>
      </p:sp>
      <p:sp>
        <p:nvSpPr>
          <p:cNvPr id="3" name="Platshållare för innehåll 2"/>
          <p:cNvSpPr>
            <a:spLocks noGrp="1"/>
          </p:cNvSpPr>
          <p:nvPr>
            <p:ph idx="1"/>
          </p:nvPr>
        </p:nvSpPr>
        <p:spPr/>
        <p:txBody>
          <a:bodyPr>
            <a:normAutofit/>
          </a:bodyPr>
          <a:lstStyle/>
          <a:p>
            <a:pPr marL="0" indent="0">
              <a:buNone/>
            </a:pPr>
            <a:r>
              <a:rPr lang="sv-SE" sz="1800" b="1" dirty="0" smtClean="0"/>
              <a:t>Vad handlade det om?</a:t>
            </a:r>
          </a:p>
          <a:p>
            <a:r>
              <a:rPr lang="sv-SE" sz="1800" dirty="0" smtClean="0"/>
              <a:t>Patientens process</a:t>
            </a:r>
          </a:p>
          <a:p>
            <a:r>
              <a:rPr lang="sv-SE" sz="1800" dirty="0" smtClean="0"/>
              <a:t>Patienttyper/segment</a:t>
            </a:r>
          </a:p>
          <a:p>
            <a:r>
              <a:rPr lang="sv-SE" sz="1800" dirty="0" smtClean="0"/>
              <a:t>Informatik och vårdinformationsmiljö</a:t>
            </a:r>
          </a:p>
          <a:p>
            <a:r>
              <a:rPr lang="sv-SE" sz="1800" dirty="0" smtClean="0"/>
              <a:t>Möjligheter med strukturerad </a:t>
            </a:r>
            <a:r>
              <a:rPr lang="sv-SE" sz="1800" dirty="0"/>
              <a:t/>
            </a:r>
            <a:br>
              <a:rPr lang="sv-SE" sz="1800" dirty="0"/>
            </a:br>
            <a:r>
              <a:rPr lang="sv-SE" sz="1800" dirty="0" smtClean="0"/>
              <a:t>vårdinformation</a:t>
            </a:r>
            <a:endParaRPr lang="sv-SE" sz="1800" dirty="0"/>
          </a:p>
        </p:txBody>
      </p:sp>
      <p:pic>
        <p:nvPicPr>
          <p:cNvPr id="27" name="Bildobjekt 26"/>
          <p:cNvPicPr>
            <a:picLocks noChangeAspect="1"/>
          </p:cNvPicPr>
          <p:nvPr/>
        </p:nvPicPr>
        <p:blipFill>
          <a:blip r:embed="rId3"/>
          <a:stretch>
            <a:fillRect/>
          </a:stretch>
        </p:blipFill>
        <p:spPr>
          <a:xfrm>
            <a:off x="3913706" y="1928382"/>
            <a:ext cx="1563169" cy="1565048"/>
          </a:xfrm>
          <a:prstGeom prst="rect">
            <a:avLst/>
          </a:prstGeom>
        </p:spPr>
      </p:pic>
      <p:pic>
        <p:nvPicPr>
          <p:cNvPr id="28" name="Bildobjekt 27"/>
          <p:cNvPicPr>
            <a:picLocks noChangeAspect="1"/>
          </p:cNvPicPr>
          <p:nvPr/>
        </p:nvPicPr>
        <p:blipFill>
          <a:blip r:embed="rId4"/>
          <a:stretch>
            <a:fillRect/>
          </a:stretch>
        </p:blipFill>
        <p:spPr>
          <a:xfrm>
            <a:off x="5631607" y="2561844"/>
            <a:ext cx="3209925" cy="1438275"/>
          </a:xfrm>
          <a:prstGeom prst="rect">
            <a:avLst/>
          </a:prstGeom>
        </p:spPr>
      </p:pic>
      <p:pic>
        <p:nvPicPr>
          <p:cNvPr id="29" name="Bildobjekt 28"/>
          <p:cNvPicPr>
            <a:picLocks noChangeAspect="1"/>
          </p:cNvPicPr>
          <p:nvPr/>
        </p:nvPicPr>
        <p:blipFill>
          <a:blip r:embed="rId5"/>
          <a:stretch>
            <a:fillRect/>
          </a:stretch>
        </p:blipFill>
        <p:spPr>
          <a:xfrm>
            <a:off x="4969615" y="4228336"/>
            <a:ext cx="2786465" cy="1222966"/>
          </a:xfrm>
          <a:prstGeom prst="rect">
            <a:avLst/>
          </a:prstGeom>
        </p:spPr>
      </p:pic>
    </p:spTree>
    <p:extLst>
      <p:ext uri="{BB962C8B-B14F-4D97-AF65-F5344CB8AC3E}">
        <p14:creationId xmlns:p14="http://schemas.microsoft.com/office/powerpoint/2010/main" val="3163048559"/>
      </p:ext>
    </p:extLst>
  </p:cSld>
  <p:clrMapOvr>
    <a:masterClrMapping/>
  </p:clrMapOvr>
  <p:transition spd="slow" advClick="0" advTm="10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smtClean="0"/>
              <a:t>Mål för dagens dialogseminarium</a:t>
            </a:r>
            <a:endParaRPr lang="sv-SE" sz="2000" b="1" dirty="0"/>
          </a:p>
        </p:txBody>
      </p:sp>
      <p:sp>
        <p:nvSpPr>
          <p:cNvPr id="3" name="Platshållare för innehåll 2"/>
          <p:cNvSpPr>
            <a:spLocks noGrp="1"/>
          </p:cNvSpPr>
          <p:nvPr>
            <p:ph idx="1"/>
          </p:nvPr>
        </p:nvSpPr>
        <p:spPr>
          <a:xfrm>
            <a:off x="719138" y="1998434"/>
            <a:ext cx="7700962" cy="3937000"/>
          </a:xfrm>
        </p:spPr>
        <p:txBody>
          <a:bodyPr>
            <a:normAutofit/>
          </a:bodyPr>
          <a:lstStyle/>
          <a:p>
            <a:r>
              <a:rPr lang="sv-SE" sz="1800" dirty="0" smtClean="0"/>
              <a:t>Informera om och skapa delaktighet i Framtidens vårdinformationsmiljö (FVM SLL)</a:t>
            </a:r>
          </a:p>
          <a:p>
            <a:r>
              <a:rPr lang="sv-SE" sz="1800" dirty="0" smtClean="0">
                <a:solidFill>
                  <a:schemeClr val="tx2"/>
                </a:solidFill>
              </a:rPr>
              <a:t>Förstå hur vi som medarbetare kan bidra till Framtidens vårdinformationsmiljö</a:t>
            </a:r>
          </a:p>
        </p:txBody>
      </p:sp>
    </p:spTree>
    <p:extLst>
      <p:ext uri="{BB962C8B-B14F-4D97-AF65-F5344CB8AC3E}">
        <p14:creationId xmlns:p14="http://schemas.microsoft.com/office/powerpoint/2010/main" val="1957885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2000" b="1" dirty="0"/>
              <a:t>Agenda</a:t>
            </a:r>
          </a:p>
        </p:txBody>
      </p:sp>
      <p:sp>
        <p:nvSpPr>
          <p:cNvPr id="3" name="Platshållare för innehåll 2"/>
          <p:cNvSpPr>
            <a:spLocks noGrp="1"/>
          </p:cNvSpPr>
          <p:nvPr>
            <p:ph idx="1"/>
          </p:nvPr>
        </p:nvSpPr>
        <p:spPr>
          <a:xfrm>
            <a:off x="457200" y="2176691"/>
            <a:ext cx="7851228" cy="3398199"/>
          </a:xfrm>
        </p:spPr>
        <p:txBody>
          <a:bodyPr>
            <a:normAutofit/>
          </a:bodyPr>
          <a:lstStyle/>
          <a:p>
            <a:r>
              <a:rPr lang="sv-SE" sz="1800" dirty="0" smtClean="0"/>
              <a:t>Bakgrund till fortsatt digitalisering i vården</a:t>
            </a:r>
          </a:p>
          <a:p>
            <a:r>
              <a:rPr lang="sv-SE" sz="1800" dirty="0" smtClean="0"/>
              <a:t>Introduktion till Framtidens vårdinformationsmiljö</a:t>
            </a:r>
          </a:p>
          <a:p>
            <a:r>
              <a:rPr lang="sv-SE" sz="1800" dirty="0" smtClean="0"/>
              <a:t>Paus</a:t>
            </a:r>
          </a:p>
          <a:p>
            <a:r>
              <a:rPr lang="sv-SE" sz="1800" dirty="0" smtClean="0"/>
              <a:t>Miniworkshop </a:t>
            </a:r>
            <a:r>
              <a:rPr lang="sv-SE" sz="1800" dirty="0"/>
              <a:t>1 </a:t>
            </a:r>
          </a:p>
          <a:p>
            <a:r>
              <a:rPr lang="sv-SE" sz="1800" dirty="0" smtClean="0"/>
              <a:t>Miniworkshop 2</a:t>
            </a:r>
          </a:p>
          <a:p>
            <a:r>
              <a:rPr lang="sv-SE" sz="1800" dirty="0" smtClean="0"/>
              <a:t>Sammanfattning – vad har vi pratat om?</a:t>
            </a:r>
          </a:p>
          <a:p>
            <a:r>
              <a:rPr lang="sv-SE" sz="1800" dirty="0"/>
              <a:t>R</a:t>
            </a:r>
            <a:r>
              <a:rPr lang="sv-SE" sz="1800" dirty="0" smtClean="0"/>
              <a:t>eflektion – vad tar vi med oss?</a:t>
            </a:r>
            <a:endParaRPr lang="sv-SE" sz="1800" dirty="0"/>
          </a:p>
        </p:txBody>
      </p:sp>
      <p:pic>
        <p:nvPicPr>
          <p:cNvPr id="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7471" y="3232101"/>
            <a:ext cx="2560957" cy="169927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0"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2974785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9138" y="712152"/>
            <a:ext cx="7700962" cy="836613"/>
          </a:xfrm>
        </p:spPr>
        <p:txBody>
          <a:bodyPr>
            <a:normAutofit/>
          </a:bodyPr>
          <a:lstStyle/>
          <a:p>
            <a:pPr algn="ctr"/>
            <a:r>
              <a:rPr lang="sv-SE" sz="2000" b="1" dirty="0" smtClean="0"/>
              <a:t>Intervju med Roger Molin, analytiker, ekonomi och styrning, Sveriges Kommuner och landsting</a:t>
            </a:r>
            <a:endParaRPr lang="sv-SE" sz="2000" b="1" dirty="0"/>
          </a:p>
        </p:txBody>
      </p:sp>
      <p:pic>
        <p:nvPicPr>
          <p:cNvPr id="4" name="2ZEILJYmxec"/>
          <p:cNvPicPr>
            <a:picLocks noRot="1" noChangeAspect="1"/>
          </p:cNvPicPr>
          <p:nvPr>
            <a:videoFile r:link="rId1"/>
          </p:nvPr>
        </p:nvPicPr>
        <p:blipFill>
          <a:blip r:embed="rId4"/>
          <a:stretch>
            <a:fillRect/>
          </a:stretch>
        </p:blipFill>
        <p:spPr>
          <a:xfrm>
            <a:off x="427387" y="1484757"/>
            <a:ext cx="8284464" cy="4358259"/>
          </a:xfrm>
          <a:prstGeom prst="rect">
            <a:avLst/>
          </a:prstGeom>
        </p:spPr>
      </p:pic>
    </p:spTree>
    <p:extLst>
      <p:ext uri="{BB962C8B-B14F-4D97-AF65-F5344CB8AC3E}">
        <p14:creationId xmlns:p14="http://schemas.microsoft.com/office/powerpoint/2010/main" val="3151543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542544" y="1088868"/>
            <a:ext cx="8229600" cy="650571"/>
          </a:xfrm>
        </p:spPr>
        <p:txBody>
          <a:bodyPr/>
          <a:lstStyle/>
          <a:p>
            <a:r>
              <a:rPr lang="sv-SE" sz="2000" b="1" dirty="0" smtClean="0"/>
              <a:t>Befolkningssituation och prognos i Stockholms län</a:t>
            </a:r>
            <a:endParaRPr lang="en-US" sz="2000" b="1" dirty="0"/>
          </a:p>
        </p:txBody>
      </p:sp>
      <p:sp>
        <p:nvSpPr>
          <p:cNvPr id="12" name="textruta 11"/>
          <p:cNvSpPr txBox="1"/>
          <p:nvPr/>
        </p:nvSpPr>
        <p:spPr>
          <a:xfrm>
            <a:off x="457200" y="2289150"/>
            <a:ext cx="2869769" cy="12079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noAutofit/>
          </a:bodyPr>
          <a:lstStyle/>
          <a:p>
            <a:pPr marL="214313" indent="-214313" algn="l" defTabSz="342900" hangingPunct="0">
              <a:lnSpc>
                <a:spcPct val="150000"/>
              </a:lnSpc>
              <a:buFont typeface="Arial" panose="020B0604020202020204" pitchFamily="34" charset="0"/>
              <a:buChar char="•"/>
              <a:defRPr/>
            </a:pPr>
            <a:r>
              <a:rPr lang="sv-SE" sz="1600" dirty="0" smtClean="0">
                <a:solidFill>
                  <a:srgbClr val="000000"/>
                </a:solidFill>
                <a:latin typeface="+mj-lt"/>
                <a:cs typeface="Arial" panose="020B0604020202020204" pitchFamily="34" charset="0"/>
                <a:sym typeface="Calibri"/>
              </a:rPr>
              <a:t>Växande befolkning</a:t>
            </a:r>
          </a:p>
          <a:p>
            <a:pPr marL="214313" indent="-214313" algn="l" defTabSz="342900" hangingPunct="0">
              <a:lnSpc>
                <a:spcPct val="150000"/>
              </a:lnSpc>
              <a:buFont typeface="Arial" panose="020B0604020202020204" pitchFamily="34" charset="0"/>
              <a:buChar char="•"/>
              <a:defRPr/>
            </a:pPr>
            <a:r>
              <a:rPr lang="sv-SE" sz="1600" dirty="0" smtClean="0">
                <a:solidFill>
                  <a:srgbClr val="000000"/>
                </a:solidFill>
                <a:latin typeface="+mj-lt"/>
                <a:cs typeface="Arial" panose="020B0604020202020204" pitchFamily="34" charset="0"/>
                <a:sym typeface="Calibri"/>
              </a:rPr>
              <a:t>Åldrande </a:t>
            </a:r>
            <a:r>
              <a:rPr lang="sv-SE" sz="1600" dirty="0">
                <a:solidFill>
                  <a:srgbClr val="000000"/>
                </a:solidFill>
                <a:latin typeface="+mj-lt"/>
                <a:cs typeface="Arial" panose="020B0604020202020204" pitchFamily="34" charset="0"/>
                <a:sym typeface="Calibri"/>
              </a:rPr>
              <a:t>befolkning</a:t>
            </a:r>
          </a:p>
          <a:p>
            <a:pPr marL="214313" indent="-214313" algn="l" defTabSz="342900" hangingPunct="0">
              <a:lnSpc>
                <a:spcPct val="150000"/>
              </a:lnSpc>
              <a:buFont typeface="Arial" panose="020B0604020202020204" pitchFamily="34" charset="0"/>
              <a:buChar char="•"/>
              <a:defRPr/>
            </a:pPr>
            <a:r>
              <a:rPr lang="sv-SE" sz="1600" dirty="0">
                <a:solidFill>
                  <a:srgbClr val="000000"/>
                </a:solidFill>
                <a:latin typeface="+mj-lt"/>
                <a:cs typeface="Arial" panose="020B0604020202020204" pitchFamily="34" charset="0"/>
                <a:sym typeface="Calibri"/>
              </a:rPr>
              <a:t>Fler kroniskt sjuka </a:t>
            </a:r>
          </a:p>
          <a:p>
            <a:pPr marL="214313" indent="-214313" algn="l" defTabSz="342900" hangingPunct="0">
              <a:lnSpc>
                <a:spcPct val="150000"/>
              </a:lnSpc>
              <a:buFont typeface="Arial" panose="020B0604020202020204" pitchFamily="34" charset="0"/>
              <a:buChar char="•"/>
              <a:defRPr/>
            </a:pPr>
            <a:r>
              <a:rPr lang="sv-SE" sz="1600" dirty="0">
                <a:solidFill>
                  <a:srgbClr val="000000"/>
                </a:solidFill>
                <a:latin typeface="+mj-lt"/>
                <a:cs typeface="Arial" panose="020B0604020202020204" pitchFamily="34" charset="0"/>
                <a:sym typeface="Calibri"/>
              </a:rPr>
              <a:t>Högre belastning inom vården</a:t>
            </a:r>
          </a:p>
          <a:p>
            <a:pPr marL="214313" indent="-214313" algn="l" defTabSz="342900" hangingPunct="0">
              <a:lnSpc>
                <a:spcPct val="150000"/>
              </a:lnSpc>
              <a:buFont typeface="Arial" panose="020B0604020202020204" pitchFamily="34" charset="0"/>
              <a:buChar char="•"/>
              <a:defRPr/>
            </a:pPr>
            <a:r>
              <a:rPr lang="sv-SE" sz="1600" dirty="0">
                <a:solidFill>
                  <a:srgbClr val="000000"/>
                </a:solidFill>
                <a:latin typeface="+mj-lt"/>
                <a:cs typeface="Arial" panose="020B0604020202020204" pitchFamily="34" charset="0"/>
                <a:sym typeface="Calibri"/>
              </a:rPr>
              <a:t>Ökade vårdkostnader</a:t>
            </a:r>
          </a:p>
          <a:p>
            <a:pPr marL="214313" indent="-214313" defTabSz="342900" hangingPunct="0">
              <a:lnSpc>
                <a:spcPct val="150000"/>
              </a:lnSpc>
              <a:buFont typeface="Arial" panose="020B0604020202020204" pitchFamily="34" charset="0"/>
              <a:buChar char="•"/>
              <a:defRPr/>
            </a:pPr>
            <a:endParaRPr lang="en-US" sz="1500" dirty="0">
              <a:solidFill>
                <a:srgbClr val="000000"/>
              </a:solidFill>
              <a:latin typeface="Arial" panose="020B0604020202020204" pitchFamily="34" charset="0"/>
              <a:cs typeface="Arial" panose="020B0604020202020204" pitchFamily="34" charset="0"/>
              <a:sym typeface="Calibri"/>
            </a:endParaRPr>
          </a:p>
        </p:txBody>
      </p:sp>
      <p:pic>
        <p:nvPicPr>
          <p:cNvPr id="10242" name="Bildobjekt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7039" y="1977726"/>
            <a:ext cx="5577174" cy="389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916211"/>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sentation sll mall plus EU logga_NY">
  <a:themeElements>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spDef>
    <a:ln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lnDef>
    <a:txDef>
      <a:spPr>
        <a:noFill/>
      </a:spPr>
      <a:bodyPr wrap="square" rtlCol="0">
        <a:spAutoFit/>
      </a:bodyPr>
      <a:lstStyle>
        <a:defPPr algn="l">
          <a:spcBef>
            <a:spcPts val="0"/>
          </a:spcBef>
          <a:defRPr sz="1400" b="1" dirty="0"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sll mall plus EU logga_NY</Template>
  <TotalTime>3968</TotalTime>
  <Words>3559</Words>
  <Application>Microsoft Office PowerPoint</Application>
  <PresentationFormat>Bildspel på skärmen (4:3)</PresentationFormat>
  <Paragraphs>526</Paragraphs>
  <Slides>30</Slides>
  <Notes>29</Notes>
  <HiddenSlides>0</HiddenSlides>
  <MMClips>5</MMClips>
  <ScaleCrop>false</ScaleCrop>
  <HeadingPairs>
    <vt:vector size="8" baseType="variant">
      <vt:variant>
        <vt:lpstr>Använt teckensnitt</vt:lpstr>
      </vt:variant>
      <vt:variant>
        <vt:i4>7</vt:i4>
      </vt:variant>
      <vt:variant>
        <vt:lpstr>Tema</vt:lpstr>
      </vt:variant>
      <vt:variant>
        <vt:i4>1</vt:i4>
      </vt:variant>
      <vt:variant>
        <vt:lpstr>Serverprogram för OLE-inbäddning</vt:lpstr>
      </vt:variant>
      <vt:variant>
        <vt:i4>1</vt:i4>
      </vt:variant>
      <vt:variant>
        <vt:lpstr>Bildrubriker</vt:lpstr>
      </vt:variant>
      <vt:variant>
        <vt:i4>30</vt:i4>
      </vt:variant>
    </vt:vector>
  </HeadingPairs>
  <TitlesOfParts>
    <vt:vector size="39" baseType="lpstr">
      <vt:lpstr>Arial</vt:lpstr>
      <vt:lpstr>Bradley Hand ITC</vt:lpstr>
      <vt:lpstr>Calibri</vt:lpstr>
      <vt:lpstr>Courier New</vt:lpstr>
      <vt:lpstr>Geneva</vt:lpstr>
      <vt:lpstr>Verdana</vt:lpstr>
      <vt:lpstr>Wingdings</vt:lpstr>
      <vt:lpstr>Presentation sll mall plus EU logga_NY</vt:lpstr>
      <vt:lpstr>think-cell Slide</vt:lpstr>
      <vt:lpstr>Välkomna till eHälsalyftet tema 3!  Framtidens vårdinformationsmiljö (FVM)    </vt:lpstr>
      <vt:lpstr>eHälsalyftet 2016-2019</vt:lpstr>
      <vt:lpstr>GDPR, statistik och utvärdering</vt:lpstr>
      <vt:lpstr>Dialogseminarium</vt:lpstr>
      <vt:lpstr>Reflektion kring föregående dialogseminarium</vt:lpstr>
      <vt:lpstr>Mål för dagens dialogseminarium</vt:lpstr>
      <vt:lpstr>Agenda</vt:lpstr>
      <vt:lpstr>Intervju med Roger Molin, analytiker, ekonomi och styrning, Sveriges Kommuner och landsting</vt:lpstr>
      <vt:lpstr>Befolkningssituation och prognos i Stockholms län</vt:lpstr>
      <vt:lpstr>Dialogfrågor</vt:lpstr>
      <vt:lpstr>Elsa 86 år</vt:lpstr>
      <vt:lpstr>Innovationslandstingsrådet  Daniel Forslund talar om digitalisering</vt:lpstr>
      <vt:lpstr>Den digitala stockholmaren idag</vt:lpstr>
      <vt:lpstr>Framtidens vårdinformationsmiljö – FVM SLL – en introduktion  En del av Framtidens hälso- och sjukvård, vision 2025</vt:lpstr>
      <vt:lpstr>Framtidens vårdinformationsmiljö – FVM SLL</vt:lpstr>
      <vt:lpstr>Syfte med FVM</vt:lpstr>
      <vt:lpstr>Effektmål med FVM</vt:lpstr>
      <vt:lpstr> Vi utvecklar Framtidens vårdinformationsmiljö tillsammans för patienten</vt:lpstr>
      <vt:lpstr>FVM utifrån fyra perspektiv</vt:lpstr>
      <vt:lpstr>”Dokument utifrån” SVT 1984</vt:lpstr>
      <vt:lpstr>Paus </vt:lpstr>
      <vt:lpstr>Framtidens vårdinformationsmiljö är så mycket mer  än ett nytt journalsystem…</vt:lpstr>
      <vt:lpstr>PowerPoint-presentation</vt:lpstr>
      <vt:lpstr>   Miniworkshop:   Hur kan digitaliseringen underlätta för våra patienter?   </vt:lpstr>
      <vt:lpstr>Miniworkshop:  Hur kan digitaliseringen underlätta för dig som medarbetare i vården?</vt:lpstr>
      <vt:lpstr>Medarbetare i vården är delaktiga i arbetet med Framtidens vårdinformationsmiljö</vt:lpstr>
      <vt:lpstr>Preliminär tidsplan:</vt:lpstr>
      <vt:lpstr>Sammanfattning  Vad har vi pratat om idag?</vt:lpstr>
      <vt:lpstr>Summering och reflektion</vt:lpstr>
      <vt:lpstr>Tack för idag!</vt:lpstr>
    </vt:vector>
  </TitlesOfParts>
  <Company>SLL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Joachim Ljungh Stenström 9RRJ</dc:creator>
  <cp:lastModifiedBy>Cecilia Borgström BL2K</cp:lastModifiedBy>
  <cp:revision>348</cp:revision>
  <cp:lastPrinted>2015-04-14T12:20:11Z</cp:lastPrinted>
  <dcterms:created xsi:type="dcterms:W3CDTF">2016-02-16T09:54:35Z</dcterms:created>
  <dcterms:modified xsi:type="dcterms:W3CDTF">2018-10-24T07:48:14Z</dcterms:modified>
</cp:coreProperties>
</file>