
<file path=[Content_Types].xml><?xml version="1.0" encoding="utf-8"?>
<Types xmlns="http://schemas.openxmlformats.org/package/2006/content-types">
  <Default Extension="png" ContentType="image/png"/>
  <Default Extension="bin" ContentType="application/vnd.openxmlformats-officedocument.oleObject"/>
  <Default Extension="mp3" ContentType="audio/mpeg"/>
  <Default Extension="emf" ContentType="image/x-emf"/>
  <Default Extension="jpeg" ContentType="image/jpeg"/>
  <Default Extension="m4a" ContentType="audio/mp4"/>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55"/>
  </p:notesMasterIdLst>
  <p:handoutMasterIdLst>
    <p:handoutMasterId r:id="rId56"/>
  </p:handoutMasterIdLst>
  <p:sldIdLst>
    <p:sldId id="264" r:id="rId2"/>
    <p:sldId id="417" r:id="rId3"/>
    <p:sldId id="404" r:id="rId4"/>
    <p:sldId id="415" r:id="rId5"/>
    <p:sldId id="354" r:id="rId6"/>
    <p:sldId id="356" r:id="rId7"/>
    <p:sldId id="351" r:id="rId8"/>
    <p:sldId id="355" r:id="rId9"/>
    <p:sldId id="353" r:id="rId10"/>
    <p:sldId id="399" r:id="rId11"/>
    <p:sldId id="357" r:id="rId12"/>
    <p:sldId id="475" r:id="rId13"/>
    <p:sldId id="493" r:id="rId14"/>
    <p:sldId id="494" r:id="rId15"/>
    <p:sldId id="416" r:id="rId16"/>
    <p:sldId id="448" r:id="rId17"/>
    <p:sldId id="495" r:id="rId18"/>
    <p:sldId id="421" r:id="rId19"/>
    <p:sldId id="418" r:id="rId20"/>
    <p:sldId id="470" r:id="rId21"/>
    <p:sldId id="469" r:id="rId22"/>
    <p:sldId id="449" r:id="rId23"/>
    <p:sldId id="480" r:id="rId24"/>
    <p:sldId id="481" r:id="rId25"/>
    <p:sldId id="484" r:id="rId26"/>
    <p:sldId id="496" r:id="rId27"/>
    <p:sldId id="482" r:id="rId28"/>
    <p:sldId id="483" r:id="rId29"/>
    <p:sldId id="486" r:id="rId30"/>
    <p:sldId id="487" r:id="rId31"/>
    <p:sldId id="488" r:id="rId32"/>
    <p:sldId id="498" r:id="rId33"/>
    <p:sldId id="492" r:id="rId34"/>
    <p:sldId id="497" r:id="rId35"/>
    <p:sldId id="467" r:id="rId36"/>
    <p:sldId id="461" r:id="rId37"/>
    <p:sldId id="455" r:id="rId38"/>
    <p:sldId id="489" r:id="rId39"/>
    <p:sldId id="500" r:id="rId40"/>
    <p:sldId id="456" r:id="rId41"/>
    <p:sldId id="429" r:id="rId42"/>
    <p:sldId id="490" r:id="rId43"/>
    <p:sldId id="457" r:id="rId44"/>
    <p:sldId id="433" r:id="rId45"/>
    <p:sldId id="459" r:id="rId46"/>
    <p:sldId id="468" r:id="rId47"/>
    <p:sldId id="474" r:id="rId48"/>
    <p:sldId id="436" r:id="rId49"/>
    <p:sldId id="439" r:id="rId50"/>
    <p:sldId id="499" r:id="rId51"/>
    <p:sldId id="463" r:id="rId52"/>
    <p:sldId id="447" r:id="rId53"/>
    <p:sldId id="477" r:id="rId54"/>
  </p:sldIdLst>
  <p:sldSz cx="9144000" cy="6858000" type="screen4x3"/>
  <p:notesSz cx="6799263" cy="9929813"/>
  <p:defaultTextStyle>
    <a:defPPr>
      <a:defRPr lang="sv-SE"/>
    </a:defPPr>
    <a:lvl1pPr algn="ctr" rtl="0" eaLnBrk="0" fontAlgn="base" hangingPunct="0">
      <a:spcBef>
        <a:spcPct val="50000"/>
      </a:spcBef>
      <a:spcAft>
        <a:spcPct val="0"/>
      </a:spcAft>
      <a:defRPr sz="2200" kern="1200">
        <a:solidFill>
          <a:schemeClr val="tx1"/>
        </a:solidFill>
        <a:latin typeface="Verdana" pitchFamily="34" charset="0"/>
        <a:ea typeface="Geneva" charset="0"/>
        <a:cs typeface="Geneva" charset="0"/>
      </a:defRPr>
    </a:lvl1pPr>
    <a:lvl2pPr marL="457200" algn="ctr" rtl="0" eaLnBrk="0" fontAlgn="base" hangingPunct="0">
      <a:spcBef>
        <a:spcPct val="50000"/>
      </a:spcBef>
      <a:spcAft>
        <a:spcPct val="0"/>
      </a:spcAft>
      <a:defRPr sz="2200" kern="1200">
        <a:solidFill>
          <a:schemeClr val="tx1"/>
        </a:solidFill>
        <a:latin typeface="Verdana" pitchFamily="34" charset="0"/>
        <a:ea typeface="Geneva" charset="0"/>
        <a:cs typeface="Geneva" charset="0"/>
      </a:defRPr>
    </a:lvl2pPr>
    <a:lvl3pPr marL="914400" algn="ctr" rtl="0" eaLnBrk="0" fontAlgn="base" hangingPunct="0">
      <a:spcBef>
        <a:spcPct val="50000"/>
      </a:spcBef>
      <a:spcAft>
        <a:spcPct val="0"/>
      </a:spcAft>
      <a:defRPr sz="2200" kern="1200">
        <a:solidFill>
          <a:schemeClr val="tx1"/>
        </a:solidFill>
        <a:latin typeface="Verdana" pitchFamily="34" charset="0"/>
        <a:ea typeface="Geneva" charset="0"/>
        <a:cs typeface="Geneva" charset="0"/>
      </a:defRPr>
    </a:lvl3pPr>
    <a:lvl4pPr marL="1371600" algn="ctr" rtl="0" eaLnBrk="0" fontAlgn="base" hangingPunct="0">
      <a:spcBef>
        <a:spcPct val="50000"/>
      </a:spcBef>
      <a:spcAft>
        <a:spcPct val="0"/>
      </a:spcAft>
      <a:defRPr sz="2200" kern="1200">
        <a:solidFill>
          <a:schemeClr val="tx1"/>
        </a:solidFill>
        <a:latin typeface="Verdana" pitchFamily="34" charset="0"/>
        <a:ea typeface="Geneva" charset="0"/>
        <a:cs typeface="Geneva" charset="0"/>
      </a:defRPr>
    </a:lvl4pPr>
    <a:lvl5pPr marL="1828800" algn="ctr" rtl="0" eaLnBrk="0" fontAlgn="base" hangingPunct="0">
      <a:spcBef>
        <a:spcPct val="50000"/>
      </a:spcBef>
      <a:spcAft>
        <a:spcPct val="0"/>
      </a:spcAft>
      <a:defRPr sz="2200" kern="1200">
        <a:solidFill>
          <a:schemeClr val="tx1"/>
        </a:solidFill>
        <a:latin typeface="Verdana" pitchFamily="34" charset="0"/>
        <a:ea typeface="Geneva" charset="0"/>
        <a:cs typeface="Geneva" charset="0"/>
      </a:defRPr>
    </a:lvl5pPr>
    <a:lvl6pPr marL="2286000" algn="l" defTabSz="914400" rtl="0" eaLnBrk="1" latinLnBrk="0" hangingPunct="1">
      <a:defRPr sz="2200" kern="1200">
        <a:solidFill>
          <a:schemeClr val="tx1"/>
        </a:solidFill>
        <a:latin typeface="Verdana" pitchFamily="34" charset="0"/>
        <a:ea typeface="Geneva" charset="0"/>
        <a:cs typeface="Geneva" charset="0"/>
      </a:defRPr>
    </a:lvl6pPr>
    <a:lvl7pPr marL="2743200" algn="l" defTabSz="914400" rtl="0" eaLnBrk="1" latinLnBrk="0" hangingPunct="1">
      <a:defRPr sz="2200" kern="1200">
        <a:solidFill>
          <a:schemeClr val="tx1"/>
        </a:solidFill>
        <a:latin typeface="Verdana" pitchFamily="34" charset="0"/>
        <a:ea typeface="Geneva" charset="0"/>
        <a:cs typeface="Geneva" charset="0"/>
      </a:defRPr>
    </a:lvl7pPr>
    <a:lvl8pPr marL="3200400" algn="l" defTabSz="914400" rtl="0" eaLnBrk="1" latinLnBrk="0" hangingPunct="1">
      <a:defRPr sz="2200" kern="1200">
        <a:solidFill>
          <a:schemeClr val="tx1"/>
        </a:solidFill>
        <a:latin typeface="Verdana" pitchFamily="34" charset="0"/>
        <a:ea typeface="Geneva" charset="0"/>
        <a:cs typeface="Geneva" charset="0"/>
      </a:defRPr>
    </a:lvl8pPr>
    <a:lvl9pPr marL="3657600" algn="l" defTabSz="914400" rtl="0" eaLnBrk="1" latinLnBrk="0" hangingPunct="1">
      <a:defRPr sz="2200" kern="1200">
        <a:solidFill>
          <a:schemeClr val="tx1"/>
        </a:solidFill>
        <a:latin typeface="Verdana" pitchFamily="34" charset="0"/>
        <a:ea typeface="Geneva" charset="0"/>
        <a:cs typeface="Geneva" charset="0"/>
      </a:defRPr>
    </a:lvl9pPr>
  </p:defaultTextStyle>
  <p:extLst>
    <p:ext uri="{EFAFB233-063F-42B5-8137-9DF3F51BA10A}">
      <p15:sldGuideLst xmlns:p15="http://schemas.microsoft.com/office/powerpoint/2012/main">
        <p15:guide id="1" orient="horz" pos="413">
          <p15:clr>
            <a:srgbClr val="A4A3A4"/>
          </p15:clr>
        </p15:guide>
        <p15:guide id="2" orient="horz" pos="2160">
          <p15:clr>
            <a:srgbClr val="A4A3A4"/>
          </p15:clr>
        </p15:guide>
        <p15:guide id="3" orient="horz" pos="197">
          <p15:clr>
            <a:srgbClr val="A4A3A4"/>
          </p15:clr>
        </p15:guide>
        <p15:guide id="4" orient="horz" pos="4193">
          <p15:clr>
            <a:srgbClr val="A4A3A4"/>
          </p15:clr>
        </p15:guide>
        <p15:guide id="5" orient="horz" pos="3948">
          <p15:clr>
            <a:srgbClr val="A4A3A4"/>
          </p15:clr>
        </p15:guide>
        <p15:guide id="6" pos="2880">
          <p15:clr>
            <a:srgbClr val="A4A3A4"/>
          </p15:clr>
        </p15:guide>
        <p15:guide id="7" pos="209">
          <p15:clr>
            <a:srgbClr val="A4A3A4"/>
          </p15:clr>
        </p15:guide>
        <p15:guide id="8" pos="422">
          <p15:clr>
            <a:srgbClr val="A4A3A4"/>
          </p15:clr>
        </p15:guide>
        <p15:guide id="9" pos="5506">
          <p15:clr>
            <a:srgbClr val="A4A3A4"/>
          </p15:clr>
        </p15:guide>
        <p15:guide id="10" pos="3308">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Ulrika Bjarre 2D9T" initials="UB2" lastIdx="1" clrIdx="1">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rnWhat="handouts4"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03468"/>
    <a:srgbClr val="FF99FF"/>
    <a:srgbClr val="FF33CC"/>
    <a:srgbClr val="321900"/>
    <a:srgbClr val="006600"/>
    <a:srgbClr val="663300"/>
    <a:srgbClr val="339933"/>
    <a:srgbClr val="FFFF66"/>
    <a:srgbClr val="E9E3D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779" autoAdjust="0"/>
    <p:restoredTop sz="78193" autoAdjust="0"/>
  </p:normalViewPr>
  <p:slideViewPr>
    <p:cSldViewPr snapToGrid="0">
      <p:cViewPr varScale="1">
        <p:scale>
          <a:sx n="87" d="100"/>
          <a:sy n="87" d="100"/>
        </p:scale>
        <p:origin x="1740" y="90"/>
      </p:cViewPr>
      <p:guideLst>
        <p:guide orient="horz" pos="413"/>
        <p:guide orient="horz" pos="2160"/>
        <p:guide orient="horz" pos="197"/>
        <p:guide orient="horz" pos="4193"/>
        <p:guide orient="horz" pos="3948"/>
        <p:guide pos="2880"/>
        <p:guide pos="209"/>
        <p:guide pos="422"/>
        <p:guide pos="5506"/>
        <p:guide pos="3308"/>
      </p:guideLst>
    </p:cSldViewPr>
  </p:slideViewPr>
  <p:outlineViewPr>
    <p:cViewPr>
      <p:scale>
        <a:sx n="33" d="100"/>
        <a:sy n="33" d="100"/>
      </p:scale>
      <p:origin x="0" y="0"/>
    </p:cViewPr>
  </p:outlineViewPr>
  <p:notesTextViewPr>
    <p:cViewPr>
      <p:scale>
        <a:sx n="150" d="100"/>
        <a:sy n="150" d="100"/>
      </p:scale>
      <p:origin x="0" y="0"/>
    </p:cViewPr>
  </p:notesTextViewPr>
  <p:sorterViewPr>
    <p:cViewPr varScale="1">
      <p:scale>
        <a:sx n="1" d="1"/>
        <a:sy n="1" d="1"/>
      </p:scale>
      <p:origin x="0" y="-10782"/>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commentAuthors" Target="commentAuthors.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0A7164C-03F1-46E6-B243-377F09A4EB4C}" type="doc">
      <dgm:prSet loTypeId="urn:microsoft.com/office/officeart/2005/8/layout/hierarchy4" loCatId="relationship" qsTypeId="urn:microsoft.com/office/officeart/2005/8/quickstyle/simple3" qsCatId="simple" csTypeId="urn:microsoft.com/office/officeart/2005/8/colors/accent0_1" csCatId="mainScheme" phldr="1"/>
      <dgm:spPr/>
    </dgm:pt>
    <dgm:pt modelId="{48796728-2E9B-4FCD-A043-4B25AEB0F61C}">
      <dgm:prSet phldrT="[Text]" custT="1"/>
      <dgm:spPr/>
      <dgm:t>
        <a:bodyPr/>
        <a:lstStyle/>
        <a:p>
          <a:r>
            <a:rPr lang="sv-SE" sz="1400" dirty="0" smtClean="0"/>
            <a:t>Rådgivning?</a:t>
          </a:r>
          <a:endParaRPr lang="sv-SE" sz="1400" dirty="0"/>
        </a:p>
      </dgm:t>
    </dgm:pt>
    <dgm:pt modelId="{9265883A-F1B6-48F4-A436-4194F1D557CC}" type="parTrans" cxnId="{E07A1A16-1224-4682-BAD9-6F3181A2DB6C}">
      <dgm:prSet/>
      <dgm:spPr/>
      <dgm:t>
        <a:bodyPr/>
        <a:lstStyle/>
        <a:p>
          <a:endParaRPr lang="sv-SE"/>
        </a:p>
      </dgm:t>
    </dgm:pt>
    <dgm:pt modelId="{C91EFA26-659F-4976-A5F5-F0EBD3069B3C}" type="sibTrans" cxnId="{E07A1A16-1224-4682-BAD9-6F3181A2DB6C}">
      <dgm:prSet/>
      <dgm:spPr/>
      <dgm:t>
        <a:bodyPr/>
        <a:lstStyle/>
        <a:p>
          <a:endParaRPr lang="sv-SE"/>
        </a:p>
      </dgm:t>
    </dgm:pt>
    <dgm:pt modelId="{48A0565B-4D65-420F-8AD9-014651878A11}">
      <dgm:prSet phldrT="[Text]" custT="1"/>
      <dgm:spPr/>
      <dgm:t>
        <a:bodyPr/>
        <a:lstStyle/>
        <a:p>
          <a:r>
            <a:rPr lang="sv-SE" sz="1400" dirty="0" smtClean="0"/>
            <a:t>Reception?</a:t>
          </a:r>
          <a:endParaRPr lang="sv-SE" sz="1400" dirty="0"/>
        </a:p>
      </dgm:t>
    </dgm:pt>
    <dgm:pt modelId="{4A5955C1-FB4D-4FBE-874F-A37DD283E07A}" type="parTrans" cxnId="{63962D0D-2476-4DD7-80BF-C60DC42D70A3}">
      <dgm:prSet/>
      <dgm:spPr/>
      <dgm:t>
        <a:bodyPr/>
        <a:lstStyle/>
        <a:p>
          <a:endParaRPr lang="sv-SE"/>
        </a:p>
      </dgm:t>
    </dgm:pt>
    <dgm:pt modelId="{F133C348-2D0C-466B-8CDE-FE63A6F5F46D}" type="sibTrans" cxnId="{63962D0D-2476-4DD7-80BF-C60DC42D70A3}">
      <dgm:prSet/>
      <dgm:spPr/>
      <dgm:t>
        <a:bodyPr/>
        <a:lstStyle/>
        <a:p>
          <a:endParaRPr lang="sv-SE"/>
        </a:p>
      </dgm:t>
    </dgm:pt>
    <dgm:pt modelId="{5841C1CC-B9A7-49ED-9FC4-6AF658BAB47D}">
      <dgm:prSet phldrT="[Text]" custT="1"/>
      <dgm:spPr/>
      <dgm:t>
        <a:bodyPr/>
        <a:lstStyle/>
        <a:p>
          <a:r>
            <a:rPr lang="sv-SE" sz="1400" dirty="0"/>
            <a:t>Läser i </a:t>
          </a:r>
          <a:r>
            <a:rPr lang="sv-SE" sz="1400" dirty="0" smtClean="0"/>
            <a:t>journal?</a:t>
          </a:r>
          <a:endParaRPr lang="sv-SE" sz="1400" dirty="0"/>
        </a:p>
      </dgm:t>
    </dgm:pt>
    <dgm:pt modelId="{CA6268A0-7374-4711-A9EA-EF59353038EE}" type="parTrans" cxnId="{5370B064-5FFE-45E2-9EDF-8B06C55FE430}">
      <dgm:prSet/>
      <dgm:spPr/>
      <dgm:t>
        <a:bodyPr/>
        <a:lstStyle/>
        <a:p>
          <a:endParaRPr lang="sv-SE"/>
        </a:p>
      </dgm:t>
    </dgm:pt>
    <dgm:pt modelId="{93148F13-0570-4EBF-BD2F-043CB70D39E2}" type="sibTrans" cxnId="{5370B064-5FFE-45E2-9EDF-8B06C55FE430}">
      <dgm:prSet/>
      <dgm:spPr/>
      <dgm:t>
        <a:bodyPr/>
        <a:lstStyle/>
        <a:p>
          <a:endParaRPr lang="sv-SE"/>
        </a:p>
      </dgm:t>
    </dgm:pt>
    <dgm:pt modelId="{B21E1869-AE07-48B6-A0EA-CF9CDDB5933F}" type="pres">
      <dgm:prSet presAssocID="{10A7164C-03F1-46E6-B243-377F09A4EB4C}" presName="Name0" presStyleCnt="0">
        <dgm:presLayoutVars>
          <dgm:chPref val="1"/>
          <dgm:dir/>
          <dgm:animOne val="branch"/>
          <dgm:animLvl val="lvl"/>
          <dgm:resizeHandles/>
        </dgm:presLayoutVars>
      </dgm:prSet>
      <dgm:spPr/>
    </dgm:pt>
    <dgm:pt modelId="{705348FE-4067-497E-B529-8961CC621D67}" type="pres">
      <dgm:prSet presAssocID="{48796728-2E9B-4FCD-A043-4B25AEB0F61C}" presName="vertOne" presStyleCnt="0"/>
      <dgm:spPr/>
    </dgm:pt>
    <dgm:pt modelId="{6AE50E37-28B2-454A-9836-77D62FEC5832}" type="pres">
      <dgm:prSet presAssocID="{48796728-2E9B-4FCD-A043-4B25AEB0F61C}" presName="txOne" presStyleLbl="node0" presStyleIdx="0" presStyleCnt="3">
        <dgm:presLayoutVars>
          <dgm:chPref val="3"/>
        </dgm:presLayoutVars>
      </dgm:prSet>
      <dgm:spPr/>
      <dgm:t>
        <a:bodyPr/>
        <a:lstStyle/>
        <a:p>
          <a:endParaRPr lang="sv-SE"/>
        </a:p>
      </dgm:t>
    </dgm:pt>
    <dgm:pt modelId="{D009C26F-A5BA-46A3-958B-5DA52F69591F}" type="pres">
      <dgm:prSet presAssocID="{48796728-2E9B-4FCD-A043-4B25AEB0F61C}" presName="horzOne" presStyleCnt="0"/>
      <dgm:spPr/>
    </dgm:pt>
    <dgm:pt modelId="{0CEE8E97-21C9-406D-BA8C-97744A0AC2D7}" type="pres">
      <dgm:prSet presAssocID="{C91EFA26-659F-4976-A5F5-F0EBD3069B3C}" presName="sibSpaceOne" presStyleCnt="0"/>
      <dgm:spPr/>
    </dgm:pt>
    <dgm:pt modelId="{5C7D62A0-EDEE-4A3D-AA0B-EED4CA6F75B0}" type="pres">
      <dgm:prSet presAssocID="{48A0565B-4D65-420F-8AD9-014651878A11}" presName="vertOne" presStyleCnt="0"/>
      <dgm:spPr/>
    </dgm:pt>
    <dgm:pt modelId="{C9707B4A-336A-4D68-9710-7F7C6E5DBCD1}" type="pres">
      <dgm:prSet presAssocID="{48A0565B-4D65-420F-8AD9-014651878A11}" presName="txOne" presStyleLbl="node0" presStyleIdx="1" presStyleCnt="3">
        <dgm:presLayoutVars>
          <dgm:chPref val="3"/>
        </dgm:presLayoutVars>
      </dgm:prSet>
      <dgm:spPr/>
      <dgm:t>
        <a:bodyPr/>
        <a:lstStyle/>
        <a:p>
          <a:endParaRPr lang="sv-SE"/>
        </a:p>
      </dgm:t>
    </dgm:pt>
    <dgm:pt modelId="{AFAAA1F2-1275-4B1C-80E9-3BBEAC49AF34}" type="pres">
      <dgm:prSet presAssocID="{48A0565B-4D65-420F-8AD9-014651878A11}" presName="horzOne" presStyleCnt="0"/>
      <dgm:spPr/>
    </dgm:pt>
    <dgm:pt modelId="{DB8852F2-CA07-4806-92F5-E25A2738BBE1}" type="pres">
      <dgm:prSet presAssocID="{F133C348-2D0C-466B-8CDE-FE63A6F5F46D}" presName="sibSpaceOne" presStyleCnt="0"/>
      <dgm:spPr/>
    </dgm:pt>
    <dgm:pt modelId="{EDD44122-2DE9-40B2-9907-27A0259415CB}" type="pres">
      <dgm:prSet presAssocID="{5841C1CC-B9A7-49ED-9FC4-6AF658BAB47D}" presName="vertOne" presStyleCnt="0"/>
      <dgm:spPr/>
    </dgm:pt>
    <dgm:pt modelId="{D229D159-4A34-41B3-B8F3-78E06C98150F}" type="pres">
      <dgm:prSet presAssocID="{5841C1CC-B9A7-49ED-9FC4-6AF658BAB47D}" presName="txOne" presStyleLbl="node0" presStyleIdx="2" presStyleCnt="3">
        <dgm:presLayoutVars>
          <dgm:chPref val="3"/>
        </dgm:presLayoutVars>
      </dgm:prSet>
      <dgm:spPr/>
      <dgm:t>
        <a:bodyPr/>
        <a:lstStyle/>
        <a:p>
          <a:endParaRPr lang="sv-SE"/>
        </a:p>
      </dgm:t>
    </dgm:pt>
    <dgm:pt modelId="{EF3A37B4-C7F7-4483-8DCA-5E3E436D857B}" type="pres">
      <dgm:prSet presAssocID="{5841C1CC-B9A7-49ED-9FC4-6AF658BAB47D}" presName="horzOne" presStyleCnt="0"/>
      <dgm:spPr/>
    </dgm:pt>
  </dgm:ptLst>
  <dgm:cxnLst>
    <dgm:cxn modelId="{5370B064-5FFE-45E2-9EDF-8B06C55FE430}" srcId="{10A7164C-03F1-46E6-B243-377F09A4EB4C}" destId="{5841C1CC-B9A7-49ED-9FC4-6AF658BAB47D}" srcOrd="2" destOrd="0" parTransId="{CA6268A0-7374-4711-A9EA-EF59353038EE}" sibTransId="{93148F13-0570-4EBF-BD2F-043CB70D39E2}"/>
    <dgm:cxn modelId="{3941A8F2-57B7-44DF-A2C6-0AE9E49D8B73}" type="presOf" srcId="{5841C1CC-B9A7-49ED-9FC4-6AF658BAB47D}" destId="{D229D159-4A34-41B3-B8F3-78E06C98150F}" srcOrd="0" destOrd="0" presId="urn:microsoft.com/office/officeart/2005/8/layout/hierarchy4"/>
    <dgm:cxn modelId="{63962D0D-2476-4DD7-80BF-C60DC42D70A3}" srcId="{10A7164C-03F1-46E6-B243-377F09A4EB4C}" destId="{48A0565B-4D65-420F-8AD9-014651878A11}" srcOrd="1" destOrd="0" parTransId="{4A5955C1-FB4D-4FBE-874F-A37DD283E07A}" sibTransId="{F133C348-2D0C-466B-8CDE-FE63A6F5F46D}"/>
    <dgm:cxn modelId="{DFB2FBE6-3C2C-45A3-8B06-7CCE2B11A247}" type="presOf" srcId="{10A7164C-03F1-46E6-B243-377F09A4EB4C}" destId="{B21E1869-AE07-48B6-A0EA-CF9CDDB5933F}" srcOrd="0" destOrd="0" presId="urn:microsoft.com/office/officeart/2005/8/layout/hierarchy4"/>
    <dgm:cxn modelId="{8EAB29E1-4903-4861-AF78-1577BF6803D7}" type="presOf" srcId="{48A0565B-4D65-420F-8AD9-014651878A11}" destId="{C9707B4A-336A-4D68-9710-7F7C6E5DBCD1}" srcOrd="0" destOrd="0" presId="urn:microsoft.com/office/officeart/2005/8/layout/hierarchy4"/>
    <dgm:cxn modelId="{8A5EBFA1-FB02-4E39-AB45-70D99D81EB45}" type="presOf" srcId="{48796728-2E9B-4FCD-A043-4B25AEB0F61C}" destId="{6AE50E37-28B2-454A-9836-77D62FEC5832}" srcOrd="0" destOrd="0" presId="urn:microsoft.com/office/officeart/2005/8/layout/hierarchy4"/>
    <dgm:cxn modelId="{E07A1A16-1224-4682-BAD9-6F3181A2DB6C}" srcId="{10A7164C-03F1-46E6-B243-377F09A4EB4C}" destId="{48796728-2E9B-4FCD-A043-4B25AEB0F61C}" srcOrd="0" destOrd="0" parTransId="{9265883A-F1B6-48F4-A436-4194F1D557CC}" sibTransId="{C91EFA26-659F-4976-A5F5-F0EBD3069B3C}"/>
    <dgm:cxn modelId="{DC45691F-0C9B-45F4-82C5-A5DACD30B092}" type="presParOf" srcId="{B21E1869-AE07-48B6-A0EA-CF9CDDB5933F}" destId="{705348FE-4067-497E-B529-8961CC621D67}" srcOrd="0" destOrd="0" presId="urn:microsoft.com/office/officeart/2005/8/layout/hierarchy4"/>
    <dgm:cxn modelId="{FCFDA596-6281-4CD3-A6A1-752833D9DD5A}" type="presParOf" srcId="{705348FE-4067-497E-B529-8961CC621D67}" destId="{6AE50E37-28B2-454A-9836-77D62FEC5832}" srcOrd="0" destOrd="0" presId="urn:microsoft.com/office/officeart/2005/8/layout/hierarchy4"/>
    <dgm:cxn modelId="{4A0F8854-B1E4-406C-B5B8-BDBF2BFA49CD}" type="presParOf" srcId="{705348FE-4067-497E-B529-8961CC621D67}" destId="{D009C26F-A5BA-46A3-958B-5DA52F69591F}" srcOrd="1" destOrd="0" presId="urn:microsoft.com/office/officeart/2005/8/layout/hierarchy4"/>
    <dgm:cxn modelId="{34DD0D92-41E3-432E-8316-DEFBA4E291C6}" type="presParOf" srcId="{B21E1869-AE07-48B6-A0EA-CF9CDDB5933F}" destId="{0CEE8E97-21C9-406D-BA8C-97744A0AC2D7}" srcOrd="1" destOrd="0" presId="urn:microsoft.com/office/officeart/2005/8/layout/hierarchy4"/>
    <dgm:cxn modelId="{965E59BF-2C0A-41F7-82D2-AA9AB9657BAD}" type="presParOf" srcId="{B21E1869-AE07-48B6-A0EA-CF9CDDB5933F}" destId="{5C7D62A0-EDEE-4A3D-AA0B-EED4CA6F75B0}" srcOrd="2" destOrd="0" presId="urn:microsoft.com/office/officeart/2005/8/layout/hierarchy4"/>
    <dgm:cxn modelId="{62AD364D-6C8A-4084-846D-A1DDD658DEA7}" type="presParOf" srcId="{5C7D62A0-EDEE-4A3D-AA0B-EED4CA6F75B0}" destId="{C9707B4A-336A-4D68-9710-7F7C6E5DBCD1}" srcOrd="0" destOrd="0" presId="urn:microsoft.com/office/officeart/2005/8/layout/hierarchy4"/>
    <dgm:cxn modelId="{CA20D52D-6904-40AA-82A7-C69E557DB08F}" type="presParOf" srcId="{5C7D62A0-EDEE-4A3D-AA0B-EED4CA6F75B0}" destId="{AFAAA1F2-1275-4B1C-80E9-3BBEAC49AF34}" srcOrd="1" destOrd="0" presId="urn:microsoft.com/office/officeart/2005/8/layout/hierarchy4"/>
    <dgm:cxn modelId="{89E04A53-D709-4A00-BD27-6485C402160B}" type="presParOf" srcId="{B21E1869-AE07-48B6-A0EA-CF9CDDB5933F}" destId="{DB8852F2-CA07-4806-92F5-E25A2738BBE1}" srcOrd="3" destOrd="0" presId="urn:microsoft.com/office/officeart/2005/8/layout/hierarchy4"/>
    <dgm:cxn modelId="{89AF2D4C-AAE2-4704-A43B-50D5875C0B8C}" type="presParOf" srcId="{B21E1869-AE07-48B6-A0EA-CF9CDDB5933F}" destId="{EDD44122-2DE9-40B2-9907-27A0259415CB}" srcOrd="4" destOrd="0" presId="urn:microsoft.com/office/officeart/2005/8/layout/hierarchy4"/>
    <dgm:cxn modelId="{F91B44D7-3F92-4F5D-92EA-1EAE5A778F5D}" type="presParOf" srcId="{EDD44122-2DE9-40B2-9907-27A0259415CB}" destId="{D229D159-4A34-41B3-B8F3-78E06C98150F}" srcOrd="0" destOrd="0" presId="urn:microsoft.com/office/officeart/2005/8/layout/hierarchy4"/>
    <dgm:cxn modelId="{50B21A00-5F0C-49AE-8DB1-2A9E56290CA3}" type="presParOf" srcId="{EDD44122-2DE9-40B2-9907-27A0259415CB}" destId="{EF3A37B4-C7F7-4483-8DCA-5E3E436D857B}"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0A7164C-03F1-46E6-B243-377F09A4EB4C}" type="doc">
      <dgm:prSet loTypeId="urn:microsoft.com/office/officeart/2005/8/layout/hierarchy4" loCatId="hierarchy" qsTypeId="urn:microsoft.com/office/officeart/2005/8/quickstyle/simple3" qsCatId="simple" csTypeId="urn:microsoft.com/office/officeart/2005/8/colors/accent0_1" csCatId="mainScheme" phldr="1"/>
      <dgm:spPr/>
    </dgm:pt>
    <dgm:pt modelId="{48796728-2E9B-4FCD-A043-4B25AEB0F61C}">
      <dgm:prSet phldrT="[Text]" custT="1"/>
      <dgm:spPr/>
      <dgm:t>
        <a:bodyPr/>
        <a:lstStyle/>
        <a:p>
          <a:r>
            <a:rPr lang="sv-SE" sz="1400" dirty="0" smtClean="0"/>
            <a:t>Webbtidbok?</a:t>
          </a:r>
          <a:endParaRPr lang="sv-SE" sz="1400" dirty="0"/>
        </a:p>
      </dgm:t>
    </dgm:pt>
    <dgm:pt modelId="{9265883A-F1B6-48F4-A436-4194F1D557CC}" type="parTrans" cxnId="{E07A1A16-1224-4682-BAD9-6F3181A2DB6C}">
      <dgm:prSet/>
      <dgm:spPr/>
      <dgm:t>
        <a:bodyPr/>
        <a:lstStyle/>
        <a:p>
          <a:endParaRPr lang="sv-SE"/>
        </a:p>
      </dgm:t>
    </dgm:pt>
    <dgm:pt modelId="{C91EFA26-659F-4976-A5F5-F0EBD3069B3C}" type="sibTrans" cxnId="{E07A1A16-1224-4682-BAD9-6F3181A2DB6C}">
      <dgm:prSet/>
      <dgm:spPr/>
      <dgm:t>
        <a:bodyPr/>
        <a:lstStyle/>
        <a:p>
          <a:endParaRPr lang="sv-SE"/>
        </a:p>
      </dgm:t>
    </dgm:pt>
    <dgm:pt modelId="{48A0565B-4D65-420F-8AD9-014651878A11}">
      <dgm:prSet phldrT="[Text]" custT="1"/>
      <dgm:spPr/>
      <dgm:t>
        <a:bodyPr/>
        <a:lstStyle/>
        <a:p>
          <a:r>
            <a:rPr lang="sv-SE" sz="1400" dirty="0" smtClean="0"/>
            <a:t>Väntrumsvärd?</a:t>
          </a:r>
          <a:endParaRPr lang="sv-SE" sz="1400" dirty="0"/>
        </a:p>
      </dgm:t>
    </dgm:pt>
    <dgm:pt modelId="{4A5955C1-FB4D-4FBE-874F-A37DD283E07A}" type="parTrans" cxnId="{63962D0D-2476-4DD7-80BF-C60DC42D70A3}">
      <dgm:prSet/>
      <dgm:spPr/>
      <dgm:t>
        <a:bodyPr/>
        <a:lstStyle/>
        <a:p>
          <a:endParaRPr lang="sv-SE"/>
        </a:p>
      </dgm:t>
    </dgm:pt>
    <dgm:pt modelId="{F133C348-2D0C-466B-8CDE-FE63A6F5F46D}" type="sibTrans" cxnId="{63962D0D-2476-4DD7-80BF-C60DC42D70A3}">
      <dgm:prSet/>
      <dgm:spPr/>
      <dgm:t>
        <a:bodyPr/>
        <a:lstStyle/>
        <a:p>
          <a:endParaRPr lang="sv-SE"/>
        </a:p>
      </dgm:t>
    </dgm:pt>
    <dgm:pt modelId="{5841C1CC-B9A7-49ED-9FC4-6AF658BAB47D}">
      <dgm:prSet phldrT="[Text]" custT="1"/>
      <dgm:spPr/>
      <dgm:t>
        <a:bodyPr/>
        <a:lstStyle/>
        <a:p>
          <a:r>
            <a:rPr lang="sv-SE" sz="1400" dirty="0" smtClean="0"/>
            <a:t>Videomöte?</a:t>
          </a:r>
          <a:endParaRPr lang="sv-SE" sz="1400" dirty="0"/>
        </a:p>
      </dgm:t>
    </dgm:pt>
    <dgm:pt modelId="{CA6268A0-7374-4711-A9EA-EF59353038EE}" type="parTrans" cxnId="{5370B064-5FFE-45E2-9EDF-8B06C55FE430}">
      <dgm:prSet/>
      <dgm:spPr/>
      <dgm:t>
        <a:bodyPr/>
        <a:lstStyle/>
        <a:p>
          <a:endParaRPr lang="sv-SE"/>
        </a:p>
      </dgm:t>
    </dgm:pt>
    <dgm:pt modelId="{93148F13-0570-4EBF-BD2F-043CB70D39E2}" type="sibTrans" cxnId="{5370B064-5FFE-45E2-9EDF-8B06C55FE430}">
      <dgm:prSet/>
      <dgm:spPr/>
      <dgm:t>
        <a:bodyPr/>
        <a:lstStyle/>
        <a:p>
          <a:endParaRPr lang="sv-SE"/>
        </a:p>
      </dgm:t>
    </dgm:pt>
    <dgm:pt modelId="{C0C20E32-2FDD-4DC0-B273-FA9A769F5499}" type="pres">
      <dgm:prSet presAssocID="{10A7164C-03F1-46E6-B243-377F09A4EB4C}" presName="Name0" presStyleCnt="0">
        <dgm:presLayoutVars>
          <dgm:chPref val="1"/>
          <dgm:dir/>
          <dgm:animOne val="branch"/>
          <dgm:animLvl val="lvl"/>
          <dgm:resizeHandles/>
        </dgm:presLayoutVars>
      </dgm:prSet>
      <dgm:spPr/>
    </dgm:pt>
    <dgm:pt modelId="{0EFFCBE9-40D8-4534-B7D4-CA765A204921}" type="pres">
      <dgm:prSet presAssocID="{48796728-2E9B-4FCD-A043-4B25AEB0F61C}" presName="vertOne" presStyleCnt="0"/>
      <dgm:spPr/>
    </dgm:pt>
    <dgm:pt modelId="{26DC72BD-D95E-4F1A-B5DB-A6CEC523821D}" type="pres">
      <dgm:prSet presAssocID="{48796728-2E9B-4FCD-A043-4B25AEB0F61C}" presName="txOne" presStyleLbl="node0" presStyleIdx="0" presStyleCnt="3">
        <dgm:presLayoutVars>
          <dgm:chPref val="3"/>
        </dgm:presLayoutVars>
      </dgm:prSet>
      <dgm:spPr/>
      <dgm:t>
        <a:bodyPr/>
        <a:lstStyle/>
        <a:p>
          <a:endParaRPr lang="sv-SE"/>
        </a:p>
      </dgm:t>
    </dgm:pt>
    <dgm:pt modelId="{4BD76460-E6BB-47A1-905C-0E193A1E0290}" type="pres">
      <dgm:prSet presAssocID="{48796728-2E9B-4FCD-A043-4B25AEB0F61C}" presName="horzOne" presStyleCnt="0"/>
      <dgm:spPr/>
    </dgm:pt>
    <dgm:pt modelId="{2DBEEFEB-57F5-4250-ADA9-A7EA6FA100C7}" type="pres">
      <dgm:prSet presAssocID="{C91EFA26-659F-4976-A5F5-F0EBD3069B3C}" presName="sibSpaceOne" presStyleCnt="0"/>
      <dgm:spPr/>
    </dgm:pt>
    <dgm:pt modelId="{7504E45E-6078-4C70-B90A-E1D56D05ACE3}" type="pres">
      <dgm:prSet presAssocID="{48A0565B-4D65-420F-8AD9-014651878A11}" presName="vertOne" presStyleCnt="0"/>
      <dgm:spPr/>
    </dgm:pt>
    <dgm:pt modelId="{29363598-951E-4C87-AB39-525F998C6ED1}" type="pres">
      <dgm:prSet presAssocID="{48A0565B-4D65-420F-8AD9-014651878A11}" presName="txOne" presStyleLbl="node0" presStyleIdx="1" presStyleCnt="3">
        <dgm:presLayoutVars>
          <dgm:chPref val="3"/>
        </dgm:presLayoutVars>
      </dgm:prSet>
      <dgm:spPr/>
      <dgm:t>
        <a:bodyPr/>
        <a:lstStyle/>
        <a:p>
          <a:endParaRPr lang="sv-SE"/>
        </a:p>
      </dgm:t>
    </dgm:pt>
    <dgm:pt modelId="{415F6E57-C131-4238-BFBC-F6684E2FA723}" type="pres">
      <dgm:prSet presAssocID="{48A0565B-4D65-420F-8AD9-014651878A11}" presName="horzOne" presStyleCnt="0"/>
      <dgm:spPr/>
    </dgm:pt>
    <dgm:pt modelId="{9CF58786-B4CA-41D2-A2E5-74D7156B7315}" type="pres">
      <dgm:prSet presAssocID="{F133C348-2D0C-466B-8CDE-FE63A6F5F46D}" presName="sibSpaceOne" presStyleCnt="0"/>
      <dgm:spPr/>
    </dgm:pt>
    <dgm:pt modelId="{F766444C-E270-46A0-8951-6B7F76129B0C}" type="pres">
      <dgm:prSet presAssocID="{5841C1CC-B9A7-49ED-9FC4-6AF658BAB47D}" presName="vertOne" presStyleCnt="0"/>
      <dgm:spPr/>
    </dgm:pt>
    <dgm:pt modelId="{9ADE4F76-F304-432C-919B-778DD33F941A}" type="pres">
      <dgm:prSet presAssocID="{5841C1CC-B9A7-49ED-9FC4-6AF658BAB47D}" presName="txOne" presStyleLbl="node0" presStyleIdx="2" presStyleCnt="3">
        <dgm:presLayoutVars>
          <dgm:chPref val="3"/>
        </dgm:presLayoutVars>
      </dgm:prSet>
      <dgm:spPr/>
      <dgm:t>
        <a:bodyPr/>
        <a:lstStyle/>
        <a:p>
          <a:endParaRPr lang="sv-SE"/>
        </a:p>
      </dgm:t>
    </dgm:pt>
    <dgm:pt modelId="{DEBE7701-ABC8-4160-994F-6A5BCCA63DC3}" type="pres">
      <dgm:prSet presAssocID="{5841C1CC-B9A7-49ED-9FC4-6AF658BAB47D}" presName="horzOne" presStyleCnt="0"/>
      <dgm:spPr/>
    </dgm:pt>
  </dgm:ptLst>
  <dgm:cxnLst>
    <dgm:cxn modelId="{5370B064-5FFE-45E2-9EDF-8B06C55FE430}" srcId="{10A7164C-03F1-46E6-B243-377F09A4EB4C}" destId="{5841C1CC-B9A7-49ED-9FC4-6AF658BAB47D}" srcOrd="2" destOrd="0" parTransId="{CA6268A0-7374-4711-A9EA-EF59353038EE}" sibTransId="{93148F13-0570-4EBF-BD2F-043CB70D39E2}"/>
    <dgm:cxn modelId="{56B04B9B-F862-49C7-B73A-EB7CB7EE0F98}" type="presOf" srcId="{48796728-2E9B-4FCD-A043-4B25AEB0F61C}" destId="{26DC72BD-D95E-4F1A-B5DB-A6CEC523821D}" srcOrd="0" destOrd="0" presId="urn:microsoft.com/office/officeart/2005/8/layout/hierarchy4"/>
    <dgm:cxn modelId="{40AE3574-FC33-4D9D-B9BB-A7855A690083}" type="presOf" srcId="{48A0565B-4D65-420F-8AD9-014651878A11}" destId="{29363598-951E-4C87-AB39-525F998C6ED1}" srcOrd="0" destOrd="0" presId="urn:microsoft.com/office/officeart/2005/8/layout/hierarchy4"/>
    <dgm:cxn modelId="{63962D0D-2476-4DD7-80BF-C60DC42D70A3}" srcId="{10A7164C-03F1-46E6-B243-377F09A4EB4C}" destId="{48A0565B-4D65-420F-8AD9-014651878A11}" srcOrd="1" destOrd="0" parTransId="{4A5955C1-FB4D-4FBE-874F-A37DD283E07A}" sibTransId="{F133C348-2D0C-466B-8CDE-FE63A6F5F46D}"/>
    <dgm:cxn modelId="{23E19C44-04D4-4D06-8E09-6F07803B6093}" type="presOf" srcId="{5841C1CC-B9A7-49ED-9FC4-6AF658BAB47D}" destId="{9ADE4F76-F304-432C-919B-778DD33F941A}" srcOrd="0" destOrd="0" presId="urn:microsoft.com/office/officeart/2005/8/layout/hierarchy4"/>
    <dgm:cxn modelId="{F97ED897-CB16-4A0F-9135-2A43633CA774}" type="presOf" srcId="{10A7164C-03F1-46E6-B243-377F09A4EB4C}" destId="{C0C20E32-2FDD-4DC0-B273-FA9A769F5499}" srcOrd="0" destOrd="0" presId="urn:microsoft.com/office/officeart/2005/8/layout/hierarchy4"/>
    <dgm:cxn modelId="{E07A1A16-1224-4682-BAD9-6F3181A2DB6C}" srcId="{10A7164C-03F1-46E6-B243-377F09A4EB4C}" destId="{48796728-2E9B-4FCD-A043-4B25AEB0F61C}" srcOrd="0" destOrd="0" parTransId="{9265883A-F1B6-48F4-A436-4194F1D557CC}" sibTransId="{C91EFA26-659F-4976-A5F5-F0EBD3069B3C}"/>
    <dgm:cxn modelId="{48B0A9CB-9037-46A5-8110-1395E20E4564}" type="presParOf" srcId="{C0C20E32-2FDD-4DC0-B273-FA9A769F5499}" destId="{0EFFCBE9-40D8-4534-B7D4-CA765A204921}" srcOrd="0" destOrd="0" presId="urn:microsoft.com/office/officeart/2005/8/layout/hierarchy4"/>
    <dgm:cxn modelId="{45651447-6626-4A4B-B7BA-BA2D6FA405A9}" type="presParOf" srcId="{0EFFCBE9-40D8-4534-B7D4-CA765A204921}" destId="{26DC72BD-D95E-4F1A-B5DB-A6CEC523821D}" srcOrd="0" destOrd="0" presId="urn:microsoft.com/office/officeart/2005/8/layout/hierarchy4"/>
    <dgm:cxn modelId="{174954A9-5D48-454B-9944-30B7666DEED8}" type="presParOf" srcId="{0EFFCBE9-40D8-4534-B7D4-CA765A204921}" destId="{4BD76460-E6BB-47A1-905C-0E193A1E0290}" srcOrd="1" destOrd="0" presId="urn:microsoft.com/office/officeart/2005/8/layout/hierarchy4"/>
    <dgm:cxn modelId="{DBCB9539-313D-43D1-9963-A62C9F92C4F6}" type="presParOf" srcId="{C0C20E32-2FDD-4DC0-B273-FA9A769F5499}" destId="{2DBEEFEB-57F5-4250-ADA9-A7EA6FA100C7}" srcOrd="1" destOrd="0" presId="urn:microsoft.com/office/officeart/2005/8/layout/hierarchy4"/>
    <dgm:cxn modelId="{8DB4B8A8-C3D3-4DEF-AA6B-C7487E01063C}" type="presParOf" srcId="{C0C20E32-2FDD-4DC0-B273-FA9A769F5499}" destId="{7504E45E-6078-4C70-B90A-E1D56D05ACE3}" srcOrd="2" destOrd="0" presId="urn:microsoft.com/office/officeart/2005/8/layout/hierarchy4"/>
    <dgm:cxn modelId="{6B727CC0-32E7-429A-8C43-328EA4D0B9D7}" type="presParOf" srcId="{7504E45E-6078-4C70-B90A-E1D56D05ACE3}" destId="{29363598-951E-4C87-AB39-525F998C6ED1}" srcOrd="0" destOrd="0" presId="urn:microsoft.com/office/officeart/2005/8/layout/hierarchy4"/>
    <dgm:cxn modelId="{BF7BD433-F43C-4769-A593-D02F34999DCD}" type="presParOf" srcId="{7504E45E-6078-4C70-B90A-E1D56D05ACE3}" destId="{415F6E57-C131-4238-BFBC-F6684E2FA723}" srcOrd="1" destOrd="0" presId="urn:microsoft.com/office/officeart/2005/8/layout/hierarchy4"/>
    <dgm:cxn modelId="{BD454B45-89FD-403A-88CF-22314AD0A703}" type="presParOf" srcId="{C0C20E32-2FDD-4DC0-B273-FA9A769F5499}" destId="{9CF58786-B4CA-41D2-A2E5-74D7156B7315}" srcOrd="3" destOrd="0" presId="urn:microsoft.com/office/officeart/2005/8/layout/hierarchy4"/>
    <dgm:cxn modelId="{51C36C7D-40DA-4542-89CF-EF8943BFFD7C}" type="presParOf" srcId="{C0C20E32-2FDD-4DC0-B273-FA9A769F5499}" destId="{F766444C-E270-46A0-8951-6B7F76129B0C}" srcOrd="4" destOrd="0" presId="urn:microsoft.com/office/officeart/2005/8/layout/hierarchy4"/>
    <dgm:cxn modelId="{CB35A3B4-6334-4E3B-858F-F03EEB4ED4B2}" type="presParOf" srcId="{F766444C-E270-46A0-8951-6B7F76129B0C}" destId="{9ADE4F76-F304-432C-919B-778DD33F941A}" srcOrd="0" destOrd="0" presId="urn:microsoft.com/office/officeart/2005/8/layout/hierarchy4"/>
    <dgm:cxn modelId="{FC725BFD-A5E0-4EE0-9C7C-151316E03C21}" type="presParOf" srcId="{F766444C-E270-46A0-8951-6B7F76129B0C}" destId="{DEBE7701-ABC8-4160-994F-6A5BCCA63DC3}" srcOrd="1" destOrd="0" presId="urn:microsoft.com/office/officeart/2005/8/layout/hierarchy4"/>
  </dgm:cxnLst>
  <dgm:bg>
    <a:noFill/>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0A7164C-03F1-46E6-B243-377F09A4EB4C}" type="doc">
      <dgm:prSet loTypeId="urn:microsoft.com/office/officeart/2005/8/layout/hierarchy4" loCatId="hierarchy" qsTypeId="urn:microsoft.com/office/officeart/2005/8/quickstyle/simple3" qsCatId="simple" csTypeId="urn:microsoft.com/office/officeart/2005/8/colors/accent0_1" csCatId="mainScheme" phldr="1"/>
      <dgm:spPr/>
    </dgm:pt>
    <dgm:pt modelId="{48796728-2E9B-4FCD-A043-4B25AEB0F61C}">
      <dgm:prSet phldrT="[Text]" custT="1"/>
      <dgm:spPr/>
      <dgm:t>
        <a:bodyPr/>
        <a:lstStyle/>
        <a:p>
          <a:r>
            <a:rPr lang="sv-SE" sz="1400" dirty="0" smtClean="0"/>
            <a:t>Väntelista?</a:t>
          </a:r>
          <a:endParaRPr lang="sv-SE" sz="1400" dirty="0"/>
        </a:p>
      </dgm:t>
    </dgm:pt>
    <dgm:pt modelId="{9265883A-F1B6-48F4-A436-4194F1D557CC}" type="parTrans" cxnId="{E07A1A16-1224-4682-BAD9-6F3181A2DB6C}">
      <dgm:prSet/>
      <dgm:spPr/>
      <dgm:t>
        <a:bodyPr/>
        <a:lstStyle/>
        <a:p>
          <a:endParaRPr lang="sv-SE"/>
        </a:p>
      </dgm:t>
    </dgm:pt>
    <dgm:pt modelId="{C91EFA26-659F-4976-A5F5-F0EBD3069B3C}" type="sibTrans" cxnId="{E07A1A16-1224-4682-BAD9-6F3181A2DB6C}">
      <dgm:prSet/>
      <dgm:spPr/>
      <dgm:t>
        <a:bodyPr/>
        <a:lstStyle/>
        <a:p>
          <a:endParaRPr lang="sv-SE"/>
        </a:p>
      </dgm:t>
    </dgm:pt>
    <dgm:pt modelId="{48A0565B-4D65-420F-8AD9-014651878A11}">
      <dgm:prSet phldrT="[Text]" custT="1"/>
      <dgm:spPr/>
      <dgm:t>
        <a:bodyPr/>
        <a:lstStyle/>
        <a:p>
          <a:r>
            <a:rPr lang="sv-SE" sz="1400" dirty="0" smtClean="0"/>
            <a:t>Självincheck?</a:t>
          </a:r>
          <a:endParaRPr lang="sv-SE" sz="1400" dirty="0"/>
        </a:p>
      </dgm:t>
    </dgm:pt>
    <dgm:pt modelId="{4A5955C1-FB4D-4FBE-874F-A37DD283E07A}" type="parTrans" cxnId="{63962D0D-2476-4DD7-80BF-C60DC42D70A3}">
      <dgm:prSet/>
      <dgm:spPr/>
      <dgm:t>
        <a:bodyPr/>
        <a:lstStyle/>
        <a:p>
          <a:endParaRPr lang="sv-SE"/>
        </a:p>
      </dgm:t>
    </dgm:pt>
    <dgm:pt modelId="{F133C348-2D0C-466B-8CDE-FE63A6F5F46D}" type="sibTrans" cxnId="{63962D0D-2476-4DD7-80BF-C60DC42D70A3}">
      <dgm:prSet/>
      <dgm:spPr/>
      <dgm:t>
        <a:bodyPr/>
        <a:lstStyle/>
        <a:p>
          <a:endParaRPr lang="sv-SE"/>
        </a:p>
      </dgm:t>
    </dgm:pt>
    <dgm:pt modelId="{5841C1CC-B9A7-49ED-9FC4-6AF658BAB47D}">
      <dgm:prSet phldrT="[Text]" custT="1"/>
      <dgm:spPr/>
      <dgm:t>
        <a:bodyPr/>
        <a:lstStyle/>
        <a:p>
          <a:r>
            <a:rPr lang="sv-SE" sz="1400" dirty="0" smtClean="0"/>
            <a:t>Brev?</a:t>
          </a:r>
          <a:endParaRPr lang="sv-SE" sz="1400" dirty="0"/>
        </a:p>
      </dgm:t>
    </dgm:pt>
    <dgm:pt modelId="{CA6268A0-7374-4711-A9EA-EF59353038EE}" type="parTrans" cxnId="{5370B064-5FFE-45E2-9EDF-8B06C55FE430}">
      <dgm:prSet/>
      <dgm:spPr/>
      <dgm:t>
        <a:bodyPr/>
        <a:lstStyle/>
        <a:p>
          <a:endParaRPr lang="sv-SE"/>
        </a:p>
      </dgm:t>
    </dgm:pt>
    <dgm:pt modelId="{93148F13-0570-4EBF-BD2F-043CB70D39E2}" type="sibTrans" cxnId="{5370B064-5FFE-45E2-9EDF-8B06C55FE430}">
      <dgm:prSet/>
      <dgm:spPr/>
      <dgm:t>
        <a:bodyPr/>
        <a:lstStyle/>
        <a:p>
          <a:endParaRPr lang="sv-SE"/>
        </a:p>
      </dgm:t>
    </dgm:pt>
    <dgm:pt modelId="{1371469E-6E85-46BC-9EDE-79C6F253605C}" type="pres">
      <dgm:prSet presAssocID="{10A7164C-03F1-46E6-B243-377F09A4EB4C}" presName="Name0" presStyleCnt="0">
        <dgm:presLayoutVars>
          <dgm:chPref val="1"/>
          <dgm:dir/>
          <dgm:animOne val="branch"/>
          <dgm:animLvl val="lvl"/>
          <dgm:resizeHandles/>
        </dgm:presLayoutVars>
      </dgm:prSet>
      <dgm:spPr/>
    </dgm:pt>
    <dgm:pt modelId="{C9D11DAA-EF00-4346-A400-2979F6DDAA6E}" type="pres">
      <dgm:prSet presAssocID="{48796728-2E9B-4FCD-A043-4B25AEB0F61C}" presName="vertOne" presStyleCnt="0"/>
      <dgm:spPr/>
    </dgm:pt>
    <dgm:pt modelId="{A1FC0306-7772-436F-9B60-56CA405D3C3C}" type="pres">
      <dgm:prSet presAssocID="{48796728-2E9B-4FCD-A043-4B25AEB0F61C}" presName="txOne" presStyleLbl="node0" presStyleIdx="0" presStyleCnt="3">
        <dgm:presLayoutVars>
          <dgm:chPref val="3"/>
        </dgm:presLayoutVars>
      </dgm:prSet>
      <dgm:spPr/>
      <dgm:t>
        <a:bodyPr/>
        <a:lstStyle/>
        <a:p>
          <a:endParaRPr lang="sv-SE"/>
        </a:p>
      </dgm:t>
    </dgm:pt>
    <dgm:pt modelId="{3DBC14F8-09A0-4FFA-9B0A-9226F3E67862}" type="pres">
      <dgm:prSet presAssocID="{48796728-2E9B-4FCD-A043-4B25AEB0F61C}" presName="horzOne" presStyleCnt="0"/>
      <dgm:spPr/>
    </dgm:pt>
    <dgm:pt modelId="{56D31C8E-55DF-49DC-85BE-DE6B5CA9922A}" type="pres">
      <dgm:prSet presAssocID="{C91EFA26-659F-4976-A5F5-F0EBD3069B3C}" presName="sibSpaceOne" presStyleCnt="0"/>
      <dgm:spPr/>
    </dgm:pt>
    <dgm:pt modelId="{11D2131C-90E7-4DDB-8263-C117244FEE1D}" type="pres">
      <dgm:prSet presAssocID="{48A0565B-4D65-420F-8AD9-014651878A11}" presName="vertOne" presStyleCnt="0"/>
      <dgm:spPr/>
    </dgm:pt>
    <dgm:pt modelId="{92BCF233-8254-436F-A49C-62CED9CCBAA5}" type="pres">
      <dgm:prSet presAssocID="{48A0565B-4D65-420F-8AD9-014651878A11}" presName="txOne" presStyleLbl="node0" presStyleIdx="1" presStyleCnt="3">
        <dgm:presLayoutVars>
          <dgm:chPref val="3"/>
        </dgm:presLayoutVars>
      </dgm:prSet>
      <dgm:spPr/>
      <dgm:t>
        <a:bodyPr/>
        <a:lstStyle/>
        <a:p>
          <a:endParaRPr lang="sv-SE"/>
        </a:p>
      </dgm:t>
    </dgm:pt>
    <dgm:pt modelId="{CC44F36D-1201-43F4-ACB7-CC00FADCAF13}" type="pres">
      <dgm:prSet presAssocID="{48A0565B-4D65-420F-8AD9-014651878A11}" presName="horzOne" presStyleCnt="0"/>
      <dgm:spPr/>
    </dgm:pt>
    <dgm:pt modelId="{24227779-8013-42AF-ADA7-5FF2FD622180}" type="pres">
      <dgm:prSet presAssocID="{F133C348-2D0C-466B-8CDE-FE63A6F5F46D}" presName="sibSpaceOne" presStyleCnt="0"/>
      <dgm:spPr/>
    </dgm:pt>
    <dgm:pt modelId="{CF104D3C-7B5B-4A6E-8EA9-54A636DCA9B4}" type="pres">
      <dgm:prSet presAssocID="{5841C1CC-B9A7-49ED-9FC4-6AF658BAB47D}" presName="vertOne" presStyleCnt="0"/>
      <dgm:spPr/>
    </dgm:pt>
    <dgm:pt modelId="{3B818393-832B-43FC-B23D-08CBBD4FD901}" type="pres">
      <dgm:prSet presAssocID="{5841C1CC-B9A7-49ED-9FC4-6AF658BAB47D}" presName="txOne" presStyleLbl="node0" presStyleIdx="2" presStyleCnt="3">
        <dgm:presLayoutVars>
          <dgm:chPref val="3"/>
        </dgm:presLayoutVars>
      </dgm:prSet>
      <dgm:spPr/>
      <dgm:t>
        <a:bodyPr/>
        <a:lstStyle/>
        <a:p>
          <a:endParaRPr lang="sv-SE"/>
        </a:p>
      </dgm:t>
    </dgm:pt>
    <dgm:pt modelId="{9916EA45-B6F7-4F05-B828-EDBA8FB6B56D}" type="pres">
      <dgm:prSet presAssocID="{5841C1CC-B9A7-49ED-9FC4-6AF658BAB47D}" presName="horzOne" presStyleCnt="0"/>
      <dgm:spPr/>
    </dgm:pt>
  </dgm:ptLst>
  <dgm:cxnLst>
    <dgm:cxn modelId="{7C355431-9DB1-4DDC-B20D-FE54A3B434FF}" type="presOf" srcId="{48A0565B-4D65-420F-8AD9-014651878A11}" destId="{92BCF233-8254-436F-A49C-62CED9CCBAA5}" srcOrd="0" destOrd="0" presId="urn:microsoft.com/office/officeart/2005/8/layout/hierarchy4"/>
    <dgm:cxn modelId="{5370B064-5FFE-45E2-9EDF-8B06C55FE430}" srcId="{10A7164C-03F1-46E6-B243-377F09A4EB4C}" destId="{5841C1CC-B9A7-49ED-9FC4-6AF658BAB47D}" srcOrd="2" destOrd="0" parTransId="{CA6268A0-7374-4711-A9EA-EF59353038EE}" sibTransId="{93148F13-0570-4EBF-BD2F-043CB70D39E2}"/>
    <dgm:cxn modelId="{56AC2C43-E3FB-4507-B9F5-BCF5AC5D77AD}" type="presOf" srcId="{48796728-2E9B-4FCD-A043-4B25AEB0F61C}" destId="{A1FC0306-7772-436F-9B60-56CA405D3C3C}" srcOrd="0" destOrd="0" presId="urn:microsoft.com/office/officeart/2005/8/layout/hierarchy4"/>
    <dgm:cxn modelId="{4C1CAE5F-7A50-4B22-8BA9-9D2A26E987B2}" type="presOf" srcId="{5841C1CC-B9A7-49ED-9FC4-6AF658BAB47D}" destId="{3B818393-832B-43FC-B23D-08CBBD4FD901}" srcOrd="0" destOrd="0" presId="urn:microsoft.com/office/officeart/2005/8/layout/hierarchy4"/>
    <dgm:cxn modelId="{63962D0D-2476-4DD7-80BF-C60DC42D70A3}" srcId="{10A7164C-03F1-46E6-B243-377F09A4EB4C}" destId="{48A0565B-4D65-420F-8AD9-014651878A11}" srcOrd="1" destOrd="0" parTransId="{4A5955C1-FB4D-4FBE-874F-A37DD283E07A}" sibTransId="{F133C348-2D0C-466B-8CDE-FE63A6F5F46D}"/>
    <dgm:cxn modelId="{3BB2B0C3-2A83-4B44-93F7-72DCBBA6CC87}" type="presOf" srcId="{10A7164C-03F1-46E6-B243-377F09A4EB4C}" destId="{1371469E-6E85-46BC-9EDE-79C6F253605C}" srcOrd="0" destOrd="0" presId="urn:microsoft.com/office/officeart/2005/8/layout/hierarchy4"/>
    <dgm:cxn modelId="{E07A1A16-1224-4682-BAD9-6F3181A2DB6C}" srcId="{10A7164C-03F1-46E6-B243-377F09A4EB4C}" destId="{48796728-2E9B-4FCD-A043-4B25AEB0F61C}" srcOrd="0" destOrd="0" parTransId="{9265883A-F1B6-48F4-A436-4194F1D557CC}" sibTransId="{C91EFA26-659F-4976-A5F5-F0EBD3069B3C}"/>
    <dgm:cxn modelId="{3A943073-EB33-4E06-AB9A-48E25870A0F6}" type="presParOf" srcId="{1371469E-6E85-46BC-9EDE-79C6F253605C}" destId="{C9D11DAA-EF00-4346-A400-2979F6DDAA6E}" srcOrd="0" destOrd="0" presId="urn:microsoft.com/office/officeart/2005/8/layout/hierarchy4"/>
    <dgm:cxn modelId="{3CCEB931-2163-4584-8BF7-8F5729436FDF}" type="presParOf" srcId="{C9D11DAA-EF00-4346-A400-2979F6DDAA6E}" destId="{A1FC0306-7772-436F-9B60-56CA405D3C3C}" srcOrd="0" destOrd="0" presId="urn:microsoft.com/office/officeart/2005/8/layout/hierarchy4"/>
    <dgm:cxn modelId="{324A971E-75F5-4ACE-988C-1769968C3EF4}" type="presParOf" srcId="{C9D11DAA-EF00-4346-A400-2979F6DDAA6E}" destId="{3DBC14F8-09A0-4FFA-9B0A-9226F3E67862}" srcOrd="1" destOrd="0" presId="urn:microsoft.com/office/officeart/2005/8/layout/hierarchy4"/>
    <dgm:cxn modelId="{71805790-D6AD-4D8B-9EC2-841216262A2C}" type="presParOf" srcId="{1371469E-6E85-46BC-9EDE-79C6F253605C}" destId="{56D31C8E-55DF-49DC-85BE-DE6B5CA9922A}" srcOrd="1" destOrd="0" presId="urn:microsoft.com/office/officeart/2005/8/layout/hierarchy4"/>
    <dgm:cxn modelId="{BDE9246E-02D0-4026-9C4D-E499217F2E2A}" type="presParOf" srcId="{1371469E-6E85-46BC-9EDE-79C6F253605C}" destId="{11D2131C-90E7-4DDB-8263-C117244FEE1D}" srcOrd="2" destOrd="0" presId="urn:microsoft.com/office/officeart/2005/8/layout/hierarchy4"/>
    <dgm:cxn modelId="{42B831D6-4986-43EC-8192-2DDBAE1B4809}" type="presParOf" srcId="{11D2131C-90E7-4DDB-8263-C117244FEE1D}" destId="{92BCF233-8254-436F-A49C-62CED9CCBAA5}" srcOrd="0" destOrd="0" presId="urn:microsoft.com/office/officeart/2005/8/layout/hierarchy4"/>
    <dgm:cxn modelId="{68A4F2BF-3C9C-4CBB-9F97-4A7645BACE2A}" type="presParOf" srcId="{11D2131C-90E7-4DDB-8263-C117244FEE1D}" destId="{CC44F36D-1201-43F4-ACB7-CC00FADCAF13}" srcOrd="1" destOrd="0" presId="urn:microsoft.com/office/officeart/2005/8/layout/hierarchy4"/>
    <dgm:cxn modelId="{55EBBA4D-FE95-42CE-B686-E423BA881F34}" type="presParOf" srcId="{1371469E-6E85-46BC-9EDE-79C6F253605C}" destId="{24227779-8013-42AF-ADA7-5FF2FD622180}" srcOrd="3" destOrd="0" presId="urn:microsoft.com/office/officeart/2005/8/layout/hierarchy4"/>
    <dgm:cxn modelId="{2B5287D3-FA09-46A2-A68C-2506D4A5BFE2}" type="presParOf" srcId="{1371469E-6E85-46BC-9EDE-79C6F253605C}" destId="{CF104D3C-7B5B-4A6E-8EA9-54A636DCA9B4}" srcOrd="4" destOrd="0" presId="urn:microsoft.com/office/officeart/2005/8/layout/hierarchy4"/>
    <dgm:cxn modelId="{1463EBA8-C4A7-4C1D-9368-CADFEB3EC734}" type="presParOf" srcId="{CF104D3C-7B5B-4A6E-8EA9-54A636DCA9B4}" destId="{3B818393-832B-43FC-B23D-08CBBD4FD901}" srcOrd="0" destOrd="0" presId="urn:microsoft.com/office/officeart/2005/8/layout/hierarchy4"/>
    <dgm:cxn modelId="{DF298A41-FED7-4A25-B27C-A09F541D66B4}" type="presParOf" srcId="{CF104D3C-7B5B-4A6E-8EA9-54A636DCA9B4}" destId="{9916EA45-B6F7-4F05-B828-EDBA8FB6B56D}" srcOrd="1" destOrd="0" presId="urn:microsoft.com/office/officeart/2005/8/layout/hierarchy4"/>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0A7164C-03F1-46E6-B243-377F09A4EB4C}" type="doc">
      <dgm:prSet loTypeId="urn:microsoft.com/office/officeart/2005/8/layout/hierarchy4" loCatId="hierarchy" qsTypeId="urn:microsoft.com/office/officeart/2005/8/quickstyle/simple3" qsCatId="simple" csTypeId="urn:microsoft.com/office/officeart/2005/8/colors/accent0_1" csCatId="mainScheme" phldr="1"/>
      <dgm:spPr/>
    </dgm:pt>
    <dgm:pt modelId="{48796728-2E9B-4FCD-A043-4B25AEB0F61C}">
      <dgm:prSet phldrT="[Text]" custT="1"/>
      <dgm:spPr/>
      <dgm:t>
        <a:bodyPr/>
        <a:lstStyle/>
        <a:p>
          <a:r>
            <a:rPr lang="sv-SE" sz="1400" dirty="0" smtClean="0"/>
            <a:t>Uppringd?</a:t>
          </a:r>
          <a:endParaRPr lang="sv-SE" sz="1400" dirty="0"/>
        </a:p>
      </dgm:t>
    </dgm:pt>
    <dgm:pt modelId="{9265883A-F1B6-48F4-A436-4194F1D557CC}" type="parTrans" cxnId="{E07A1A16-1224-4682-BAD9-6F3181A2DB6C}">
      <dgm:prSet/>
      <dgm:spPr/>
      <dgm:t>
        <a:bodyPr/>
        <a:lstStyle/>
        <a:p>
          <a:endParaRPr lang="sv-SE"/>
        </a:p>
      </dgm:t>
    </dgm:pt>
    <dgm:pt modelId="{C91EFA26-659F-4976-A5F5-F0EBD3069B3C}" type="sibTrans" cxnId="{E07A1A16-1224-4682-BAD9-6F3181A2DB6C}">
      <dgm:prSet/>
      <dgm:spPr/>
      <dgm:t>
        <a:bodyPr/>
        <a:lstStyle/>
        <a:p>
          <a:endParaRPr lang="sv-SE"/>
        </a:p>
      </dgm:t>
    </dgm:pt>
    <dgm:pt modelId="{48A0565B-4D65-420F-8AD9-014651878A11}">
      <dgm:prSet phldrT="[Text]" custT="1"/>
      <dgm:spPr/>
      <dgm:t>
        <a:bodyPr/>
        <a:lstStyle/>
        <a:p>
          <a:r>
            <a:rPr lang="sv-SE" sz="1400" dirty="0"/>
            <a:t>Egen </a:t>
          </a:r>
          <a:r>
            <a:rPr lang="sv-SE" sz="1400" dirty="0" smtClean="0"/>
            <a:t>kontaktperson?</a:t>
          </a:r>
          <a:endParaRPr lang="sv-SE" sz="1400" dirty="0"/>
        </a:p>
      </dgm:t>
    </dgm:pt>
    <dgm:pt modelId="{4A5955C1-FB4D-4FBE-874F-A37DD283E07A}" type="parTrans" cxnId="{63962D0D-2476-4DD7-80BF-C60DC42D70A3}">
      <dgm:prSet/>
      <dgm:spPr/>
      <dgm:t>
        <a:bodyPr/>
        <a:lstStyle/>
        <a:p>
          <a:endParaRPr lang="sv-SE"/>
        </a:p>
      </dgm:t>
    </dgm:pt>
    <dgm:pt modelId="{F133C348-2D0C-466B-8CDE-FE63A6F5F46D}" type="sibTrans" cxnId="{63962D0D-2476-4DD7-80BF-C60DC42D70A3}">
      <dgm:prSet/>
      <dgm:spPr/>
      <dgm:t>
        <a:bodyPr/>
        <a:lstStyle/>
        <a:p>
          <a:endParaRPr lang="sv-SE"/>
        </a:p>
      </dgm:t>
    </dgm:pt>
    <dgm:pt modelId="{5841C1CC-B9A7-49ED-9FC4-6AF658BAB47D}">
      <dgm:prSet phldrT="[Text]" custT="1"/>
      <dgm:spPr/>
      <dgm:t>
        <a:bodyPr/>
        <a:lstStyle/>
        <a:p>
          <a:r>
            <a:rPr lang="sv-SE" sz="1400" dirty="0" smtClean="0"/>
            <a:t>Ringer?</a:t>
          </a:r>
          <a:endParaRPr lang="sv-SE" sz="1400" dirty="0"/>
        </a:p>
      </dgm:t>
    </dgm:pt>
    <dgm:pt modelId="{CA6268A0-7374-4711-A9EA-EF59353038EE}" type="parTrans" cxnId="{5370B064-5FFE-45E2-9EDF-8B06C55FE430}">
      <dgm:prSet/>
      <dgm:spPr/>
      <dgm:t>
        <a:bodyPr/>
        <a:lstStyle/>
        <a:p>
          <a:endParaRPr lang="sv-SE"/>
        </a:p>
      </dgm:t>
    </dgm:pt>
    <dgm:pt modelId="{93148F13-0570-4EBF-BD2F-043CB70D39E2}" type="sibTrans" cxnId="{5370B064-5FFE-45E2-9EDF-8B06C55FE430}">
      <dgm:prSet/>
      <dgm:spPr/>
      <dgm:t>
        <a:bodyPr/>
        <a:lstStyle/>
        <a:p>
          <a:endParaRPr lang="sv-SE"/>
        </a:p>
      </dgm:t>
    </dgm:pt>
    <dgm:pt modelId="{EE6489BD-B764-4CDC-A286-A64C0FA89BAA}" type="pres">
      <dgm:prSet presAssocID="{10A7164C-03F1-46E6-B243-377F09A4EB4C}" presName="Name0" presStyleCnt="0">
        <dgm:presLayoutVars>
          <dgm:chPref val="1"/>
          <dgm:dir/>
          <dgm:animOne val="branch"/>
          <dgm:animLvl val="lvl"/>
          <dgm:resizeHandles/>
        </dgm:presLayoutVars>
      </dgm:prSet>
      <dgm:spPr/>
    </dgm:pt>
    <dgm:pt modelId="{ABBACCFE-5CF9-44FE-9D7A-C691AEF2891D}" type="pres">
      <dgm:prSet presAssocID="{48796728-2E9B-4FCD-A043-4B25AEB0F61C}" presName="vertOne" presStyleCnt="0"/>
      <dgm:spPr/>
    </dgm:pt>
    <dgm:pt modelId="{3BCEA7B7-13B0-4E93-95FA-5AECAB44FF9B}" type="pres">
      <dgm:prSet presAssocID="{48796728-2E9B-4FCD-A043-4B25AEB0F61C}" presName="txOne" presStyleLbl="node0" presStyleIdx="0" presStyleCnt="3">
        <dgm:presLayoutVars>
          <dgm:chPref val="3"/>
        </dgm:presLayoutVars>
      </dgm:prSet>
      <dgm:spPr/>
      <dgm:t>
        <a:bodyPr/>
        <a:lstStyle/>
        <a:p>
          <a:endParaRPr lang="sv-SE"/>
        </a:p>
      </dgm:t>
    </dgm:pt>
    <dgm:pt modelId="{6C984D04-3D91-4E12-AB5C-5D5C2B26FE34}" type="pres">
      <dgm:prSet presAssocID="{48796728-2E9B-4FCD-A043-4B25AEB0F61C}" presName="horzOne" presStyleCnt="0"/>
      <dgm:spPr/>
    </dgm:pt>
    <dgm:pt modelId="{ADC3F6D0-615D-4831-92B6-3647042A3C35}" type="pres">
      <dgm:prSet presAssocID="{C91EFA26-659F-4976-A5F5-F0EBD3069B3C}" presName="sibSpaceOne" presStyleCnt="0"/>
      <dgm:spPr/>
    </dgm:pt>
    <dgm:pt modelId="{3C3CE225-890A-40B1-BF32-8FB431ABD660}" type="pres">
      <dgm:prSet presAssocID="{48A0565B-4D65-420F-8AD9-014651878A11}" presName="vertOne" presStyleCnt="0"/>
      <dgm:spPr/>
    </dgm:pt>
    <dgm:pt modelId="{81F330AB-06AE-4B2B-A12D-F406E7F4BCFC}" type="pres">
      <dgm:prSet presAssocID="{48A0565B-4D65-420F-8AD9-014651878A11}" presName="txOne" presStyleLbl="node0" presStyleIdx="1" presStyleCnt="3">
        <dgm:presLayoutVars>
          <dgm:chPref val="3"/>
        </dgm:presLayoutVars>
      </dgm:prSet>
      <dgm:spPr/>
      <dgm:t>
        <a:bodyPr/>
        <a:lstStyle/>
        <a:p>
          <a:endParaRPr lang="sv-SE"/>
        </a:p>
      </dgm:t>
    </dgm:pt>
    <dgm:pt modelId="{E8B8084B-36AD-4239-8DFD-60E1E73F9D4B}" type="pres">
      <dgm:prSet presAssocID="{48A0565B-4D65-420F-8AD9-014651878A11}" presName="horzOne" presStyleCnt="0"/>
      <dgm:spPr/>
    </dgm:pt>
    <dgm:pt modelId="{2FF95F0A-921F-46AF-BD63-2F8F5E8BBA46}" type="pres">
      <dgm:prSet presAssocID="{F133C348-2D0C-466B-8CDE-FE63A6F5F46D}" presName="sibSpaceOne" presStyleCnt="0"/>
      <dgm:spPr/>
    </dgm:pt>
    <dgm:pt modelId="{13786DD2-2590-4EF2-A013-9417699EDFF5}" type="pres">
      <dgm:prSet presAssocID="{5841C1CC-B9A7-49ED-9FC4-6AF658BAB47D}" presName="vertOne" presStyleCnt="0"/>
      <dgm:spPr/>
    </dgm:pt>
    <dgm:pt modelId="{7A1482FD-3142-4665-B5DE-2686A602F41E}" type="pres">
      <dgm:prSet presAssocID="{5841C1CC-B9A7-49ED-9FC4-6AF658BAB47D}" presName="txOne" presStyleLbl="node0" presStyleIdx="2" presStyleCnt="3">
        <dgm:presLayoutVars>
          <dgm:chPref val="3"/>
        </dgm:presLayoutVars>
      </dgm:prSet>
      <dgm:spPr/>
      <dgm:t>
        <a:bodyPr/>
        <a:lstStyle/>
        <a:p>
          <a:endParaRPr lang="sv-SE"/>
        </a:p>
      </dgm:t>
    </dgm:pt>
    <dgm:pt modelId="{7AD570D7-4B46-477E-BFA6-DEB7A6568272}" type="pres">
      <dgm:prSet presAssocID="{5841C1CC-B9A7-49ED-9FC4-6AF658BAB47D}" presName="horzOne" presStyleCnt="0"/>
      <dgm:spPr/>
    </dgm:pt>
  </dgm:ptLst>
  <dgm:cxnLst>
    <dgm:cxn modelId="{A3C0BFCE-9C6E-49C1-9057-66B2DC67B30B}" type="presOf" srcId="{10A7164C-03F1-46E6-B243-377F09A4EB4C}" destId="{EE6489BD-B764-4CDC-A286-A64C0FA89BAA}" srcOrd="0" destOrd="0" presId="urn:microsoft.com/office/officeart/2005/8/layout/hierarchy4"/>
    <dgm:cxn modelId="{A6CD6B46-D6E8-4F27-B17B-74226FCDA61F}" type="presOf" srcId="{48A0565B-4D65-420F-8AD9-014651878A11}" destId="{81F330AB-06AE-4B2B-A12D-F406E7F4BCFC}" srcOrd="0" destOrd="0" presId="urn:microsoft.com/office/officeart/2005/8/layout/hierarchy4"/>
    <dgm:cxn modelId="{63962D0D-2476-4DD7-80BF-C60DC42D70A3}" srcId="{10A7164C-03F1-46E6-B243-377F09A4EB4C}" destId="{48A0565B-4D65-420F-8AD9-014651878A11}" srcOrd="1" destOrd="0" parTransId="{4A5955C1-FB4D-4FBE-874F-A37DD283E07A}" sibTransId="{F133C348-2D0C-466B-8CDE-FE63A6F5F46D}"/>
    <dgm:cxn modelId="{DE93023E-A38C-44F1-A391-F442D95D60C9}" type="presOf" srcId="{5841C1CC-B9A7-49ED-9FC4-6AF658BAB47D}" destId="{7A1482FD-3142-4665-B5DE-2686A602F41E}" srcOrd="0" destOrd="0" presId="urn:microsoft.com/office/officeart/2005/8/layout/hierarchy4"/>
    <dgm:cxn modelId="{17A4F0E3-E1DA-4EF9-B682-9AFDCB371029}" type="presOf" srcId="{48796728-2E9B-4FCD-A043-4B25AEB0F61C}" destId="{3BCEA7B7-13B0-4E93-95FA-5AECAB44FF9B}" srcOrd="0" destOrd="0" presId="urn:microsoft.com/office/officeart/2005/8/layout/hierarchy4"/>
    <dgm:cxn modelId="{5370B064-5FFE-45E2-9EDF-8B06C55FE430}" srcId="{10A7164C-03F1-46E6-B243-377F09A4EB4C}" destId="{5841C1CC-B9A7-49ED-9FC4-6AF658BAB47D}" srcOrd="2" destOrd="0" parTransId="{CA6268A0-7374-4711-A9EA-EF59353038EE}" sibTransId="{93148F13-0570-4EBF-BD2F-043CB70D39E2}"/>
    <dgm:cxn modelId="{E07A1A16-1224-4682-BAD9-6F3181A2DB6C}" srcId="{10A7164C-03F1-46E6-B243-377F09A4EB4C}" destId="{48796728-2E9B-4FCD-A043-4B25AEB0F61C}" srcOrd="0" destOrd="0" parTransId="{9265883A-F1B6-48F4-A436-4194F1D557CC}" sibTransId="{C91EFA26-659F-4976-A5F5-F0EBD3069B3C}"/>
    <dgm:cxn modelId="{60ECCFF4-E485-4362-BFAC-5547D48BAAD7}" type="presParOf" srcId="{EE6489BD-B764-4CDC-A286-A64C0FA89BAA}" destId="{ABBACCFE-5CF9-44FE-9D7A-C691AEF2891D}" srcOrd="0" destOrd="0" presId="urn:microsoft.com/office/officeart/2005/8/layout/hierarchy4"/>
    <dgm:cxn modelId="{21D18848-A6FC-4B60-9A8E-23F9174269BF}" type="presParOf" srcId="{ABBACCFE-5CF9-44FE-9D7A-C691AEF2891D}" destId="{3BCEA7B7-13B0-4E93-95FA-5AECAB44FF9B}" srcOrd="0" destOrd="0" presId="urn:microsoft.com/office/officeart/2005/8/layout/hierarchy4"/>
    <dgm:cxn modelId="{C11DB7F5-235C-480A-B602-EA2E007A2D1A}" type="presParOf" srcId="{ABBACCFE-5CF9-44FE-9D7A-C691AEF2891D}" destId="{6C984D04-3D91-4E12-AB5C-5D5C2B26FE34}" srcOrd="1" destOrd="0" presId="urn:microsoft.com/office/officeart/2005/8/layout/hierarchy4"/>
    <dgm:cxn modelId="{4C5EDCB2-EF6D-4F81-8B70-57A89531EB58}" type="presParOf" srcId="{EE6489BD-B764-4CDC-A286-A64C0FA89BAA}" destId="{ADC3F6D0-615D-4831-92B6-3647042A3C35}" srcOrd="1" destOrd="0" presId="urn:microsoft.com/office/officeart/2005/8/layout/hierarchy4"/>
    <dgm:cxn modelId="{30667A81-23D8-4DB0-9C84-1F33F7246FB2}" type="presParOf" srcId="{EE6489BD-B764-4CDC-A286-A64C0FA89BAA}" destId="{3C3CE225-890A-40B1-BF32-8FB431ABD660}" srcOrd="2" destOrd="0" presId="urn:microsoft.com/office/officeart/2005/8/layout/hierarchy4"/>
    <dgm:cxn modelId="{33B4D12F-1CAC-47E6-9675-CF63C409E6F8}" type="presParOf" srcId="{3C3CE225-890A-40B1-BF32-8FB431ABD660}" destId="{81F330AB-06AE-4B2B-A12D-F406E7F4BCFC}" srcOrd="0" destOrd="0" presId="urn:microsoft.com/office/officeart/2005/8/layout/hierarchy4"/>
    <dgm:cxn modelId="{8A376A77-A425-412A-AE8B-499C3F4005AB}" type="presParOf" srcId="{3C3CE225-890A-40B1-BF32-8FB431ABD660}" destId="{E8B8084B-36AD-4239-8DFD-60E1E73F9D4B}" srcOrd="1" destOrd="0" presId="urn:microsoft.com/office/officeart/2005/8/layout/hierarchy4"/>
    <dgm:cxn modelId="{D6916B66-041D-4ED5-8AEB-2FACFEF99E07}" type="presParOf" srcId="{EE6489BD-B764-4CDC-A286-A64C0FA89BAA}" destId="{2FF95F0A-921F-46AF-BD63-2F8F5E8BBA46}" srcOrd="3" destOrd="0" presId="urn:microsoft.com/office/officeart/2005/8/layout/hierarchy4"/>
    <dgm:cxn modelId="{F4B44D98-2D9E-4A71-88D2-C9ABC849B2F2}" type="presParOf" srcId="{EE6489BD-B764-4CDC-A286-A64C0FA89BAA}" destId="{13786DD2-2590-4EF2-A013-9417699EDFF5}" srcOrd="4" destOrd="0" presId="urn:microsoft.com/office/officeart/2005/8/layout/hierarchy4"/>
    <dgm:cxn modelId="{E6A4E63E-3AF9-48C2-AA79-CE5DDB04FE24}" type="presParOf" srcId="{13786DD2-2590-4EF2-A013-9417699EDFF5}" destId="{7A1482FD-3142-4665-B5DE-2686A602F41E}" srcOrd="0" destOrd="0" presId="urn:microsoft.com/office/officeart/2005/8/layout/hierarchy4"/>
    <dgm:cxn modelId="{A05F6DBF-BE67-492F-B320-F0FADE8295DB}" type="presParOf" srcId="{13786DD2-2590-4EF2-A013-9417699EDFF5}" destId="{7AD570D7-4B46-477E-BFA6-DEB7A6568272}" srcOrd="1" destOrd="0" presId="urn:microsoft.com/office/officeart/2005/8/layout/hierarchy4"/>
  </dgm:cxnLst>
  <dgm:bg/>
  <dgm:whole/>
  <dgm:extLst>
    <a:ext uri="http://schemas.microsoft.com/office/drawing/2008/diagram">
      <dsp:dataModelExt xmlns:dsp="http://schemas.microsoft.com/office/drawing/2008/diagram" relId="rId2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E50E37-28B2-454A-9836-77D62FEC5832}">
      <dsp:nvSpPr>
        <dsp:cNvPr id="0" name=""/>
        <dsp:cNvSpPr/>
      </dsp:nvSpPr>
      <dsp:spPr>
        <a:xfrm>
          <a:off x="4576" y="0"/>
          <a:ext cx="1850383" cy="701832"/>
        </a:xfrm>
        <a:prstGeom prst="roundRect">
          <a:avLst>
            <a:gd name="adj" fmla="val 10000"/>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sv-SE" sz="1400" kern="1200" dirty="0" smtClean="0"/>
            <a:t>Rådgivning?</a:t>
          </a:r>
          <a:endParaRPr lang="sv-SE" sz="1400" kern="1200" dirty="0"/>
        </a:p>
      </dsp:txBody>
      <dsp:txXfrm>
        <a:off x="25132" y="20556"/>
        <a:ext cx="1809271" cy="660720"/>
      </dsp:txXfrm>
    </dsp:sp>
    <dsp:sp modelId="{C9707B4A-336A-4D68-9710-7F7C6E5DBCD1}">
      <dsp:nvSpPr>
        <dsp:cNvPr id="0" name=""/>
        <dsp:cNvSpPr/>
      </dsp:nvSpPr>
      <dsp:spPr>
        <a:xfrm>
          <a:off x="2165824" y="0"/>
          <a:ext cx="1850383" cy="701832"/>
        </a:xfrm>
        <a:prstGeom prst="roundRect">
          <a:avLst>
            <a:gd name="adj" fmla="val 10000"/>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sv-SE" sz="1400" kern="1200" dirty="0" smtClean="0"/>
            <a:t>Reception?</a:t>
          </a:r>
          <a:endParaRPr lang="sv-SE" sz="1400" kern="1200" dirty="0"/>
        </a:p>
      </dsp:txBody>
      <dsp:txXfrm>
        <a:off x="2186380" y="20556"/>
        <a:ext cx="1809271" cy="660720"/>
      </dsp:txXfrm>
    </dsp:sp>
    <dsp:sp modelId="{D229D159-4A34-41B3-B8F3-78E06C98150F}">
      <dsp:nvSpPr>
        <dsp:cNvPr id="0" name=""/>
        <dsp:cNvSpPr/>
      </dsp:nvSpPr>
      <dsp:spPr>
        <a:xfrm>
          <a:off x="4327072" y="0"/>
          <a:ext cx="1850383" cy="701832"/>
        </a:xfrm>
        <a:prstGeom prst="roundRect">
          <a:avLst>
            <a:gd name="adj" fmla="val 10000"/>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sv-SE" sz="1400" kern="1200" dirty="0"/>
            <a:t>Läser i </a:t>
          </a:r>
          <a:r>
            <a:rPr lang="sv-SE" sz="1400" kern="1200" dirty="0" smtClean="0"/>
            <a:t>journal?</a:t>
          </a:r>
          <a:endParaRPr lang="sv-SE" sz="1400" kern="1200" dirty="0"/>
        </a:p>
      </dsp:txBody>
      <dsp:txXfrm>
        <a:off x="4347628" y="20556"/>
        <a:ext cx="1809271" cy="66072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DC72BD-D95E-4F1A-B5DB-A6CEC523821D}">
      <dsp:nvSpPr>
        <dsp:cNvPr id="0" name=""/>
        <dsp:cNvSpPr/>
      </dsp:nvSpPr>
      <dsp:spPr>
        <a:xfrm>
          <a:off x="4576" y="0"/>
          <a:ext cx="1850383" cy="701832"/>
        </a:xfrm>
        <a:prstGeom prst="roundRect">
          <a:avLst>
            <a:gd name="adj" fmla="val 10000"/>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sv-SE" sz="1400" kern="1200" dirty="0" smtClean="0"/>
            <a:t>Webbtidbok?</a:t>
          </a:r>
          <a:endParaRPr lang="sv-SE" sz="1400" kern="1200" dirty="0"/>
        </a:p>
      </dsp:txBody>
      <dsp:txXfrm>
        <a:off x="25132" y="20556"/>
        <a:ext cx="1809271" cy="660720"/>
      </dsp:txXfrm>
    </dsp:sp>
    <dsp:sp modelId="{29363598-951E-4C87-AB39-525F998C6ED1}">
      <dsp:nvSpPr>
        <dsp:cNvPr id="0" name=""/>
        <dsp:cNvSpPr/>
      </dsp:nvSpPr>
      <dsp:spPr>
        <a:xfrm>
          <a:off x="2165824" y="0"/>
          <a:ext cx="1850383" cy="701832"/>
        </a:xfrm>
        <a:prstGeom prst="roundRect">
          <a:avLst>
            <a:gd name="adj" fmla="val 10000"/>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sv-SE" sz="1400" kern="1200" dirty="0" smtClean="0"/>
            <a:t>Väntrumsvärd?</a:t>
          </a:r>
          <a:endParaRPr lang="sv-SE" sz="1400" kern="1200" dirty="0"/>
        </a:p>
      </dsp:txBody>
      <dsp:txXfrm>
        <a:off x="2186380" y="20556"/>
        <a:ext cx="1809271" cy="660720"/>
      </dsp:txXfrm>
    </dsp:sp>
    <dsp:sp modelId="{9ADE4F76-F304-432C-919B-778DD33F941A}">
      <dsp:nvSpPr>
        <dsp:cNvPr id="0" name=""/>
        <dsp:cNvSpPr/>
      </dsp:nvSpPr>
      <dsp:spPr>
        <a:xfrm>
          <a:off x="4327072" y="0"/>
          <a:ext cx="1850383" cy="701832"/>
        </a:xfrm>
        <a:prstGeom prst="roundRect">
          <a:avLst>
            <a:gd name="adj" fmla="val 10000"/>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sv-SE" sz="1400" kern="1200" dirty="0" smtClean="0"/>
            <a:t>Videomöte?</a:t>
          </a:r>
          <a:endParaRPr lang="sv-SE" sz="1400" kern="1200" dirty="0"/>
        </a:p>
      </dsp:txBody>
      <dsp:txXfrm>
        <a:off x="4347628" y="20556"/>
        <a:ext cx="1809271" cy="66072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FC0306-7772-436F-9B60-56CA405D3C3C}">
      <dsp:nvSpPr>
        <dsp:cNvPr id="0" name=""/>
        <dsp:cNvSpPr/>
      </dsp:nvSpPr>
      <dsp:spPr>
        <a:xfrm>
          <a:off x="4576" y="0"/>
          <a:ext cx="1850383" cy="701832"/>
        </a:xfrm>
        <a:prstGeom prst="roundRect">
          <a:avLst>
            <a:gd name="adj" fmla="val 10000"/>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sv-SE" sz="1400" kern="1200" dirty="0" smtClean="0"/>
            <a:t>Väntelista?</a:t>
          </a:r>
          <a:endParaRPr lang="sv-SE" sz="1400" kern="1200" dirty="0"/>
        </a:p>
      </dsp:txBody>
      <dsp:txXfrm>
        <a:off x="25132" y="20556"/>
        <a:ext cx="1809271" cy="660720"/>
      </dsp:txXfrm>
    </dsp:sp>
    <dsp:sp modelId="{92BCF233-8254-436F-A49C-62CED9CCBAA5}">
      <dsp:nvSpPr>
        <dsp:cNvPr id="0" name=""/>
        <dsp:cNvSpPr/>
      </dsp:nvSpPr>
      <dsp:spPr>
        <a:xfrm>
          <a:off x="2165824" y="0"/>
          <a:ext cx="1850383" cy="701832"/>
        </a:xfrm>
        <a:prstGeom prst="roundRect">
          <a:avLst>
            <a:gd name="adj" fmla="val 10000"/>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sv-SE" sz="1400" kern="1200" dirty="0" smtClean="0"/>
            <a:t>Självincheck?</a:t>
          </a:r>
          <a:endParaRPr lang="sv-SE" sz="1400" kern="1200" dirty="0"/>
        </a:p>
      </dsp:txBody>
      <dsp:txXfrm>
        <a:off x="2186380" y="20556"/>
        <a:ext cx="1809271" cy="660720"/>
      </dsp:txXfrm>
    </dsp:sp>
    <dsp:sp modelId="{3B818393-832B-43FC-B23D-08CBBD4FD901}">
      <dsp:nvSpPr>
        <dsp:cNvPr id="0" name=""/>
        <dsp:cNvSpPr/>
      </dsp:nvSpPr>
      <dsp:spPr>
        <a:xfrm>
          <a:off x="4327072" y="0"/>
          <a:ext cx="1850383" cy="701832"/>
        </a:xfrm>
        <a:prstGeom prst="roundRect">
          <a:avLst>
            <a:gd name="adj" fmla="val 10000"/>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sv-SE" sz="1400" kern="1200" dirty="0" smtClean="0"/>
            <a:t>Brev?</a:t>
          </a:r>
          <a:endParaRPr lang="sv-SE" sz="1400" kern="1200" dirty="0"/>
        </a:p>
      </dsp:txBody>
      <dsp:txXfrm>
        <a:off x="4347628" y="20556"/>
        <a:ext cx="1809271" cy="66072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CEA7B7-13B0-4E93-95FA-5AECAB44FF9B}">
      <dsp:nvSpPr>
        <dsp:cNvPr id="0" name=""/>
        <dsp:cNvSpPr/>
      </dsp:nvSpPr>
      <dsp:spPr>
        <a:xfrm>
          <a:off x="4576" y="0"/>
          <a:ext cx="1850383" cy="701832"/>
        </a:xfrm>
        <a:prstGeom prst="roundRect">
          <a:avLst>
            <a:gd name="adj" fmla="val 10000"/>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sv-SE" sz="1400" kern="1200" dirty="0" smtClean="0"/>
            <a:t>Uppringd?</a:t>
          </a:r>
          <a:endParaRPr lang="sv-SE" sz="1400" kern="1200" dirty="0"/>
        </a:p>
      </dsp:txBody>
      <dsp:txXfrm>
        <a:off x="25132" y="20556"/>
        <a:ext cx="1809271" cy="660720"/>
      </dsp:txXfrm>
    </dsp:sp>
    <dsp:sp modelId="{81F330AB-06AE-4B2B-A12D-F406E7F4BCFC}">
      <dsp:nvSpPr>
        <dsp:cNvPr id="0" name=""/>
        <dsp:cNvSpPr/>
      </dsp:nvSpPr>
      <dsp:spPr>
        <a:xfrm>
          <a:off x="2165824" y="0"/>
          <a:ext cx="1850383" cy="701832"/>
        </a:xfrm>
        <a:prstGeom prst="roundRect">
          <a:avLst>
            <a:gd name="adj" fmla="val 10000"/>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sv-SE" sz="1400" kern="1200" dirty="0"/>
            <a:t>Egen </a:t>
          </a:r>
          <a:r>
            <a:rPr lang="sv-SE" sz="1400" kern="1200" dirty="0" smtClean="0"/>
            <a:t>kontaktperson?</a:t>
          </a:r>
          <a:endParaRPr lang="sv-SE" sz="1400" kern="1200" dirty="0"/>
        </a:p>
      </dsp:txBody>
      <dsp:txXfrm>
        <a:off x="2186380" y="20556"/>
        <a:ext cx="1809271" cy="660720"/>
      </dsp:txXfrm>
    </dsp:sp>
    <dsp:sp modelId="{7A1482FD-3142-4665-B5DE-2686A602F41E}">
      <dsp:nvSpPr>
        <dsp:cNvPr id="0" name=""/>
        <dsp:cNvSpPr/>
      </dsp:nvSpPr>
      <dsp:spPr>
        <a:xfrm>
          <a:off x="4327072" y="0"/>
          <a:ext cx="1850383" cy="701832"/>
        </a:xfrm>
        <a:prstGeom prst="roundRect">
          <a:avLst>
            <a:gd name="adj" fmla="val 10000"/>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sv-SE" sz="1400" kern="1200" dirty="0" smtClean="0"/>
            <a:t>Ringer?</a:t>
          </a:r>
          <a:endParaRPr lang="sv-SE" sz="1400" kern="1200" dirty="0"/>
        </a:p>
      </dsp:txBody>
      <dsp:txXfrm>
        <a:off x="4347628" y="20556"/>
        <a:ext cx="1809271" cy="660720"/>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47088" cy="497047"/>
          </a:xfrm>
          <a:prstGeom prst="rect">
            <a:avLst/>
          </a:prstGeom>
        </p:spPr>
        <p:txBody>
          <a:bodyPr vert="horz" lIns="91458" tIns="45729" rIns="91458" bIns="45729" rtlCol="0"/>
          <a:lstStyle>
            <a:lvl1pPr algn="l">
              <a:defRPr sz="1200">
                <a:latin typeface="Verdana" charset="0"/>
              </a:defRPr>
            </a:lvl1pPr>
          </a:lstStyle>
          <a:p>
            <a:pPr>
              <a:defRPr/>
            </a:pPr>
            <a:endParaRPr lang="sv-SE"/>
          </a:p>
        </p:txBody>
      </p:sp>
      <p:sp>
        <p:nvSpPr>
          <p:cNvPr id="3" name="Platshållare för datum 2"/>
          <p:cNvSpPr>
            <a:spLocks noGrp="1"/>
          </p:cNvSpPr>
          <p:nvPr>
            <p:ph type="dt" sz="quarter" idx="1"/>
          </p:nvPr>
        </p:nvSpPr>
        <p:spPr>
          <a:xfrm>
            <a:off x="3850587" y="0"/>
            <a:ext cx="2947088" cy="497047"/>
          </a:xfrm>
          <a:prstGeom prst="rect">
            <a:avLst/>
          </a:prstGeom>
        </p:spPr>
        <p:txBody>
          <a:bodyPr vert="horz" wrap="square" lIns="91458" tIns="45729" rIns="91458" bIns="45729" numCol="1" anchor="t" anchorCtr="0" compatLnSpc="1">
            <a:prstTxWarp prst="textNoShape">
              <a:avLst/>
            </a:prstTxWarp>
          </a:bodyPr>
          <a:lstStyle>
            <a:lvl1pPr algn="r">
              <a:defRPr sz="1200"/>
            </a:lvl1pPr>
          </a:lstStyle>
          <a:p>
            <a:pPr>
              <a:defRPr/>
            </a:pPr>
            <a:fld id="{4104B59C-27AA-40BB-A939-FF05A7B8656E}" type="datetime1">
              <a:rPr lang="sv-SE"/>
              <a:pPr>
                <a:defRPr/>
              </a:pPr>
              <a:t>2017-10-27</a:t>
            </a:fld>
            <a:endParaRPr lang="sv-SE"/>
          </a:p>
        </p:txBody>
      </p:sp>
      <p:sp>
        <p:nvSpPr>
          <p:cNvPr id="4" name="Platshållare för sidfot 3"/>
          <p:cNvSpPr>
            <a:spLocks noGrp="1"/>
          </p:cNvSpPr>
          <p:nvPr>
            <p:ph type="ftr" sz="quarter" idx="2"/>
          </p:nvPr>
        </p:nvSpPr>
        <p:spPr>
          <a:xfrm>
            <a:off x="0" y="9431179"/>
            <a:ext cx="2947088" cy="497046"/>
          </a:xfrm>
          <a:prstGeom prst="rect">
            <a:avLst/>
          </a:prstGeom>
        </p:spPr>
        <p:txBody>
          <a:bodyPr vert="horz" lIns="91458" tIns="45729" rIns="91458" bIns="45729" rtlCol="0" anchor="b"/>
          <a:lstStyle>
            <a:lvl1pPr algn="l">
              <a:defRPr sz="1200">
                <a:latin typeface="Verdana" charset="0"/>
              </a:defRPr>
            </a:lvl1pPr>
          </a:lstStyle>
          <a:p>
            <a:pPr>
              <a:defRPr/>
            </a:pPr>
            <a:endParaRPr lang="sv-SE"/>
          </a:p>
        </p:txBody>
      </p:sp>
      <p:sp>
        <p:nvSpPr>
          <p:cNvPr id="5" name="Platshållare för bildnummer 4"/>
          <p:cNvSpPr>
            <a:spLocks noGrp="1"/>
          </p:cNvSpPr>
          <p:nvPr>
            <p:ph type="sldNum" sz="quarter" idx="3"/>
          </p:nvPr>
        </p:nvSpPr>
        <p:spPr>
          <a:xfrm>
            <a:off x="3850587" y="9431179"/>
            <a:ext cx="2947088" cy="497046"/>
          </a:xfrm>
          <a:prstGeom prst="rect">
            <a:avLst/>
          </a:prstGeom>
        </p:spPr>
        <p:txBody>
          <a:bodyPr vert="horz" wrap="square" lIns="91458" tIns="45729" rIns="91458" bIns="45729" numCol="1" anchor="b" anchorCtr="0" compatLnSpc="1">
            <a:prstTxWarp prst="textNoShape">
              <a:avLst/>
            </a:prstTxWarp>
          </a:bodyPr>
          <a:lstStyle>
            <a:lvl1pPr algn="r">
              <a:defRPr sz="1200"/>
            </a:lvl1pPr>
          </a:lstStyle>
          <a:p>
            <a:pPr>
              <a:defRPr/>
            </a:pPr>
            <a:fld id="{C58BF225-E5CB-4DF5-948F-B95046AA4073}" type="slidenum">
              <a:rPr lang="sv-SE"/>
              <a:pPr>
                <a:defRPr/>
              </a:pPr>
              <a:t>‹#›</a:t>
            </a:fld>
            <a:endParaRPr lang="sv-SE"/>
          </a:p>
        </p:txBody>
      </p:sp>
    </p:spTree>
    <p:extLst>
      <p:ext uri="{BB962C8B-B14F-4D97-AF65-F5344CB8AC3E}">
        <p14:creationId xmlns:p14="http://schemas.microsoft.com/office/powerpoint/2010/main" val="3656303542"/>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47088" cy="497047"/>
          </a:xfrm>
          <a:prstGeom prst="rect">
            <a:avLst/>
          </a:prstGeom>
          <a:noFill/>
          <a:ln w="9525">
            <a:noFill/>
            <a:miter lim="800000"/>
            <a:headEnd/>
            <a:tailEnd/>
          </a:ln>
        </p:spPr>
        <p:txBody>
          <a:bodyPr vert="horz" wrap="square" lIns="91458" tIns="45729" rIns="91458" bIns="45729" numCol="1" anchor="t" anchorCtr="0" compatLnSpc="1">
            <a:prstTxWarp prst="textNoShape">
              <a:avLst/>
            </a:prstTxWarp>
          </a:bodyPr>
          <a:lstStyle>
            <a:lvl1pPr algn="l">
              <a:spcBef>
                <a:spcPct val="0"/>
              </a:spcBef>
              <a:defRPr sz="1200">
                <a:latin typeface="Arial" pitchFamily="34" charset="0"/>
                <a:ea typeface="Geneva" pitchFamily="1" charset="-128"/>
                <a:cs typeface="+mn-cs"/>
              </a:defRPr>
            </a:lvl1pPr>
          </a:lstStyle>
          <a:p>
            <a:pPr>
              <a:defRPr/>
            </a:pPr>
            <a:endParaRPr lang="sv-SE"/>
          </a:p>
        </p:txBody>
      </p:sp>
      <p:sp>
        <p:nvSpPr>
          <p:cNvPr id="6147" name="Rectangle 3"/>
          <p:cNvSpPr>
            <a:spLocks noGrp="1" noChangeArrowheads="1"/>
          </p:cNvSpPr>
          <p:nvPr>
            <p:ph type="dt" idx="1"/>
          </p:nvPr>
        </p:nvSpPr>
        <p:spPr bwMode="auto">
          <a:xfrm>
            <a:off x="3852175" y="0"/>
            <a:ext cx="2947088" cy="497047"/>
          </a:xfrm>
          <a:prstGeom prst="rect">
            <a:avLst/>
          </a:prstGeom>
          <a:noFill/>
          <a:ln w="9525">
            <a:noFill/>
            <a:miter lim="800000"/>
            <a:headEnd/>
            <a:tailEnd/>
          </a:ln>
        </p:spPr>
        <p:txBody>
          <a:bodyPr vert="horz" wrap="square" lIns="91458" tIns="45729" rIns="91458" bIns="45729" numCol="1" anchor="t" anchorCtr="0" compatLnSpc="1">
            <a:prstTxWarp prst="textNoShape">
              <a:avLst/>
            </a:prstTxWarp>
          </a:bodyPr>
          <a:lstStyle>
            <a:lvl1pPr algn="r">
              <a:spcBef>
                <a:spcPct val="0"/>
              </a:spcBef>
              <a:defRPr sz="1200">
                <a:latin typeface="Arial" pitchFamily="34" charset="0"/>
                <a:ea typeface="Geneva" pitchFamily="1" charset="-128"/>
                <a:cs typeface="+mn-cs"/>
              </a:defRPr>
            </a:lvl1pPr>
          </a:lstStyle>
          <a:p>
            <a:pPr>
              <a:defRPr/>
            </a:pPr>
            <a:endParaRPr lang="sv-SE"/>
          </a:p>
        </p:txBody>
      </p:sp>
      <p:sp>
        <p:nvSpPr>
          <p:cNvPr id="8196" name="Rectangle 4"/>
          <p:cNvSpPr>
            <a:spLocks noGrp="1" noRot="1" noChangeAspect="1" noChangeArrowheads="1" noTextEdit="1"/>
          </p:cNvSpPr>
          <p:nvPr>
            <p:ph type="sldImg" idx="2"/>
          </p:nvPr>
        </p:nvSpPr>
        <p:spPr bwMode="auto">
          <a:xfrm>
            <a:off x="917575" y="744538"/>
            <a:ext cx="4964113" cy="37242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9" name="Rectangle 5"/>
          <p:cNvSpPr>
            <a:spLocks noGrp="1" noChangeArrowheads="1"/>
          </p:cNvSpPr>
          <p:nvPr>
            <p:ph type="body" sz="quarter" idx="3"/>
          </p:nvPr>
        </p:nvSpPr>
        <p:spPr bwMode="auto">
          <a:xfrm>
            <a:off x="906675" y="4716383"/>
            <a:ext cx="4985914" cy="4468654"/>
          </a:xfrm>
          <a:prstGeom prst="rect">
            <a:avLst/>
          </a:prstGeom>
          <a:noFill/>
          <a:ln w="9525">
            <a:noFill/>
            <a:miter lim="800000"/>
            <a:headEnd/>
            <a:tailEnd/>
          </a:ln>
        </p:spPr>
        <p:txBody>
          <a:bodyPr vert="horz" wrap="square" lIns="91458" tIns="45729" rIns="91458" bIns="45729" numCol="1" anchor="t" anchorCtr="0" compatLnSpc="1">
            <a:prstTxWarp prst="textNoShape">
              <a:avLst/>
            </a:prstTxWarp>
          </a:bodyPr>
          <a:lstStyle/>
          <a:p>
            <a:pPr lvl="0"/>
            <a:r>
              <a:rPr lang="sv-SE" noProof="0"/>
              <a:t>Klicka här för att ändra format på bakgrundstexten</a:t>
            </a:r>
          </a:p>
          <a:p>
            <a:pPr lvl="1"/>
            <a:r>
              <a:rPr lang="sv-SE" noProof="0"/>
              <a:t>Nivå två</a:t>
            </a:r>
          </a:p>
          <a:p>
            <a:pPr lvl="2"/>
            <a:r>
              <a:rPr lang="sv-SE" noProof="0"/>
              <a:t>Nivå tre</a:t>
            </a:r>
          </a:p>
          <a:p>
            <a:pPr lvl="3"/>
            <a:r>
              <a:rPr lang="sv-SE" noProof="0"/>
              <a:t>Nivå fyra</a:t>
            </a:r>
          </a:p>
          <a:p>
            <a:pPr lvl="4"/>
            <a:r>
              <a:rPr lang="sv-SE" noProof="0"/>
              <a:t>Nivå fem</a:t>
            </a:r>
          </a:p>
        </p:txBody>
      </p:sp>
      <p:sp>
        <p:nvSpPr>
          <p:cNvPr id="6150" name="Rectangle 6"/>
          <p:cNvSpPr>
            <a:spLocks noGrp="1" noChangeArrowheads="1"/>
          </p:cNvSpPr>
          <p:nvPr>
            <p:ph type="ftr" sz="quarter" idx="4"/>
          </p:nvPr>
        </p:nvSpPr>
        <p:spPr bwMode="auto">
          <a:xfrm>
            <a:off x="0" y="9432766"/>
            <a:ext cx="2947088" cy="497047"/>
          </a:xfrm>
          <a:prstGeom prst="rect">
            <a:avLst/>
          </a:prstGeom>
          <a:noFill/>
          <a:ln w="9525">
            <a:noFill/>
            <a:miter lim="800000"/>
            <a:headEnd/>
            <a:tailEnd/>
          </a:ln>
        </p:spPr>
        <p:txBody>
          <a:bodyPr vert="horz" wrap="square" lIns="91458" tIns="45729" rIns="91458" bIns="45729" numCol="1" anchor="b" anchorCtr="0" compatLnSpc="1">
            <a:prstTxWarp prst="textNoShape">
              <a:avLst/>
            </a:prstTxWarp>
          </a:bodyPr>
          <a:lstStyle>
            <a:lvl1pPr algn="l">
              <a:spcBef>
                <a:spcPct val="0"/>
              </a:spcBef>
              <a:defRPr sz="1200">
                <a:latin typeface="Arial" pitchFamily="34" charset="0"/>
                <a:ea typeface="Geneva" pitchFamily="1" charset="-128"/>
                <a:cs typeface="+mn-cs"/>
              </a:defRPr>
            </a:lvl1pPr>
          </a:lstStyle>
          <a:p>
            <a:pPr>
              <a:defRPr/>
            </a:pPr>
            <a:endParaRPr lang="sv-SE"/>
          </a:p>
        </p:txBody>
      </p:sp>
      <p:sp>
        <p:nvSpPr>
          <p:cNvPr id="6151" name="Rectangle 7"/>
          <p:cNvSpPr>
            <a:spLocks noGrp="1" noChangeArrowheads="1"/>
          </p:cNvSpPr>
          <p:nvPr>
            <p:ph type="sldNum" sz="quarter" idx="5"/>
          </p:nvPr>
        </p:nvSpPr>
        <p:spPr bwMode="auto">
          <a:xfrm>
            <a:off x="3852175" y="9432766"/>
            <a:ext cx="2947088" cy="497047"/>
          </a:xfrm>
          <a:prstGeom prst="rect">
            <a:avLst/>
          </a:prstGeom>
          <a:noFill/>
          <a:ln w="9525">
            <a:noFill/>
            <a:miter lim="800000"/>
            <a:headEnd/>
            <a:tailEnd/>
          </a:ln>
        </p:spPr>
        <p:txBody>
          <a:bodyPr vert="horz" wrap="square" lIns="91458" tIns="45729" rIns="91458" bIns="45729" numCol="1" anchor="b" anchorCtr="0" compatLnSpc="1">
            <a:prstTxWarp prst="textNoShape">
              <a:avLst/>
            </a:prstTxWarp>
          </a:bodyPr>
          <a:lstStyle>
            <a:lvl1pPr algn="r">
              <a:spcBef>
                <a:spcPct val="0"/>
              </a:spcBef>
              <a:defRPr sz="1200">
                <a:latin typeface="Arial" pitchFamily="34" charset="0"/>
              </a:defRPr>
            </a:lvl1pPr>
          </a:lstStyle>
          <a:p>
            <a:pPr>
              <a:defRPr/>
            </a:pPr>
            <a:fld id="{3DE237F8-7095-47D1-AD93-B41ED59F381C}" type="slidenum">
              <a:rPr lang="sv-SE"/>
              <a:pPr>
                <a:defRPr/>
              </a:pPr>
              <a:t>‹#›</a:t>
            </a:fld>
            <a:endParaRPr lang="sv-SE"/>
          </a:p>
        </p:txBody>
      </p:sp>
    </p:spTree>
    <p:extLst>
      <p:ext uri="{BB962C8B-B14F-4D97-AF65-F5344CB8AC3E}">
        <p14:creationId xmlns:p14="http://schemas.microsoft.com/office/powerpoint/2010/main" val="2355985395"/>
      </p:ext>
    </p:extLst>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Arial" pitchFamily="34" charset="0"/>
        <a:ea typeface="Geneva" pitchFamily="1" charset="-128"/>
        <a:cs typeface="Geneva" charset="0"/>
      </a:defRPr>
    </a:lvl1pPr>
    <a:lvl2pPr marL="457200" algn="l" rtl="0" eaLnBrk="0" fontAlgn="base" hangingPunct="0">
      <a:spcBef>
        <a:spcPct val="30000"/>
      </a:spcBef>
      <a:spcAft>
        <a:spcPct val="0"/>
      </a:spcAft>
      <a:defRPr sz="1200" kern="1200">
        <a:solidFill>
          <a:schemeClr val="tx1"/>
        </a:solidFill>
        <a:latin typeface="Arial" pitchFamily="34" charset="0"/>
        <a:ea typeface="Geneva" pitchFamily="1" charset="-128"/>
        <a:cs typeface="Geneva" charset="0"/>
      </a:defRPr>
    </a:lvl2pPr>
    <a:lvl3pPr marL="914400" algn="l" rtl="0" eaLnBrk="0" fontAlgn="base" hangingPunct="0">
      <a:spcBef>
        <a:spcPct val="30000"/>
      </a:spcBef>
      <a:spcAft>
        <a:spcPct val="0"/>
      </a:spcAft>
      <a:defRPr sz="1200" kern="1200">
        <a:solidFill>
          <a:schemeClr val="tx1"/>
        </a:solidFill>
        <a:latin typeface="Arial" pitchFamily="34" charset="0"/>
        <a:ea typeface="Geneva" pitchFamily="1" charset="-128"/>
        <a:cs typeface="Geneva" charset="0"/>
      </a:defRPr>
    </a:lvl3pPr>
    <a:lvl4pPr marL="1371600" algn="l" rtl="0" eaLnBrk="0" fontAlgn="base" hangingPunct="0">
      <a:spcBef>
        <a:spcPct val="30000"/>
      </a:spcBef>
      <a:spcAft>
        <a:spcPct val="0"/>
      </a:spcAft>
      <a:defRPr sz="1200" kern="1200">
        <a:solidFill>
          <a:schemeClr val="tx1"/>
        </a:solidFill>
        <a:latin typeface="Arial" pitchFamily="34" charset="0"/>
        <a:ea typeface="Geneva" pitchFamily="1" charset="-128"/>
        <a:cs typeface="Geneva" charset="0"/>
      </a:defRPr>
    </a:lvl4pPr>
    <a:lvl5pPr marL="1828800" algn="l" rtl="0" eaLnBrk="0" fontAlgn="base" hangingPunct="0">
      <a:spcBef>
        <a:spcPct val="30000"/>
      </a:spcBef>
      <a:spcAft>
        <a:spcPct val="0"/>
      </a:spcAft>
      <a:defRPr sz="1200" kern="1200">
        <a:solidFill>
          <a:schemeClr val="tx1"/>
        </a:solidFill>
        <a:latin typeface="Arial" pitchFamily="34" charset="0"/>
        <a:ea typeface="Geneva" pitchFamily="1" charset="-128"/>
        <a:cs typeface="Geneva"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www.amazon.com/Nonviolent-Communication-Language-Life-Changing-Relationships/dp/189200528X/ref=as_li_ss_tl?s=books&amp;ie=UTF8&amp;qid=1505352502&amp;sr=1-1&amp;keywords=Nonviolent+Communication&amp;linkCode=ll1&amp;tag=fastcomp08-20&amp;linkId=98e9ab7c3f100375ab0edcd2f2c9b608"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lvl="0"/>
            <a:endParaRPr lang="sv-SE" sz="1000" dirty="0"/>
          </a:p>
        </p:txBody>
      </p:sp>
    </p:spTree>
    <p:extLst>
      <p:ext uri="{BB962C8B-B14F-4D97-AF65-F5344CB8AC3E}">
        <p14:creationId xmlns:p14="http://schemas.microsoft.com/office/powerpoint/2010/main" val="28082113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defTabSz="914583">
              <a:defRPr/>
            </a:pPr>
            <a:r>
              <a:rPr lang="sv-SE" sz="1100" b="1" dirty="0"/>
              <a:t>Syfte: </a:t>
            </a:r>
          </a:p>
          <a:p>
            <a:pPr defTabSz="914583">
              <a:defRPr/>
            </a:pPr>
            <a:r>
              <a:rPr lang="sv-SE" sz="1100" dirty="0"/>
              <a:t>Visa på olika patienttyper som vi kan möta i vården och hur vi bemöter dessa patienter utifrån typer och behov.  </a:t>
            </a:r>
          </a:p>
          <a:p>
            <a:endParaRPr lang="sv-SE" sz="1100" dirty="0"/>
          </a:p>
          <a:p>
            <a:r>
              <a:rPr lang="sv-SE" sz="1100" b="1" dirty="0"/>
              <a:t>Genomförande/Dialog: </a:t>
            </a:r>
          </a:p>
          <a:p>
            <a:r>
              <a:rPr lang="sv-SE" sz="1100" dirty="0"/>
              <a:t>Hur skulle du som patient vilja ha vården utformad?</a:t>
            </a:r>
            <a:endParaRPr lang="sv-SE" dirty="0">
              <a:latin typeface="Verdana" pitchFamily="34" charset="0"/>
            </a:endParaRPr>
          </a:p>
          <a:p>
            <a:r>
              <a:rPr lang="sv-SE" sz="1100" dirty="0"/>
              <a:t>Hur kan vi utforma vården hos oss för att möta de olika typernas behov?</a:t>
            </a:r>
            <a:endParaRPr lang="sv-SE" dirty="0">
              <a:latin typeface="Verdana" pitchFamily="34" charset="0"/>
            </a:endParaRPr>
          </a:p>
          <a:p>
            <a:endParaRPr lang="sv-SE" sz="1100" dirty="0"/>
          </a:p>
          <a:p>
            <a:r>
              <a:rPr lang="sv-SE" sz="1100" dirty="0"/>
              <a:t>Ge exempel på andra typer om diskussion uteblir.</a:t>
            </a:r>
          </a:p>
          <a:p>
            <a:endParaRPr lang="sv-SE" sz="1100" dirty="0"/>
          </a:p>
          <a:p>
            <a:r>
              <a:rPr lang="sv-SE" sz="1100" b="1" dirty="0"/>
              <a:t>Hjälptext:</a:t>
            </a:r>
          </a:p>
          <a:p>
            <a:r>
              <a:rPr lang="sv-SE" sz="1100" dirty="0"/>
              <a:t>Kortfattad beskrivning av persontyperna:</a:t>
            </a:r>
          </a:p>
          <a:p>
            <a:r>
              <a:rPr lang="sv-SE" sz="1100" b="1" dirty="0"/>
              <a:t>Självständiga och engagerade: </a:t>
            </a:r>
            <a:r>
              <a:rPr lang="sv-SE" sz="1100" dirty="0"/>
              <a:t>jag vill vara med och bestämma. Absolut. Jag vill veta vad det finns för alternativ så att jag kan vara med och tycka och tänka!</a:t>
            </a:r>
          </a:p>
          <a:p>
            <a:r>
              <a:rPr lang="sv-SE" sz="1100" b="1" dirty="0"/>
              <a:t>Oroliga och engagerade: </a:t>
            </a:r>
            <a:r>
              <a:rPr lang="sv-SE" sz="1100" dirty="0"/>
              <a:t>jag kan gå och oroa mig för saker om det är så att jag känner symtom och tänker på vad det är. Så jag tycker att det är skönt att komma hit och få reda på vad som är galet.</a:t>
            </a:r>
          </a:p>
          <a:p>
            <a:r>
              <a:rPr lang="sv-SE" sz="1100" b="1" dirty="0"/>
              <a:t>Traditionella och obrydda: </a:t>
            </a:r>
            <a:r>
              <a:rPr lang="sv-SE" sz="1100" dirty="0"/>
              <a:t>säger en läkare till mig att ”du behöver göra så här” så tror jag på det. Det är ju trots allt läkarens jobb att göra den bedömningen. Jag kan inte tycka så mycket om det, för vad kan jag?</a:t>
            </a:r>
          </a:p>
          <a:p>
            <a:r>
              <a:rPr lang="sv-SE" sz="1100" b="1" dirty="0"/>
              <a:t>Sårbara och oroliga: </a:t>
            </a:r>
            <a:r>
              <a:rPr lang="sv-SE" sz="1100" dirty="0"/>
              <a:t>när jag blir sjuk så väntar jag alltid så länge som möjligt för att det sak gå över. Jag är väldigt rädd för sjukhus överhuvudtaget, väldigt rädd för att råka ut för något otrevligt.</a:t>
            </a:r>
          </a:p>
        </p:txBody>
      </p:sp>
    </p:spTree>
    <p:extLst>
      <p:ext uri="{BB962C8B-B14F-4D97-AF65-F5344CB8AC3E}">
        <p14:creationId xmlns:p14="http://schemas.microsoft.com/office/powerpoint/2010/main" val="356065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a:t>Syfte:</a:t>
            </a:r>
            <a:r>
              <a:rPr lang="sv-SE" b="1" baseline="0" dirty="0"/>
              <a:t> </a:t>
            </a:r>
            <a:endParaRPr lang="sv-SE" b="1" baseline="0" dirty="0" smtClean="0"/>
          </a:p>
          <a:p>
            <a:r>
              <a:rPr lang="sv-SE" baseline="0" dirty="0" smtClean="0"/>
              <a:t>Visar </a:t>
            </a:r>
            <a:r>
              <a:rPr lang="sv-SE" baseline="0" dirty="0"/>
              <a:t>exempel på hur </a:t>
            </a:r>
            <a:r>
              <a:rPr lang="sv-SE" baseline="0" dirty="0" smtClean="0"/>
              <a:t>olika tjänster kan användas </a:t>
            </a:r>
            <a:r>
              <a:rPr lang="sv-SE" baseline="0" dirty="0"/>
              <a:t>genom </a:t>
            </a:r>
            <a:r>
              <a:rPr lang="sv-SE" baseline="0" dirty="0" smtClean="0"/>
              <a:t>vården  </a:t>
            </a:r>
          </a:p>
          <a:p>
            <a:endParaRPr lang="sv-SE" baseline="0" dirty="0" smtClean="0"/>
          </a:p>
          <a:p>
            <a:pPr defTabSz="914583">
              <a:defRPr/>
            </a:pPr>
            <a:r>
              <a:rPr lang="sv-SE" b="1" baseline="0" dirty="0" smtClean="0"/>
              <a:t>Genomförande: </a:t>
            </a:r>
          </a:p>
          <a:p>
            <a:pPr defTabSz="914583">
              <a:defRPr/>
            </a:pPr>
            <a:r>
              <a:rPr lang="sv-SE" baseline="0" dirty="0" smtClean="0"/>
              <a:t>Läs upp eller låt deltagarna själva läsa på bilden</a:t>
            </a:r>
          </a:p>
          <a:p>
            <a:endParaRPr lang="sv-SE" baseline="0" dirty="0"/>
          </a:p>
          <a:p>
            <a:r>
              <a:rPr lang="sv-SE" b="1" baseline="0" dirty="0" smtClean="0"/>
              <a:t>Dialog</a:t>
            </a:r>
            <a:r>
              <a:rPr lang="sv-SE" b="1" baseline="0" dirty="0"/>
              <a:t>: </a:t>
            </a:r>
            <a:endParaRPr lang="sv-SE" b="1" baseline="0" dirty="0" smtClean="0"/>
          </a:p>
          <a:p>
            <a:r>
              <a:rPr lang="sv-SE" baseline="0" dirty="0" smtClean="0"/>
              <a:t>Hur ser det ut hos oss?</a:t>
            </a:r>
          </a:p>
          <a:p>
            <a:r>
              <a:rPr lang="sv-SE" baseline="0" dirty="0" smtClean="0"/>
              <a:t>Hur kan vi möta olika behov?</a:t>
            </a:r>
          </a:p>
          <a:p>
            <a:endParaRPr lang="sv-SE" baseline="0" dirty="0" smtClean="0"/>
          </a:p>
          <a:p>
            <a:r>
              <a:rPr lang="sv-SE" b="1" baseline="0" dirty="0" smtClean="0"/>
              <a:t>Hjälptext:</a:t>
            </a:r>
          </a:p>
          <a:p>
            <a:r>
              <a:rPr lang="sv-SE" baseline="0" dirty="0" smtClean="0"/>
              <a:t>Har </a:t>
            </a:r>
            <a:r>
              <a:rPr lang="sv-SE" baseline="0" dirty="0"/>
              <a:t>ni möjlighet att erbjuda era patienter </a:t>
            </a:r>
            <a:r>
              <a:rPr lang="sv-SE" baseline="0" dirty="0" err="1"/>
              <a:t>webbtidbokning</a:t>
            </a:r>
            <a:r>
              <a:rPr lang="sv-SE" baseline="0" dirty="0"/>
              <a:t>, väntrumsvärd mm. Har vi de här olika vägarna för patienterna? </a:t>
            </a:r>
            <a:r>
              <a:rPr lang="sv-SE" baseline="0" dirty="0" smtClean="0"/>
              <a:t>För </a:t>
            </a:r>
            <a:r>
              <a:rPr lang="sv-SE" baseline="0" dirty="0"/>
              <a:t>vilka personlighetstyper är vår verksamhet utformad?</a:t>
            </a:r>
          </a:p>
          <a:p>
            <a:r>
              <a:rPr lang="sv-SE" baseline="0" dirty="0"/>
              <a:t>Genomförande: Läs upp eller låt deltagarna själva läsa på bilden</a:t>
            </a:r>
          </a:p>
          <a:p>
            <a:endParaRPr lang="sv-SE" baseline="0" dirty="0"/>
          </a:p>
          <a:p>
            <a:endParaRPr lang="sv-SE" baseline="0" dirty="0"/>
          </a:p>
          <a:p>
            <a:r>
              <a:rPr lang="sv-SE" b="1" baseline="0" dirty="0"/>
              <a:t>Källa: </a:t>
            </a:r>
            <a:r>
              <a:rPr lang="sv-SE" baseline="0" dirty="0"/>
              <a:t>rapport som tidigare</a:t>
            </a:r>
            <a:endParaRPr lang="sv-SE" dirty="0"/>
          </a:p>
        </p:txBody>
      </p:sp>
    </p:spTree>
    <p:extLst>
      <p:ext uri="{BB962C8B-B14F-4D97-AF65-F5344CB8AC3E}">
        <p14:creationId xmlns:p14="http://schemas.microsoft.com/office/powerpoint/2010/main" val="25057039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Tree>
    <p:extLst>
      <p:ext uri="{BB962C8B-B14F-4D97-AF65-F5344CB8AC3E}">
        <p14:creationId xmlns:p14="http://schemas.microsoft.com/office/powerpoint/2010/main" val="7275512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Tree>
    <p:extLst>
      <p:ext uri="{BB962C8B-B14F-4D97-AF65-F5344CB8AC3E}">
        <p14:creationId xmlns:p14="http://schemas.microsoft.com/office/powerpoint/2010/main" val="38415115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Tree>
    <p:extLst>
      <p:ext uri="{BB962C8B-B14F-4D97-AF65-F5344CB8AC3E}">
        <p14:creationId xmlns:p14="http://schemas.microsoft.com/office/powerpoint/2010/main" val="12014882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defTabSz="914583">
              <a:defRPr/>
            </a:pPr>
            <a:r>
              <a:rPr lang="sv-SE" dirty="0" smtClean="0"/>
              <a:t>Kontaktskapande</a:t>
            </a:r>
            <a:r>
              <a:rPr lang="sv-SE" baseline="0" dirty="0" smtClean="0"/>
              <a:t> kommunikation: Tema skapat av Kristiina Krank, UL på Tensta VC </a:t>
            </a:r>
            <a:br>
              <a:rPr lang="sv-SE" baseline="0" dirty="0" smtClean="0"/>
            </a:br>
            <a:r>
              <a:rPr lang="sv-SE" baseline="0" dirty="0" smtClean="0"/>
              <a:t>Källhänvisning, se sista bilden i bildspelet.</a:t>
            </a:r>
          </a:p>
          <a:p>
            <a:pPr defTabSz="914583">
              <a:defRPr/>
            </a:pPr>
            <a:r>
              <a:rPr lang="sv-SE" baseline="0" dirty="0" err="1" smtClean="0"/>
              <a:t>Powerpointen</a:t>
            </a:r>
            <a:r>
              <a:rPr lang="sv-SE" baseline="0" dirty="0" smtClean="0"/>
              <a:t> innehåller en hel del förklarande text för att UL på annan enhet ska kunna sätta sig in skapligt i ämnet eftersom det inte finns någon muntlig genomgång. Därför är det även många bilder för att man ska kunna välja de ingångar som passar verksamheten bäst.</a:t>
            </a:r>
            <a:br>
              <a:rPr lang="sv-SE" baseline="0" dirty="0" smtClean="0"/>
            </a:br>
            <a:r>
              <a:rPr lang="sv-SE" baseline="0" dirty="0" smtClean="0"/>
              <a:t>Har ni frågor, kontakta gärna mig, Kristiina Krank, 070-484 62 32 (kristiina.krank@sll.se)</a:t>
            </a:r>
            <a:br>
              <a:rPr lang="sv-SE" baseline="0" dirty="0" smtClean="0"/>
            </a:br>
            <a:endParaRPr lang="sv-SE" dirty="0"/>
          </a:p>
        </p:txBody>
      </p:sp>
    </p:spTree>
    <p:extLst>
      <p:ext uri="{BB962C8B-B14F-4D97-AF65-F5344CB8AC3E}">
        <p14:creationId xmlns:p14="http://schemas.microsoft.com/office/powerpoint/2010/main" val="6176350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Psykologen och upphovsmannen till NVC,</a:t>
            </a:r>
            <a:r>
              <a:rPr lang="sv-SE" baseline="0" dirty="0" smtClean="0"/>
              <a:t> Marshall Rosenberg, växte upp i USA. Under sin uppväxt i Detroit såg han många ex på hur människor kunde bete sig våldsamt och utan medkänsla. Men han såg också hur andra kunde behålla sin medkänslighet och empatiförmåga även under svåra omständigheter. Det fick honom att vilja studera vilka faktorer som gör att vi förlorar förmågan till medkänsla och ännu viktigare hur vi kan behålla den här förmågan under påfrestande förhållanden. Han fann att ett statiskt språk och tänkande utgör ett hinder för empatisk kontakt mellan människor. Med statiskt tänkande menar han bedömningar baserade på rätt/fel, jämförelser, tvång och krav. NVC är en kommunikationsmodell som sätter ord på processer som pågår inom och mellan människor.  Fokus ligger på kontakt med vad som pågår just nu, snarare än på vad att komma fram till vad någon ”är” eller ”borde vara”. Vad vi känner och behöver förändras från stund till stund. </a:t>
            </a:r>
            <a:br>
              <a:rPr lang="sv-SE" baseline="0" dirty="0" smtClean="0"/>
            </a:br>
            <a:r>
              <a:rPr lang="sv-SE" baseline="0" dirty="0" smtClean="0"/>
              <a:t/>
            </a:r>
            <a:br>
              <a:rPr lang="sv-SE" baseline="0" dirty="0" smtClean="0"/>
            </a:br>
            <a:r>
              <a:rPr lang="sv-SE" sz="1200" kern="1200" dirty="0" err="1" smtClean="0">
                <a:solidFill>
                  <a:schemeClr val="tx1"/>
                </a:solidFill>
                <a:effectLst/>
                <a:latin typeface="Arial" pitchFamily="34" charset="0"/>
                <a:ea typeface="Geneva" pitchFamily="1" charset="-128"/>
                <a:cs typeface="Geneva" charset="0"/>
              </a:rPr>
              <a:t>Nonviolent</a:t>
            </a:r>
            <a:r>
              <a:rPr lang="sv-SE" sz="1200" kern="1200" dirty="0" smtClean="0">
                <a:solidFill>
                  <a:schemeClr val="tx1"/>
                </a:solidFill>
                <a:effectLst/>
                <a:latin typeface="Arial" pitchFamily="34" charset="0"/>
                <a:ea typeface="Geneva" pitchFamily="1" charset="-128"/>
                <a:cs typeface="Geneva" charset="0"/>
              </a:rPr>
              <a:t> </a:t>
            </a:r>
            <a:r>
              <a:rPr lang="sv-SE" sz="1200" kern="1200" dirty="0" err="1" smtClean="0">
                <a:solidFill>
                  <a:schemeClr val="tx1"/>
                </a:solidFill>
                <a:effectLst/>
                <a:latin typeface="Arial" pitchFamily="34" charset="0"/>
                <a:ea typeface="Geneva" pitchFamily="1" charset="-128"/>
                <a:cs typeface="Geneva" charset="0"/>
              </a:rPr>
              <a:t>Commuication</a:t>
            </a:r>
            <a:r>
              <a:rPr lang="sv-SE" sz="1200" kern="1200" dirty="0" smtClean="0">
                <a:solidFill>
                  <a:schemeClr val="tx1"/>
                </a:solidFill>
                <a:effectLst/>
                <a:latin typeface="Arial" pitchFamily="34" charset="0"/>
                <a:ea typeface="Geneva" pitchFamily="1" charset="-128"/>
                <a:cs typeface="Geneva" charset="0"/>
              </a:rPr>
              <a:t> (NVC är) en kommunikationsmodell som sätter ord på processer som pågår inom och mellan människor.  Fokus ligger på kontakt med vad som pågår just nu, snarare än på vad att komma fram till vad någon ”är” eller ”borde vara”. Vad vi känner och behöver förändras från stund till stund. </a:t>
            </a:r>
            <a:br>
              <a:rPr lang="sv-SE" sz="1200" kern="1200" dirty="0" smtClean="0">
                <a:solidFill>
                  <a:schemeClr val="tx1"/>
                </a:solidFill>
                <a:effectLst/>
                <a:latin typeface="Arial" pitchFamily="34" charset="0"/>
                <a:ea typeface="Geneva" pitchFamily="1" charset="-128"/>
                <a:cs typeface="Geneva" charset="0"/>
              </a:rPr>
            </a:br>
            <a:r>
              <a:rPr lang="sv-SE" sz="1200" kern="1200" dirty="0" smtClean="0">
                <a:solidFill>
                  <a:schemeClr val="tx1"/>
                </a:solidFill>
                <a:effectLst/>
                <a:latin typeface="Arial" pitchFamily="34" charset="0"/>
                <a:ea typeface="Geneva" pitchFamily="1" charset="-128"/>
                <a:cs typeface="Geneva" charset="0"/>
              </a:rPr>
              <a:t/>
            </a:r>
            <a:br>
              <a:rPr lang="sv-SE" sz="1200" kern="1200" dirty="0" smtClean="0">
                <a:solidFill>
                  <a:schemeClr val="tx1"/>
                </a:solidFill>
                <a:effectLst/>
                <a:latin typeface="Arial" pitchFamily="34" charset="0"/>
                <a:ea typeface="Geneva" pitchFamily="1" charset="-128"/>
                <a:cs typeface="Geneva" charset="0"/>
              </a:rPr>
            </a:br>
            <a:r>
              <a:rPr lang="sv-SE" sz="1200" kern="1200" dirty="0" smtClean="0">
                <a:solidFill>
                  <a:schemeClr val="tx1"/>
                </a:solidFill>
                <a:effectLst/>
                <a:latin typeface="Arial" pitchFamily="34" charset="0"/>
                <a:ea typeface="Geneva" pitchFamily="1" charset="-128"/>
                <a:cs typeface="Geneva" charset="0"/>
              </a:rPr>
              <a:t>NVC kallas ibland för giraffspråket.</a:t>
            </a:r>
            <a:r>
              <a:rPr lang="sv-SE" sz="1200" kern="1200" baseline="0" dirty="0" smtClean="0">
                <a:solidFill>
                  <a:schemeClr val="tx1"/>
                </a:solidFill>
                <a:effectLst/>
                <a:latin typeface="Arial" pitchFamily="34" charset="0"/>
                <a:ea typeface="Geneva" pitchFamily="1" charset="-128"/>
                <a:cs typeface="Geneva" charset="0"/>
              </a:rPr>
              <a:t> </a:t>
            </a:r>
            <a:r>
              <a:rPr lang="sv-SE" dirty="0" smtClean="0">
                <a:effectLst/>
              </a:rPr>
              <a:t>Rosenberg har skapat </a:t>
            </a:r>
            <a:r>
              <a:rPr lang="sv-SE" i="1" dirty="0" smtClean="0">
                <a:effectLst/>
              </a:rPr>
              <a:t>Giraffen</a:t>
            </a:r>
            <a:r>
              <a:rPr lang="sv-SE" dirty="0" smtClean="0">
                <a:effectLst/>
              </a:rPr>
              <a:t> som en symbol för ett förhållningssätt. Anledningen till det är att det är ett djur med ett stort hjärta. Giraffen, menar han, stannar upp och reflekterar, ser långt, sticker ut halsen och gör sig sårbar. Symbolen ska förtydliga vår förmåga att kunna lyssna till vilka känslor och behov som finns bakom bland annat aggressiva beteenden. </a:t>
            </a:r>
            <a:r>
              <a:rPr lang="sv-SE" i="1" dirty="0" smtClean="0">
                <a:effectLst/>
              </a:rPr>
              <a:t>Vargen</a:t>
            </a:r>
            <a:r>
              <a:rPr lang="sv-SE" dirty="0" smtClean="0">
                <a:effectLst/>
              </a:rPr>
              <a:t> är symbol för invanda, oreflekterade och ofta omedvetna tankemönster. Vargen visar tänderna och angriper och använder ett språk som sårar, motverkar kontakt och ökar risken för destruktiva konflikter.</a:t>
            </a:r>
            <a:r>
              <a:rPr lang="sv-SE" baseline="0" dirty="0" smtClean="0"/>
              <a:t/>
            </a:r>
            <a:br>
              <a:rPr lang="sv-SE" baseline="0" dirty="0" smtClean="0"/>
            </a:br>
            <a:endParaRPr lang="sv-SE" dirty="0"/>
          </a:p>
        </p:txBody>
      </p:sp>
    </p:spTree>
    <p:extLst>
      <p:ext uri="{BB962C8B-B14F-4D97-AF65-F5344CB8AC3E}">
        <p14:creationId xmlns:p14="http://schemas.microsoft.com/office/powerpoint/2010/main" val="32171054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sv-SE" baseline="0" dirty="0" smtClean="0"/>
              <a:t>En annan person som också </a:t>
            </a:r>
            <a:r>
              <a:rPr lang="sv-SE" baseline="0" dirty="0" err="1" smtClean="0"/>
              <a:t>annamat</a:t>
            </a:r>
            <a:r>
              <a:rPr lang="sv-SE" baseline="0" dirty="0" smtClean="0"/>
              <a:t> det här med empati är Microsofts VD, </a:t>
            </a:r>
            <a:r>
              <a:rPr lang="sv-SE" baseline="0" dirty="0" err="1" smtClean="0"/>
              <a:t>Sataya</a:t>
            </a:r>
            <a:r>
              <a:rPr lang="sv-SE" baseline="0" dirty="0" smtClean="0"/>
              <a:t> </a:t>
            </a:r>
            <a:r>
              <a:rPr lang="sv-SE" baseline="0" dirty="0" err="1" smtClean="0"/>
              <a:t>Nadella</a:t>
            </a:r>
            <a:r>
              <a:rPr lang="sv-SE" baseline="0" dirty="0" smtClean="0"/>
              <a:t>.</a:t>
            </a:r>
            <a:br>
              <a:rPr lang="sv-SE" baseline="0" dirty="0" smtClean="0"/>
            </a:br>
            <a:r>
              <a:rPr lang="sv-SE" baseline="0" dirty="0" smtClean="0"/>
              <a:t/>
            </a:r>
            <a:br>
              <a:rPr lang="sv-SE" baseline="0" dirty="0" smtClean="0"/>
            </a:br>
            <a:r>
              <a:rPr lang="sv-SE" baseline="0" dirty="0" smtClean="0"/>
              <a:t>Hela artikeln: https://www.fastcompany.com/40457458/satya-nadella-rewrites-microsofts-code</a:t>
            </a:r>
            <a:br>
              <a:rPr lang="sv-SE" baseline="0" dirty="0" smtClean="0"/>
            </a:br>
            <a:r>
              <a:rPr lang="sv-SE" baseline="0" dirty="0" smtClean="0"/>
              <a:t/>
            </a:r>
            <a:br>
              <a:rPr lang="sv-SE" baseline="0" dirty="0" smtClean="0"/>
            </a:br>
            <a:r>
              <a:rPr lang="sv-SE" sz="1200" kern="1200" dirty="0" smtClean="0">
                <a:solidFill>
                  <a:schemeClr val="tx1"/>
                </a:solidFill>
                <a:effectLst/>
                <a:latin typeface="Arial" pitchFamily="34" charset="0"/>
                <a:ea typeface="Geneva" pitchFamily="1" charset="-128"/>
                <a:cs typeface="Geneva" charset="0"/>
              </a:rPr>
              <a:t>“</a:t>
            </a:r>
            <a:r>
              <a:rPr lang="sv-SE" sz="1200" kern="1200" dirty="0" err="1" smtClean="0">
                <a:solidFill>
                  <a:schemeClr val="tx1"/>
                </a:solidFill>
                <a:effectLst/>
                <a:latin typeface="Arial" pitchFamily="34" charset="0"/>
                <a:ea typeface="Geneva" pitchFamily="1" charset="-128"/>
                <a:cs typeface="Geneva" charset="0"/>
              </a:rPr>
              <a:t>Sataya</a:t>
            </a:r>
            <a:r>
              <a:rPr lang="sv-SE" sz="1200" kern="1200" dirty="0" smtClean="0">
                <a:solidFill>
                  <a:schemeClr val="tx1"/>
                </a:solidFill>
                <a:effectLst/>
                <a:latin typeface="Arial" pitchFamily="34" charset="0"/>
                <a:ea typeface="Geneva" pitchFamily="1" charset="-128"/>
                <a:cs typeface="Geneva" charset="0"/>
              </a:rPr>
              <a:t> tror på att människor är kodade till empati, och det är viktigt inte bara för att skapa harmoni på jobbet, men också för att göra produkter som väcker något i människor. "Du behöver kunna säga," Var kommer den här personen från? " Vad får dem att gå igång? Varför är de exalterade eller frustrerade av något som händer, vare sig det handlar om datorer eller bortom datorer? ” (fri översättning)</a:t>
            </a:r>
            <a:br>
              <a:rPr lang="sv-SE" sz="1200" kern="1200" dirty="0" smtClean="0">
                <a:solidFill>
                  <a:schemeClr val="tx1"/>
                </a:solidFill>
                <a:effectLst/>
                <a:latin typeface="Arial" pitchFamily="34" charset="0"/>
                <a:ea typeface="Geneva" pitchFamily="1" charset="-128"/>
                <a:cs typeface="Geneva" charset="0"/>
              </a:rPr>
            </a:br>
            <a:r>
              <a:rPr lang="sv-SE" sz="1200" kern="1200" dirty="0" smtClean="0">
                <a:solidFill>
                  <a:schemeClr val="tx1"/>
                </a:solidFill>
                <a:effectLst/>
                <a:latin typeface="Arial" pitchFamily="34" charset="0"/>
                <a:ea typeface="Geneva" pitchFamily="1" charset="-128"/>
                <a:cs typeface="Geneva" charset="0"/>
              </a:rPr>
              <a:t>En av de saker han gjorde var att be företagets , toppledare att läsa to </a:t>
            </a:r>
            <a:r>
              <a:rPr lang="sv-SE" sz="1200" u="none" strike="noStrike" kern="1200" dirty="0" smtClean="0">
                <a:solidFill>
                  <a:schemeClr val="tx1"/>
                </a:solidFill>
                <a:effectLst/>
                <a:latin typeface="Arial" pitchFamily="34" charset="0"/>
                <a:ea typeface="Geneva" pitchFamily="1" charset="-128"/>
                <a:cs typeface="Geneva" charset="0"/>
                <a:hlinkClick r:id="rId3"/>
              </a:rPr>
              <a:t>Marshall </a:t>
            </a:r>
            <a:r>
              <a:rPr lang="sv-SE" sz="1200" u="none" strike="noStrike" kern="1200" dirty="0" err="1" smtClean="0">
                <a:solidFill>
                  <a:schemeClr val="tx1"/>
                </a:solidFill>
                <a:effectLst/>
                <a:latin typeface="Arial" pitchFamily="34" charset="0"/>
                <a:ea typeface="Geneva" pitchFamily="1" charset="-128"/>
                <a:cs typeface="Geneva" charset="0"/>
                <a:hlinkClick r:id="rId3"/>
              </a:rPr>
              <a:t>Rosenberg’s</a:t>
            </a:r>
            <a:r>
              <a:rPr lang="sv-SE" sz="1200" u="none" strike="noStrike" kern="1200" dirty="0" smtClean="0">
                <a:solidFill>
                  <a:schemeClr val="tx1"/>
                </a:solidFill>
                <a:effectLst/>
                <a:latin typeface="Arial" pitchFamily="34" charset="0"/>
                <a:ea typeface="Geneva" pitchFamily="1" charset="-128"/>
                <a:cs typeface="Geneva" charset="0"/>
                <a:hlinkClick r:id="rId3"/>
              </a:rPr>
              <a:t> </a:t>
            </a:r>
            <a:r>
              <a:rPr lang="sv-SE" sz="1200" i="1" u="none" strike="noStrike" kern="1200" dirty="0" err="1" smtClean="0">
                <a:solidFill>
                  <a:schemeClr val="tx1"/>
                </a:solidFill>
                <a:effectLst/>
                <a:latin typeface="Arial" pitchFamily="34" charset="0"/>
                <a:ea typeface="Geneva" pitchFamily="1" charset="-128"/>
                <a:cs typeface="Geneva" charset="0"/>
                <a:hlinkClick r:id="rId3"/>
              </a:rPr>
              <a:t>Nonviolent</a:t>
            </a:r>
            <a:r>
              <a:rPr lang="sv-SE" sz="1200" i="1" u="none" strike="noStrike" kern="1200" dirty="0" smtClean="0">
                <a:solidFill>
                  <a:schemeClr val="tx1"/>
                </a:solidFill>
                <a:effectLst/>
                <a:latin typeface="Arial" pitchFamily="34" charset="0"/>
                <a:ea typeface="Geneva" pitchFamily="1" charset="-128"/>
                <a:cs typeface="Geneva" charset="0"/>
                <a:hlinkClick r:id="rId3"/>
              </a:rPr>
              <a:t> Communication</a:t>
            </a:r>
            <a:r>
              <a:rPr lang="sv-SE" sz="1200" kern="1200" dirty="0" smtClean="0">
                <a:solidFill>
                  <a:schemeClr val="tx1"/>
                </a:solidFill>
                <a:effectLst/>
                <a:latin typeface="Arial" pitchFamily="34" charset="0"/>
                <a:ea typeface="Geneva" pitchFamily="1" charset="-128"/>
                <a:cs typeface="Geneva" charset="0"/>
              </a:rPr>
              <a:t>, - ett språk för livet, som ett sätt att införa ett empatiskt samarbete.</a:t>
            </a:r>
            <a:r>
              <a:rPr lang="en-US" sz="1200" kern="1200" baseline="0" dirty="0" smtClean="0">
                <a:solidFill>
                  <a:schemeClr val="tx1"/>
                </a:solidFill>
                <a:effectLst/>
                <a:latin typeface="Arial" pitchFamily="34" charset="0"/>
                <a:ea typeface="Geneva" pitchFamily="1" charset="-128"/>
                <a:cs typeface="Geneva" charset="0"/>
              </a:rPr>
              <a:t> </a:t>
            </a:r>
            <a:br>
              <a:rPr lang="en-US" sz="1200" kern="1200" baseline="0" dirty="0" smtClean="0">
                <a:solidFill>
                  <a:schemeClr val="tx1"/>
                </a:solidFill>
                <a:effectLst/>
                <a:latin typeface="Arial" pitchFamily="34" charset="0"/>
                <a:ea typeface="Geneva" pitchFamily="1" charset="-128"/>
                <a:cs typeface="Geneva" charset="0"/>
              </a:rPr>
            </a:br>
            <a:r>
              <a:rPr lang="en-US" dirty="0"/>
              <a:t/>
            </a:r>
            <a:br>
              <a:rPr lang="en-US" dirty="0"/>
            </a:br>
            <a:r>
              <a:rPr lang="en-US" dirty="0" err="1"/>
              <a:t>Så</a:t>
            </a:r>
            <a:r>
              <a:rPr lang="en-US" dirty="0"/>
              <a:t> </a:t>
            </a:r>
            <a:r>
              <a:rPr lang="en-US" dirty="0" err="1"/>
              <a:t>hur</a:t>
            </a:r>
            <a:r>
              <a:rPr lang="en-US" dirty="0"/>
              <a:t> </a:t>
            </a:r>
            <a:r>
              <a:rPr lang="en-US" dirty="0" err="1"/>
              <a:t>kan</a:t>
            </a:r>
            <a:r>
              <a:rPr lang="en-US" dirty="0"/>
              <a:t> vi </a:t>
            </a:r>
            <a:r>
              <a:rPr lang="en-US" dirty="0" err="1"/>
              <a:t>använda</a:t>
            </a:r>
            <a:r>
              <a:rPr lang="en-US" dirty="0"/>
              <a:t> </a:t>
            </a:r>
            <a:r>
              <a:rPr lang="en-US" dirty="0" err="1"/>
              <a:t>detta</a:t>
            </a:r>
            <a:r>
              <a:rPr lang="en-US" dirty="0"/>
              <a:t> </a:t>
            </a:r>
            <a:r>
              <a:rPr lang="en-US" dirty="0" err="1"/>
              <a:t>i</a:t>
            </a:r>
            <a:r>
              <a:rPr lang="en-US" dirty="0"/>
              <a:t> </a:t>
            </a:r>
            <a:r>
              <a:rPr lang="en-US" dirty="0" err="1"/>
              <a:t>vården</a:t>
            </a:r>
            <a:r>
              <a:rPr lang="en-US" dirty="0"/>
              <a:t>, </a:t>
            </a:r>
            <a:r>
              <a:rPr lang="en-US" dirty="0" err="1"/>
              <a:t>hur</a:t>
            </a:r>
            <a:r>
              <a:rPr lang="en-US" dirty="0"/>
              <a:t> </a:t>
            </a:r>
            <a:r>
              <a:rPr lang="en-US" dirty="0" err="1"/>
              <a:t>kan</a:t>
            </a:r>
            <a:r>
              <a:rPr lang="en-US" dirty="0"/>
              <a:t> vi </a:t>
            </a:r>
            <a:r>
              <a:rPr lang="en-US" dirty="0" err="1"/>
              <a:t>skapa</a:t>
            </a:r>
            <a:r>
              <a:rPr lang="en-US" dirty="0"/>
              <a:t> </a:t>
            </a:r>
            <a:r>
              <a:rPr lang="en-US" dirty="0" err="1"/>
              <a:t>mer</a:t>
            </a:r>
            <a:r>
              <a:rPr lang="en-US" dirty="0"/>
              <a:t> </a:t>
            </a:r>
            <a:r>
              <a:rPr lang="en-US" dirty="0" err="1"/>
              <a:t>förståelse</a:t>
            </a:r>
            <a:r>
              <a:rPr lang="en-US" dirty="0"/>
              <a:t> </a:t>
            </a:r>
            <a:r>
              <a:rPr lang="en-US" dirty="0" err="1"/>
              <a:t>för</a:t>
            </a:r>
            <a:r>
              <a:rPr lang="en-US" dirty="0"/>
              <a:t> </a:t>
            </a:r>
            <a:r>
              <a:rPr lang="en-US" dirty="0" err="1"/>
              <a:t>vad</a:t>
            </a:r>
            <a:r>
              <a:rPr lang="en-US" dirty="0"/>
              <a:t> </a:t>
            </a:r>
            <a:r>
              <a:rPr lang="en-US" dirty="0" err="1"/>
              <a:t>som</a:t>
            </a:r>
            <a:r>
              <a:rPr lang="en-US" dirty="0"/>
              <a:t> </a:t>
            </a:r>
            <a:r>
              <a:rPr lang="en-US" dirty="0" err="1"/>
              <a:t>pågår</a:t>
            </a:r>
            <a:r>
              <a:rPr lang="en-US" dirty="0"/>
              <a:t> </a:t>
            </a:r>
            <a:r>
              <a:rPr lang="en-US" dirty="0" err="1"/>
              <a:t>i</a:t>
            </a:r>
            <a:r>
              <a:rPr lang="en-US" dirty="0"/>
              <a:t> </a:t>
            </a:r>
            <a:r>
              <a:rPr lang="en-US" dirty="0" err="1"/>
              <a:t>patienten</a:t>
            </a:r>
            <a:r>
              <a:rPr lang="en-US" dirty="0"/>
              <a:t>, hos </a:t>
            </a:r>
            <a:r>
              <a:rPr lang="en-US" dirty="0" err="1"/>
              <a:t>oss</a:t>
            </a:r>
            <a:r>
              <a:rPr lang="en-US" dirty="0"/>
              <a:t> </a:t>
            </a:r>
            <a:r>
              <a:rPr lang="en-US" dirty="0" err="1"/>
              <a:t>själva</a:t>
            </a:r>
            <a:r>
              <a:rPr lang="en-US" dirty="0"/>
              <a:t> </a:t>
            </a:r>
            <a:r>
              <a:rPr lang="en-US" dirty="0" err="1"/>
              <a:t>eller</a:t>
            </a:r>
            <a:r>
              <a:rPr lang="en-US" dirty="0"/>
              <a:t> </a:t>
            </a:r>
            <a:r>
              <a:rPr lang="en-US" dirty="0" err="1"/>
              <a:t>en</a:t>
            </a:r>
            <a:r>
              <a:rPr lang="en-US" dirty="0"/>
              <a:t> </a:t>
            </a:r>
            <a:r>
              <a:rPr lang="en-US" dirty="0" err="1" smtClean="0"/>
              <a:t>kollega</a:t>
            </a:r>
            <a:r>
              <a:rPr lang="en-US" dirty="0" smtClean="0"/>
              <a:t>.</a:t>
            </a:r>
            <a:r>
              <a:rPr lang="en-US" baseline="0" dirty="0" smtClean="0"/>
              <a:t> </a:t>
            </a:r>
            <a:r>
              <a:rPr lang="en-US" dirty="0" err="1" smtClean="0"/>
              <a:t>Vad</a:t>
            </a:r>
            <a:r>
              <a:rPr lang="en-US" dirty="0" smtClean="0"/>
              <a:t> </a:t>
            </a:r>
            <a:r>
              <a:rPr lang="en-US" dirty="0" err="1"/>
              <a:t>får</a:t>
            </a:r>
            <a:r>
              <a:rPr lang="en-US" dirty="0"/>
              <a:t> </a:t>
            </a:r>
            <a:r>
              <a:rPr lang="en-US" dirty="0" err="1"/>
              <a:t>oss</a:t>
            </a:r>
            <a:r>
              <a:rPr lang="en-US" dirty="0"/>
              <a:t> </a:t>
            </a:r>
            <a:r>
              <a:rPr lang="en-US" dirty="0" err="1"/>
              <a:t>motiverade</a:t>
            </a:r>
            <a:r>
              <a:rPr lang="en-US" dirty="0"/>
              <a:t> </a:t>
            </a:r>
            <a:r>
              <a:rPr lang="en-US" dirty="0" err="1"/>
              <a:t>eller</a:t>
            </a:r>
            <a:r>
              <a:rPr lang="en-US" dirty="0"/>
              <a:t> </a:t>
            </a:r>
            <a:r>
              <a:rPr lang="en-US" dirty="0" err="1"/>
              <a:t>frustrerade</a:t>
            </a:r>
            <a:r>
              <a:rPr lang="en-US" dirty="0"/>
              <a:t> </a:t>
            </a:r>
            <a:r>
              <a:rPr lang="en-US" dirty="0" err="1"/>
              <a:t>och</a:t>
            </a:r>
            <a:r>
              <a:rPr lang="en-US" dirty="0"/>
              <a:t> </a:t>
            </a:r>
            <a:r>
              <a:rPr lang="en-US" dirty="0" err="1"/>
              <a:t>hur</a:t>
            </a:r>
            <a:r>
              <a:rPr lang="en-US" dirty="0"/>
              <a:t> </a:t>
            </a:r>
            <a:r>
              <a:rPr lang="en-US" dirty="0" err="1"/>
              <a:t>kan</a:t>
            </a:r>
            <a:r>
              <a:rPr lang="en-US" dirty="0"/>
              <a:t> vi </a:t>
            </a:r>
            <a:r>
              <a:rPr lang="en-US" dirty="0" err="1"/>
              <a:t>använda</a:t>
            </a:r>
            <a:r>
              <a:rPr lang="en-US" dirty="0"/>
              <a:t> den </a:t>
            </a:r>
            <a:r>
              <a:rPr lang="en-US" dirty="0" err="1"/>
              <a:t>informationen</a:t>
            </a:r>
            <a:r>
              <a:rPr lang="en-US" dirty="0"/>
              <a:t> </a:t>
            </a:r>
            <a:r>
              <a:rPr lang="en-US" dirty="0" err="1"/>
              <a:t>för</a:t>
            </a:r>
            <a:r>
              <a:rPr lang="en-US" dirty="0"/>
              <a:t> </a:t>
            </a:r>
            <a:r>
              <a:rPr lang="en-US" dirty="0" err="1"/>
              <a:t>att</a:t>
            </a:r>
            <a:r>
              <a:rPr lang="en-US" dirty="0"/>
              <a:t> </a:t>
            </a:r>
            <a:r>
              <a:rPr lang="en-US" dirty="0" err="1"/>
              <a:t>skapa</a:t>
            </a:r>
            <a:r>
              <a:rPr lang="en-US" dirty="0"/>
              <a:t> </a:t>
            </a:r>
            <a:r>
              <a:rPr lang="en-US" dirty="0" err="1"/>
              <a:t>mer</a:t>
            </a:r>
            <a:r>
              <a:rPr lang="en-US" dirty="0"/>
              <a:t> </a:t>
            </a:r>
            <a:r>
              <a:rPr lang="en-US" dirty="0" err="1"/>
              <a:t>kontakt</a:t>
            </a:r>
            <a:r>
              <a:rPr lang="en-US" dirty="0"/>
              <a:t> </a:t>
            </a:r>
            <a:r>
              <a:rPr lang="en-US" dirty="0" err="1"/>
              <a:t>och</a:t>
            </a:r>
            <a:r>
              <a:rPr lang="en-US" dirty="0"/>
              <a:t> </a:t>
            </a:r>
            <a:r>
              <a:rPr lang="en-US" dirty="0" err="1"/>
              <a:t>hitta</a:t>
            </a:r>
            <a:r>
              <a:rPr lang="en-US" dirty="0"/>
              <a:t> </a:t>
            </a:r>
            <a:r>
              <a:rPr lang="en-US" dirty="0" err="1"/>
              <a:t>nya</a:t>
            </a:r>
            <a:r>
              <a:rPr lang="en-US" dirty="0"/>
              <a:t> </a:t>
            </a:r>
            <a:r>
              <a:rPr lang="en-US" dirty="0" err="1"/>
              <a:t>kreativa</a:t>
            </a:r>
            <a:r>
              <a:rPr lang="en-US" dirty="0"/>
              <a:t> </a:t>
            </a:r>
            <a:r>
              <a:rPr lang="en-US" dirty="0" err="1"/>
              <a:t>lösningar</a:t>
            </a:r>
            <a:r>
              <a:rPr lang="en-US" dirty="0"/>
              <a:t>.</a:t>
            </a:r>
            <a:endParaRPr lang="sv-SE" dirty="0"/>
          </a:p>
        </p:txBody>
      </p:sp>
    </p:spTree>
    <p:extLst>
      <p:ext uri="{BB962C8B-B14F-4D97-AF65-F5344CB8AC3E}">
        <p14:creationId xmlns:p14="http://schemas.microsoft.com/office/powerpoint/2010/main" val="3324625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sv-SE" sz="1200" kern="1200" dirty="0" smtClean="0">
                <a:solidFill>
                  <a:schemeClr val="tx1"/>
                </a:solidFill>
                <a:effectLst/>
                <a:latin typeface="Arial" pitchFamily="34" charset="0"/>
                <a:ea typeface="Geneva" pitchFamily="1" charset="-128"/>
                <a:cs typeface="Geneva" charset="0"/>
              </a:rPr>
              <a:t>Hur kommunicerar man i olika typer av situationer? Hur når man fram till någon som är innesluten i en bubbla?</a:t>
            </a:r>
            <a:br>
              <a:rPr lang="sv-SE" sz="1200" kern="1200" dirty="0" smtClean="0">
                <a:solidFill>
                  <a:schemeClr val="tx1"/>
                </a:solidFill>
                <a:effectLst/>
                <a:latin typeface="Arial" pitchFamily="34" charset="0"/>
                <a:ea typeface="Geneva" pitchFamily="1" charset="-128"/>
                <a:cs typeface="Geneva" charset="0"/>
              </a:rPr>
            </a:br>
            <a:r>
              <a:rPr lang="sv-SE" sz="1200" kern="1200" dirty="0" smtClean="0">
                <a:solidFill>
                  <a:schemeClr val="tx1"/>
                </a:solidFill>
                <a:effectLst/>
                <a:latin typeface="Arial" pitchFamily="34" charset="0"/>
                <a:ea typeface="Geneva" pitchFamily="1" charset="-128"/>
                <a:cs typeface="Geneva" charset="0"/>
              </a:rPr>
              <a:t>Hur lyssnar man? Hur visar man att man vill förstå? Hur visar man att man inte förstår och behöver fler detaljer. Finns det saker man ska avstå från att säga? Finns det ordval som gör det lättare för en människa i en sårbar position att ta emot vård och omsorg, hur är min inställning och mitt kroppsspråk? </a:t>
            </a:r>
          </a:p>
          <a:p>
            <a:endParaRPr lang="sv-SE" dirty="0"/>
          </a:p>
        </p:txBody>
      </p:sp>
    </p:spTree>
    <p:extLst>
      <p:ext uri="{BB962C8B-B14F-4D97-AF65-F5344CB8AC3E}">
        <p14:creationId xmlns:p14="http://schemas.microsoft.com/office/powerpoint/2010/main" val="25564057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Dela ut känslor och behovslistor</a:t>
            </a:r>
            <a:endParaRPr lang="sv-SE" dirty="0"/>
          </a:p>
        </p:txBody>
      </p:sp>
    </p:spTree>
    <p:extLst>
      <p:ext uri="{BB962C8B-B14F-4D97-AF65-F5344CB8AC3E}">
        <p14:creationId xmlns:p14="http://schemas.microsoft.com/office/powerpoint/2010/main" val="10028697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defTabSz="914583">
              <a:defRPr/>
            </a:pPr>
            <a:r>
              <a:rPr lang="sv-SE" dirty="0" smtClean="0"/>
              <a:t>Genomförande/</a:t>
            </a:r>
            <a:r>
              <a:rPr lang="sv-SE" dirty="0" err="1" smtClean="0"/>
              <a:t>Talmanus</a:t>
            </a:r>
            <a:r>
              <a:rPr lang="sv-SE" dirty="0" smtClean="0"/>
              <a:t>:</a:t>
            </a:r>
            <a:r>
              <a:rPr lang="sv-SE" baseline="0" dirty="0" smtClean="0"/>
              <a:t> ”Nu ska vi lyssna på en intervju med Jon Engström, forskare”</a:t>
            </a:r>
            <a:endParaRPr lang="sv-SE" dirty="0"/>
          </a:p>
          <a:p>
            <a:endParaRPr lang="sv-SE" dirty="0"/>
          </a:p>
        </p:txBody>
      </p:sp>
    </p:spTree>
    <p:extLst>
      <p:ext uri="{BB962C8B-B14F-4D97-AF65-F5344CB8AC3E}">
        <p14:creationId xmlns:p14="http://schemas.microsoft.com/office/powerpoint/2010/main" val="31522531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Trädet som symbol: Känslor är det som syns, kronan på trädet.</a:t>
            </a:r>
            <a:br>
              <a:rPr lang="sv-SE" dirty="0" smtClean="0"/>
            </a:br>
            <a:r>
              <a:rPr lang="sv-SE" dirty="0" smtClean="0"/>
              <a:t>Rötterna är dolda/behov</a:t>
            </a:r>
            <a:r>
              <a:rPr lang="sv-SE" baseline="0" dirty="0" smtClean="0"/>
              <a:t> och vi kan gissa vad en annan människa/patient behöver när vi ser känslan.</a:t>
            </a:r>
            <a:br>
              <a:rPr lang="sv-SE" baseline="0" dirty="0" smtClean="0"/>
            </a:br>
            <a:r>
              <a:rPr lang="sv-SE" baseline="0" dirty="0" smtClean="0"/>
              <a:t/>
            </a:r>
            <a:br>
              <a:rPr lang="sv-SE" baseline="0" dirty="0" smtClean="0"/>
            </a:br>
            <a:r>
              <a:rPr lang="sv-SE" baseline="0" dirty="0" smtClean="0"/>
              <a:t>Fråga deltagarna:</a:t>
            </a:r>
          </a:p>
          <a:p>
            <a:r>
              <a:rPr lang="sv-SE" dirty="0" smtClean="0"/>
              <a:t>Vad känner du när tex behovet av samarbete</a:t>
            </a:r>
            <a:r>
              <a:rPr lang="sv-SE" baseline="0" dirty="0" smtClean="0"/>
              <a:t> </a:t>
            </a:r>
            <a:r>
              <a:rPr lang="sv-SE" dirty="0" smtClean="0"/>
              <a:t>är tillgodosett hos dig?</a:t>
            </a:r>
            <a:br>
              <a:rPr lang="sv-SE" dirty="0" smtClean="0"/>
            </a:br>
            <a:r>
              <a:rPr lang="sv-SE" dirty="0" smtClean="0"/>
              <a:t>Vad känner du när det behovet inte är tillgodosett?</a:t>
            </a:r>
            <a:br>
              <a:rPr lang="sv-SE" dirty="0" smtClean="0"/>
            </a:br>
            <a:r>
              <a:rPr lang="sv-SE" dirty="0" smtClean="0"/>
              <a:t>Vad kan det vara för behov som inte är tillgodosatt om du känner dig besviken? Tänk dig in i en situation.</a:t>
            </a:r>
            <a:br>
              <a:rPr lang="sv-SE" dirty="0" smtClean="0"/>
            </a:br>
            <a:r>
              <a:rPr lang="sv-SE" dirty="0" smtClean="0"/>
              <a:t>Vilka behov kan vara tillgodosatt om du känner dig glad?</a:t>
            </a:r>
            <a:endParaRPr lang="sv-SE" dirty="0"/>
          </a:p>
        </p:txBody>
      </p:sp>
    </p:spTree>
    <p:extLst>
      <p:ext uri="{BB962C8B-B14F-4D97-AF65-F5344CB8AC3E}">
        <p14:creationId xmlns:p14="http://schemas.microsoft.com/office/powerpoint/2010/main" val="367374911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indent="0" algn="l" defTabSz="914400" rtl="0" eaLnBrk="0" fontAlgn="base" latinLnBrk="0" hangingPunct="0">
              <a:lnSpc>
                <a:spcPct val="100000"/>
              </a:lnSpc>
              <a:spcBef>
                <a:spcPts val="0"/>
              </a:spcBef>
              <a:spcAft>
                <a:spcPct val="0"/>
              </a:spcAft>
              <a:buClrTx/>
              <a:buSzTx/>
              <a:buFontTx/>
              <a:buNone/>
              <a:tabLst/>
              <a:defRPr/>
            </a:pPr>
            <a:r>
              <a:rPr lang="sv-SE" b="0" dirty="0">
                <a:solidFill>
                  <a:schemeClr val="bg1">
                    <a:lumMod val="95000"/>
                  </a:schemeClr>
                </a:solidFill>
              </a:rPr>
              <a:t>Rätt och fel </a:t>
            </a:r>
            <a:r>
              <a:rPr lang="sv-SE" b="0" dirty="0" smtClean="0">
                <a:solidFill>
                  <a:schemeClr val="bg1">
                    <a:lumMod val="95000"/>
                  </a:schemeClr>
                </a:solidFill>
              </a:rPr>
              <a:t>blir </a:t>
            </a:r>
            <a:r>
              <a:rPr lang="sv-SE" b="0" dirty="0">
                <a:solidFill>
                  <a:schemeClr val="bg1">
                    <a:lumMod val="95000"/>
                  </a:schemeClr>
                </a:solidFill>
              </a:rPr>
              <a:t>ett trubbigt </a:t>
            </a:r>
            <a:r>
              <a:rPr lang="sv-SE" b="0" dirty="0" smtClean="0">
                <a:solidFill>
                  <a:schemeClr val="bg1">
                    <a:lumMod val="95000"/>
                  </a:schemeClr>
                </a:solidFill>
              </a:rPr>
              <a:t>sätt,</a:t>
            </a:r>
            <a:r>
              <a:rPr lang="sv-SE" b="0" baseline="0" dirty="0" smtClean="0">
                <a:solidFill>
                  <a:schemeClr val="bg1">
                    <a:lumMod val="95000"/>
                  </a:schemeClr>
                </a:solidFill>
              </a:rPr>
              <a:t> det innehåller inte så mycket information </a:t>
            </a:r>
            <a:r>
              <a:rPr lang="sv-SE" b="0" dirty="0" smtClean="0">
                <a:solidFill>
                  <a:schemeClr val="bg1">
                    <a:lumMod val="95000"/>
                  </a:schemeClr>
                </a:solidFill>
              </a:rPr>
              <a:t>– </a:t>
            </a:r>
            <a:r>
              <a:rPr lang="sv-SE" b="0" dirty="0">
                <a:solidFill>
                  <a:schemeClr val="bg1">
                    <a:lumMod val="95000"/>
                  </a:schemeClr>
                </a:solidFill>
              </a:rPr>
              <a:t>att hitta fler nyanser underlättar </a:t>
            </a:r>
            <a:r>
              <a:rPr lang="sv-SE" b="0" dirty="0" smtClean="0">
                <a:solidFill>
                  <a:schemeClr val="bg1">
                    <a:lumMod val="95000"/>
                  </a:schemeClr>
                </a:solidFill>
              </a:rPr>
              <a:t>kontakt.</a:t>
            </a:r>
            <a:r>
              <a:rPr lang="sv-SE" b="0" baseline="0" dirty="0" smtClean="0">
                <a:solidFill>
                  <a:schemeClr val="bg1">
                    <a:lumMod val="95000"/>
                  </a:schemeClr>
                </a:solidFill>
              </a:rPr>
              <a:t> Kom ihåg att det inte handlar om rätt/fel sätt utan om vad som skapar kontakt, att vara nyfiken på den andre.</a:t>
            </a:r>
            <a:endParaRPr lang="sv-SE" dirty="0" smtClean="0"/>
          </a:p>
          <a:p>
            <a:pPr marL="0" marR="0" indent="0" algn="l" defTabSz="914400" rtl="0" eaLnBrk="0" fontAlgn="base" latinLnBrk="0" hangingPunct="0">
              <a:lnSpc>
                <a:spcPct val="100000"/>
              </a:lnSpc>
              <a:spcBef>
                <a:spcPts val="0"/>
              </a:spcBef>
              <a:spcAft>
                <a:spcPct val="0"/>
              </a:spcAft>
              <a:buClrTx/>
              <a:buSzTx/>
              <a:buFontTx/>
              <a:buNone/>
              <a:tabLst/>
              <a:defRPr/>
            </a:pPr>
            <a:endParaRPr lang="sv-SE" dirty="0" smtClean="0"/>
          </a:p>
          <a:p>
            <a:pPr>
              <a:spcBef>
                <a:spcPts val="0"/>
              </a:spcBef>
            </a:pPr>
            <a:endParaRPr lang="sv-SE" b="0" dirty="0"/>
          </a:p>
        </p:txBody>
      </p:sp>
    </p:spTree>
    <p:extLst>
      <p:ext uri="{BB962C8B-B14F-4D97-AF65-F5344CB8AC3E}">
        <p14:creationId xmlns:p14="http://schemas.microsoft.com/office/powerpoint/2010/main" val="238395173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spcBef>
                <a:spcPts val="0"/>
              </a:spcBef>
            </a:pPr>
            <a:endParaRPr lang="sv-SE" b="0" dirty="0"/>
          </a:p>
        </p:txBody>
      </p:sp>
    </p:spTree>
    <p:extLst>
      <p:ext uri="{BB962C8B-B14F-4D97-AF65-F5344CB8AC3E}">
        <p14:creationId xmlns:p14="http://schemas.microsoft.com/office/powerpoint/2010/main" val="54555727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indent="0" algn="l" defTabSz="914400" rtl="0" eaLnBrk="0" fontAlgn="base" latinLnBrk="0" hangingPunct="0">
              <a:lnSpc>
                <a:spcPct val="100000"/>
              </a:lnSpc>
              <a:spcBef>
                <a:spcPts val="0"/>
              </a:spcBef>
              <a:spcAft>
                <a:spcPct val="0"/>
              </a:spcAft>
              <a:buClrTx/>
              <a:buSzTx/>
              <a:buFontTx/>
              <a:buNone/>
              <a:tabLst/>
              <a:defRPr/>
            </a:pPr>
            <a:endParaRPr lang="sv-SE" dirty="0" smtClean="0"/>
          </a:p>
          <a:p>
            <a:pPr>
              <a:spcBef>
                <a:spcPts val="0"/>
              </a:spcBef>
            </a:pPr>
            <a:endParaRPr lang="sv-SE" b="0" dirty="0"/>
          </a:p>
        </p:txBody>
      </p:sp>
    </p:spTree>
    <p:extLst>
      <p:ext uri="{BB962C8B-B14F-4D97-AF65-F5344CB8AC3E}">
        <p14:creationId xmlns:p14="http://schemas.microsoft.com/office/powerpoint/2010/main" val="86710625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indent="0" algn="l" defTabSz="914400" rtl="0" eaLnBrk="0" fontAlgn="base" latinLnBrk="0" hangingPunct="0">
              <a:lnSpc>
                <a:spcPct val="100000"/>
              </a:lnSpc>
              <a:spcBef>
                <a:spcPts val="0"/>
              </a:spcBef>
              <a:spcAft>
                <a:spcPct val="0"/>
              </a:spcAft>
              <a:buClrTx/>
              <a:buSzTx/>
              <a:buFontTx/>
              <a:buNone/>
              <a:tabLst/>
              <a:defRPr/>
            </a:pPr>
            <a:endParaRPr lang="sv-SE" dirty="0" smtClean="0"/>
          </a:p>
          <a:p>
            <a:pPr>
              <a:spcBef>
                <a:spcPts val="0"/>
              </a:spcBef>
            </a:pPr>
            <a:endParaRPr lang="sv-SE" b="0" dirty="0"/>
          </a:p>
        </p:txBody>
      </p:sp>
    </p:spTree>
    <p:extLst>
      <p:ext uri="{BB962C8B-B14F-4D97-AF65-F5344CB8AC3E}">
        <p14:creationId xmlns:p14="http://schemas.microsoft.com/office/powerpoint/2010/main" val="9223585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indent="0" algn="l" defTabSz="914400" rtl="0" eaLnBrk="0" fontAlgn="base" latinLnBrk="0" hangingPunct="0">
              <a:lnSpc>
                <a:spcPct val="100000"/>
              </a:lnSpc>
              <a:spcBef>
                <a:spcPts val="0"/>
              </a:spcBef>
              <a:spcAft>
                <a:spcPct val="0"/>
              </a:spcAft>
              <a:buClrTx/>
              <a:buSzTx/>
              <a:buFontTx/>
              <a:buNone/>
              <a:tabLst/>
              <a:defRPr/>
            </a:pPr>
            <a:endParaRPr lang="sv-SE" dirty="0" smtClean="0"/>
          </a:p>
          <a:p>
            <a:pPr>
              <a:spcBef>
                <a:spcPts val="0"/>
              </a:spcBef>
            </a:pPr>
            <a:endParaRPr lang="sv-SE" b="0" dirty="0"/>
          </a:p>
        </p:txBody>
      </p:sp>
    </p:spTree>
    <p:extLst>
      <p:ext uri="{BB962C8B-B14F-4D97-AF65-F5344CB8AC3E}">
        <p14:creationId xmlns:p14="http://schemas.microsoft.com/office/powerpoint/2010/main" val="354659447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spcBef>
                <a:spcPts val="0"/>
              </a:spcBef>
            </a:pPr>
            <a:endParaRPr lang="sv-SE" b="0" dirty="0"/>
          </a:p>
        </p:txBody>
      </p:sp>
    </p:spTree>
    <p:extLst>
      <p:ext uri="{BB962C8B-B14F-4D97-AF65-F5344CB8AC3E}">
        <p14:creationId xmlns:p14="http://schemas.microsoft.com/office/powerpoint/2010/main" val="3029327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indent="0" algn="l" defTabSz="914400" rtl="0" eaLnBrk="0" fontAlgn="base" latinLnBrk="0" hangingPunct="0">
              <a:lnSpc>
                <a:spcPct val="100000"/>
              </a:lnSpc>
              <a:spcBef>
                <a:spcPts val="0"/>
              </a:spcBef>
              <a:spcAft>
                <a:spcPct val="0"/>
              </a:spcAft>
              <a:buClrTx/>
              <a:buSzTx/>
              <a:buFontTx/>
              <a:buNone/>
              <a:tabLst/>
              <a:defRPr/>
            </a:pPr>
            <a:endParaRPr lang="sv-SE" dirty="0" smtClean="0"/>
          </a:p>
          <a:p>
            <a:pPr>
              <a:spcBef>
                <a:spcPts val="0"/>
              </a:spcBef>
            </a:pPr>
            <a:endParaRPr lang="sv-SE" b="0" dirty="0"/>
          </a:p>
        </p:txBody>
      </p:sp>
    </p:spTree>
    <p:extLst>
      <p:ext uri="{BB962C8B-B14F-4D97-AF65-F5344CB8AC3E}">
        <p14:creationId xmlns:p14="http://schemas.microsoft.com/office/powerpoint/2010/main" val="260140698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indent="0" algn="l" defTabSz="914400" rtl="0" eaLnBrk="0" fontAlgn="base" latinLnBrk="0" hangingPunct="0">
              <a:lnSpc>
                <a:spcPct val="100000"/>
              </a:lnSpc>
              <a:spcBef>
                <a:spcPts val="0"/>
              </a:spcBef>
              <a:spcAft>
                <a:spcPct val="0"/>
              </a:spcAft>
              <a:buClrTx/>
              <a:buSzTx/>
              <a:buFontTx/>
              <a:buNone/>
              <a:tabLst/>
              <a:defRPr/>
            </a:pPr>
            <a:endParaRPr lang="sv-SE" dirty="0" smtClean="0"/>
          </a:p>
          <a:p>
            <a:pPr>
              <a:spcBef>
                <a:spcPts val="0"/>
              </a:spcBef>
            </a:pPr>
            <a:endParaRPr lang="sv-SE" b="0" dirty="0"/>
          </a:p>
        </p:txBody>
      </p:sp>
    </p:spTree>
    <p:extLst>
      <p:ext uri="{BB962C8B-B14F-4D97-AF65-F5344CB8AC3E}">
        <p14:creationId xmlns:p14="http://schemas.microsoft.com/office/powerpoint/2010/main" val="58671540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indent="0" algn="l" defTabSz="914400" rtl="0" eaLnBrk="0" fontAlgn="base" latinLnBrk="0" hangingPunct="0">
              <a:lnSpc>
                <a:spcPct val="100000"/>
              </a:lnSpc>
              <a:spcBef>
                <a:spcPts val="0"/>
              </a:spcBef>
              <a:spcAft>
                <a:spcPct val="0"/>
              </a:spcAft>
              <a:buClrTx/>
              <a:buSzTx/>
              <a:buFontTx/>
              <a:buNone/>
              <a:tabLst/>
              <a:defRPr/>
            </a:pPr>
            <a:endParaRPr lang="sv-SE" dirty="0" smtClean="0"/>
          </a:p>
          <a:p>
            <a:pPr>
              <a:spcBef>
                <a:spcPts val="0"/>
              </a:spcBef>
            </a:pPr>
            <a:endParaRPr lang="sv-SE" b="0" dirty="0"/>
          </a:p>
        </p:txBody>
      </p:sp>
    </p:spTree>
    <p:extLst>
      <p:ext uri="{BB962C8B-B14F-4D97-AF65-F5344CB8AC3E}">
        <p14:creationId xmlns:p14="http://schemas.microsoft.com/office/powerpoint/2010/main" val="27821418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defTabSz="914583">
              <a:defRPr/>
            </a:pPr>
            <a:r>
              <a:rPr lang="sv-SE" dirty="0" smtClean="0"/>
              <a:t>Genomförande/</a:t>
            </a:r>
            <a:r>
              <a:rPr lang="sv-SE" dirty="0" err="1" smtClean="0"/>
              <a:t>Talmanus</a:t>
            </a:r>
            <a:r>
              <a:rPr lang="sv-SE" dirty="0" smtClean="0"/>
              <a:t>:</a:t>
            </a:r>
            <a:r>
              <a:rPr lang="sv-SE" baseline="0" dirty="0" smtClean="0"/>
              <a:t> ”Nu ska vi lyssna på en intervju med Jon Engström, forskare”</a:t>
            </a:r>
            <a:endParaRPr lang="sv-SE" dirty="0"/>
          </a:p>
          <a:p>
            <a:endParaRPr lang="sv-SE" dirty="0"/>
          </a:p>
        </p:txBody>
      </p:sp>
    </p:spTree>
    <p:extLst>
      <p:ext uri="{BB962C8B-B14F-4D97-AF65-F5344CB8AC3E}">
        <p14:creationId xmlns:p14="http://schemas.microsoft.com/office/powerpoint/2010/main" val="362989916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indent="0" algn="l" defTabSz="914400" rtl="0" eaLnBrk="0" fontAlgn="base" latinLnBrk="0" hangingPunct="0">
              <a:lnSpc>
                <a:spcPct val="100000"/>
              </a:lnSpc>
              <a:spcBef>
                <a:spcPts val="0"/>
              </a:spcBef>
              <a:spcAft>
                <a:spcPct val="0"/>
              </a:spcAft>
              <a:buClrTx/>
              <a:buSzTx/>
              <a:buFontTx/>
              <a:buNone/>
              <a:tabLst/>
              <a:defRPr/>
            </a:pPr>
            <a:endParaRPr lang="sv-SE" dirty="0" smtClean="0"/>
          </a:p>
          <a:p>
            <a:pPr>
              <a:spcBef>
                <a:spcPts val="0"/>
              </a:spcBef>
            </a:pPr>
            <a:endParaRPr lang="sv-SE" b="0" dirty="0"/>
          </a:p>
        </p:txBody>
      </p:sp>
    </p:spTree>
    <p:extLst>
      <p:ext uri="{BB962C8B-B14F-4D97-AF65-F5344CB8AC3E}">
        <p14:creationId xmlns:p14="http://schemas.microsoft.com/office/powerpoint/2010/main" val="35964201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indent="0" algn="l" defTabSz="914400" rtl="0" eaLnBrk="0" fontAlgn="base" latinLnBrk="0" hangingPunct="0">
              <a:lnSpc>
                <a:spcPct val="100000"/>
              </a:lnSpc>
              <a:spcBef>
                <a:spcPts val="0"/>
              </a:spcBef>
              <a:spcAft>
                <a:spcPct val="0"/>
              </a:spcAft>
              <a:buClrTx/>
              <a:buSzTx/>
              <a:buFontTx/>
              <a:buNone/>
              <a:tabLst/>
              <a:defRPr/>
            </a:pPr>
            <a:endParaRPr lang="sv-SE" dirty="0" smtClean="0"/>
          </a:p>
          <a:p>
            <a:pPr>
              <a:spcBef>
                <a:spcPts val="0"/>
              </a:spcBef>
            </a:pPr>
            <a:endParaRPr lang="sv-SE" b="0" dirty="0"/>
          </a:p>
        </p:txBody>
      </p:sp>
    </p:spTree>
    <p:extLst>
      <p:ext uri="{BB962C8B-B14F-4D97-AF65-F5344CB8AC3E}">
        <p14:creationId xmlns:p14="http://schemas.microsoft.com/office/powerpoint/2010/main" val="69500834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indent="0" algn="l" defTabSz="914400" rtl="0" eaLnBrk="0" fontAlgn="base" latinLnBrk="0" hangingPunct="0">
              <a:lnSpc>
                <a:spcPct val="100000"/>
              </a:lnSpc>
              <a:spcBef>
                <a:spcPts val="0"/>
              </a:spcBef>
              <a:spcAft>
                <a:spcPct val="0"/>
              </a:spcAft>
              <a:buClrTx/>
              <a:buSzTx/>
              <a:buFontTx/>
              <a:buNone/>
              <a:tabLst/>
              <a:defRPr/>
            </a:pPr>
            <a:endParaRPr lang="sv-SE" dirty="0" smtClean="0"/>
          </a:p>
          <a:p>
            <a:pPr>
              <a:spcBef>
                <a:spcPts val="0"/>
              </a:spcBef>
            </a:pPr>
            <a:endParaRPr lang="sv-SE" b="0" dirty="0"/>
          </a:p>
        </p:txBody>
      </p:sp>
    </p:spTree>
    <p:extLst>
      <p:ext uri="{BB962C8B-B14F-4D97-AF65-F5344CB8AC3E}">
        <p14:creationId xmlns:p14="http://schemas.microsoft.com/office/powerpoint/2010/main" val="322549906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indent="0" algn="l" defTabSz="914400" rtl="0" eaLnBrk="0" fontAlgn="base" latinLnBrk="0" hangingPunct="0">
              <a:lnSpc>
                <a:spcPct val="100000"/>
              </a:lnSpc>
              <a:spcBef>
                <a:spcPts val="0"/>
              </a:spcBef>
              <a:spcAft>
                <a:spcPct val="0"/>
              </a:spcAft>
              <a:buClrTx/>
              <a:buSzTx/>
              <a:buFontTx/>
              <a:buNone/>
              <a:tabLst/>
              <a:defRPr/>
            </a:pPr>
            <a:endParaRPr lang="sv-SE" dirty="0" smtClean="0"/>
          </a:p>
          <a:p>
            <a:pPr>
              <a:spcBef>
                <a:spcPts val="0"/>
              </a:spcBef>
            </a:pPr>
            <a:endParaRPr lang="sv-SE" b="0" dirty="0"/>
          </a:p>
        </p:txBody>
      </p:sp>
    </p:spTree>
    <p:extLst>
      <p:ext uri="{BB962C8B-B14F-4D97-AF65-F5344CB8AC3E}">
        <p14:creationId xmlns:p14="http://schemas.microsoft.com/office/powerpoint/2010/main" val="9317757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indent="0" algn="l" defTabSz="914400" rtl="0" eaLnBrk="0" fontAlgn="base" latinLnBrk="0" hangingPunct="0">
              <a:lnSpc>
                <a:spcPct val="100000"/>
              </a:lnSpc>
              <a:spcBef>
                <a:spcPts val="0"/>
              </a:spcBef>
              <a:spcAft>
                <a:spcPct val="0"/>
              </a:spcAft>
              <a:buClrTx/>
              <a:buSzTx/>
              <a:buFontTx/>
              <a:buNone/>
              <a:tabLst/>
              <a:defRPr/>
            </a:pPr>
            <a:r>
              <a:rPr lang="sv-SE" b="0" dirty="0" smtClean="0">
                <a:solidFill>
                  <a:schemeClr val="bg1">
                    <a:lumMod val="95000"/>
                  </a:schemeClr>
                </a:solidFill>
              </a:rPr>
              <a:t>Dialog: </a:t>
            </a:r>
          </a:p>
          <a:p>
            <a:pPr marL="0" marR="0" indent="0" algn="l" defTabSz="914400" rtl="0" eaLnBrk="0" fontAlgn="base" latinLnBrk="0" hangingPunct="0">
              <a:lnSpc>
                <a:spcPct val="100000"/>
              </a:lnSpc>
              <a:spcBef>
                <a:spcPts val="0"/>
              </a:spcBef>
              <a:spcAft>
                <a:spcPct val="0"/>
              </a:spcAft>
              <a:buClrTx/>
              <a:buSzTx/>
              <a:buFontTx/>
              <a:buNone/>
              <a:tabLst/>
              <a:defRPr/>
            </a:pPr>
            <a:r>
              <a:rPr lang="sv-SE" b="0" baseline="0" dirty="0" smtClean="0">
                <a:solidFill>
                  <a:schemeClr val="bg1">
                    <a:lumMod val="95000"/>
                  </a:schemeClr>
                </a:solidFill>
              </a:rPr>
              <a:t>Vad händer i er om en patient/partner/förälder/annan agerar på följande sätt.</a:t>
            </a:r>
            <a:br>
              <a:rPr lang="sv-SE" b="0" baseline="0" dirty="0" smtClean="0">
                <a:solidFill>
                  <a:schemeClr val="bg1">
                    <a:lumMod val="95000"/>
                  </a:schemeClr>
                </a:solidFill>
              </a:rPr>
            </a:br>
            <a:r>
              <a:rPr lang="sv-SE" b="0" baseline="0" dirty="0" smtClean="0">
                <a:solidFill>
                  <a:schemeClr val="bg1">
                    <a:lumMod val="95000"/>
                  </a:schemeClr>
                </a:solidFill>
              </a:rPr>
              <a:t>Vad tror ni händer i andra om ni agerar så här.</a:t>
            </a:r>
            <a:br>
              <a:rPr lang="sv-SE" b="0" baseline="0" dirty="0" smtClean="0">
                <a:solidFill>
                  <a:schemeClr val="bg1">
                    <a:lumMod val="95000"/>
                  </a:schemeClr>
                </a:solidFill>
              </a:rPr>
            </a:br>
            <a:endParaRPr lang="sv-SE" b="0" dirty="0"/>
          </a:p>
        </p:txBody>
      </p:sp>
    </p:spTree>
    <p:extLst>
      <p:ext uri="{BB962C8B-B14F-4D97-AF65-F5344CB8AC3E}">
        <p14:creationId xmlns:p14="http://schemas.microsoft.com/office/powerpoint/2010/main" val="238395173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sv-SE" sz="1200" dirty="0" smtClean="0"/>
              <a:t>Vi har alla relationer där det kan</a:t>
            </a:r>
            <a:r>
              <a:rPr lang="sv-SE" sz="1200" baseline="0" dirty="0" smtClean="0"/>
              <a:t> vara en utmaning med hur vi förstår varandra (partner, barn, föräldrar, kollegor) och där det kan gå fel, då är det bra att ha nycklar vad man ska se upp med och vad vi kan istället fokusera på för bra kontakt. </a:t>
            </a:r>
            <a:br>
              <a:rPr lang="sv-SE" sz="1200" baseline="0" dirty="0" smtClean="0"/>
            </a:br>
            <a:r>
              <a:rPr lang="sv-SE" sz="1200" baseline="0" dirty="0" smtClean="0"/>
              <a:t/>
            </a:r>
            <a:br>
              <a:rPr lang="sv-SE" sz="1200" baseline="0" dirty="0" smtClean="0"/>
            </a:br>
            <a:r>
              <a:rPr lang="sv-SE" sz="1200" baseline="0" dirty="0" smtClean="0"/>
              <a:t>Observation innebär a</a:t>
            </a:r>
            <a:r>
              <a:rPr lang="sv-SE" sz="1200" dirty="0" smtClean="0"/>
              <a:t>tt vara konkret i det du beskriver sänker risken för kritik och missförstånd. </a:t>
            </a:r>
            <a:br>
              <a:rPr lang="sv-SE" sz="1200" dirty="0" smtClean="0"/>
            </a:br>
            <a:r>
              <a:rPr lang="sv-SE" sz="1200" dirty="0" smtClean="0"/>
              <a:t>Observation är de konkreta handlingar vi observerar, det vi kan se och höra utan att blanda in våra tankar (etiketter/bedömningar osv.) . Det innebär inte att vi slutar sätta etiketter på andra men om vi vill skapa kontakt är det en fördel att kunna hålla isär dessa områden. Vi gör det inte för att det är ”rätt” och utan för att vi gör en ansträngning för att skapa kontakt.</a:t>
            </a:r>
            <a:br>
              <a:rPr lang="sv-SE" sz="1200" dirty="0" smtClean="0"/>
            </a:br>
            <a:r>
              <a:rPr lang="sv-SE" sz="1200" dirty="0" smtClean="0"/>
              <a:t>Nyckeln är en symbol för nyckelskillnad,</a:t>
            </a:r>
            <a:r>
              <a:rPr lang="sv-SE" sz="1200" baseline="0" dirty="0" smtClean="0"/>
              <a:t> kan vi skilja på observation/tolkning kan vi ”låsa upp” vår kommunikation att bli tydligare. </a:t>
            </a:r>
            <a:br>
              <a:rPr lang="sv-SE" sz="1200" baseline="0" dirty="0" smtClean="0"/>
            </a:br>
            <a:r>
              <a:rPr lang="sv-SE" sz="1200" baseline="0" dirty="0" smtClean="0"/>
              <a:t/>
            </a:r>
            <a:br>
              <a:rPr lang="sv-SE" sz="1200" baseline="0" dirty="0" smtClean="0"/>
            </a:br>
            <a:r>
              <a:rPr lang="sv-SE" sz="1200" kern="1200" dirty="0" smtClean="0">
                <a:solidFill>
                  <a:schemeClr val="tx1"/>
                </a:solidFill>
                <a:effectLst/>
                <a:latin typeface="Arial" pitchFamily="34" charset="0"/>
                <a:ea typeface="Geneva" pitchFamily="1" charset="-128"/>
                <a:cs typeface="Geneva" charset="0"/>
              </a:rPr>
              <a:t>Observationen är det som är mätbart, som en kamera skulle registrera, det som pågår, det båda parter skulle kunna vara överens om. Först observerar vi det som faktiskt händer i en situation; vad vi observerar att andra säger eller gör som berikar vårt liv eller inte. Konsten är sedan att kunna uttrycka observationen utan att blanda in kritik eller tolkningar. Om vi är kapabla att skilja observationer från våra egna tolkningar/åsikter kan vi göra tröskeln lägre att förstå varandra. </a:t>
            </a:r>
            <a:br>
              <a:rPr lang="sv-SE" sz="1200" kern="1200" dirty="0" smtClean="0">
                <a:solidFill>
                  <a:schemeClr val="tx1"/>
                </a:solidFill>
                <a:effectLst/>
                <a:latin typeface="Arial" pitchFamily="34" charset="0"/>
                <a:ea typeface="Geneva" pitchFamily="1" charset="-128"/>
                <a:cs typeface="Geneva" charset="0"/>
              </a:rPr>
            </a:br>
            <a:r>
              <a:rPr lang="sv-SE" sz="1200" kern="1200" dirty="0" smtClean="0">
                <a:solidFill>
                  <a:schemeClr val="tx1"/>
                </a:solidFill>
                <a:effectLst/>
                <a:latin typeface="Arial" pitchFamily="34" charset="0"/>
                <a:ea typeface="Geneva" pitchFamily="1" charset="-128"/>
                <a:cs typeface="Geneva" charset="0"/>
              </a:rPr>
              <a:t/>
            </a:r>
            <a:br>
              <a:rPr lang="sv-SE" sz="1200" kern="1200" dirty="0" smtClean="0">
                <a:solidFill>
                  <a:schemeClr val="tx1"/>
                </a:solidFill>
                <a:effectLst/>
                <a:latin typeface="Arial" pitchFamily="34" charset="0"/>
                <a:ea typeface="Geneva" pitchFamily="1" charset="-128"/>
                <a:cs typeface="Geneva" charset="0"/>
              </a:rPr>
            </a:br>
            <a:r>
              <a:rPr lang="sv-SE" sz="1200" baseline="0" dirty="0" smtClean="0"/>
              <a:t>Ett ex kan vara ”jag har blåa byxor” (observation) eller ”jag har snygga blåa byxor” (tolkning).</a:t>
            </a:r>
            <a:br>
              <a:rPr lang="sv-SE" sz="1200" baseline="0" dirty="0" smtClean="0"/>
            </a:br>
            <a:r>
              <a:rPr lang="sv-SE" sz="1200" baseline="0" dirty="0" smtClean="0"/>
              <a:t>Med tolkning kan det bli svårt med delad verklighet vilket kan leda till missförstånd och konflikt.</a:t>
            </a:r>
            <a:br>
              <a:rPr lang="sv-SE" sz="1200" baseline="0" dirty="0" smtClean="0"/>
            </a:br>
            <a:r>
              <a:rPr lang="sv-SE" sz="1200" baseline="0" dirty="0" smtClean="0"/>
              <a:t>Med minsta gemensamma nämnare vi kan vara överens om är en bas för fortsatt dialog.</a:t>
            </a:r>
            <a:br>
              <a:rPr lang="sv-SE" sz="1200" baseline="0" dirty="0" smtClean="0"/>
            </a:br>
            <a:endParaRPr lang="sv-SE" sz="1200" dirty="0" smtClean="0"/>
          </a:p>
          <a:p>
            <a:endParaRPr lang="sv-SE" dirty="0"/>
          </a:p>
        </p:txBody>
      </p:sp>
    </p:spTree>
    <p:extLst>
      <p:ext uri="{BB962C8B-B14F-4D97-AF65-F5344CB8AC3E}">
        <p14:creationId xmlns:p14="http://schemas.microsoft.com/office/powerpoint/2010/main" val="126747649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buFont typeface="+mj-lt"/>
              <a:buNone/>
            </a:pPr>
            <a:r>
              <a:rPr lang="sv-SE" dirty="0" smtClean="0"/>
              <a:t>Hjälpmedel för att granska sin egen kommunikation är att ställa sig frågorna:</a:t>
            </a:r>
          </a:p>
          <a:p>
            <a:pPr marL="0" indent="0">
              <a:buFont typeface="+mj-lt"/>
              <a:buNone/>
            </a:pPr>
            <a:r>
              <a:rPr lang="sv-SE" dirty="0" smtClean="0"/>
              <a:t>Skulle min kollega beskriva händelsen på samma sätt?</a:t>
            </a:r>
            <a:br>
              <a:rPr lang="sv-SE" dirty="0" smtClean="0"/>
            </a:br>
            <a:r>
              <a:rPr lang="sv-SE" dirty="0" smtClean="0"/>
              <a:t>Skulle den person vi observerat beskriva händelsen så?</a:t>
            </a:r>
            <a:br>
              <a:rPr lang="sv-SE" dirty="0" smtClean="0"/>
            </a:br>
            <a:r>
              <a:rPr lang="sv-SE" dirty="0" smtClean="0"/>
              <a:t>Om</a:t>
            </a:r>
            <a:r>
              <a:rPr lang="sv-SE" baseline="0" dirty="0" smtClean="0"/>
              <a:t> vi inte beskriver situationen på samma sätt, har någon av oss blandat in en tolkning.</a:t>
            </a:r>
            <a:br>
              <a:rPr lang="sv-SE" baseline="0" dirty="0" smtClean="0"/>
            </a:br>
            <a:r>
              <a:rPr lang="sv-SE" baseline="0" dirty="0" smtClean="0"/>
              <a:t/>
            </a:r>
            <a:br>
              <a:rPr lang="sv-SE" baseline="0" dirty="0" smtClean="0"/>
            </a:br>
            <a:r>
              <a:rPr lang="sv-SE" baseline="0" dirty="0" smtClean="0"/>
              <a:t>Är det din fantasi eller är det sant?</a:t>
            </a:r>
            <a:endParaRPr lang="sv-SE" dirty="0"/>
          </a:p>
        </p:txBody>
      </p:sp>
    </p:spTree>
    <p:extLst>
      <p:ext uri="{BB962C8B-B14F-4D97-AF65-F5344CB8AC3E}">
        <p14:creationId xmlns:p14="http://schemas.microsoft.com/office/powerpoint/2010/main" val="241053408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buFont typeface="+mj-lt"/>
              <a:buNone/>
            </a:pPr>
            <a:endParaRPr lang="sv-SE" dirty="0"/>
          </a:p>
        </p:txBody>
      </p:sp>
    </p:spTree>
    <p:extLst>
      <p:ext uri="{BB962C8B-B14F-4D97-AF65-F5344CB8AC3E}">
        <p14:creationId xmlns:p14="http://schemas.microsoft.com/office/powerpoint/2010/main" val="408872869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Känslor kan vara både angenäma och utmanande. Att veta vad vi känner dvs vilka signaler som kroppen ger oss är en hjälp till att hitta ett språk,</a:t>
            </a:r>
            <a:r>
              <a:rPr lang="sv-SE" baseline="0" dirty="0" smtClean="0"/>
              <a:t> en kod som vi delar tex nervös, hungrig, glad.</a:t>
            </a:r>
            <a:br>
              <a:rPr lang="sv-SE" baseline="0" dirty="0" smtClean="0"/>
            </a:br>
            <a:r>
              <a:rPr lang="sv-SE" dirty="0" smtClean="0"/>
              <a:t>Vi ser dem som signaler på om våra behov är tillgodosedda eller inte.</a:t>
            </a:r>
            <a:endParaRPr lang="sv-SE" dirty="0"/>
          </a:p>
        </p:txBody>
      </p:sp>
    </p:spTree>
    <p:extLst>
      <p:ext uri="{BB962C8B-B14F-4D97-AF65-F5344CB8AC3E}">
        <p14:creationId xmlns:p14="http://schemas.microsoft.com/office/powerpoint/2010/main" val="140706683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Tree>
    <p:extLst>
      <p:ext uri="{BB962C8B-B14F-4D97-AF65-F5344CB8AC3E}">
        <p14:creationId xmlns:p14="http://schemas.microsoft.com/office/powerpoint/2010/main" val="25967293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kern="1200" dirty="0" smtClean="0">
                <a:solidFill>
                  <a:schemeClr val="tx1"/>
                </a:solidFill>
                <a:effectLst/>
                <a:latin typeface="Arial" pitchFamily="34" charset="0"/>
                <a:ea typeface="Geneva" pitchFamily="1" charset="-128"/>
                <a:cs typeface="Geneva" charset="0"/>
              </a:rPr>
              <a:t>De 1000 respondenter som var med och besvarade enkätundersökningen och de 27 patienter som intervjuades och som låg till grund för Jon Engströms studie om Patientsegmentering kom från hela landet med god spridning, alltså inte bara från Stockholm.</a:t>
            </a:r>
          </a:p>
          <a:p>
            <a:r>
              <a:rPr lang="sv-SE" sz="1200" kern="1200" dirty="0" smtClean="0">
                <a:solidFill>
                  <a:schemeClr val="tx1"/>
                </a:solidFill>
                <a:effectLst/>
                <a:latin typeface="Arial" pitchFamily="34" charset="0"/>
                <a:ea typeface="Geneva" pitchFamily="1" charset="-128"/>
                <a:cs typeface="Geneva" charset="0"/>
              </a:rPr>
              <a:t>Det finns ingen jämförande studie från övriga världen, däremot har Jon och hans forskningsgrupp fört en diskussion med forskare i USA kring samarbete, så det verkar vara på gång men ingenting i nuläget. </a:t>
            </a:r>
          </a:p>
          <a:p>
            <a:endParaRPr lang="sv-SE" sz="1100" b="1" dirty="0"/>
          </a:p>
        </p:txBody>
      </p:sp>
    </p:spTree>
    <p:extLst>
      <p:ext uri="{BB962C8B-B14F-4D97-AF65-F5344CB8AC3E}">
        <p14:creationId xmlns:p14="http://schemas.microsoft.com/office/powerpoint/2010/main" val="332481072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buFont typeface="+mj-lt"/>
              <a:buNone/>
            </a:pPr>
            <a:r>
              <a:rPr lang="sv-SE" dirty="0" smtClean="0"/>
              <a:t>Om jag är nyfiken på vad mina</a:t>
            </a:r>
            <a:r>
              <a:rPr lang="sv-SE" baseline="0" dirty="0" smtClean="0"/>
              <a:t> känslor påminner mig om (behov) så behöver jag inte skylla på någon annan.</a:t>
            </a:r>
            <a:br>
              <a:rPr lang="sv-SE" baseline="0" dirty="0" smtClean="0"/>
            </a:br>
            <a:endParaRPr lang="sv-SE" dirty="0"/>
          </a:p>
        </p:txBody>
      </p:sp>
    </p:spTree>
    <p:extLst>
      <p:ext uri="{BB962C8B-B14F-4D97-AF65-F5344CB8AC3E}">
        <p14:creationId xmlns:p14="http://schemas.microsoft.com/office/powerpoint/2010/main" val="333464672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gn="l"/>
            <a:r>
              <a:rPr lang="sv-SE" sz="1200" b="0" u="none" dirty="0" smtClean="0"/>
              <a:t>Behov </a:t>
            </a:r>
          </a:p>
          <a:p>
            <a:pPr algn="l"/>
            <a:r>
              <a:rPr lang="sv-SE" sz="1200" dirty="0" smtClean="0"/>
              <a:t>Värderingar och drömmar som framkallar våra känslor,</a:t>
            </a:r>
            <a:r>
              <a:rPr lang="sv-SE" sz="1200" baseline="0" dirty="0" smtClean="0"/>
              <a:t> </a:t>
            </a:r>
            <a:r>
              <a:rPr lang="sv-SE" sz="1200" dirty="0" smtClean="0"/>
              <a:t>alla människor delar samma behov</a:t>
            </a:r>
          </a:p>
          <a:p>
            <a:pPr algn="l"/>
            <a:r>
              <a:rPr lang="sv-SE" sz="1200" dirty="0" smtClean="0"/>
              <a:t>Konflikter uppstår på strateginivå, inte på behovsnivå. Om vi kan vara nyfikna på andras behov, även om vi inte förstår deras handlingar, så kan det hjälpa oss att få kontakt. Så sikta på det mänskliga behovet om vi inte hittar den gemensamma strategin.</a:t>
            </a:r>
            <a:br>
              <a:rPr lang="sv-SE" sz="1200" dirty="0" smtClean="0"/>
            </a:br>
            <a:endParaRPr lang="sv-SE" sz="1200" dirty="0" smtClean="0"/>
          </a:p>
          <a:p>
            <a:r>
              <a:rPr lang="sv-SE" baseline="0" dirty="0" smtClean="0"/>
              <a:t>Hungrig är ett behov, vilket val jag sedan gör av mat är en strategi för att tillgodose behovet.</a:t>
            </a:r>
            <a:br>
              <a:rPr lang="sv-SE" baseline="0" dirty="0" smtClean="0"/>
            </a:br>
            <a:r>
              <a:rPr lang="sv-SE" baseline="0" dirty="0" smtClean="0"/>
              <a:t>Jag väljer vegetariskt, du väljer en kötträtt.</a:t>
            </a:r>
          </a:p>
          <a:p>
            <a:endParaRPr lang="sv-SE" dirty="0"/>
          </a:p>
        </p:txBody>
      </p:sp>
    </p:spTree>
    <p:extLst>
      <p:ext uri="{BB962C8B-B14F-4D97-AF65-F5344CB8AC3E}">
        <p14:creationId xmlns:p14="http://schemas.microsoft.com/office/powerpoint/2010/main" val="419191640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Om vi kan komma ihåg att våra behov inte ”ligger i någon specifiks persons händer” och att vi kan tillgodose behov på många olika sätt och med olika personer öppnar vi upp ytterligare för kontakt som bygger på frivillighet. När andra agerar på ett sätt vi ogillar kan</a:t>
            </a:r>
            <a:r>
              <a:rPr lang="sv-SE" baseline="0" dirty="0" smtClean="0"/>
              <a:t> vi ändå se att de agerar utifrån ett behov som vi själva också har. </a:t>
            </a:r>
            <a:br>
              <a:rPr lang="sv-SE" baseline="0" dirty="0" smtClean="0"/>
            </a:br>
            <a:r>
              <a:rPr lang="sv-SE" baseline="0" dirty="0" smtClean="0"/>
              <a:t>Bedömningar, kritik, etiketter, diagnoser och tolkningar är visserligen uttryck för att våra behov inte är tillgodosedda, men de bidrar sällan till att våra behov tillgodoses på det sätt vi önskar. Om vi istället sätter ord på våra behov ökar chanserna till att de ska bli tillgodosedda. </a:t>
            </a:r>
            <a:br>
              <a:rPr lang="sv-SE" baseline="0" dirty="0" smtClean="0"/>
            </a:br>
            <a:r>
              <a:rPr lang="sv-SE" baseline="0" dirty="0" smtClean="0"/>
              <a:t/>
            </a:r>
            <a:br>
              <a:rPr lang="sv-SE" baseline="0" dirty="0" smtClean="0"/>
            </a:br>
            <a:r>
              <a:rPr lang="sv-SE" baseline="0" dirty="0" smtClean="0"/>
              <a:t>Tex vissa använder fysiskt våld för att uppleva behovet av respekt. Kan vi hitta andra sätt att få respekt på kan vi sluta spöa upp folk för då kan vi hantera behov på annat sätt. </a:t>
            </a:r>
            <a:br>
              <a:rPr lang="sv-SE" baseline="0" dirty="0" smtClean="0"/>
            </a:br>
            <a:r>
              <a:rPr lang="sv-SE" baseline="0" dirty="0" smtClean="0"/>
              <a:t/>
            </a:r>
            <a:br>
              <a:rPr lang="sv-SE" baseline="0" dirty="0" smtClean="0"/>
            </a:br>
            <a:r>
              <a:rPr lang="sv-SE" sz="1200" kern="1200" dirty="0" smtClean="0">
                <a:solidFill>
                  <a:schemeClr val="tx1"/>
                </a:solidFill>
                <a:effectLst/>
                <a:latin typeface="Arial" pitchFamily="34" charset="0"/>
                <a:ea typeface="Geneva" pitchFamily="1" charset="-128"/>
                <a:cs typeface="Geneva" charset="0"/>
              </a:rPr>
              <a:t>Om vi har behov av förståelse men är låsta till att få det av en specifik person (som inte kan ge det på det sättet som vi önskar) blir livet inte så kul. Kan vi komma i kontakt med behovet och se att det finns fler sätt/strategier att få det så är chanserna större att livet blir meningsfullt. Vi kan be en annan person eller ge oss själva förståelse.</a:t>
            </a:r>
            <a:endParaRPr lang="sv-SE" dirty="0"/>
          </a:p>
        </p:txBody>
      </p:sp>
    </p:spTree>
    <p:extLst>
      <p:ext uri="{BB962C8B-B14F-4D97-AF65-F5344CB8AC3E}">
        <p14:creationId xmlns:p14="http://schemas.microsoft.com/office/powerpoint/2010/main" val="342360424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Hur är kontakten med oss själva, lyssnar vi på de signaler kroppen vill förmedla.</a:t>
            </a:r>
            <a:br>
              <a:rPr lang="sv-SE" dirty="0" smtClean="0"/>
            </a:br>
            <a:endParaRPr lang="sv-SE" dirty="0"/>
          </a:p>
        </p:txBody>
      </p:sp>
    </p:spTree>
    <p:extLst>
      <p:ext uri="{BB962C8B-B14F-4D97-AF65-F5344CB8AC3E}">
        <p14:creationId xmlns:p14="http://schemas.microsoft.com/office/powerpoint/2010/main" val="197278228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Kan vi hitta andra strategier för behov</a:t>
            </a:r>
            <a:br>
              <a:rPr lang="sv-SE" dirty="0" smtClean="0"/>
            </a:br>
            <a:endParaRPr lang="sv-SE" dirty="0"/>
          </a:p>
        </p:txBody>
      </p:sp>
    </p:spTree>
    <p:extLst>
      <p:ext uri="{BB962C8B-B14F-4D97-AF65-F5344CB8AC3E}">
        <p14:creationId xmlns:p14="http://schemas.microsoft.com/office/powerpoint/2010/main" val="197278228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Den</a:t>
            </a:r>
            <a:r>
              <a:rPr lang="sv-SE" baseline="0" dirty="0" smtClean="0"/>
              <a:t> fjärde komponenten i kommunikationsprocessen, önskemål handlar om att be om det vi vill ha. I NVC uttrycks det så konkret och tydligt som möjligt. Önskemål kan uttryckas både till oss själva och till andra. Vi kan be om en handling eller något som förstärker kontakten och hjälper oss att känna oss hörda och förstådda. Önskemålet har störst effekt om vi uttrycker dem på ett sätt som verkligen gör klart vad det är vi vill ha gjort, av vem och vid vilken tidpunkt.</a:t>
            </a:r>
            <a:endParaRPr lang="sv-SE" dirty="0"/>
          </a:p>
        </p:txBody>
      </p:sp>
    </p:spTree>
    <p:extLst>
      <p:ext uri="{BB962C8B-B14F-4D97-AF65-F5344CB8AC3E}">
        <p14:creationId xmlns:p14="http://schemas.microsoft.com/office/powerpoint/2010/main" val="414053092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Att skilja på önskemål</a:t>
            </a:r>
            <a:r>
              <a:rPr lang="sv-SE" baseline="0" dirty="0" smtClean="0"/>
              <a:t> och krav är ett stöd när man vill kommunicera kring utmanande frågor. När vi ställer krav tar vi inte hänsyn till andras behov och önskemål vilket gör att resultatet av ett ”nej” kan bli utpressning eller hot. Om vi uttrycker önskemål som den andre inte vill säga ja till, innebär det inte att vi behöver ge upp på vår önskan eller våra behov. Men vi är öppna för att andra sätt att tillgodose våra behov och då på ett sätt som även tar hänsyn till den andres behov. </a:t>
            </a:r>
            <a:endParaRPr lang="sv-SE" dirty="0"/>
          </a:p>
        </p:txBody>
      </p:sp>
    </p:spTree>
    <p:extLst>
      <p:ext uri="{BB962C8B-B14F-4D97-AF65-F5344CB8AC3E}">
        <p14:creationId xmlns:p14="http://schemas.microsoft.com/office/powerpoint/2010/main" val="95122370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Tree>
    <p:extLst>
      <p:ext uri="{BB962C8B-B14F-4D97-AF65-F5344CB8AC3E}">
        <p14:creationId xmlns:p14="http://schemas.microsoft.com/office/powerpoint/2010/main" val="175447697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Tree>
    <p:extLst>
      <p:ext uri="{BB962C8B-B14F-4D97-AF65-F5344CB8AC3E}">
        <p14:creationId xmlns:p14="http://schemas.microsoft.com/office/powerpoint/2010/main" val="35316345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000" dirty="0"/>
              <a:t>Instruktion: ta gärna fram fyra stolar och flytta dig fysiskt för att tydligare visa skillnaden.</a:t>
            </a:r>
            <a:br>
              <a:rPr lang="sv-SE" sz="1000" dirty="0"/>
            </a:br>
            <a:r>
              <a:rPr lang="sv-SE" sz="1000" dirty="0"/>
              <a:t>Låt deltagarna ta ett ex på ett utmanande budskap som en patient skulle kunna säga och jobba med det.</a:t>
            </a:r>
            <a:br>
              <a:rPr lang="sv-SE" sz="1000" dirty="0"/>
            </a:br>
            <a:r>
              <a:rPr lang="sv-SE" sz="1000" dirty="0"/>
              <a:t>Håll övningen lekfullt, låt deltagarna få igenkänning i hur en situation kan vara och hur vi genom modellen kan se situationen med mer medkänsla.</a:t>
            </a:r>
            <a:br>
              <a:rPr lang="sv-SE" sz="1000" dirty="0"/>
            </a:br>
            <a:r>
              <a:rPr lang="sv-SE" sz="1000" dirty="0"/>
              <a:t/>
            </a:r>
            <a:br>
              <a:rPr lang="sv-SE" sz="1000" dirty="0"/>
            </a:br>
            <a:r>
              <a:rPr lang="sv-SE" sz="1000" dirty="0"/>
              <a:t>Här är en modell som beskriver fyra olika sätt att lyssna.</a:t>
            </a:r>
            <a:br>
              <a:rPr lang="sv-SE" sz="1000" dirty="0"/>
            </a:br>
            <a:r>
              <a:rPr lang="sv-SE" sz="1000" dirty="0"/>
              <a:t>Syfte: </a:t>
            </a:r>
            <a:br>
              <a:rPr lang="sv-SE" sz="1000" dirty="0"/>
            </a:br>
            <a:r>
              <a:rPr lang="sv-SE" sz="1000" dirty="0"/>
              <a:t>- att skapa klarhet om att vi kan välja hur vi vill ta emot något som kommuniceras</a:t>
            </a:r>
            <a:br>
              <a:rPr lang="sv-SE" sz="1000" dirty="0"/>
            </a:br>
            <a:r>
              <a:rPr lang="sv-SE" sz="1000" dirty="0"/>
              <a:t>- att öva på att höra budskap på ett sätt som skapar kontakt både inåt och utåt</a:t>
            </a:r>
            <a:br>
              <a:rPr lang="sv-SE" sz="1000" dirty="0"/>
            </a:br>
            <a:r>
              <a:rPr lang="sv-SE" sz="1000" dirty="0"/>
              <a:t>- att klargöra sambandet mellan hur vi lyssnar på oss själva och hur vi lyssnar på andra</a:t>
            </a:r>
            <a:br>
              <a:rPr lang="sv-SE" sz="1000" dirty="0"/>
            </a:br>
            <a:r>
              <a:rPr lang="sv-SE" sz="1000" dirty="0"/>
              <a:t>- att klargöra att det beror på hur vi väljer att lyssna om vi hör det som sägs som kritik, hot eller </a:t>
            </a:r>
            <a:br>
              <a:rPr lang="sv-SE" sz="1000" dirty="0"/>
            </a:br>
            <a:r>
              <a:rPr lang="sv-SE" sz="1000" dirty="0"/>
              <a:t>  bedömningar</a:t>
            </a:r>
            <a:br>
              <a:rPr lang="sv-SE" sz="1000" dirty="0"/>
            </a:br>
            <a:r>
              <a:rPr lang="sv-SE" sz="1000" dirty="0"/>
              <a:t>- att träna efter att lyssna efter behov i vad som än sägs</a:t>
            </a:r>
            <a:br>
              <a:rPr lang="sv-SE" sz="1000" dirty="0"/>
            </a:br>
            <a:r>
              <a:rPr lang="sv-SE" sz="1000" dirty="0"/>
              <a:t/>
            </a:r>
            <a:br>
              <a:rPr lang="sv-SE" sz="1000" dirty="0"/>
            </a:br>
            <a:r>
              <a:rPr lang="sv-SE" sz="1000" dirty="0"/>
              <a:t>Stol 1: Den som sitter på den här stolen hör det som sägs som att den andra kritiserar, hotar, bedömer eller moraliserar. Hen bemöter det som sägs med en mottattack på idén att ”det är ditt fel”</a:t>
            </a:r>
            <a:br>
              <a:rPr lang="sv-SE" sz="1000" dirty="0"/>
            </a:br>
            <a:r>
              <a:rPr lang="sv-SE" sz="1000" dirty="0"/>
              <a:t/>
            </a:r>
            <a:br>
              <a:rPr lang="sv-SE" sz="1000" dirty="0"/>
            </a:br>
            <a:r>
              <a:rPr lang="sv-SE" sz="1000" dirty="0"/>
              <a:t>Stol 2: Den som sitter på den här stolen hör det som sägs som att ”det är något fel på mig”. Hen hör det som befogad kritik och dömer sig själv.</a:t>
            </a:r>
            <a:br>
              <a:rPr lang="sv-SE" sz="1000" dirty="0"/>
            </a:br>
            <a:r>
              <a:rPr lang="sv-SE" sz="1000" dirty="0"/>
              <a:t/>
            </a:r>
            <a:br>
              <a:rPr lang="sv-SE" sz="1000" dirty="0"/>
            </a:br>
            <a:r>
              <a:rPr lang="sv-SE" sz="1000" dirty="0"/>
              <a:t>Stol 3: Personen som sitter på den här stolen  fokuserar på vad den andre observerar, känner, behöver och har för önskemål. Eller förenklat: Vad tror jag att den andre behöver och längtar efter? Om vi kan vara nyfikna på andras behov, även om vi inte förstår deras handlingar, så hjälper det oss att skapa kontakt.</a:t>
            </a:r>
            <a:br>
              <a:rPr lang="sv-SE" sz="1000" dirty="0"/>
            </a:br>
            <a:r>
              <a:rPr lang="sv-SE" sz="1000" dirty="0"/>
              <a:t/>
            </a:r>
            <a:br>
              <a:rPr lang="sv-SE" sz="1000" dirty="0"/>
            </a:br>
            <a:r>
              <a:rPr lang="sv-SE" sz="1000" dirty="0"/>
              <a:t/>
            </a:r>
            <a:br>
              <a:rPr lang="sv-SE" sz="1000" dirty="0"/>
            </a:br>
            <a:r>
              <a:rPr lang="sv-SE" sz="1000" dirty="0"/>
              <a:t>Stol 4: Personen på den här stolen lyssnar efter vad hen observerar, känner, behöver och har för önskemål. </a:t>
            </a:r>
          </a:p>
        </p:txBody>
      </p:sp>
    </p:spTree>
    <p:extLst>
      <p:ext uri="{BB962C8B-B14F-4D97-AF65-F5344CB8AC3E}">
        <p14:creationId xmlns:p14="http://schemas.microsoft.com/office/powerpoint/2010/main" val="6431679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smtClean="0"/>
              <a:t>Syfte: </a:t>
            </a:r>
          </a:p>
          <a:p>
            <a:r>
              <a:rPr lang="sv-SE" dirty="0" smtClean="0"/>
              <a:t>Förstå</a:t>
            </a:r>
            <a:r>
              <a:rPr lang="sv-SE" baseline="0" dirty="0" smtClean="0"/>
              <a:t> hur olika behov och beteende hos våra patienter gör att vi behöver erbjuda vård på olika sätt.</a:t>
            </a:r>
          </a:p>
          <a:p>
            <a:endParaRPr lang="sv-SE" baseline="0" dirty="0" smtClean="0">
              <a:effectLst/>
            </a:endParaRPr>
          </a:p>
          <a:p>
            <a:r>
              <a:rPr lang="sv-SE" b="1" baseline="0" dirty="0" smtClean="0">
                <a:effectLst/>
              </a:rPr>
              <a:t>Genomförande: Filmen har transkriberats, dokument ligger på: http://ehalsalyftet.se/tema-2/moduler/</a:t>
            </a:r>
          </a:p>
          <a:p>
            <a:r>
              <a:rPr lang="sv-SE" baseline="0" dirty="0" smtClean="0">
                <a:effectLst/>
              </a:rPr>
              <a:t>Spela upp filmen</a:t>
            </a:r>
          </a:p>
          <a:p>
            <a:r>
              <a:rPr lang="sv-SE" baseline="0" dirty="0" smtClean="0">
                <a:effectLst/>
              </a:rPr>
              <a:t>Länk till filmen: https://www.youtube.com/watch?v=pCC6tzy60d0</a:t>
            </a:r>
          </a:p>
          <a:p>
            <a:endParaRPr lang="sv-SE" dirty="0"/>
          </a:p>
          <a:p>
            <a:r>
              <a:rPr lang="sv-SE" b="1" dirty="0"/>
              <a:t>Hjälptext: </a:t>
            </a:r>
          </a:p>
          <a:p>
            <a:r>
              <a:rPr lang="sv-SE" dirty="0"/>
              <a:t>Sveriges Kommuner och Landsting har tillsammans med en forskargrupp undersökt olika behov och beteenden bland den svenska befolkningen. Resultatet kan delas in i fyra tydliga grupper/segment.</a:t>
            </a:r>
            <a:endParaRPr lang="sv-SE" dirty="0">
              <a:effectLst/>
            </a:endParaRPr>
          </a:p>
          <a:p>
            <a:r>
              <a:rPr lang="sv-SE" dirty="0"/>
              <a:t>Länk till rapporten:</a:t>
            </a:r>
          </a:p>
          <a:p>
            <a:r>
              <a:rPr lang="sv-SE" dirty="0"/>
              <a:t>http://www.primarvard.nu/material-fran-skl</a:t>
            </a:r>
          </a:p>
          <a:p>
            <a:endParaRPr lang="sv-SE" dirty="0" smtClean="0"/>
          </a:p>
        </p:txBody>
      </p:sp>
    </p:spTree>
    <p:extLst>
      <p:ext uri="{BB962C8B-B14F-4D97-AF65-F5344CB8AC3E}">
        <p14:creationId xmlns:p14="http://schemas.microsoft.com/office/powerpoint/2010/main" val="165085401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För mer info om NVC: </a:t>
            </a:r>
            <a:br>
              <a:rPr lang="sv-SE" dirty="0" smtClean="0"/>
            </a:br>
            <a:r>
              <a:rPr lang="sv-SE" sz="1200" b="0" i="0" kern="1200" dirty="0" smtClean="0">
                <a:solidFill>
                  <a:schemeClr val="tx1"/>
                </a:solidFill>
                <a:effectLst/>
                <a:latin typeface="Arial" pitchFamily="34" charset="0"/>
                <a:ea typeface="Geneva" pitchFamily="1" charset="-128"/>
                <a:cs typeface="Geneva" charset="0"/>
              </a:rPr>
              <a:t>www.cnvc.org</a:t>
            </a:r>
            <a:br>
              <a:rPr lang="sv-SE" sz="1200" b="0" i="0" kern="1200" dirty="0" smtClean="0">
                <a:solidFill>
                  <a:schemeClr val="tx1"/>
                </a:solidFill>
                <a:effectLst/>
                <a:latin typeface="Arial" pitchFamily="34" charset="0"/>
                <a:ea typeface="Geneva" pitchFamily="1" charset="-128"/>
                <a:cs typeface="Geneva" charset="0"/>
              </a:rPr>
            </a:br>
            <a:r>
              <a:rPr lang="sv-SE" dirty="0" smtClean="0"/>
              <a:t>www.friareliv.se</a:t>
            </a:r>
            <a:r>
              <a:rPr lang="sv-SE" baseline="0" dirty="0" smtClean="0"/>
              <a:t/>
            </a:r>
            <a:br>
              <a:rPr lang="sv-SE" baseline="0" dirty="0" smtClean="0"/>
            </a:br>
            <a:r>
              <a:rPr lang="sv-SE" baseline="0" dirty="0" smtClean="0"/>
              <a:t/>
            </a:r>
            <a:br>
              <a:rPr lang="sv-SE" baseline="0" dirty="0" smtClean="0"/>
            </a:br>
            <a:r>
              <a:rPr lang="sv-SE" dirty="0" smtClean="0"/>
              <a:t>Litteratur:</a:t>
            </a:r>
          </a:p>
          <a:p>
            <a:r>
              <a:rPr lang="sv-SE" dirty="0" smtClean="0"/>
              <a:t>Kontakt</a:t>
            </a:r>
            <a:r>
              <a:rPr lang="sv-SE" baseline="0" dirty="0" smtClean="0"/>
              <a:t> – NVC och empati i socialt arbete och vård, Liv Larsson </a:t>
            </a:r>
          </a:p>
          <a:p>
            <a:r>
              <a:rPr lang="sv-SE" dirty="0" err="1" smtClean="0"/>
              <a:t>Nonviolent</a:t>
            </a:r>
            <a:r>
              <a:rPr lang="sv-SE" dirty="0" smtClean="0"/>
              <a:t> </a:t>
            </a:r>
            <a:r>
              <a:rPr lang="sv-SE" dirty="0" err="1" smtClean="0"/>
              <a:t>communication</a:t>
            </a:r>
            <a:r>
              <a:rPr lang="sv-SE" dirty="0" smtClean="0"/>
              <a:t> – ett språk för livet, Marshall Rosenberg</a:t>
            </a:r>
            <a:br>
              <a:rPr lang="sv-SE" dirty="0" smtClean="0"/>
            </a:br>
            <a:r>
              <a:rPr lang="sv-SE" baseline="0" dirty="0" smtClean="0"/>
              <a:t>Led som du lär, Liv Larsson</a:t>
            </a:r>
            <a:r>
              <a:rPr lang="sv-SE" dirty="0" smtClean="0"/>
              <a:t/>
            </a:r>
            <a:br>
              <a:rPr lang="sv-SE" dirty="0" smtClean="0"/>
            </a:br>
            <a:r>
              <a:rPr lang="sv-SE" dirty="0" smtClean="0"/>
              <a:t>Giraffen på jobbet, Marianne Nummela</a:t>
            </a:r>
            <a:br>
              <a:rPr lang="sv-SE" dirty="0" smtClean="0"/>
            </a:br>
            <a:endParaRPr lang="sv-SE" dirty="0"/>
          </a:p>
        </p:txBody>
      </p:sp>
    </p:spTree>
    <p:extLst>
      <p:ext uri="{BB962C8B-B14F-4D97-AF65-F5344CB8AC3E}">
        <p14:creationId xmlns:p14="http://schemas.microsoft.com/office/powerpoint/2010/main" val="66696302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Tree>
    <p:extLst>
      <p:ext uri="{BB962C8B-B14F-4D97-AF65-F5344CB8AC3E}">
        <p14:creationId xmlns:p14="http://schemas.microsoft.com/office/powerpoint/2010/main" val="40555037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smtClean="0"/>
              <a:t>Genomförande: </a:t>
            </a:r>
          </a:p>
          <a:p>
            <a:r>
              <a:rPr lang="sv-SE" dirty="0" smtClean="0"/>
              <a:t>Spela upp och klicka</a:t>
            </a:r>
            <a:r>
              <a:rPr lang="sv-SE" baseline="0" dirty="0" smtClean="0"/>
              <a:t> sedan på tillbakapilen</a:t>
            </a:r>
            <a:endParaRPr lang="sv-SE" dirty="0"/>
          </a:p>
        </p:txBody>
      </p:sp>
    </p:spTree>
    <p:extLst>
      <p:ext uri="{BB962C8B-B14F-4D97-AF65-F5344CB8AC3E}">
        <p14:creationId xmlns:p14="http://schemas.microsoft.com/office/powerpoint/2010/main" val="21500336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defTabSz="914583">
              <a:defRPr/>
            </a:pPr>
            <a:r>
              <a:rPr lang="sv-SE" b="1" dirty="0" smtClean="0"/>
              <a:t>Genomförande: </a:t>
            </a:r>
          </a:p>
          <a:p>
            <a:pPr defTabSz="914583">
              <a:defRPr/>
            </a:pPr>
            <a:r>
              <a:rPr lang="sv-SE" dirty="0" smtClean="0"/>
              <a:t>Spela upp och klicka</a:t>
            </a:r>
            <a:r>
              <a:rPr lang="sv-SE" baseline="0" dirty="0" smtClean="0"/>
              <a:t> sedan på tillbakapilen</a:t>
            </a:r>
            <a:endParaRPr lang="sv-SE" dirty="0" smtClean="0"/>
          </a:p>
          <a:p>
            <a:endParaRPr lang="sv-SE" dirty="0"/>
          </a:p>
        </p:txBody>
      </p:sp>
    </p:spTree>
    <p:extLst>
      <p:ext uri="{BB962C8B-B14F-4D97-AF65-F5344CB8AC3E}">
        <p14:creationId xmlns:p14="http://schemas.microsoft.com/office/powerpoint/2010/main" val="18653959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defTabSz="914583">
              <a:defRPr/>
            </a:pPr>
            <a:r>
              <a:rPr lang="sv-SE" b="1" dirty="0" smtClean="0"/>
              <a:t>Genomförande: </a:t>
            </a:r>
          </a:p>
          <a:p>
            <a:pPr defTabSz="914583">
              <a:defRPr/>
            </a:pPr>
            <a:r>
              <a:rPr lang="sv-SE" dirty="0" smtClean="0"/>
              <a:t>Spela upp och klicka</a:t>
            </a:r>
            <a:r>
              <a:rPr lang="sv-SE" baseline="0" dirty="0" smtClean="0"/>
              <a:t> sedan på tillbakapilen</a:t>
            </a:r>
            <a:endParaRPr lang="sv-SE" dirty="0" smtClean="0"/>
          </a:p>
          <a:p>
            <a:endParaRPr lang="sv-SE" dirty="0"/>
          </a:p>
        </p:txBody>
      </p:sp>
    </p:spTree>
    <p:extLst>
      <p:ext uri="{BB962C8B-B14F-4D97-AF65-F5344CB8AC3E}">
        <p14:creationId xmlns:p14="http://schemas.microsoft.com/office/powerpoint/2010/main" val="23086612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defTabSz="914583">
              <a:defRPr/>
            </a:pPr>
            <a:r>
              <a:rPr lang="sv-SE" b="1" dirty="0" smtClean="0"/>
              <a:t>Genomförande: </a:t>
            </a:r>
          </a:p>
          <a:p>
            <a:pPr defTabSz="914583">
              <a:defRPr/>
            </a:pPr>
            <a:r>
              <a:rPr lang="sv-SE" dirty="0" smtClean="0"/>
              <a:t>Spela upp och klicka</a:t>
            </a:r>
            <a:r>
              <a:rPr lang="sv-SE" baseline="0" dirty="0" smtClean="0"/>
              <a:t> sedan på tillbakapilen</a:t>
            </a:r>
            <a:endParaRPr lang="sv-SE" dirty="0" smtClean="0"/>
          </a:p>
          <a:p>
            <a:endParaRPr lang="sv-SE" dirty="0"/>
          </a:p>
        </p:txBody>
      </p:sp>
    </p:spTree>
    <p:extLst>
      <p:ext uri="{BB962C8B-B14F-4D97-AF65-F5344CB8AC3E}">
        <p14:creationId xmlns:p14="http://schemas.microsoft.com/office/powerpoint/2010/main" val="25702097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xml"/><Relationship Id="rId1" Type="http://schemas.openxmlformats.org/officeDocument/2006/relationships/vmlDrawing" Target="../drawings/vmlDrawing1.vml"/><Relationship Id="rId5" Type="http://schemas.openxmlformats.org/officeDocument/2006/relationships/image" Target="../media/image4.emf"/><Relationship Id="rId4" Type="http://schemas.openxmlformats.org/officeDocument/2006/relationships/oleObject" Target="../embeddings/oleObject1.bin"/></Relationships>
</file>

<file path=ppt/slideLayouts/_rels/slideLayout7.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xml"/><Relationship Id="rId1" Type="http://schemas.openxmlformats.org/officeDocument/2006/relationships/vmlDrawing" Target="../drawings/vmlDrawing2.vml"/><Relationship Id="rId5" Type="http://schemas.openxmlformats.org/officeDocument/2006/relationships/image" Target="../media/image4.emf"/><Relationship Id="rId4" Type="http://schemas.openxmlformats.org/officeDocument/2006/relationships/oleObject" Target="../embeddings/oleObject2.bin"/></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2_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85800" y="2130425"/>
            <a:ext cx="7772400" cy="1470025"/>
          </a:xfrm>
          <a:prstGeom prst="rect">
            <a:avLst/>
          </a:prstGeom>
        </p:spPr>
        <p:txBody>
          <a:bodyPr/>
          <a:lstStyle>
            <a:lvl1pPr>
              <a:defRPr sz="2800"/>
            </a:lvl1pPr>
          </a:lstStyle>
          <a:p>
            <a:r>
              <a:rPr lang="sv-SE"/>
              <a:t>Klicka här för att ändra format</a:t>
            </a:r>
            <a:endParaRPr lang="sv-SE" dirty="0"/>
          </a:p>
        </p:txBody>
      </p:sp>
      <p:sp>
        <p:nvSpPr>
          <p:cNvPr id="3" name="Underrubrik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a:t>Klicka här för att ändra format på underrubrik i bakgrunden</a:t>
            </a:r>
            <a:endParaRPr lang="sv-SE" dirty="0"/>
          </a:p>
        </p:txBody>
      </p:sp>
    </p:spTree>
    <p:extLst>
      <p:ext uri="{BB962C8B-B14F-4D97-AF65-F5344CB8AC3E}">
        <p14:creationId xmlns:p14="http://schemas.microsoft.com/office/powerpoint/2010/main" val="23316397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Rubrikbild">
    <p:spTree>
      <p:nvGrpSpPr>
        <p:cNvPr id="1" name=""/>
        <p:cNvGrpSpPr/>
        <p:nvPr/>
      </p:nvGrpSpPr>
      <p:grpSpPr>
        <a:xfrm>
          <a:off x="0" y="0"/>
          <a:ext cx="0" cy="0"/>
          <a:chOff x="0" y="0"/>
          <a:chExt cx="0" cy="0"/>
        </a:xfrm>
      </p:grpSpPr>
      <p:sp>
        <p:nvSpPr>
          <p:cNvPr id="22" name="Rectangle 2"/>
          <p:cNvSpPr>
            <a:spLocks noGrp="1" noChangeArrowheads="1"/>
          </p:cNvSpPr>
          <p:nvPr>
            <p:ph type="title"/>
          </p:nvPr>
        </p:nvSpPr>
        <p:spPr bwMode="auto">
          <a:xfrm>
            <a:off x="457200" y="884018"/>
            <a:ext cx="7700962" cy="114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0"/>
            <a:r>
              <a:rPr lang="sv-SE" altLang="sv-SE" dirty="0"/>
              <a:t>Klicka här för att ändra format</a:t>
            </a:r>
          </a:p>
        </p:txBody>
      </p:sp>
      <p:sp>
        <p:nvSpPr>
          <p:cNvPr id="23" name="Rectangle 3"/>
          <p:cNvSpPr>
            <a:spLocks noGrp="1" noChangeArrowheads="1"/>
          </p:cNvSpPr>
          <p:nvPr>
            <p:ph idx="1"/>
          </p:nvPr>
        </p:nvSpPr>
        <p:spPr bwMode="auto">
          <a:xfrm>
            <a:off x="457200" y="2098309"/>
            <a:ext cx="7700962" cy="3937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0"/>
            <a:r>
              <a:rPr lang="sv-SE" altLang="sv-SE" noProof="0"/>
              <a:t>Klicka här för att ändra format på bakgrundstexten</a:t>
            </a:r>
          </a:p>
          <a:p>
            <a:pPr lvl="1"/>
            <a:r>
              <a:rPr lang="sv-SE" altLang="sv-SE" noProof="0"/>
              <a:t>Nivå två</a:t>
            </a:r>
          </a:p>
          <a:p>
            <a:pPr lvl="2"/>
            <a:r>
              <a:rPr lang="sv-SE" altLang="sv-SE" noProof="0"/>
              <a:t>Nivå tre</a:t>
            </a:r>
          </a:p>
          <a:p>
            <a:pPr lvl="3"/>
            <a:r>
              <a:rPr lang="sv-SE" altLang="sv-SE" noProof="0"/>
              <a:t>Nivå fyra</a:t>
            </a:r>
          </a:p>
          <a:p>
            <a:pPr lvl="4"/>
            <a:r>
              <a:rPr lang="sv-SE" altLang="sv-SE" noProof="0"/>
              <a:t>Nivå fem</a:t>
            </a:r>
          </a:p>
        </p:txBody>
      </p:sp>
      <p:sp>
        <p:nvSpPr>
          <p:cNvPr id="15" name="Rectangle 24"/>
          <p:cNvSpPr>
            <a:spLocks noChangeArrowheads="1"/>
          </p:cNvSpPr>
          <p:nvPr userDrawn="1"/>
        </p:nvSpPr>
        <p:spPr bwMode="auto">
          <a:xfrm>
            <a:off x="0" y="-416"/>
            <a:ext cx="9144000" cy="719137"/>
          </a:xfrm>
          <a:prstGeom prst="rect">
            <a:avLst/>
          </a:prstGeom>
          <a:solidFill>
            <a:srgbClr val="E9E3DC"/>
          </a:solidFill>
          <a:ln>
            <a:noFill/>
          </a:ln>
          <a:extLst/>
        </p:spPr>
        <p:txBody>
          <a:bodyPr wrap="none" anchor="ctr">
            <a:spAutoFit/>
          </a:bodyPr>
          <a:lstStyle>
            <a:lvl1pPr>
              <a:defRPr sz="2200">
                <a:solidFill>
                  <a:schemeClr val="tx1"/>
                </a:solidFill>
                <a:latin typeface="Verdana" pitchFamily="34" charset="0"/>
                <a:ea typeface="Geneva" charset="0"/>
                <a:cs typeface="Geneva" charset="0"/>
              </a:defRPr>
            </a:lvl1pPr>
            <a:lvl2pPr marL="742950" indent="-285750">
              <a:defRPr sz="2200">
                <a:solidFill>
                  <a:schemeClr val="tx1"/>
                </a:solidFill>
                <a:latin typeface="Verdana" pitchFamily="34" charset="0"/>
                <a:ea typeface="Geneva" charset="0"/>
                <a:cs typeface="Geneva" charset="0"/>
              </a:defRPr>
            </a:lvl2pPr>
            <a:lvl3pPr marL="1143000" indent="-228600">
              <a:defRPr sz="2200">
                <a:solidFill>
                  <a:schemeClr val="tx1"/>
                </a:solidFill>
                <a:latin typeface="Verdana" pitchFamily="34" charset="0"/>
                <a:ea typeface="Geneva" charset="0"/>
                <a:cs typeface="Geneva" charset="0"/>
              </a:defRPr>
            </a:lvl3pPr>
            <a:lvl4pPr marL="1600200" indent="-228600">
              <a:defRPr sz="2200">
                <a:solidFill>
                  <a:schemeClr val="tx1"/>
                </a:solidFill>
                <a:latin typeface="Verdana" pitchFamily="34" charset="0"/>
                <a:ea typeface="Geneva" charset="0"/>
                <a:cs typeface="Geneva" charset="0"/>
              </a:defRPr>
            </a:lvl4pPr>
            <a:lvl5pPr marL="2057400" indent="-228600">
              <a:defRPr sz="2200">
                <a:solidFill>
                  <a:schemeClr val="tx1"/>
                </a:solidFill>
                <a:latin typeface="Verdana" pitchFamily="34" charset="0"/>
                <a:ea typeface="Geneva" charset="0"/>
                <a:cs typeface="Geneva" charset="0"/>
              </a:defRPr>
            </a:lvl5pPr>
            <a:lvl6pPr marL="2514600" indent="-228600" algn="ctr" eaLnBrk="0" fontAlgn="base" hangingPunct="0">
              <a:spcBef>
                <a:spcPct val="50000"/>
              </a:spcBef>
              <a:spcAft>
                <a:spcPct val="0"/>
              </a:spcAft>
              <a:defRPr sz="2200">
                <a:solidFill>
                  <a:schemeClr val="tx1"/>
                </a:solidFill>
                <a:latin typeface="Verdana" pitchFamily="34" charset="0"/>
                <a:ea typeface="Geneva" charset="0"/>
                <a:cs typeface="Geneva" charset="0"/>
              </a:defRPr>
            </a:lvl6pPr>
            <a:lvl7pPr marL="2971800" indent="-228600" algn="ctr" eaLnBrk="0" fontAlgn="base" hangingPunct="0">
              <a:spcBef>
                <a:spcPct val="50000"/>
              </a:spcBef>
              <a:spcAft>
                <a:spcPct val="0"/>
              </a:spcAft>
              <a:defRPr sz="2200">
                <a:solidFill>
                  <a:schemeClr val="tx1"/>
                </a:solidFill>
                <a:latin typeface="Verdana" pitchFamily="34" charset="0"/>
                <a:ea typeface="Geneva" charset="0"/>
                <a:cs typeface="Geneva" charset="0"/>
              </a:defRPr>
            </a:lvl7pPr>
            <a:lvl8pPr marL="3429000" indent="-228600" algn="ctr" eaLnBrk="0" fontAlgn="base" hangingPunct="0">
              <a:spcBef>
                <a:spcPct val="50000"/>
              </a:spcBef>
              <a:spcAft>
                <a:spcPct val="0"/>
              </a:spcAft>
              <a:defRPr sz="2200">
                <a:solidFill>
                  <a:schemeClr val="tx1"/>
                </a:solidFill>
                <a:latin typeface="Verdana" pitchFamily="34" charset="0"/>
                <a:ea typeface="Geneva" charset="0"/>
                <a:cs typeface="Geneva" charset="0"/>
              </a:defRPr>
            </a:lvl8pPr>
            <a:lvl9pPr marL="3886200" indent="-228600" algn="ctr" eaLnBrk="0" fontAlgn="base" hangingPunct="0">
              <a:spcBef>
                <a:spcPct val="50000"/>
              </a:spcBef>
              <a:spcAft>
                <a:spcPct val="0"/>
              </a:spcAft>
              <a:defRPr sz="2200">
                <a:solidFill>
                  <a:schemeClr val="tx1"/>
                </a:solidFill>
                <a:latin typeface="Verdana" pitchFamily="34" charset="0"/>
                <a:ea typeface="Geneva" charset="0"/>
                <a:cs typeface="Geneva" charset="0"/>
              </a:defRPr>
            </a:lvl9pPr>
          </a:lstStyle>
          <a:p>
            <a:pPr>
              <a:defRPr/>
            </a:pPr>
            <a:endParaRPr lang="sv-SE" altLang="sv-SE"/>
          </a:p>
        </p:txBody>
      </p:sp>
      <p:grpSp>
        <p:nvGrpSpPr>
          <p:cNvPr id="16" name="Grupp 15"/>
          <p:cNvGrpSpPr/>
          <p:nvPr userDrawn="1"/>
        </p:nvGrpSpPr>
        <p:grpSpPr>
          <a:xfrm>
            <a:off x="9023022" y="2063"/>
            <a:ext cx="120981" cy="624495"/>
            <a:chOff x="9039727" y="6142038"/>
            <a:chExt cx="108287" cy="558969"/>
          </a:xfrm>
        </p:grpSpPr>
        <p:sp>
          <p:nvSpPr>
            <p:cNvPr id="17" name="Rektangel 16"/>
            <p:cNvSpPr/>
            <p:nvPr userDrawn="1"/>
          </p:nvSpPr>
          <p:spPr bwMode="auto">
            <a:xfrm>
              <a:off x="9039730" y="6142038"/>
              <a:ext cx="108284" cy="108284"/>
            </a:xfrm>
            <a:prstGeom prst="rect">
              <a:avLst/>
            </a:prstGeom>
            <a:solidFill>
              <a:schemeClr val="accent2"/>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sv-SE" sz="2200" b="0" i="0" u="none" strike="noStrike" cap="none" normalizeH="0" baseline="0">
                <a:ln>
                  <a:noFill/>
                </a:ln>
                <a:solidFill>
                  <a:schemeClr val="tx1"/>
                </a:solidFill>
                <a:effectLst/>
                <a:latin typeface="Verdana" pitchFamily="34" charset="0"/>
                <a:ea typeface="Geneva" pitchFamily="1" charset="-128"/>
              </a:endParaRPr>
            </a:p>
          </p:txBody>
        </p:sp>
        <p:sp>
          <p:nvSpPr>
            <p:cNvPr id="18" name="Rektangel 17"/>
            <p:cNvSpPr/>
            <p:nvPr userDrawn="1"/>
          </p:nvSpPr>
          <p:spPr bwMode="auto">
            <a:xfrm>
              <a:off x="9039727" y="6294438"/>
              <a:ext cx="108284" cy="108284"/>
            </a:xfrm>
            <a:prstGeom prst="rect">
              <a:avLst/>
            </a:prstGeom>
            <a:solidFill>
              <a:schemeClr val="accent2"/>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sv-SE" sz="2200" b="0" i="0" u="none" strike="noStrike" cap="none" normalizeH="0" baseline="0">
                <a:ln>
                  <a:noFill/>
                </a:ln>
                <a:solidFill>
                  <a:schemeClr val="tx1"/>
                </a:solidFill>
                <a:effectLst/>
                <a:latin typeface="Verdana" pitchFamily="34" charset="0"/>
                <a:ea typeface="Geneva" pitchFamily="1" charset="-128"/>
              </a:endParaRPr>
            </a:p>
          </p:txBody>
        </p:sp>
        <p:sp>
          <p:nvSpPr>
            <p:cNvPr id="19" name="Rektangel 18"/>
            <p:cNvSpPr/>
            <p:nvPr userDrawn="1"/>
          </p:nvSpPr>
          <p:spPr bwMode="auto">
            <a:xfrm>
              <a:off x="9039730" y="6446651"/>
              <a:ext cx="108284" cy="108284"/>
            </a:xfrm>
            <a:prstGeom prst="rect">
              <a:avLst/>
            </a:prstGeom>
            <a:solidFill>
              <a:schemeClr val="accent1"/>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sv-SE" sz="2200" b="0" i="0" u="none" strike="noStrike" cap="none" normalizeH="0" baseline="0">
                <a:ln>
                  <a:noFill/>
                </a:ln>
                <a:solidFill>
                  <a:schemeClr val="tx1"/>
                </a:solidFill>
                <a:effectLst/>
                <a:latin typeface="Verdana" pitchFamily="34" charset="0"/>
                <a:ea typeface="Geneva" pitchFamily="1" charset="-128"/>
              </a:endParaRPr>
            </a:p>
          </p:txBody>
        </p:sp>
        <p:sp>
          <p:nvSpPr>
            <p:cNvPr id="20" name="Rektangel 19"/>
            <p:cNvSpPr/>
            <p:nvPr userDrawn="1"/>
          </p:nvSpPr>
          <p:spPr bwMode="auto">
            <a:xfrm>
              <a:off x="9039730" y="6592723"/>
              <a:ext cx="108284" cy="108284"/>
            </a:xfrm>
            <a:prstGeom prst="rect">
              <a:avLst/>
            </a:prstGeom>
            <a:solidFill>
              <a:schemeClr val="accent2"/>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sv-SE" sz="2200" b="0" i="0" u="none" strike="noStrike" cap="none" normalizeH="0" baseline="0">
                <a:ln>
                  <a:noFill/>
                </a:ln>
                <a:solidFill>
                  <a:schemeClr val="tx1"/>
                </a:solidFill>
                <a:effectLst/>
                <a:latin typeface="Verdana" pitchFamily="34" charset="0"/>
                <a:ea typeface="Geneva" pitchFamily="1" charset="-128"/>
              </a:endParaRPr>
            </a:p>
          </p:txBody>
        </p:sp>
      </p:grpSp>
      <p:pic>
        <p:nvPicPr>
          <p:cNvPr id="21" name="Picture 2" descr="G:\Information-Kommunikation\Grafiskt_material\SLL_logotyper\png\sll_rgb_1.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57956" y="189438"/>
            <a:ext cx="2598737" cy="407822"/>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543" descr="eHalsa-linje-rod"/>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0" y="5858085"/>
            <a:ext cx="1457325" cy="9406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textruta 23"/>
          <p:cNvSpPr txBox="1"/>
          <p:nvPr userDrawn="1"/>
        </p:nvSpPr>
        <p:spPr>
          <a:xfrm>
            <a:off x="3668891" y="6635277"/>
            <a:ext cx="4341633" cy="215444"/>
          </a:xfrm>
          <a:prstGeom prst="rect">
            <a:avLst/>
          </a:prstGeom>
          <a:noFill/>
        </p:spPr>
        <p:txBody>
          <a:bodyPr wrap="square" rtlCol="0">
            <a:spAutoFit/>
          </a:bodyPr>
          <a:lstStyle/>
          <a:p>
            <a:pPr algn="r"/>
            <a:r>
              <a:rPr lang="sv-SE" sz="800" dirty="0">
                <a:solidFill>
                  <a:srgbClr val="000000"/>
                </a:solidFill>
              </a:rPr>
              <a:t>Detta projektet medfinansieras av Europeiska unionen/Europeiska socialfonden</a:t>
            </a:r>
          </a:p>
        </p:txBody>
      </p:sp>
      <p:pic>
        <p:nvPicPr>
          <p:cNvPr id="26" name="Bildobjekt 25"/>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010524" y="5926006"/>
            <a:ext cx="1044411" cy="878631"/>
          </a:xfrm>
          <a:prstGeom prst="rect">
            <a:avLst/>
          </a:prstGeom>
        </p:spPr>
      </p:pic>
    </p:spTree>
    <p:extLst>
      <p:ext uri="{BB962C8B-B14F-4D97-AF65-F5344CB8AC3E}">
        <p14:creationId xmlns:p14="http://schemas.microsoft.com/office/powerpoint/2010/main" val="1517616088"/>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a:xfrm>
            <a:off x="463062" y="884238"/>
            <a:ext cx="8229600" cy="1143000"/>
          </a:xfrm>
        </p:spPr>
        <p:txBody>
          <a:bodyPr/>
          <a:lstStyle/>
          <a:p>
            <a:r>
              <a:rPr lang="sv-SE"/>
              <a:t>Klicka här för att ändra format</a:t>
            </a:r>
            <a:endParaRPr lang="sv-SE" dirty="0"/>
          </a:p>
        </p:txBody>
      </p:sp>
      <p:sp>
        <p:nvSpPr>
          <p:cNvPr id="3" name="Platshållare för innehåll 2"/>
          <p:cNvSpPr>
            <a:spLocks noGrp="1"/>
          </p:cNvSpPr>
          <p:nvPr>
            <p:ph sz="half" idx="1"/>
          </p:nvPr>
        </p:nvSpPr>
        <p:spPr>
          <a:xfrm>
            <a:off x="463062" y="2107219"/>
            <a:ext cx="4038600" cy="4525963"/>
          </a:xfrm>
        </p:spPr>
        <p:txBody>
          <a:bodyPr>
            <a:normAutofit/>
          </a:bodyPr>
          <a:lstStyle>
            <a:lvl1pPr>
              <a:defRPr sz="1800"/>
            </a:lvl1pPr>
            <a:lvl2pPr>
              <a:defRPr sz="1600"/>
            </a:lvl2pPr>
            <a:lvl3pPr>
              <a:defRPr sz="1400"/>
            </a:lvl3pPr>
            <a:lvl4pPr>
              <a:defRPr sz="1200"/>
            </a:lvl4pPr>
            <a:lvl5pPr>
              <a:defRPr sz="1200"/>
            </a:lvl5pPr>
            <a:lvl6pPr>
              <a:defRPr sz="1800"/>
            </a:lvl6pPr>
            <a:lvl7pPr>
              <a:defRPr sz="1800"/>
            </a:lvl7pPr>
            <a:lvl8pPr>
              <a:defRPr sz="1800"/>
            </a:lvl8pPr>
            <a:lvl9pPr>
              <a:defRPr sz="1800"/>
            </a:lvl9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innehåll 3"/>
          <p:cNvSpPr>
            <a:spLocks noGrp="1"/>
          </p:cNvSpPr>
          <p:nvPr>
            <p:ph sz="half" idx="2"/>
          </p:nvPr>
        </p:nvSpPr>
        <p:spPr>
          <a:xfrm>
            <a:off x="4648200" y="2107219"/>
            <a:ext cx="4038600" cy="4525963"/>
          </a:xfrm>
        </p:spPr>
        <p:txBody>
          <a:bodyPr>
            <a:normAutofit/>
          </a:bodyPr>
          <a:lstStyle>
            <a:lvl1pPr>
              <a:defRPr sz="1800"/>
            </a:lvl1pPr>
            <a:lvl2pPr>
              <a:defRPr sz="1600"/>
            </a:lvl2pPr>
            <a:lvl3pPr>
              <a:defRPr sz="1400"/>
            </a:lvl3pPr>
            <a:lvl4pPr>
              <a:defRPr sz="1200"/>
            </a:lvl4pPr>
            <a:lvl5pPr>
              <a:defRPr sz="12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Tree>
    <p:extLst>
      <p:ext uri="{BB962C8B-B14F-4D97-AF65-F5344CB8AC3E}">
        <p14:creationId xmlns:p14="http://schemas.microsoft.com/office/powerpoint/2010/main" val="8590177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lvl1pPr>
              <a:defRPr/>
            </a:lvl1pPr>
          </a:lstStyle>
          <a:p>
            <a:r>
              <a:rPr lang="sv-SE" dirty="0"/>
              <a:t>Klicka här för att ändra format</a:t>
            </a:r>
          </a:p>
        </p:txBody>
      </p:sp>
      <p:sp>
        <p:nvSpPr>
          <p:cNvPr id="3" name="Platshållare för text 2"/>
          <p:cNvSpPr>
            <a:spLocks noGrp="1"/>
          </p:cNvSpPr>
          <p:nvPr>
            <p:ph type="body" idx="1" hasCustomPrompt="1"/>
          </p:nvPr>
        </p:nvSpPr>
        <p:spPr>
          <a:xfrm>
            <a:off x="457200" y="1535113"/>
            <a:ext cx="4040188" cy="492125"/>
          </a:xfrm>
        </p:spPr>
        <p:txBody>
          <a:bodyPr anchor="b">
            <a:noAutofit/>
          </a:bodyPr>
          <a:lstStyle>
            <a:lvl1pPr marL="0" indent="0">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dirty="0"/>
              <a:t>Klicka för att lägga till Rubrik</a:t>
            </a:r>
          </a:p>
        </p:txBody>
      </p:sp>
      <p:sp>
        <p:nvSpPr>
          <p:cNvPr id="4" name="Platshållare för innehåll 3"/>
          <p:cNvSpPr>
            <a:spLocks noGrp="1"/>
          </p:cNvSpPr>
          <p:nvPr>
            <p:ph sz="half" idx="2"/>
          </p:nvPr>
        </p:nvSpPr>
        <p:spPr>
          <a:xfrm>
            <a:off x="457200" y="2098431"/>
            <a:ext cx="4040188" cy="4027731"/>
          </a:xfrm>
        </p:spPr>
        <p:txBody>
          <a:bodyPr>
            <a:normAutofit/>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5" name="Platshållare för text 4"/>
          <p:cNvSpPr>
            <a:spLocks noGrp="1"/>
          </p:cNvSpPr>
          <p:nvPr>
            <p:ph type="body" sz="quarter" idx="3" hasCustomPrompt="1"/>
          </p:nvPr>
        </p:nvSpPr>
        <p:spPr>
          <a:xfrm>
            <a:off x="4645025" y="1535113"/>
            <a:ext cx="4041775" cy="492125"/>
          </a:xfrm>
        </p:spPr>
        <p:txBody>
          <a:bodyPr anchor="b">
            <a:no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dirty="0"/>
              <a:t>Klicka för att lägga till Rubrik</a:t>
            </a:r>
          </a:p>
        </p:txBody>
      </p:sp>
      <p:sp>
        <p:nvSpPr>
          <p:cNvPr id="6" name="Platshållare för innehåll 5"/>
          <p:cNvSpPr>
            <a:spLocks noGrp="1"/>
          </p:cNvSpPr>
          <p:nvPr>
            <p:ph sz="quarter" idx="4"/>
          </p:nvPr>
        </p:nvSpPr>
        <p:spPr>
          <a:xfrm>
            <a:off x="4645025" y="2098431"/>
            <a:ext cx="4041775" cy="4027732"/>
          </a:xfrm>
        </p:spPr>
        <p:txBody>
          <a:bodyPr>
            <a:normAutofit/>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24683648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noAutofit/>
          </a:bodyPr>
          <a:lstStyle>
            <a:lvl1pPr>
              <a:defRPr sz="2000" b="1">
                <a:solidFill>
                  <a:srgbClr val="000000"/>
                </a:solidFill>
              </a:defRPr>
            </a:lvl1pPr>
          </a:lstStyle>
          <a:p>
            <a:r>
              <a:rPr lang="sv-SE"/>
              <a:t>Klicka här för att ändra format</a:t>
            </a:r>
          </a:p>
        </p:txBody>
      </p:sp>
    </p:spTree>
    <p:extLst>
      <p:ext uri="{BB962C8B-B14F-4D97-AF65-F5344CB8AC3E}">
        <p14:creationId xmlns:p14="http://schemas.microsoft.com/office/powerpoint/2010/main" val="2290613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En textruta">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nvPr>
        </p:nvGraphicFramePr>
        <p:xfrm>
          <a:off x="1192" y="1589"/>
          <a:ext cx="1190" cy="1587"/>
        </p:xfrm>
        <a:graphic>
          <a:graphicData uri="http://schemas.openxmlformats.org/presentationml/2006/ole">
            <mc:AlternateContent xmlns:mc="http://schemas.openxmlformats.org/markup-compatibility/2006">
              <mc:Choice xmlns:v="urn:schemas-microsoft-com:vml" Requires="v">
                <p:oleObj spid="_x0000_s1767" name="think-cell Slide" r:id="rId4" imgW="360" imgH="360" progId="TCLayout.ActiveDocument.1">
                  <p:embed/>
                </p:oleObj>
              </mc:Choice>
              <mc:Fallback>
                <p:oleObj name="think-cell Slide" r:id="rId4" imgW="360" imgH="360" progId="TCLayout.ActiveDocument.1">
                  <p:embed/>
                  <p:pic>
                    <p:nvPicPr>
                      <p:cNvPr id="2" name="Object 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92" y="1589"/>
                        <a:ext cx="1190"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4" name="Shape 24"/>
          <p:cNvSpPr>
            <a:spLocks noGrp="1"/>
          </p:cNvSpPr>
          <p:nvPr>
            <p:ph type="title"/>
          </p:nvPr>
        </p:nvSpPr>
        <p:spPr>
          <a:xfrm>
            <a:off x="457200" y="857220"/>
            <a:ext cx="8229600" cy="6505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36000" rIns="36000" bIns="36000" numCol="1" anchor="b" anchorCtr="0" compatLnSpc="1">
            <a:prstTxWarp prst="textNoShape">
              <a:avLst/>
            </a:prstTxWarp>
            <a:noAutofit/>
          </a:bodyPr>
          <a:lstStyle>
            <a:lvl1pPr>
              <a:defRPr lang="sv-SE" sz="1500" dirty="0">
                <a:latin typeface="Verdana" panose="020B0604030504040204" pitchFamily="34" charset="0"/>
                <a:ea typeface="Verdana" panose="020B0604030504040204" pitchFamily="34" charset="0"/>
                <a:cs typeface="Verdana" panose="020B0604030504040204" pitchFamily="34" charset="0"/>
              </a:defRPr>
            </a:lvl1pPr>
          </a:lstStyle>
          <a:p>
            <a:pPr lvl="0" eaLnBrk="0" fontAlgn="base" hangingPunct="0">
              <a:spcBef>
                <a:spcPct val="0"/>
              </a:spcBef>
            </a:pPr>
            <a:endParaRPr lang="sv-SE" dirty="0"/>
          </a:p>
        </p:txBody>
      </p:sp>
      <p:sp>
        <p:nvSpPr>
          <p:cNvPr id="26" name="Shape 26"/>
          <p:cNvSpPr>
            <a:spLocks noGrp="1"/>
          </p:cNvSpPr>
          <p:nvPr>
            <p:ph type="body" sz="quarter" idx="1"/>
          </p:nvPr>
        </p:nvSpPr>
        <p:spPr>
          <a:xfrm>
            <a:off x="457200" y="1560996"/>
            <a:ext cx="8229600" cy="288926"/>
          </a:xfrm>
          <a:prstGeom prst="rect">
            <a:avLst/>
          </a:prstGeom>
        </p:spPr>
        <p:txBody>
          <a:bodyPr lIns="0">
            <a:noAutofit/>
          </a:bodyPr>
          <a:lstStyle>
            <a:lvl1pPr marL="0" indent="0">
              <a:spcBef>
                <a:spcPts val="300"/>
              </a:spcBef>
              <a:buSzTx/>
              <a:buFontTx/>
              <a:buNone/>
              <a:defRPr sz="1200" b="1">
                <a:solidFill>
                  <a:schemeClr val="accent1"/>
                </a:solidFill>
                <a:latin typeface="Verdana" panose="020B0604030504040204" pitchFamily="34" charset="0"/>
                <a:ea typeface="Verdana" panose="020B0604030504040204" pitchFamily="34" charset="0"/>
                <a:cs typeface="Verdana" panose="020B0604030504040204" pitchFamily="34" charset="0"/>
                <a:sym typeface="Calibri"/>
              </a:defRPr>
            </a:lvl1pPr>
            <a:lvl2pPr marL="480672" indent="-137772">
              <a:spcBef>
                <a:spcPts val="300"/>
              </a:spcBef>
              <a:buFontTx/>
              <a:defRPr sz="1200" b="1">
                <a:solidFill>
                  <a:schemeClr val="accent1"/>
                </a:solidFill>
                <a:latin typeface="Arial" panose="020B0604020202020204" pitchFamily="34" charset="0"/>
                <a:ea typeface="+mj-ea"/>
                <a:cs typeface="Arial" panose="020B0604020202020204" pitchFamily="34" charset="0"/>
                <a:sym typeface="Calibri"/>
              </a:defRPr>
            </a:lvl2pPr>
            <a:lvl3pPr marL="814388" indent="-128588">
              <a:spcBef>
                <a:spcPts val="300"/>
              </a:spcBef>
              <a:buFontTx/>
              <a:defRPr sz="1200" b="1">
                <a:solidFill>
                  <a:schemeClr val="accent1"/>
                </a:solidFill>
                <a:latin typeface="Arial" panose="020B0604020202020204" pitchFamily="34" charset="0"/>
                <a:ea typeface="+mj-ea"/>
                <a:cs typeface="Arial" panose="020B0604020202020204" pitchFamily="34" charset="0"/>
                <a:sym typeface="Calibri"/>
              </a:defRPr>
            </a:lvl3pPr>
            <a:lvl4pPr marL="1183004" indent="-154304">
              <a:spcBef>
                <a:spcPts val="300"/>
              </a:spcBef>
              <a:buFontTx/>
              <a:defRPr sz="1200" b="1">
                <a:solidFill>
                  <a:schemeClr val="accent1"/>
                </a:solidFill>
                <a:latin typeface="Arial" panose="020B0604020202020204" pitchFamily="34" charset="0"/>
                <a:ea typeface="+mj-ea"/>
                <a:cs typeface="Arial" panose="020B0604020202020204" pitchFamily="34" charset="0"/>
                <a:sym typeface="Calibri"/>
              </a:defRPr>
            </a:lvl4pPr>
            <a:lvl5pPr marL="1525904" indent="-154304">
              <a:spcBef>
                <a:spcPts val="300"/>
              </a:spcBef>
              <a:buFontTx/>
              <a:defRPr sz="1200" b="1">
                <a:solidFill>
                  <a:schemeClr val="accent1"/>
                </a:solidFill>
                <a:latin typeface="Arial" panose="020B0604020202020204" pitchFamily="34" charset="0"/>
                <a:ea typeface="+mj-ea"/>
                <a:cs typeface="Arial" panose="020B0604020202020204" pitchFamily="34" charset="0"/>
                <a:sym typeface="Calibri"/>
              </a:defRPr>
            </a:lvl5pPr>
          </a:lstStyle>
          <a:p>
            <a:endParaRPr lang="sv-SE" dirty="0"/>
          </a:p>
        </p:txBody>
      </p:sp>
      <p:sp>
        <p:nvSpPr>
          <p:cNvPr id="7" name="Platshållare för innehåll 2"/>
          <p:cNvSpPr>
            <a:spLocks noGrp="1"/>
          </p:cNvSpPr>
          <p:nvPr>
            <p:ph idx="11" hasCustomPrompt="1"/>
          </p:nvPr>
        </p:nvSpPr>
        <p:spPr>
          <a:xfrm>
            <a:off x="457200" y="2159000"/>
            <a:ext cx="8229600" cy="3937000"/>
          </a:xfrm>
          <a:prstGeom prst="rect">
            <a:avLst/>
          </a:prstGeom>
        </p:spPr>
        <p:txBody>
          <a:bodyPr/>
          <a:lstStyle>
            <a:lvl1pPr>
              <a:defRPr sz="1600">
                <a:latin typeface="Verdana" panose="020B0604030504040204" pitchFamily="34" charset="0"/>
                <a:ea typeface="Verdana" panose="020B0604030504040204" pitchFamily="34" charset="0"/>
                <a:cs typeface="Verdana" panose="020B0604030504040204" pitchFamily="34" charset="0"/>
              </a:defRPr>
            </a:lvl1pPr>
            <a:lvl2pPr>
              <a:defRPr sz="1400">
                <a:latin typeface="Verdana" panose="020B0604030504040204" pitchFamily="34" charset="0"/>
                <a:ea typeface="Verdana" panose="020B0604030504040204" pitchFamily="34" charset="0"/>
                <a:cs typeface="Verdana" panose="020B0604030504040204" pitchFamily="34" charset="0"/>
              </a:defRPr>
            </a:lvl2pPr>
            <a:lvl3pPr>
              <a:defRPr sz="1200">
                <a:latin typeface="Verdana" panose="020B0604030504040204" pitchFamily="34" charset="0"/>
                <a:ea typeface="Verdana" panose="020B0604030504040204" pitchFamily="34" charset="0"/>
                <a:cs typeface="Verdana" panose="020B0604030504040204" pitchFamily="34" charset="0"/>
              </a:defRPr>
            </a:lvl3pPr>
            <a:lvl4pPr marL="809625" indent="-138113">
              <a:defRPr sz="1200">
                <a:latin typeface="Verdana" panose="020B0604030504040204" pitchFamily="34" charset="0"/>
                <a:ea typeface="Verdana" panose="020B0604030504040204" pitchFamily="34" charset="0"/>
                <a:cs typeface="Verdana" panose="020B0604030504040204" pitchFamily="34" charset="0"/>
              </a:defRPr>
            </a:lvl4pPr>
            <a:lvl5pPr>
              <a:defRPr>
                <a:latin typeface="Verdana" panose="020B0604030504040204" pitchFamily="34" charset="0"/>
                <a:ea typeface="Verdana" panose="020B0604030504040204" pitchFamily="34" charset="0"/>
                <a:cs typeface="Verdana" panose="020B0604030504040204" pitchFamily="34" charset="0"/>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p:txBody>
      </p:sp>
      <p:sp>
        <p:nvSpPr>
          <p:cNvPr id="12" name="Shape 26"/>
          <p:cNvSpPr>
            <a:spLocks noGrp="1"/>
          </p:cNvSpPr>
          <p:nvPr>
            <p:ph type="body" sz="quarter" idx="10" hasCustomPrompt="1"/>
          </p:nvPr>
        </p:nvSpPr>
        <p:spPr>
          <a:xfrm>
            <a:off x="457200" y="6284068"/>
            <a:ext cx="8229600" cy="370422"/>
          </a:xfrm>
          <a:prstGeom prst="rect">
            <a:avLst/>
          </a:prstGeom>
        </p:spPr>
        <p:txBody>
          <a:bodyPr anchor="b">
            <a:noAutofit/>
          </a:bodyPr>
          <a:lstStyle>
            <a:lvl1pPr marL="0" indent="0">
              <a:spcBef>
                <a:spcPts val="0"/>
              </a:spcBef>
              <a:buSzTx/>
              <a:buFontTx/>
              <a:buNone/>
              <a:defRPr sz="600" b="0" i="1">
                <a:solidFill>
                  <a:schemeClr val="tx1"/>
                </a:solidFill>
                <a:latin typeface="Verdana" panose="020B0604030504040204" pitchFamily="34" charset="0"/>
                <a:ea typeface="Verdana" panose="020B0604030504040204" pitchFamily="34" charset="0"/>
                <a:cs typeface="Verdana" panose="020B0604030504040204" pitchFamily="34" charset="0"/>
                <a:sym typeface="Calibri"/>
              </a:defRPr>
            </a:lvl1pPr>
            <a:lvl2pPr marL="480672" indent="-137772">
              <a:spcBef>
                <a:spcPts val="300"/>
              </a:spcBef>
              <a:buFontTx/>
              <a:defRPr sz="1200" b="1">
                <a:solidFill>
                  <a:schemeClr val="accent1"/>
                </a:solidFill>
                <a:latin typeface="Arial" panose="020B0604020202020204" pitchFamily="34" charset="0"/>
                <a:ea typeface="+mj-ea"/>
                <a:cs typeface="Arial" panose="020B0604020202020204" pitchFamily="34" charset="0"/>
                <a:sym typeface="Calibri"/>
              </a:defRPr>
            </a:lvl2pPr>
            <a:lvl3pPr marL="814388" indent="-128588">
              <a:spcBef>
                <a:spcPts val="300"/>
              </a:spcBef>
              <a:buFontTx/>
              <a:defRPr sz="1200" b="1">
                <a:solidFill>
                  <a:schemeClr val="accent1"/>
                </a:solidFill>
                <a:latin typeface="Arial" panose="020B0604020202020204" pitchFamily="34" charset="0"/>
                <a:ea typeface="+mj-ea"/>
                <a:cs typeface="Arial" panose="020B0604020202020204" pitchFamily="34" charset="0"/>
                <a:sym typeface="Calibri"/>
              </a:defRPr>
            </a:lvl3pPr>
            <a:lvl4pPr marL="1183004" indent="-154304">
              <a:spcBef>
                <a:spcPts val="300"/>
              </a:spcBef>
              <a:buFontTx/>
              <a:defRPr sz="1200" b="1">
                <a:solidFill>
                  <a:schemeClr val="accent1"/>
                </a:solidFill>
                <a:latin typeface="Arial" panose="020B0604020202020204" pitchFamily="34" charset="0"/>
                <a:ea typeface="+mj-ea"/>
                <a:cs typeface="Arial" panose="020B0604020202020204" pitchFamily="34" charset="0"/>
                <a:sym typeface="Calibri"/>
              </a:defRPr>
            </a:lvl4pPr>
            <a:lvl5pPr marL="1525904" indent="-154304">
              <a:spcBef>
                <a:spcPts val="300"/>
              </a:spcBef>
              <a:buFontTx/>
              <a:defRPr sz="1200" b="1">
                <a:solidFill>
                  <a:schemeClr val="accent1"/>
                </a:solidFill>
                <a:latin typeface="Arial" panose="020B0604020202020204" pitchFamily="34" charset="0"/>
                <a:ea typeface="+mj-ea"/>
                <a:cs typeface="Arial" panose="020B0604020202020204" pitchFamily="34" charset="0"/>
                <a:sym typeface="Calibri"/>
              </a:defRPr>
            </a:lvl5pPr>
          </a:lstStyle>
          <a:p>
            <a:r>
              <a:rPr lang="sv-SE" dirty="0"/>
              <a:t>Footnote</a:t>
            </a:r>
          </a:p>
        </p:txBody>
      </p:sp>
    </p:spTree>
    <p:extLst>
      <p:ext uri="{BB962C8B-B14F-4D97-AF65-F5344CB8AC3E}">
        <p14:creationId xmlns:p14="http://schemas.microsoft.com/office/powerpoint/2010/main" val="1234990322"/>
      </p:ext>
    </p:extLst>
  </p:cSld>
  <p:clrMapOvr>
    <a:masterClrMapping/>
  </p:clrMapOvr>
  <p:transition spd="med"/>
  <p:extLst mod="1">
    <p:ext uri="{DCECCB84-F9BA-43D5-87BE-67443E8EF086}">
      <p15:sldGuideLst xmlns:p15="http://schemas.microsoft.com/office/powerpoint/2012/main">
        <p15:guide id="1" pos="370">
          <p15:clr>
            <a:srgbClr val="FBAE40"/>
          </p15:clr>
        </p15:guide>
        <p15:guide id="2" pos="3840">
          <p15:clr>
            <a:srgbClr val="FBAE40"/>
          </p15:clr>
        </p15:guide>
        <p15:guide id="3" pos="7310">
          <p15:clr>
            <a:srgbClr val="FBAE40"/>
          </p15:clr>
        </p15:guide>
        <p15:guide id="4" orient="horz" pos="1389">
          <p15:clr>
            <a:srgbClr val="FBAE40"/>
          </p15:clr>
        </p15:guide>
        <p15:guide id="5" orient="horz" pos="1207">
          <p15:clr>
            <a:srgbClr val="FBAE40"/>
          </p15:clr>
        </p15:guide>
        <p15:guide id="6" orient="horz" pos="3929">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_Endast rubrik">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nvPr>
        </p:nvGraphicFramePr>
        <p:xfrm>
          <a:off x="1192" y="1589"/>
          <a:ext cx="1190" cy="1587"/>
        </p:xfrm>
        <a:graphic>
          <a:graphicData uri="http://schemas.openxmlformats.org/presentationml/2006/ole">
            <mc:AlternateContent xmlns:mc="http://schemas.openxmlformats.org/markup-compatibility/2006">
              <mc:Choice xmlns:v="urn:schemas-microsoft-com:vml" Requires="v">
                <p:oleObj spid="_x0000_s2790" name="think-cell Slide" r:id="rId4" imgW="360" imgH="360" progId="TCLayout.ActiveDocument.1">
                  <p:embed/>
                </p:oleObj>
              </mc:Choice>
              <mc:Fallback>
                <p:oleObj name="think-cell Slide" r:id="rId4" imgW="360" imgH="360" progId="TCLayout.ActiveDocument.1">
                  <p:embed/>
                  <p:pic>
                    <p:nvPicPr>
                      <p:cNvPr id="2" name="Object 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92" y="1589"/>
                        <a:ext cx="1190"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4" name="Shape 24"/>
          <p:cNvSpPr>
            <a:spLocks noGrp="1"/>
          </p:cNvSpPr>
          <p:nvPr>
            <p:ph type="title"/>
          </p:nvPr>
        </p:nvSpPr>
        <p:spPr>
          <a:xfrm>
            <a:off x="457200" y="857220"/>
            <a:ext cx="8229600" cy="6505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36000" rIns="36000" bIns="36000" numCol="1" anchor="b" anchorCtr="0" compatLnSpc="1">
            <a:prstTxWarp prst="textNoShape">
              <a:avLst/>
            </a:prstTxWarp>
            <a:noAutofit/>
          </a:bodyPr>
          <a:lstStyle>
            <a:lvl1pPr>
              <a:defRPr lang="sv-SE" sz="1500" dirty="0">
                <a:latin typeface="Verdana" panose="020B0604030504040204" pitchFamily="34" charset="0"/>
                <a:ea typeface="Verdana" panose="020B0604030504040204" pitchFamily="34" charset="0"/>
                <a:cs typeface="Verdana" panose="020B0604030504040204" pitchFamily="34" charset="0"/>
              </a:defRPr>
            </a:lvl1pPr>
          </a:lstStyle>
          <a:p>
            <a:pPr lvl="0" eaLnBrk="0" fontAlgn="base" hangingPunct="0">
              <a:spcBef>
                <a:spcPct val="0"/>
              </a:spcBef>
            </a:pPr>
            <a:endParaRPr lang="sv-SE" dirty="0"/>
          </a:p>
        </p:txBody>
      </p:sp>
      <p:sp>
        <p:nvSpPr>
          <p:cNvPr id="26" name="Shape 26"/>
          <p:cNvSpPr>
            <a:spLocks noGrp="1"/>
          </p:cNvSpPr>
          <p:nvPr>
            <p:ph type="body" sz="quarter" idx="1"/>
          </p:nvPr>
        </p:nvSpPr>
        <p:spPr>
          <a:xfrm>
            <a:off x="457200" y="1560996"/>
            <a:ext cx="8229600" cy="288926"/>
          </a:xfrm>
          <a:prstGeom prst="rect">
            <a:avLst/>
          </a:prstGeom>
        </p:spPr>
        <p:txBody>
          <a:bodyPr lIns="0">
            <a:noAutofit/>
          </a:bodyPr>
          <a:lstStyle>
            <a:lvl1pPr marL="0" indent="0">
              <a:spcBef>
                <a:spcPts val="300"/>
              </a:spcBef>
              <a:buSzTx/>
              <a:buFontTx/>
              <a:buNone/>
              <a:defRPr sz="1200" b="1">
                <a:solidFill>
                  <a:schemeClr val="accent1"/>
                </a:solidFill>
                <a:latin typeface="Verdana" panose="020B0604030504040204" pitchFamily="34" charset="0"/>
                <a:ea typeface="Verdana" panose="020B0604030504040204" pitchFamily="34" charset="0"/>
                <a:cs typeface="Verdana" panose="020B0604030504040204" pitchFamily="34" charset="0"/>
                <a:sym typeface="Calibri"/>
              </a:defRPr>
            </a:lvl1pPr>
            <a:lvl2pPr marL="480672" indent="-137772">
              <a:spcBef>
                <a:spcPts val="300"/>
              </a:spcBef>
              <a:buFontTx/>
              <a:defRPr sz="1200" b="1">
                <a:solidFill>
                  <a:schemeClr val="accent1"/>
                </a:solidFill>
                <a:latin typeface="Arial" panose="020B0604020202020204" pitchFamily="34" charset="0"/>
                <a:ea typeface="+mj-ea"/>
                <a:cs typeface="Arial" panose="020B0604020202020204" pitchFamily="34" charset="0"/>
                <a:sym typeface="Calibri"/>
              </a:defRPr>
            </a:lvl2pPr>
            <a:lvl3pPr marL="814388" indent="-128588">
              <a:spcBef>
                <a:spcPts val="300"/>
              </a:spcBef>
              <a:buFontTx/>
              <a:defRPr sz="1200" b="1">
                <a:solidFill>
                  <a:schemeClr val="accent1"/>
                </a:solidFill>
                <a:latin typeface="Arial" panose="020B0604020202020204" pitchFamily="34" charset="0"/>
                <a:ea typeface="+mj-ea"/>
                <a:cs typeface="Arial" panose="020B0604020202020204" pitchFamily="34" charset="0"/>
                <a:sym typeface="Calibri"/>
              </a:defRPr>
            </a:lvl3pPr>
            <a:lvl4pPr marL="1183004" indent="-154304">
              <a:spcBef>
                <a:spcPts val="300"/>
              </a:spcBef>
              <a:buFontTx/>
              <a:defRPr sz="1200" b="1">
                <a:solidFill>
                  <a:schemeClr val="accent1"/>
                </a:solidFill>
                <a:latin typeface="Arial" panose="020B0604020202020204" pitchFamily="34" charset="0"/>
                <a:ea typeface="+mj-ea"/>
                <a:cs typeface="Arial" panose="020B0604020202020204" pitchFamily="34" charset="0"/>
                <a:sym typeface="Calibri"/>
              </a:defRPr>
            </a:lvl4pPr>
            <a:lvl5pPr marL="1525904" indent="-154304">
              <a:spcBef>
                <a:spcPts val="300"/>
              </a:spcBef>
              <a:buFontTx/>
              <a:defRPr sz="1200" b="1">
                <a:solidFill>
                  <a:schemeClr val="accent1"/>
                </a:solidFill>
                <a:latin typeface="Arial" panose="020B0604020202020204" pitchFamily="34" charset="0"/>
                <a:ea typeface="+mj-ea"/>
                <a:cs typeface="Arial" panose="020B0604020202020204" pitchFamily="34" charset="0"/>
                <a:sym typeface="Calibri"/>
              </a:defRPr>
            </a:lvl5pPr>
          </a:lstStyle>
          <a:p>
            <a:endParaRPr lang="sv-SE" dirty="0"/>
          </a:p>
        </p:txBody>
      </p:sp>
      <p:sp>
        <p:nvSpPr>
          <p:cNvPr id="7" name="Shape 26"/>
          <p:cNvSpPr>
            <a:spLocks noGrp="1"/>
          </p:cNvSpPr>
          <p:nvPr>
            <p:ph type="body" sz="quarter" idx="10" hasCustomPrompt="1"/>
          </p:nvPr>
        </p:nvSpPr>
        <p:spPr>
          <a:xfrm>
            <a:off x="457200" y="6284068"/>
            <a:ext cx="8229600" cy="370422"/>
          </a:xfrm>
          <a:prstGeom prst="rect">
            <a:avLst/>
          </a:prstGeom>
        </p:spPr>
        <p:txBody>
          <a:bodyPr anchor="b">
            <a:noAutofit/>
          </a:bodyPr>
          <a:lstStyle>
            <a:lvl1pPr marL="0" indent="0">
              <a:spcBef>
                <a:spcPts val="0"/>
              </a:spcBef>
              <a:buSzTx/>
              <a:buFontTx/>
              <a:buNone/>
              <a:defRPr sz="600" b="0" i="1">
                <a:solidFill>
                  <a:schemeClr val="tx1"/>
                </a:solidFill>
                <a:latin typeface="Verdana" panose="020B0604030504040204" pitchFamily="34" charset="0"/>
                <a:ea typeface="Verdana" panose="020B0604030504040204" pitchFamily="34" charset="0"/>
                <a:cs typeface="Verdana" panose="020B0604030504040204" pitchFamily="34" charset="0"/>
                <a:sym typeface="Calibri"/>
              </a:defRPr>
            </a:lvl1pPr>
            <a:lvl2pPr marL="480672" indent="-137772">
              <a:spcBef>
                <a:spcPts val="300"/>
              </a:spcBef>
              <a:buFontTx/>
              <a:defRPr sz="1200" b="1">
                <a:solidFill>
                  <a:schemeClr val="accent1"/>
                </a:solidFill>
                <a:latin typeface="Arial" panose="020B0604020202020204" pitchFamily="34" charset="0"/>
                <a:ea typeface="+mj-ea"/>
                <a:cs typeface="Arial" panose="020B0604020202020204" pitchFamily="34" charset="0"/>
                <a:sym typeface="Calibri"/>
              </a:defRPr>
            </a:lvl2pPr>
            <a:lvl3pPr marL="814388" indent="-128588">
              <a:spcBef>
                <a:spcPts val="300"/>
              </a:spcBef>
              <a:buFontTx/>
              <a:defRPr sz="1200" b="1">
                <a:solidFill>
                  <a:schemeClr val="accent1"/>
                </a:solidFill>
                <a:latin typeface="Arial" panose="020B0604020202020204" pitchFamily="34" charset="0"/>
                <a:ea typeface="+mj-ea"/>
                <a:cs typeface="Arial" panose="020B0604020202020204" pitchFamily="34" charset="0"/>
                <a:sym typeface="Calibri"/>
              </a:defRPr>
            </a:lvl3pPr>
            <a:lvl4pPr marL="1183004" indent="-154304">
              <a:spcBef>
                <a:spcPts val="300"/>
              </a:spcBef>
              <a:buFontTx/>
              <a:defRPr sz="1200" b="1">
                <a:solidFill>
                  <a:schemeClr val="accent1"/>
                </a:solidFill>
                <a:latin typeface="Arial" panose="020B0604020202020204" pitchFamily="34" charset="0"/>
                <a:ea typeface="+mj-ea"/>
                <a:cs typeface="Arial" panose="020B0604020202020204" pitchFamily="34" charset="0"/>
                <a:sym typeface="Calibri"/>
              </a:defRPr>
            </a:lvl4pPr>
            <a:lvl5pPr marL="1525904" indent="-154304">
              <a:spcBef>
                <a:spcPts val="300"/>
              </a:spcBef>
              <a:buFontTx/>
              <a:defRPr sz="1200" b="1">
                <a:solidFill>
                  <a:schemeClr val="accent1"/>
                </a:solidFill>
                <a:latin typeface="Arial" panose="020B0604020202020204" pitchFamily="34" charset="0"/>
                <a:ea typeface="+mj-ea"/>
                <a:cs typeface="Arial" panose="020B0604020202020204" pitchFamily="34" charset="0"/>
                <a:sym typeface="Calibri"/>
              </a:defRPr>
            </a:lvl5pPr>
          </a:lstStyle>
          <a:p>
            <a:r>
              <a:rPr lang="sv-SE" dirty="0"/>
              <a:t>Footnote</a:t>
            </a:r>
          </a:p>
        </p:txBody>
      </p:sp>
    </p:spTree>
    <p:extLst>
      <p:ext uri="{BB962C8B-B14F-4D97-AF65-F5344CB8AC3E}">
        <p14:creationId xmlns:p14="http://schemas.microsoft.com/office/powerpoint/2010/main" val="2949613319"/>
      </p:ext>
    </p:extLst>
  </p:cSld>
  <p:clrMapOvr>
    <a:masterClrMapping/>
  </p:clrMapOvr>
  <p:transition spd="med"/>
  <p:extLst mod="1">
    <p:ext uri="{DCECCB84-F9BA-43D5-87BE-67443E8EF086}">
      <p15:sldGuideLst xmlns:p15="http://schemas.microsoft.com/office/powerpoint/2012/main">
        <p15:guide id="1" pos="370">
          <p15:clr>
            <a:srgbClr val="FBAE40"/>
          </p15:clr>
        </p15:guide>
        <p15:guide id="2" pos="3840">
          <p15:clr>
            <a:srgbClr val="FBAE40"/>
          </p15:clr>
        </p15:guide>
        <p15:guide id="3" pos="7310">
          <p15:clr>
            <a:srgbClr val="FBAE40"/>
          </p15:clr>
        </p15:guide>
        <p15:guide id="4" orient="horz" pos="1389">
          <p15:clr>
            <a:srgbClr val="FBAE40"/>
          </p15:clr>
        </p15:guide>
        <p15:guide id="5" orient="horz" pos="1207">
          <p15:clr>
            <a:srgbClr val="FBAE40"/>
          </p15:clr>
        </p15:guide>
        <p15:guide id="6" orient="horz" pos="3929">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endParaRPr lang="sv-SE"/>
          </a:p>
        </p:txBody>
      </p:sp>
      <p:sp>
        <p:nvSpPr>
          <p:cNvPr id="3" name="Platshållare för sidfot 2"/>
          <p:cNvSpPr>
            <a:spLocks noGrp="1"/>
          </p:cNvSpPr>
          <p:nvPr>
            <p:ph type="ftr" sz="quarter" idx="11"/>
          </p:nvPr>
        </p:nvSpPr>
        <p:spPr/>
        <p:txBody>
          <a:bodyPr/>
          <a:lstStyle/>
          <a:p>
            <a:endParaRPr lang="sv-SE"/>
          </a:p>
        </p:txBody>
      </p:sp>
      <p:sp>
        <p:nvSpPr>
          <p:cNvPr id="4" name="Platshållare för bildnummer 3"/>
          <p:cNvSpPr>
            <a:spLocks noGrp="1"/>
          </p:cNvSpPr>
          <p:nvPr>
            <p:ph type="sldNum" sz="quarter" idx="12"/>
          </p:nvPr>
        </p:nvSpPr>
        <p:spPr/>
        <p:txBody>
          <a:bodyPr/>
          <a:lstStyle/>
          <a:p>
            <a:fld id="{EF507F4B-B44B-4017-97A3-E9C08C994F4D}" type="slidenum">
              <a:rPr lang="sv-SE" smtClean="0"/>
              <a:t>‹#›</a:t>
            </a:fld>
            <a:endParaRPr lang="sv-SE"/>
          </a:p>
        </p:txBody>
      </p:sp>
    </p:spTree>
    <p:extLst>
      <p:ext uri="{BB962C8B-B14F-4D97-AF65-F5344CB8AC3E}">
        <p14:creationId xmlns:p14="http://schemas.microsoft.com/office/powerpoint/2010/main" val="19835981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en-US"/>
              <a:t>Klicka här för att ändra format</a:t>
            </a:r>
            <a:endParaRPr lang="sv-SE"/>
          </a:p>
        </p:txBody>
      </p:sp>
      <p:sp>
        <p:nvSpPr>
          <p:cNvPr id="3" name="Platshållare för innehåll 2"/>
          <p:cNvSpPr>
            <a:spLocks noGrp="1"/>
          </p:cNvSpPr>
          <p:nvPr>
            <p:ph idx="1"/>
          </p:nvPr>
        </p:nvSpPr>
        <p:spPr/>
        <p:txBody>
          <a:bodyPr/>
          <a:lstStyle/>
          <a:p>
            <a:pPr lvl="0"/>
            <a:r>
              <a:rPr lang="en-US"/>
              <a:t>Klicka här för att ändra format på bakgrundstexten</a:t>
            </a:r>
          </a:p>
          <a:p>
            <a:pPr lvl="1"/>
            <a:r>
              <a:rPr lang="en-US"/>
              <a:t>Nivå två</a:t>
            </a:r>
          </a:p>
          <a:p>
            <a:pPr lvl="2"/>
            <a:r>
              <a:rPr lang="en-US"/>
              <a:t>Nivå tre</a:t>
            </a:r>
          </a:p>
          <a:p>
            <a:pPr lvl="3"/>
            <a:r>
              <a:rPr lang="en-US"/>
              <a:t>Nivå fyra</a:t>
            </a:r>
          </a:p>
          <a:p>
            <a:pPr lvl="4"/>
            <a:r>
              <a:rPr lang="en-US"/>
              <a:t>Nivå fem</a:t>
            </a:r>
            <a:endParaRPr lang="sv-SE"/>
          </a:p>
        </p:txBody>
      </p:sp>
    </p:spTree>
    <p:extLst>
      <p:ext uri="{BB962C8B-B14F-4D97-AF65-F5344CB8AC3E}">
        <p14:creationId xmlns:p14="http://schemas.microsoft.com/office/powerpoint/2010/main" val="37376946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5" name="Rectangle 24"/>
          <p:cNvSpPr>
            <a:spLocks noChangeArrowheads="1"/>
          </p:cNvSpPr>
          <p:nvPr/>
        </p:nvSpPr>
        <p:spPr bwMode="auto">
          <a:xfrm>
            <a:off x="0" y="-416"/>
            <a:ext cx="9144000" cy="719137"/>
          </a:xfrm>
          <a:prstGeom prst="rect">
            <a:avLst/>
          </a:prstGeom>
          <a:solidFill>
            <a:srgbClr val="E9E3DC"/>
          </a:solidFill>
          <a:ln>
            <a:noFill/>
          </a:ln>
          <a:extLst/>
        </p:spPr>
        <p:txBody>
          <a:bodyPr wrap="none" anchor="ctr">
            <a:spAutoFit/>
          </a:bodyPr>
          <a:lstStyle>
            <a:lvl1pPr>
              <a:defRPr sz="2200">
                <a:solidFill>
                  <a:schemeClr val="tx1"/>
                </a:solidFill>
                <a:latin typeface="Verdana" pitchFamily="34" charset="0"/>
                <a:ea typeface="Geneva" charset="0"/>
                <a:cs typeface="Geneva" charset="0"/>
              </a:defRPr>
            </a:lvl1pPr>
            <a:lvl2pPr marL="742950" indent="-285750">
              <a:defRPr sz="2200">
                <a:solidFill>
                  <a:schemeClr val="tx1"/>
                </a:solidFill>
                <a:latin typeface="Verdana" pitchFamily="34" charset="0"/>
                <a:ea typeface="Geneva" charset="0"/>
                <a:cs typeface="Geneva" charset="0"/>
              </a:defRPr>
            </a:lvl2pPr>
            <a:lvl3pPr marL="1143000" indent="-228600">
              <a:defRPr sz="2200">
                <a:solidFill>
                  <a:schemeClr val="tx1"/>
                </a:solidFill>
                <a:latin typeface="Verdana" pitchFamily="34" charset="0"/>
                <a:ea typeface="Geneva" charset="0"/>
                <a:cs typeface="Geneva" charset="0"/>
              </a:defRPr>
            </a:lvl3pPr>
            <a:lvl4pPr marL="1600200" indent="-228600">
              <a:defRPr sz="2200">
                <a:solidFill>
                  <a:schemeClr val="tx1"/>
                </a:solidFill>
                <a:latin typeface="Verdana" pitchFamily="34" charset="0"/>
                <a:ea typeface="Geneva" charset="0"/>
                <a:cs typeface="Geneva" charset="0"/>
              </a:defRPr>
            </a:lvl4pPr>
            <a:lvl5pPr marL="2057400" indent="-228600">
              <a:defRPr sz="2200">
                <a:solidFill>
                  <a:schemeClr val="tx1"/>
                </a:solidFill>
                <a:latin typeface="Verdana" pitchFamily="34" charset="0"/>
                <a:ea typeface="Geneva" charset="0"/>
                <a:cs typeface="Geneva" charset="0"/>
              </a:defRPr>
            </a:lvl5pPr>
            <a:lvl6pPr marL="2514600" indent="-228600" algn="ctr" eaLnBrk="0" fontAlgn="base" hangingPunct="0">
              <a:spcBef>
                <a:spcPct val="50000"/>
              </a:spcBef>
              <a:spcAft>
                <a:spcPct val="0"/>
              </a:spcAft>
              <a:defRPr sz="2200">
                <a:solidFill>
                  <a:schemeClr val="tx1"/>
                </a:solidFill>
                <a:latin typeface="Verdana" pitchFamily="34" charset="0"/>
                <a:ea typeface="Geneva" charset="0"/>
                <a:cs typeface="Geneva" charset="0"/>
              </a:defRPr>
            </a:lvl6pPr>
            <a:lvl7pPr marL="2971800" indent="-228600" algn="ctr" eaLnBrk="0" fontAlgn="base" hangingPunct="0">
              <a:spcBef>
                <a:spcPct val="50000"/>
              </a:spcBef>
              <a:spcAft>
                <a:spcPct val="0"/>
              </a:spcAft>
              <a:defRPr sz="2200">
                <a:solidFill>
                  <a:schemeClr val="tx1"/>
                </a:solidFill>
                <a:latin typeface="Verdana" pitchFamily="34" charset="0"/>
                <a:ea typeface="Geneva" charset="0"/>
                <a:cs typeface="Geneva" charset="0"/>
              </a:defRPr>
            </a:lvl7pPr>
            <a:lvl8pPr marL="3429000" indent="-228600" algn="ctr" eaLnBrk="0" fontAlgn="base" hangingPunct="0">
              <a:spcBef>
                <a:spcPct val="50000"/>
              </a:spcBef>
              <a:spcAft>
                <a:spcPct val="0"/>
              </a:spcAft>
              <a:defRPr sz="2200">
                <a:solidFill>
                  <a:schemeClr val="tx1"/>
                </a:solidFill>
                <a:latin typeface="Verdana" pitchFamily="34" charset="0"/>
                <a:ea typeface="Geneva" charset="0"/>
                <a:cs typeface="Geneva" charset="0"/>
              </a:defRPr>
            </a:lvl8pPr>
            <a:lvl9pPr marL="3886200" indent="-228600" algn="ctr" eaLnBrk="0" fontAlgn="base" hangingPunct="0">
              <a:spcBef>
                <a:spcPct val="50000"/>
              </a:spcBef>
              <a:spcAft>
                <a:spcPct val="0"/>
              </a:spcAft>
              <a:defRPr sz="2200">
                <a:solidFill>
                  <a:schemeClr val="tx1"/>
                </a:solidFill>
                <a:latin typeface="Verdana" pitchFamily="34" charset="0"/>
                <a:ea typeface="Geneva" charset="0"/>
                <a:cs typeface="Geneva" charset="0"/>
              </a:defRPr>
            </a:lvl9pPr>
          </a:lstStyle>
          <a:p>
            <a:pPr>
              <a:defRPr/>
            </a:pPr>
            <a:endParaRPr lang="sv-SE" altLang="sv-SE"/>
          </a:p>
        </p:txBody>
      </p:sp>
      <p:sp>
        <p:nvSpPr>
          <p:cNvPr id="4" name="Platshållare för rubrik 3"/>
          <p:cNvSpPr>
            <a:spLocks noGrp="1"/>
          </p:cNvSpPr>
          <p:nvPr>
            <p:ph type="title"/>
          </p:nvPr>
        </p:nvSpPr>
        <p:spPr>
          <a:xfrm>
            <a:off x="457200" y="884238"/>
            <a:ext cx="8229600" cy="1143000"/>
          </a:xfrm>
          <a:prstGeom prst="rect">
            <a:avLst/>
          </a:prstGeom>
        </p:spPr>
        <p:txBody>
          <a:bodyPr vert="horz" lIns="91440" tIns="45720" rIns="91440" bIns="45720" rtlCol="0" anchor="t">
            <a:noAutofit/>
          </a:bodyPr>
          <a:lstStyle/>
          <a:p>
            <a:r>
              <a:rPr lang="sv-SE" dirty="0"/>
              <a:t>Klicka här för att ändra format</a:t>
            </a:r>
          </a:p>
        </p:txBody>
      </p:sp>
      <p:sp>
        <p:nvSpPr>
          <p:cNvPr id="5" name="Platshållare för text 4"/>
          <p:cNvSpPr>
            <a:spLocks noGrp="1"/>
          </p:cNvSpPr>
          <p:nvPr>
            <p:ph type="body" idx="1"/>
          </p:nvPr>
        </p:nvSpPr>
        <p:spPr>
          <a:xfrm>
            <a:off x="457200" y="2105026"/>
            <a:ext cx="8229600" cy="3619500"/>
          </a:xfrm>
          <a:prstGeom prst="rect">
            <a:avLst/>
          </a:prstGeom>
        </p:spPr>
        <p:txBody>
          <a:bodyPr vert="horz" lIns="91440" tIns="45720" rIns="91440" bIns="45720" rtlCol="0">
            <a:no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pic>
        <p:nvPicPr>
          <p:cNvPr id="29" name="Picture 543" descr="eHalsa-linje-rod"/>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0" y="5858085"/>
            <a:ext cx="1457325" cy="9406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0" name="Grupp 29"/>
          <p:cNvGrpSpPr/>
          <p:nvPr/>
        </p:nvGrpSpPr>
        <p:grpSpPr>
          <a:xfrm>
            <a:off x="9023022" y="2063"/>
            <a:ext cx="120981" cy="624495"/>
            <a:chOff x="9039727" y="6142038"/>
            <a:chExt cx="108287" cy="558969"/>
          </a:xfrm>
        </p:grpSpPr>
        <p:sp>
          <p:nvSpPr>
            <p:cNvPr id="31" name="Rektangel 30"/>
            <p:cNvSpPr/>
            <p:nvPr userDrawn="1"/>
          </p:nvSpPr>
          <p:spPr bwMode="auto">
            <a:xfrm>
              <a:off x="9039730" y="6142038"/>
              <a:ext cx="108284" cy="108284"/>
            </a:xfrm>
            <a:prstGeom prst="rect">
              <a:avLst/>
            </a:prstGeom>
            <a:solidFill>
              <a:schemeClr val="accent2"/>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sv-SE" sz="2200" b="0" i="0" u="none" strike="noStrike" cap="none" normalizeH="0" baseline="0">
                <a:ln>
                  <a:noFill/>
                </a:ln>
                <a:solidFill>
                  <a:schemeClr val="tx1"/>
                </a:solidFill>
                <a:effectLst/>
                <a:latin typeface="Verdana" pitchFamily="34" charset="0"/>
                <a:ea typeface="Geneva" pitchFamily="1" charset="-128"/>
              </a:endParaRPr>
            </a:p>
          </p:txBody>
        </p:sp>
        <p:sp>
          <p:nvSpPr>
            <p:cNvPr id="32" name="Rektangel 31"/>
            <p:cNvSpPr/>
            <p:nvPr userDrawn="1"/>
          </p:nvSpPr>
          <p:spPr bwMode="auto">
            <a:xfrm>
              <a:off x="9039727" y="6294438"/>
              <a:ext cx="108284" cy="108284"/>
            </a:xfrm>
            <a:prstGeom prst="rect">
              <a:avLst/>
            </a:prstGeom>
            <a:solidFill>
              <a:schemeClr val="accent2"/>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sv-SE" sz="2200" b="0" i="0" u="none" strike="noStrike" cap="none" normalizeH="0" baseline="0">
                <a:ln>
                  <a:noFill/>
                </a:ln>
                <a:solidFill>
                  <a:schemeClr val="tx1"/>
                </a:solidFill>
                <a:effectLst/>
                <a:latin typeface="Verdana" pitchFamily="34" charset="0"/>
                <a:ea typeface="Geneva" pitchFamily="1" charset="-128"/>
              </a:endParaRPr>
            </a:p>
          </p:txBody>
        </p:sp>
        <p:sp>
          <p:nvSpPr>
            <p:cNvPr id="33" name="Rektangel 32"/>
            <p:cNvSpPr/>
            <p:nvPr userDrawn="1"/>
          </p:nvSpPr>
          <p:spPr bwMode="auto">
            <a:xfrm>
              <a:off x="9039730" y="6446651"/>
              <a:ext cx="108284" cy="108284"/>
            </a:xfrm>
            <a:prstGeom prst="rect">
              <a:avLst/>
            </a:prstGeom>
            <a:solidFill>
              <a:schemeClr val="accent1"/>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sv-SE" sz="2200" b="0" i="0" u="none" strike="noStrike" cap="none" normalizeH="0" baseline="0">
                <a:ln>
                  <a:noFill/>
                </a:ln>
                <a:solidFill>
                  <a:schemeClr val="tx1"/>
                </a:solidFill>
                <a:effectLst/>
                <a:latin typeface="Verdana" pitchFamily="34" charset="0"/>
                <a:ea typeface="Geneva" pitchFamily="1" charset="-128"/>
              </a:endParaRPr>
            </a:p>
          </p:txBody>
        </p:sp>
        <p:sp>
          <p:nvSpPr>
            <p:cNvPr id="34" name="Rektangel 33"/>
            <p:cNvSpPr/>
            <p:nvPr userDrawn="1"/>
          </p:nvSpPr>
          <p:spPr bwMode="auto">
            <a:xfrm>
              <a:off x="9039730" y="6592723"/>
              <a:ext cx="108284" cy="108284"/>
            </a:xfrm>
            <a:prstGeom prst="rect">
              <a:avLst/>
            </a:prstGeom>
            <a:solidFill>
              <a:schemeClr val="accent2"/>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sv-SE" sz="2200" b="0" i="0" u="none" strike="noStrike" cap="none" normalizeH="0" baseline="0">
                <a:ln>
                  <a:noFill/>
                </a:ln>
                <a:solidFill>
                  <a:schemeClr val="tx1"/>
                </a:solidFill>
                <a:effectLst/>
                <a:latin typeface="Verdana" pitchFamily="34" charset="0"/>
                <a:ea typeface="Geneva" pitchFamily="1" charset="-128"/>
              </a:endParaRPr>
            </a:p>
          </p:txBody>
        </p:sp>
      </p:grpSp>
      <p:sp>
        <p:nvSpPr>
          <p:cNvPr id="13" name="textruta 12"/>
          <p:cNvSpPr txBox="1"/>
          <p:nvPr/>
        </p:nvSpPr>
        <p:spPr>
          <a:xfrm>
            <a:off x="3668891" y="6635277"/>
            <a:ext cx="4341633" cy="215444"/>
          </a:xfrm>
          <a:prstGeom prst="rect">
            <a:avLst/>
          </a:prstGeom>
          <a:noFill/>
        </p:spPr>
        <p:txBody>
          <a:bodyPr wrap="square" rtlCol="0">
            <a:spAutoFit/>
          </a:bodyPr>
          <a:lstStyle/>
          <a:p>
            <a:pPr algn="r"/>
            <a:r>
              <a:rPr lang="sv-SE" sz="800" dirty="0">
                <a:solidFill>
                  <a:srgbClr val="000000"/>
                </a:solidFill>
              </a:rPr>
              <a:t>Detta projektet medfinansieras av Europeiska unionen/Europeiska socialfonden</a:t>
            </a:r>
          </a:p>
        </p:txBody>
      </p:sp>
      <p:pic>
        <p:nvPicPr>
          <p:cNvPr id="1026" name="Picture 2" descr="G:\Information-Kommunikation\Grafiskt_material\SLL_logotyper\png\sll_rgb_1.pn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157956" y="189438"/>
            <a:ext cx="2598737" cy="407822"/>
          </a:xfrm>
          <a:prstGeom prst="rect">
            <a:avLst/>
          </a:prstGeom>
          <a:noFill/>
          <a:extLst>
            <a:ext uri="{909E8E84-426E-40DD-AFC4-6F175D3DCCD1}">
              <a14:hiddenFill xmlns:a14="http://schemas.microsoft.com/office/drawing/2010/main">
                <a:solidFill>
                  <a:srgbClr val="FFFFFF"/>
                </a:solidFill>
              </a14:hiddenFill>
            </a:ext>
          </a:extLst>
        </p:spPr>
      </p:pic>
      <p:pic>
        <p:nvPicPr>
          <p:cNvPr id="8" name="Bildobjekt 7"/>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8010524" y="5926006"/>
            <a:ext cx="1044411" cy="878631"/>
          </a:xfrm>
          <a:prstGeom prst="rect">
            <a:avLst/>
          </a:prstGeom>
        </p:spPr>
      </p:pic>
    </p:spTree>
  </p:cSld>
  <p:clrMap bg1="lt1" tx1="dk1" bg2="lt2" tx2="dk2" accent1="accent1" accent2="accent2" accent3="accent3" accent4="accent4" accent5="accent5" accent6="accent6" hlink="hlink" folHlink="folHlink"/>
  <p:sldLayoutIdLst>
    <p:sldLayoutId id="2147483959" r:id="rId1"/>
    <p:sldLayoutId id="2147483956" r:id="rId2"/>
    <p:sldLayoutId id="2147483962" r:id="rId3"/>
    <p:sldLayoutId id="2147483963" r:id="rId4"/>
    <p:sldLayoutId id="2147483980" r:id="rId5"/>
    <p:sldLayoutId id="2147483981" r:id="rId6"/>
    <p:sldLayoutId id="2147483982" r:id="rId7"/>
    <p:sldLayoutId id="2147483983" r:id="rId8"/>
    <p:sldLayoutId id="2147483984" r:id="rId9"/>
  </p:sldLayoutIdLst>
  <p:hf hdr="0" ftr="0" dt="0"/>
  <p:txStyles>
    <p:titleStyle>
      <a:lvl1pPr algn="l" rtl="0" eaLnBrk="1" fontAlgn="base" hangingPunct="1">
        <a:spcBef>
          <a:spcPct val="0"/>
        </a:spcBef>
        <a:spcAft>
          <a:spcPct val="0"/>
        </a:spcAft>
        <a:defRPr sz="2000" b="1">
          <a:solidFill>
            <a:schemeClr val="tx2"/>
          </a:solidFill>
          <a:latin typeface="+mj-lt"/>
          <a:ea typeface="+mj-ea"/>
          <a:cs typeface="Geneva" charset="0"/>
        </a:defRPr>
      </a:lvl1pPr>
      <a:lvl2pPr algn="l" rtl="0" eaLnBrk="1" fontAlgn="base" hangingPunct="1">
        <a:spcBef>
          <a:spcPct val="0"/>
        </a:spcBef>
        <a:spcAft>
          <a:spcPct val="0"/>
        </a:spcAft>
        <a:defRPr sz="3000">
          <a:solidFill>
            <a:schemeClr val="tx2"/>
          </a:solidFill>
          <a:latin typeface="Verdana" pitchFamily="34" charset="0"/>
          <a:ea typeface="Geneva" pitchFamily="1" charset="-128"/>
          <a:cs typeface="Geneva" charset="0"/>
        </a:defRPr>
      </a:lvl2pPr>
      <a:lvl3pPr algn="l" rtl="0" eaLnBrk="1" fontAlgn="base" hangingPunct="1">
        <a:spcBef>
          <a:spcPct val="0"/>
        </a:spcBef>
        <a:spcAft>
          <a:spcPct val="0"/>
        </a:spcAft>
        <a:defRPr sz="3000">
          <a:solidFill>
            <a:schemeClr val="tx2"/>
          </a:solidFill>
          <a:latin typeface="Verdana" pitchFamily="34" charset="0"/>
          <a:ea typeface="Geneva" pitchFamily="1" charset="-128"/>
          <a:cs typeface="Geneva" charset="0"/>
        </a:defRPr>
      </a:lvl3pPr>
      <a:lvl4pPr algn="l" rtl="0" eaLnBrk="1" fontAlgn="base" hangingPunct="1">
        <a:spcBef>
          <a:spcPct val="0"/>
        </a:spcBef>
        <a:spcAft>
          <a:spcPct val="0"/>
        </a:spcAft>
        <a:defRPr sz="3000">
          <a:solidFill>
            <a:schemeClr val="tx2"/>
          </a:solidFill>
          <a:latin typeface="Verdana" pitchFamily="34" charset="0"/>
          <a:ea typeface="Geneva" pitchFamily="1" charset="-128"/>
          <a:cs typeface="Geneva" charset="0"/>
        </a:defRPr>
      </a:lvl4pPr>
      <a:lvl5pPr algn="l" rtl="0" eaLnBrk="1" fontAlgn="base" hangingPunct="1">
        <a:spcBef>
          <a:spcPct val="0"/>
        </a:spcBef>
        <a:spcAft>
          <a:spcPct val="0"/>
        </a:spcAft>
        <a:defRPr sz="3000">
          <a:solidFill>
            <a:schemeClr val="tx2"/>
          </a:solidFill>
          <a:latin typeface="Verdana" pitchFamily="34" charset="0"/>
          <a:ea typeface="Geneva" pitchFamily="1" charset="-128"/>
          <a:cs typeface="Geneva" charset="0"/>
        </a:defRPr>
      </a:lvl5pPr>
      <a:lvl6pPr marL="457200" algn="l" rtl="0" eaLnBrk="1" fontAlgn="base" hangingPunct="1">
        <a:spcBef>
          <a:spcPct val="0"/>
        </a:spcBef>
        <a:spcAft>
          <a:spcPct val="0"/>
        </a:spcAft>
        <a:defRPr sz="3000">
          <a:solidFill>
            <a:schemeClr val="tx2"/>
          </a:solidFill>
          <a:latin typeface="Verdana" pitchFamily="34" charset="0"/>
          <a:ea typeface="Geneva" pitchFamily="1" charset="-128"/>
        </a:defRPr>
      </a:lvl6pPr>
      <a:lvl7pPr marL="914400" algn="l" rtl="0" eaLnBrk="1" fontAlgn="base" hangingPunct="1">
        <a:spcBef>
          <a:spcPct val="0"/>
        </a:spcBef>
        <a:spcAft>
          <a:spcPct val="0"/>
        </a:spcAft>
        <a:defRPr sz="3000">
          <a:solidFill>
            <a:schemeClr val="tx2"/>
          </a:solidFill>
          <a:latin typeface="Verdana" pitchFamily="34" charset="0"/>
          <a:ea typeface="Geneva" pitchFamily="1" charset="-128"/>
        </a:defRPr>
      </a:lvl7pPr>
      <a:lvl8pPr marL="1371600" algn="l" rtl="0" eaLnBrk="1" fontAlgn="base" hangingPunct="1">
        <a:spcBef>
          <a:spcPct val="0"/>
        </a:spcBef>
        <a:spcAft>
          <a:spcPct val="0"/>
        </a:spcAft>
        <a:defRPr sz="3000">
          <a:solidFill>
            <a:schemeClr val="tx2"/>
          </a:solidFill>
          <a:latin typeface="Verdana" pitchFamily="34" charset="0"/>
          <a:ea typeface="Geneva" pitchFamily="1" charset="-128"/>
        </a:defRPr>
      </a:lvl8pPr>
      <a:lvl9pPr marL="1828800" algn="l" rtl="0" eaLnBrk="1" fontAlgn="base" hangingPunct="1">
        <a:spcBef>
          <a:spcPct val="0"/>
        </a:spcBef>
        <a:spcAft>
          <a:spcPct val="0"/>
        </a:spcAft>
        <a:defRPr sz="3000">
          <a:solidFill>
            <a:schemeClr val="tx2"/>
          </a:solidFill>
          <a:latin typeface="Verdana" pitchFamily="34" charset="0"/>
          <a:ea typeface="Geneva" pitchFamily="1" charset="-128"/>
        </a:defRPr>
      </a:lvl9pPr>
    </p:titleStyle>
    <p:bodyStyle>
      <a:lvl1pPr marL="342900" indent="-342900" algn="l" rtl="0" eaLnBrk="1" fontAlgn="base" hangingPunct="1">
        <a:lnSpc>
          <a:spcPct val="130000"/>
        </a:lnSpc>
        <a:spcBef>
          <a:spcPts val="500"/>
        </a:spcBef>
        <a:spcAft>
          <a:spcPts val="200"/>
        </a:spcAft>
        <a:buFont typeface="Wingdings" pitchFamily="2" charset="2"/>
        <a:buChar char="§"/>
        <a:defRPr sz="1800">
          <a:solidFill>
            <a:schemeClr val="tx1"/>
          </a:solidFill>
          <a:latin typeface="+mn-lt"/>
          <a:ea typeface="+mn-ea"/>
          <a:cs typeface="Geneva" charset="0"/>
        </a:defRPr>
      </a:lvl1pPr>
      <a:lvl2pPr marL="742950" indent="-285750" algn="l" rtl="0" eaLnBrk="1" fontAlgn="base" hangingPunct="1">
        <a:lnSpc>
          <a:spcPct val="120000"/>
        </a:lnSpc>
        <a:spcBef>
          <a:spcPts val="400"/>
        </a:spcBef>
        <a:spcAft>
          <a:spcPts val="100"/>
        </a:spcAft>
        <a:buChar char="–"/>
        <a:defRPr sz="1600">
          <a:solidFill>
            <a:schemeClr val="tx1"/>
          </a:solidFill>
          <a:latin typeface="+mn-lt"/>
          <a:ea typeface="+mn-ea"/>
          <a:cs typeface="Geneva" charset="0"/>
        </a:defRPr>
      </a:lvl2pPr>
      <a:lvl3pPr marL="1143000" indent="-209550" algn="l" rtl="0" eaLnBrk="1" fontAlgn="base" hangingPunct="1">
        <a:lnSpc>
          <a:spcPct val="120000"/>
        </a:lnSpc>
        <a:spcBef>
          <a:spcPts val="400"/>
        </a:spcBef>
        <a:spcAft>
          <a:spcPts val="100"/>
        </a:spcAft>
        <a:buFont typeface="Wingdings" pitchFamily="2" charset="2"/>
        <a:buChar char="§"/>
        <a:defRPr sz="1400">
          <a:solidFill>
            <a:schemeClr val="tx1"/>
          </a:solidFill>
          <a:latin typeface="+mn-lt"/>
          <a:ea typeface="+mn-ea"/>
          <a:cs typeface="Geneva" charset="0"/>
        </a:defRPr>
      </a:lvl3pPr>
      <a:lvl4pPr marL="1600200" indent="-228600" algn="l" rtl="0" eaLnBrk="1" fontAlgn="base" hangingPunct="1">
        <a:lnSpc>
          <a:spcPct val="120000"/>
        </a:lnSpc>
        <a:spcBef>
          <a:spcPts val="400"/>
        </a:spcBef>
        <a:spcAft>
          <a:spcPts val="100"/>
        </a:spcAft>
        <a:buChar char="–"/>
        <a:defRPr sz="1400">
          <a:solidFill>
            <a:schemeClr val="tx1"/>
          </a:solidFill>
          <a:latin typeface="+mn-lt"/>
          <a:ea typeface="+mn-ea"/>
          <a:cs typeface="Geneva" charset="0"/>
        </a:defRPr>
      </a:lvl4pPr>
      <a:lvl5pPr marL="2057400" indent="-228600" algn="l" rtl="0" eaLnBrk="1" fontAlgn="base" hangingPunct="1">
        <a:lnSpc>
          <a:spcPct val="120000"/>
        </a:lnSpc>
        <a:spcBef>
          <a:spcPts val="400"/>
        </a:spcBef>
        <a:spcAft>
          <a:spcPts val="100"/>
        </a:spcAft>
        <a:buChar char="»"/>
        <a:defRPr sz="1400">
          <a:solidFill>
            <a:schemeClr val="tx1"/>
          </a:solidFill>
          <a:latin typeface="+mn-lt"/>
          <a:ea typeface="+mn-ea"/>
          <a:cs typeface="Geneva" charset="0"/>
        </a:defRPr>
      </a:lvl5pPr>
      <a:lvl6pPr marL="2514600" indent="-228600" algn="l" rtl="0" eaLnBrk="1" fontAlgn="base" hangingPunct="1">
        <a:lnSpc>
          <a:spcPct val="120000"/>
        </a:lnSpc>
        <a:spcBef>
          <a:spcPts val="400"/>
        </a:spcBef>
        <a:spcAft>
          <a:spcPts val="100"/>
        </a:spcAft>
        <a:buChar char="»"/>
        <a:defRPr>
          <a:solidFill>
            <a:schemeClr val="tx1"/>
          </a:solidFill>
          <a:latin typeface="+mn-lt"/>
          <a:ea typeface="+mn-ea"/>
        </a:defRPr>
      </a:lvl6pPr>
      <a:lvl7pPr marL="2971800" indent="-228600" algn="l" rtl="0" eaLnBrk="1" fontAlgn="base" hangingPunct="1">
        <a:lnSpc>
          <a:spcPct val="120000"/>
        </a:lnSpc>
        <a:spcBef>
          <a:spcPts val="400"/>
        </a:spcBef>
        <a:spcAft>
          <a:spcPts val="100"/>
        </a:spcAft>
        <a:buChar char="»"/>
        <a:defRPr>
          <a:solidFill>
            <a:schemeClr val="tx1"/>
          </a:solidFill>
          <a:latin typeface="+mn-lt"/>
          <a:ea typeface="+mn-ea"/>
        </a:defRPr>
      </a:lvl7pPr>
      <a:lvl8pPr marL="3429000" indent="-228600" algn="l" rtl="0" eaLnBrk="1" fontAlgn="base" hangingPunct="1">
        <a:lnSpc>
          <a:spcPct val="120000"/>
        </a:lnSpc>
        <a:spcBef>
          <a:spcPts val="400"/>
        </a:spcBef>
        <a:spcAft>
          <a:spcPts val="100"/>
        </a:spcAft>
        <a:buChar char="»"/>
        <a:defRPr>
          <a:solidFill>
            <a:schemeClr val="tx1"/>
          </a:solidFill>
          <a:latin typeface="+mn-lt"/>
          <a:ea typeface="+mn-ea"/>
        </a:defRPr>
      </a:lvl8pPr>
      <a:lvl9pPr marL="3886200" indent="-228600" algn="l" rtl="0" eaLnBrk="1" fontAlgn="base" hangingPunct="1">
        <a:lnSpc>
          <a:spcPct val="120000"/>
        </a:lnSpc>
        <a:spcBef>
          <a:spcPts val="400"/>
        </a:spcBef>
        <a:spcAft>
          <a:spcPts val="100"/>
        </a:spcAft>
        <a:buChar char="»"/>
        <a:defRPr>
          <a:solidFill>
            <a:schemeClr val="tx1"/>
          </a:solidFill>
          <a:latin typeface="+mn-lt"/>
          <a:ea typeface="+mn-ea"/>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slide" Target="slide6.xml"/><Relationship Id="rId7" Type="http://schemas.openxmlformats.org/officeDocument/2006/relationships/slide" Target="slide8.xml"/><Relationship Id="rId2" Type="http://schemas.openxmlformats.org/officeDocument/2006/relationships/notesSlide" Target="../notesSlides/notesSlide10.xml"/><Relationship Id="rId1" Type="http://schemas.openxmlformats.org/officeDocument/2006/relationships/slideLayout" Target="../slideLayouts/slideLayout5.xml"/><Relationship Id="rId6" Type="http://schemas.openxmlformats.org/officeDocument/2006/relationships/image" Target="../media/image7.png"/><Relationship Id="rId5" Type="http://schemas.openxmlformats.org/officeDocument/2006/relationships/slide" Target="slide7.xml"/><Relationship Id="rId10" Type="http://schemas.openxmlformats.org/officeDocument/2006/relationships/image" Target="../media/image9.png"/><Relationship Id="rId4" Type="http://schemas.openxmlformats.org/officeDocument/2006/relationships/image" Target="../media/image6.png"/><Relationship Id="rId9" Type="http://schemas.openxmlformats.org/officeDocument/2006/relationships/slide" Target="slide9.xml"/></Relationships>
</file>

<file path=ppt/slides/_rels/slide11.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diagramData" Target="../diagrams/data3.xml"/><Relationship Id="rId18" Type="http://schemas.openxmlformats.org/officeDocument/2006/relationships/diagramData" Target="../diagrams/data4.xml"/><Relationship Id="rId3" Type="http://schemas.openxmlformats.org/officeDocument/2006/relationships/diagramData" Target="../diagrams/data1.xml"/><Relationship Id="rId21" Type="http://schemas.openxmlformats.org/officeDocument/2006/relationships/diagramColors" Target="../diagrams/colors4.xml"/><Relationship Id="rId7" Type="http://schemas.microsoft.com/office/2007/relationships/diagramDrawing" Target="../diagrams/drawing1.xml"/><Relationship Id="rId12" Type="http://schemas.microsoft.com/office/2007/relationships/diagramDrawing" Target="../diagrams/drawing2.xml"/><Relationship Id="rId17" Type="http://schemas.microsoft.com/office/2007/relationships/diagramDrawing" Target="../diagrams/drawing3.xml"/><Relationship Id="rId2" Type="http://schemas.openxmlformats.org/officeDocument/2006/relationships/notesSlide" Target="../notesSlides/notesSlide11.xml"/><Relationship Id="rId16" Type="http://schemas.openxmlformats.org/officeDocument/2006/relationships/diagramColors" Target="../diagrams/colors3.xml"/><Relationship Id="rId20" Type="http://schemas.openxmlformats.org/officeDocument/2006/relationships/diagramQuickStyle" Target="../diagrams/quickStyle4.xml"/><Relationship Id="rId1" Type="http://schemas.openxmlformats.org/officeDocument/2006/relationships/slideLayout" Target="../slideLayouts/slideLayout5.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5" Type="http://schemas.openxmlformats.org/officeDocument/2006/relationships/diagramQuickStyle" Target="../diagrams/quickStyle3.xml"/><Relationship Id="rId10" Type="http://schemas.openxmlformats.org/officeDocument/2006/relationships/diagramQuickStyle" Target="../diagrams/quickStyle2.xml"/><Relationship Id="rId19" Type="http://schemas.openxmlformats.org/officeDocument/2006/relationships/diagramLayout" Target="../diagrams/layout4.xml"/><Relationship Id="rId4" Type="http://schemas.openxmlformats.org/officeDocument/2006/relationships/diagramLayout" Target="../diagrams/layout1.xml"/><Relationship Id="rId9" Type="http://schemas.openxmlformats.org/officeDocument/2006/relationships/diagramLayout" Target="../diagrams/layout2.xml"/><Relationship Id="rId14" Type="http://schemas.openxmlformats.org/officeDocument/2006/relationships/diagramLayout" Target="../diagrams/layout3.xml"/><Relationship Id="rId22" Type="http://schemas.microsoft.com/office/2007/relationships/diagramDrawing" Target="../diagrams/drawing4.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1.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4.xml"/><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5.xml"/><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slide" Target="slide6.xml"/><Relationship Id="rId7" Type="http://schemas.openxmlformats.org/officeDocument/2006/relationships/slide" Target="slide8.xml"/><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image" Target="../media/image7.png"/><Relationship Id="rId5" Type="http://schemas.openxmlformats.org/officeDocument/2006/relationships/slide" Target="slide7.xml"/><Relationship Id="rId10" Type="http://schemas.openxmlformats.org/officeDocument/2006/relationships/image" Target="../media/image9.png"/><Relationship Id="rId4" Type="http://schemas.openxmlformats.org/officeDocument/2006/relationships/image" Target="../media/image6.png"/><Relationship Id="rId9" Type="http://schemas.openxmlformats.org/officeDocument/2006/relationships/slide" Target="slide9.xml"/></Relationships>
</file>

<file path=ppt/slides/_rels/slide4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8.xml"/><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1.xml"/><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8.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8.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8.xml"/></Relationships>
</file>

<file path=ppt/slides/_rels/slide4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5.xml"/><Relationship Id="rId1" Type="http://schemas.openxmlformats.org/officeDocument/2006/relationships/slideLayout" Target="../slideLayouts/slideLayout8.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8.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5.xml"/><Relationship Id="rId1" Type="http://schemas.openxmlformats.org/officeDocument/2006/relationships/video" Target="https://www.youtube.com/embed/pCC6tzy60d0" TargetMode="External"/><Relationship Id="rId5" Type="http://schemas.openxmlformats.org/officeDocument/2006/relationships/image" Target="../media/image10.png"/><Relationship Id="rId4" Type="http://schemas.openxmlformats.org/officeDocument/2006/relationships/hyperlink" Target="https://skl.se/download/18.5e588ed415aa6ecabde9f48f/1489484509965/Beteenden+och+behov+hos+personer+i+kontakt+med+v%C3%A5rden.pdf" TargetMode="Externa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8.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8.xml"/></Relationships>
</file>

<file path=ppt/slides/_rels/slide5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50.xml"/><Relationship Id="rId1" Type="http://schemas.openxmlformats.org/officeDocument/2006/relationships/slideLayout" Target="../slideLayouts/slideLayout8.xml"/></Relationships>
</file>

<file path=ppt/slides/_rels/slide53.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19.png"/><Relationship Id="rId2" Type="http://schemas.openxmlformats.org/officeDocument/2006/relationships/notesSlide" Target="../notesSlides/notesSlide51.xml"/><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image" Target="../media/image3.png"/><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6.png"/><Relationship Id="rId5" Type="http://schemas.openxmlformats.org/officeDocument/2006/relationships/image" Target="../media/image11.png"/><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image" Target="../media/image11.png"/><Relationship Id="rId5" Type="http://schemas.openxmlformats.org/officeDocument/2006/relationships/image" Target="../media/image7.png"/><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p3"/><Relationship Id="rId1" Type="http://schemas.microsoft.com/office/2007/relationships/media" Target="../media/media3.mp3"/><Relationship Id="rId6" Type="http://schemas.openxmlformats.org/officeDocument/2006/relationships/image" Target="../media/image11.png"/><Relationship Id="rId5" Type="http://schemas.openxmlformats.org/officeDocument/2006/relationships/image" Target="../media/image8.png"/><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mp3"/><Relationship Id="rId1" Type="http://schemas.microsoft.com/office/2007/relationships/media" Target="../media/media4.mp3"/><Relationship Id="rId6" Type="http://schemas.openxmlformats.org/officeDocument/2006/relationships/image" Target="../media/image11.png"/><Relationship Id="rId5" Type="http://schemas.openxmlformats.org/officeDocument/2006/relationships/image" Target="../media/image9.png"/><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objekt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4207" y="717720"/>
            <a:ext cx="9158207" cy="6140280"/>
          </a:xfrm>
          <a:prstGeom prst="rect">
            <a:avLst/>
          </a:prstGeom>
        </p:spPr>
      </p:pic>
      <p:pic>
        <p:nvPicPr>
          <p:cNvPr id="6" name="Picture 543" descr="eHalsa-linje-rod"/>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0" y="5858085"/>
            <a:ext cx="1457325" cy="9406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ruta 6"/>
          <p:cNvSpPr txBox="1"/>
          <p:nvPr/>
        </p:nvSpPr>
        <p:spPr>
          <a:xfrm>
            <a:off x="3668891" y="6635277"/>
            <a:ext cx="4341633" cy="215444"/>
          </a:xfrm>
          <a:prstGeom prst="rect">
            <a:avLst/>
          </a:prstGeom>
          <a:noFill/>
        </p:spPr>
        <p:txBody>
          <a:bodyPr wrap="square" rtlCol="0">
            <a:spAutoFit/>
          </a:bodyPr>
          <a:lstStyle/>
          <a:p>
            <a:pPr algn="r"/>
            <a:r>
              <a:rPr lang="sv-SE" sz="800" dirty="0">
                <a:solidFill>
                  <a:srgbClr val="000000"/>
                </a:solidFill>
              </a:rPr>
              <a:t>Detta projektet medfinansieras av Europeiska unionen/Europeiska socialfonden</a:t>
            </a:r>
          </a:p>
        </p:txBody>
      </p:sp>
      <p:pic>
        <p:nvPicPr>
          <p:cNvPr id="8" name="Bildobjekt 7"/>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8010524" y="5926006"/>
            <a:ext cx="1044411" cy="878631"/>
          </a:xfrm>
          <a:prstGeom prst="rect">
            <a:avLst/>
          </a:prstGeom>
        </p:spPr>
      </p:pic>
      <p:sp>
        <p:nvSpPr>
          <p:cNvPr id="9" name="textruta 8"/>
          <p:cNvSpPr txBox="1"/>
          <p:nvPr/>
        </p:nvSpPr>
        <p:spPr>
          <a:xfrm>
            <a:off x="1434114" y="3268062"/>
            <a:ext cx="7315200" cy="584775"/>
          </a:xfrm>
          <a:prstGeom prst="rect">
            <a:avLst/>
          </a:prstGeom>
          <a:noFill/>
        </p:spPr>
        <p:txBody>
          <a:bodyPr wrap="square" rtlCol="0">
            <a:spAutoFit/>
          </a:bodyPr>
          <a:lstStyle/>
          <a:p>
            <a:pPr algn="l">
              <a:spcBef>
                <a:spcPts val="0"/>
              </a:spcBef>
            </a:pPr>
            <a:endParaRPr lang="sv-SE" sz="3200" b="1" dirty="0"/>
          </a:p>
        </p:txBody>
      </p:sp>
      <p:sp>
        <p:nvSpPr>
          <p:cNvPr id="11" name="Rubrik 10"/>
          <p:cNvSpPr>
            <a:spLocks noGrp="1"/>
          </p:cNvSpPr>
          <p:nvPr>
            <p:ph type="ctrTitle"/>
          </p:nvPr>
        </p:nvSpPr>
        <p:spPr/>
        <p:txBody>
          <a:bodyPr/>
          <a:lstStyle/>
          <a:p>
            <a:r>
              <a:rPr lang="sv-SE" dirty="0"/>
              <a:t>Välkomna till eHälsalyftet!</a:t>
            </a:r>
            <a:br>
              <a:rPr lang="sv-SE" dirty="0"/>
            </a:br>
            <a:r>
              <a:rPr lang="sv-SE" dirty="0"/>
              <a:t/>
            </a:r>
            <a:br>
              <a:rPr lang="sv-SE" dirty="0"/>
            </a:br>
            <a:r>
              <a:rPr lang="sv-SE" dirty="0"/>
              <a:t>Tema 2</a:t>
            </a:r>
          </a:p>
        </p:txBody>
      </p:sp>
    </p:spTree>
    <p:extLst>
      <p:ext uri="{BB962C8B-B14F-4D97-AF65-F5344CB8AC3E}">
        <p14:creationId xmlns:p14="http://schemas.microsoft.com/office/powerpoint/2010/main" val="170832652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Bildobjekt 33">
            <a:hlinkClick r:id="rId3" action="ppaction://hlinksldjump"/>
          </p:cNvPr>
          <p:cNvPicPr>
            <a:picLocks/>
          </p:cNvPicPr>
          <p:nvPr/>
        </p:nvPicPr>
        <p:blipFill>
          <a:blip r:embed="rId4"/>
          <a:stretch>
            <a:fillRect/>
          </a:stretch>
        </p:blipFill>
        <p:spPr>
          <a:xfrm>
            <a:off x="1568777" y="3186338"/>
            <a:ext cx="2264324" cy="808068"/>
          </a:xfrm>
          <a:prstGeom prst="rect">
            <a:avLst/>
          </a:prstGeom>
        </p:spPr>
      </p:pic>
      <p:sp>
        <p:nvSpPr>
          <p:cNvPr id="35" name="Rektangel 34"/>
          <p:cNvSpPr/>
          <p:nvPr/>
        </p:nvSpPr>
        <p:spPr>
          <a:xfrm>
            <a:off x="1223701" y="2855705"/>
            <a:ext cx="2954476" cy="276338"/>
          </a:xfrm>
          <a:prstGeom prst="rect">
            <a:avLst/>
          </a:prstGeom>
        </p:spPr>
        <p:txBody>
          <a:bodyPr wrap="none">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sv-SE" sz="1800" b="0" i="0" u="none" strike="noStrike" kern="0" cap="none" spc="0" normalizeH="0" baseline="0" noProof="0" dirty="0">
                <a:ln>
                  <a:noFill/>
                </a:ln>
                <a:solidFill>
                  <a:srgbClr val="006428"/>
                </a:solidFill>
                <a:effectLst/>
                <a:uLnTx/>
                <a:uFillTx/>
                <a:latin typeface="Helvetica" charset="0"/>
                <a:ea typeface="Helvetica" charset="0"/>
                <a:cs typeface="Helvetica" charset="0"/>
              </a:rPr>
              <a:t>Självständiga och engagerade</a:t>
            </a:r>
            <a:endParaRPr kumimoji="0" lang="sv-SE" sz="1800" b="0" i="0" u="none" strike="noStrike" kern="0" cap="none" spc="0" normalizeH="0" baseline="0" noProof="0" dirty="0">
              <a:ln>
                <a:noFill/>
              </a:ln>
              <a:solidFill>
                <a:srgbClr val="000000"/>
              </a:solidFill>
              <a:effectLst/>
              <a:uLnTx/>
              <a:uFillTx/>
              <a:latin typeface="Verdana"/>
              <a:ea typeface="ＭＳ Ｐゴシック"/>
            </a:endParaRPr>
          </a:p>
        </p:txBody>
      </p:sp>
      <p:sp>
        <p:nvSpPr>
          <p:cNvPr id="36" name="Rektangel 35"/>
          <p:cNvSpPr/>
          <p:nvPr/>
        </p:nvSpPr>
        <p:spPr>
          <a:xfrm>
            <a:off x="4863647" y="2855705"/>
            <a:ext cx="2389852" cy="276338"/>
          </a:xfrm>
          <a:prstGeom prst="rect">
            <a:avLst/>
          </a:prstGeom>
        </p:spPr>
        <p:txBody>
          <a:bodyPr wrap="none">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sv-SE" sz="1800" b="0" i="0" u="none" strike="noStrike" kern="0" cap="none" spc="0" normalizeH="0" baseline="0" noProof="0" dirty="0">
                <a:ln>
                  <a:noFill/>
                </a:ln>
                <a:solidFill>
                  <a:srgbClr val="75B0B5"/>
                </a:solidFill>
                <a:effectLst/>
                <a:uLnTx/>
                <a:uFillTx/>
                <a:latin typeface="Helvetica" charset="0"/>
                <a:ea typeface="Helvetica" charset="0"/>
                <a:cs typeface="Helvetica" charset="0"/>
              </a:rPr>
              <a:t>Oroliga och engagerade</a:t>
            </a:r>
            <a:endParaRPr kumimoji="0" lang="sv-SE" sz="1800" b="0" i="0" u="none" strike="noStrike" kern="0" cap="none" spc="0" normalizeH="0" baseline="0" noProof="0" dirty="0">
              <a:ln>
                <a:noFill/>
              </a:ln>
              <a:solidFill>
                <a:srgbClr val="000000"/>
              </a:solidFill>
              <a:effectLst/>
              <a:uLnTx/>
              <a:uFillTx/>
              <a:latin typeface="Verdana"/>
              <a:ea typeface="ＭＳ Ｐゴシック"/>
            </a:endParaRPr>
          </a:p>
        </p:txBody>
      </p:sp>
      <p:pic>
        <p:nvPicPr>
          <p:cNvPr id="37" name="Bildobjekt 36">
            <a:hlinkClick r:id="rId5" action="ppaction://hlinksldjump"/>
          </p:cNvPr>
          <p:cNvPicPr>
            <a:picLocks noChangeAspect="1"/>
          </p:cNvPicPr>
          <p:nvPr/>
        </p:nvPicPr>
        <p:blipFill>
          <a:blip r:embed="rId6"/>
          <a:stretch>
            <a:fillRect/>
          </a:stretch>
        </p:blipFill>
        <p:spPr>
          <a:xfrm>
            <a:off x="4926411" y="3186338"/>
            <a:ext cx="2264324" cy="808068"/>
          </a:xfrm>
          <a:prstGeom prst="rect">
            <a:avLst/>
          </a:prstGeom>
        </p:spPr>
      </p:pic>
      <p:pic>
        <p:nvPicPr>
          <p:cNvPr id="38" name="Bildobjekt 37">
            <a:hlinkClick r:id="rId7" action="ppaction://hlinksldjump"/>
          </p:cNvPr>
          <p:cNvPicPr>
            <a:picLocks/>
          </p:cNvPicPr>
          <p:nvPr/>
        </p:nvPicPr>
        <p:blipFill>
          <a:blip r:embed="rId8"/>
          <a:stretch>
            <a:fillRect/>
          </a:stretch>
        </p:blipFill>
        <p:spPr>
          <a:xfrm>
            <a:off x="1568777" y="4606739"/>
            <a:ext cx="2264324" cy="808068"/>
          </a:xfrm>
          <a:prstGeom prst="rect">
            <a:avLst/>
          </a:prstGeom>
        </p:spPr>
      </p:pic>
      <p:sp>
        <p:nvSpPr>
          <p:cNvPr id="39" name="Rektangel 38"/>
          <p:cNvSpPr/>
          <p:nvPr/>
        </p:nvSpPr>
        <p:spPr>
          <a:xfrm>
            <a:off x="1458020" y="4302628"/>
            <a:ext cx="2485839" cy="276338"/>
          </a:xfrm>
          <a:prstGeom prst="rect">
            <a:avLst/>
          </a:prstGeom>
        </p:spPr>
        <p:txBody>
          <a:bodyPr wrap="none">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sv-SE" sz="1800" b="0" i="0" u="none" strike="noStrike" kern="0" cap="none" spc="0" normalizeH="0" baseline="0" noProof="0" dirty="0">
                <a:ln>
                  <a:noFill/>
                </a:ln>
                <a:solidFill>
                  <a:srgbClr val="B30538"/>
                </a:solidFill>
                <a:effectLst/>
                <a:uLnTx/>
                <a:uFillTx/>
                <a:latin typeface="Helvetica" charset="0"/>
                <a:ea typeface="Helvetica" charset="0"/>
                <a:cs typeface="Helvetica" charset="0"/>
              </a:rPr>
              <a:t>Traditionella och obrydda</a:t>
            </a:r>
            <a:endParaRPr kumimoji="0" lang="sv-SE" sz="1800" b="0" i="0" u="none" strike="noStrike" kern="0" cap="none" spc="0" normalizeH="0" baseline="0" noProof="0" dirty="0">
              <a:ln>
                <a:noFill/>
              </a:ln>
              <a:solidFill>
                <a:srgbClr val="000000"/>
              </a:solidFill>
              <a:effectLst/>
              <a:uLnTx/>
              <a:uFillTx/>
              <a:latin typeface="Verdana"/>
              <a:ea typeface="ＭＳ Ｐゴシック"/>
            </a:endParaRPr>
          </a:p>
        </p:txBody>
      </p:sp>
      <p:pic>
        <p:nvPicPr>
          <p:cNvPr id="40" name="Bildobjekt 39">
            <a:hlinkClick r:id="rId9" action="ppaction://hlinksldjump"/>
          </p:cNvPr>
          <p:cNvPicPr>
            <a:picLocks/>
          </p:cNvPicPr>
          <p:nvPr/>
        </p:nvPicPr>
        <p:blipFill>
          <a:blip r:embed="rId10"/>
          <a:stretch>
            <a:fillRect/>
          </a:stretch>
        </p:blipFill>
        <p:spPr>
          <a:xfrm>
            <a:off x="4926411" y="4606739"/>
            <a:ext cx="2264324" cy="808068"/>
          </a:xfrm>
          <a:prstGeom prst="rect">
            <a:avLst/>
          </a:prstGeom>
        </p:spPr>
      </p:pic>
      <p:sp>
        <p:nvSpPr>
          <p:cNvPr id="41" name="Rektangel 40"/>
          <p:cNvSpPr/>
          <p:nvPr/>
        </p:nvSpPr>
        <p:spPr>
          <a:xfrm>
            <a:off x="5071059" y="4302628"/>
            <a:ext cx="1975028" cy="276338"/>
          </a:xfrm>
          <a:prstGeom prst="rect">
            <a:avLst/>
          </a:prstGeom>
        </p:spPr>
        <p:txBody>
          <a:bodyPr wrap="none">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sv-SE" sz="1800" b="0" i="0" u="none" strike="noStrike" kern="0" cap="none" spc="0" normalizeH="0" baseline="0" noProof="0" dirty="0">
                <a:ln>
                  <a:noFill/>
                </a:ln>
                <a:solidFill>
                  <a:srgbClr val="00AEEF"/>
                </a:solidFill>
                <a:effectLst/>
                <a:uLnTx/>
                <a:uFillTx/>
                <a:latin typeface="Helvetica" charset="0"/>
                <a:ea typeface="Helvetica" charset="0"/>
                <a:cs typeface="Helvetica" charset="0"/>
              </a:rPr>
              <a:t>Sårbara och oroliga</a:t>
            </a:r>
            <a:endParaRPr kumimoji="0" lang="sv-SE" sz="1800" b="0" i="0" u="none" strike="noStrike" kern="0" cap="none" spc="0" normalizeH="0" baseline="0" noProof="0" dirty="0">
              <a:ln>
                <a:noFill/>
              </a:ln>
              <a:solidFill>
                <a:srgbClr val="000000"/>
              </a:solidFill>
              <a:effectLst/>
              <a:uLnTx/>
              <a:uFillTx/>
              <a:latin typeface="Verdana"/>
              <a:ea typeface="ＭＳ Ｐゴシック"/>
            </a:endParaRPr>
          </a:p>
        </p:txBody>
      </p:sp>
      <p:cxnSp>
        <p:nvCxnSpPr>
          <p:cNvPr id="42" name="Rak koppling 41"/>
          <p:cNvCxnSpPr/>
          <p:nvPr/>
        </p:nvCxnSpPr>
        <p:spPr bwMode="auto">
          <a:xfrm>
            <a:off x="4475434" y="2727477"/>
            <a:ext cx="0" cy="2801614"/>
          </a:xfrm>
          <a:prstGeom prst="line">
            <a:avLst/>
          </a:prstGeom>
          <a:noFill/>
          <a:ln w="9525" cap="flat" cmpd="sng" algn="ctr">
            <a:solidFill>
              <a:srgbClr val="000000"/>
            </a:solidFill>
            <a:prstDash val="dash"/>
            <a:round/>
            <a:headEnd type="none" w="med" len="med"/>
            <a:tailEnd type="none" w="med" len="med"/>
          </a:ln>
          <a:effectLst/>
        </p:spPr>
      </p:cxnSp>
      <p:cxnSp>
        <p:nvCxnSpPr>
          <p:cNvPr id="43" name="Rak koppling 42"/>
          <p:cNvCxnSpPr/>
          <p:nvPr/>
        </p:nvCxnSpPr>
        <p:spPr bwMode="auto">
          <a:xfrm>
            <a:off x="1175624" y="4192617"/>
            <a:ext cx="6276110" cy="0"/>
          </a:xfrm>
          <a:prstGeom prst="line">
            <a:avLst/>
          </a:prstGeom>
          <a:noFill/>
          <a:ln w="9525" cap="flat" cmpd="sng" algn="ctr">
            <a:solidFill>
              <a:srgbClr val="000000"/>
            </a:solidFill>
            <a:prstDash val="dash"/>
            <a:round/>
            <a:headEnd type="none" w="med" len="med"/>
            <a:tailEnd type="none" w="med" len="med"/>
          </a:ln>
          <a:effectLst/>
        </p:spPr>
      </p:cxnSp>
      <p:sp>
        <p:nvSpPr>
          <p:cNvPr id="2" name="Rubrik 1"/>
          <p:cNvSpPr>
            <a:spLocks noGrp="1"/>
          </p:cNvSpPr>
          <p:nvPr>
            <p:ph type="title"/>
          </p:nvPr>
        </p:nvSpPr>
        <p:spPr/>
        <p:txBody>
          <a:bodyPr/>
          <a:lstStyle/>
          <a:p>
            <a:r>
              <a:rPr lang="sv-SE" dirty="0"/>
              <a:t>Dialog</a:t>
            </a:r>
          </a:p>
        </p:txBody>
      </p:sp>
      <p:sp>
        <p:nvSpPr>
          <p:cNvPr id="5" name="Tankebubbla: moln 4"/>
          <p:cNvSpPr/>
          <p:nvPr/>
        </p:nvSpPr>
        <p:spPr bwMode="auto">
          <a:xfrm>
            <a:off x="1019076" y="1491973"/>
            <a:ext cx="3128223" cy="954761"/>
          </a:xfrm>
          <a:prstGeom prst="cloudCallout">
            <a:avLst>
              <a:gd name="adj1" fmla="val 36214"/>
              <a:gd name="adj2" fmla="val 62500"/>
            </a:avLst>
          </a:prstGeom>
          <a:solidFill>
            <a:schemeClr val="bg1"/>
          </a:solidFill>
          <a:ln w="9525" cap="flat" cmpd="sng" algn="ctr">
            <a:solidFill>
              <a:srgbClr val="003468"/>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r>
              <a:rPr lang="sv-SE" sz="1400" dirty="0" smtClean="0"/>
              <a:t>Hur skulle du som patient vilja ha vården utformad?</a:t>
            </a:r>
            <a:endParaRPr kumimoji="0" lang="sv-SE" sz="1600" b="0" i="0" u="none" strike="noStrike" cap="none" normalizeH="0" baseline="0" dirty="0">
              <a:ln>
                <a:noFill/>
              </a:ln>
              <a:solidFill>
                <a:schemeClr val="tx1"/>
              </a:solidFill>
              <a:effectLst/>
              <a:latin typeface="Verdana" pitchFamily="34" charset="0"/>
              <a:ea typeface="Geneva" pitchFamily="1" charset="-128"/>
            </a:endParaRPr>
          </a:p>
        </p:txBody>
      </p:sp>
      <p:sp>
        <p:nvSpPr>
          <p:cNvPr id="22" name="Tankebubbla: moln 21"/>
          <p:cNvSpPr/>
          <p:nvPr/>
        </p:nvSpPr>
        <p:spPr bwMode="auto">
          <a:xfrm>
            <a:off x="4863647" y="1280160"/>
            <a:ext cx="3823153" cy="1244148"/>
          </a:xfrm>
          <a:prstGeom prst="cloudCallout">
            <a:avLst>
              <a:gd name="adj1" fmla="val -42088"/>
              <a:gd name="adj2" fmla="val 55357"/>
            </a:avLst>
          </a:prstGeom>
          <a:solidFill>
            <a:schemeClr val="bg1"/>
          </a:solidFill>
          <a:ln w="9525" cap="flat" cmpd="sng" algn="ctr">
            <a:solidFill>
              <a:srgbClr val="003468"/>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r>
              <a:rPr lang="sv-SE" sz="1400" dirty="0" smtClean="0"/>
              <a:t>Hur kan vi utforma </a:t>
            </a:r>
            <a:r>
              <a:rPr lang="sv-SE" sz="1400" dirty="0"/>
              <a:t>vården hos </a:t>
            </a:r>
            <a:r>
              <a:rPr lang="sv-SE" sz="1400" dirty="0" smtClean="0"/>
              <a:t>oss </a:t>
            </a:r>
            <a:r>
              <a:rPr lang="sv-SE" sz="1400" dirty="0"/>
              <a:t>för </a:t>
            </a:r>
            <a:r>
              <a:rPr lang="sv-SE" sz="1400" dirty="0" smtClean="0"/>
              <a:t>att möta </a:t>
            </a:r>
            <a:r>
              <a:rPr lang="sv-SE" sz="1400" dirty="0"/>
              <a:t>de olika </a:t>
            </a:r>
            <a:r>
              <a:rPr lang="sv-SE" sz="1400" dirty="0" smtClean="0"/>
              <a:t>typernas </a:t>
            </a:r>
            <a:r>
              <a:rPr lang="sv-SE" sz="1400" dirty="0"/>
              <a:t>behov?</a:t>
            </a:r>
            <a:endParaRPr kumimoji="0" lang="sv-SE" sz="1600" b="0" i="0" u="none" strike="noStrike" cap="none" normalizeH="0" baseline="0" dirty="0">
              <a:ln>
                <a:noFill/>
              </a:ln>
              <a:solidFill>
                <a:schemeClr val="tx1"/>
              </a:solidFill>
              <a:effectLst/>
              <a:latin typeface="Verdana" pitchFamily="34" charset="0"/>
              <a:ea typeface="Geneva" pitchFamily="1" charset="-128"/>
            </a:endParaRPr>
          </a:p>
        </p:txBody>
      </p:sp>
    </p:spTree>
    <p:extLst>
      <p:ext uri="{BB962C8B-B14F-4D97-AF65-F5344CB8AC3E}">
        <p14:creationId xmlns:p14="http://schemas.microsoft.com/office/powerpoint/2010/main" val="1880847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Hur skulle det se ut om patienten själv kunde välja?</a:t>
            </a:r>
            <a:br>
              <a:rPr lang="sv-SE" dirty="0"/>
            </a:br>
            <a:r>
              <a:rPr lang="sv-SE" dirty="0"/>
              <a:t>- Exempel på möjliga vägar</a:t>
            </a:r>
          </a:p>
        </p:txBody>
      </p:sp>
      <p:graphicFrame>
        <p:nvGraphicFramePr>
          <p:cNvPr id="3" name="Diagram 2"/>
          <p:cNvGraphicFramePr/>
          <p:nvPr>
            <p:extLst>
              <p:ext uri="{D42A27DB-BD31-4B8C-83A1-F6EECF244321}">
                <p14:modId xmlns:p14="http://schemas.microsoft.com/office/powerpoint/2010/main" val="3003845312"/>
              </p:ext>
            </p:extLst>
          </p:nvPr>
        </p:nvGraphicFramePr>
        <p:xfrm>
          <a:off x="2136468" y="2710148"/>
          <a:ext cx="6182032" cy="7018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ruta 3"/>
          <p:cNvSpPr txBox="1"/>
          <p:nvPr/>
        </p:nvSpPr>
        <p:spPr>
          <a:xfrm>
            <a:off x="2737465" y="2290963"/>
            <a:ext cx="1054100" cy="30777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sv-SE" sz="1400" b="1" i="0" u="none" strike="noStrike" cap="none" spc="0" normalizeH="0" baseline="0" dirty="0">
                <a:ln>
                  <a:noFill/>
                </a:ln>
                <a:solidFill>
                  <a:srgbClr val="000000"/>
                </a:solidFill>
                <a:effectLst/>
                <a:uFillTx/>
                <a:latin typeface="+mn-lt"/>
                <a:ea typeface="Helvetica" charset="0"/>
                <a:cs typeface="Helvetica" charset="0"/>
                <a:sym typeface="Verdana"/>
              </a:rPr>
              <a:t>Före</a:t>
            </a:r>
          </a:p>
        </p:txBody>
      </p:sp>
      <p:sp>
        <p:nvSpPr>
          <p:cNvPr id="5" name="textruta 4"/>
          <p:cNvSpPr txBox="1"/>
          <p:nvPr/>
        </p:nvSpPr>
        <p:spPr>
          <a:xfrm>
            <a:off x="4594840" y="2290963"/>
            <a:ext cx="1289050" cy="30777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sv-SE" sz="1400" b="1" i="0" u="none" strike="noStrike" cap="none" spc="0" normalizeH="0" baseline="0" dirty="0">
                <a:ln>
                  <a:noFill/>
                </a:ln>
                <a:solidFill>
                  <a:srgbClr val="000000"/>
                </a:solidFill>
                <a:effectLst/>
                <a:uFillTx/>
                <a:latin typeface="+mn-lt"/>
                <a:ea typeface="Helvetica" charset="0"/>
                <a:cs typeface="Helvetica" charset="0"/>
                <a:sym typeface="Verdana"/>
              </a:rPr>
              <a:t>Under</a:t>
            </a:r>
          </a:p>
        </p:txBody>
      </p:sp>
      <p:sp>
        <p:nvSpPr>
          <p:cNvPr id="6" name="textruta 5"/>
          <p:cNvSpPr txBox="1"/>
          <p:nvPr/>
        </p:nvSpPr>
        <p:spPr>
          <a:xfrm>
            <a:off x="6487140" y="2290963"/>
            <a:ext cx="1289050" cy="30777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sv-SE" sz="1400" b="1" i="0" u="none" strike="noStrike" cap="none" spc="0" normalizeH="0" baseline="0" dirty="0">
                <a:ln>
                  <a:noFill/>
                </a:ln>
                <a:solidFill>
                  <a:srgbClr val="000000"/>
                </a:solidFill>
                <a:effectLst/>
                <a:uFillTx/>
                <a:latin typeface="+mn-lt"/>
                <a:ea typeface="Helvetica" charset="0"/>
                <a:cs typeface="Helvetica" charset="0"/>
                <a:sym typeface="Verdana"/>
              </a:rPr>
              <a:t>Efter</a:t>
            </a:r>
          </a:p>
        </p:txBody>
      </p:sp>
      <p:graphicFrame>
        <p:nvGraphicFramePr>
          <p:cNvPr id="7" name="Diagram 6"/>
          <p:cNvGraphicFramePr/>
          <p:nvPr>
            <p:extLst>
              <p:ext uri="{D42A27DB-BD31-4B8C-83A1-F6EECF244321}">
                <p14:modId xmlns:p14="http://schemas.microsoft.com/office/powerpoint/2010/main" val="363355226"/>
              </p:ext>
            </p:extLst>
          </p:nvPr>
        </p:nvGraphicFramePr>
        <p:xfrm>
          <a:off x="2123768" y="3528588"/>
          <a:ext cx="6182032" cy="701832"/>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8" name="Diagram 7"/>
          <p:cNvGraphicFramePr/>
          <p:nvPr>
            <p:extLst>
              <p:ext uri="{D42A27DB-BD31-4B8C-83A1-F6EECF244321}">
                <p14:modId xmlns:p14="http://schemas.microsoft.com/office/powerpoint/2010/main" val="353423060"/>
              </p:ext>
            </p:extLst>
          </p:nvPr>
        </p:nvGraphicFramePr>
        <p:xfrm>
          <a:off x="2111068" y="4347028"/>
          <a:ext cx="6182032" cy="701832"/>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graphicFrame>
        <p:nvGraphicFramePr>
          <p:cNvPr id="9" name="Diagram 8"/>
          <p:cNvGraphicFramePr/>
          <p:nvPr>
            <p:extLst>
              <p:ext uri="{D42A27DB-BD31-4B8C-83A1-F6EECF244321}">
                <p14:modId xmlns:p14="http://schemas.microsoft.com/office/powerpoint/2010/main" val="1011181642"/>
              </p:ext>
            </p:extLst>
          </p:nvPr>
        </p:nvGraphicFramePr>
        <p:xfrm>
          <a:off x="2123768" y="5165468"/>
          <a:ext cx="6182032" cy="701832"/>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sp>
        <p:nvSpPr>
          <p:cNvPr id="10" name="textruta 9"/>
          <p:cNvSpPr txBox="1"/>
          <p:nvPr/>
        </p:nvSpPr>
        <p:spPr>
          <a:xfrm>
            <a:off x="457200" y="2799455"/>
            <a:ext cx="1778000" cy="52321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sv-SE" sz="1400" b="1" i="0" u="none" strike="noStrike" cap="none" spc="0" normalizeH="0" baseline="0" dirty="0">
                <a:ln>
                  <a:noFill/>
                </a:ln>
                <a:solidFill>
                  <a:srgbClr val="000000"/>
                </a:solidFill>
                <a:effectLst/>
                <a:uFillTx/>
                <a:latin typeface="+mn-lt"/>
                <a:ea typeface="Helvetica" charset="0"/>
                <a:cs typeface="Helvetica" charset="0"/>
                <a:sym typeface="Verdana"/>
              </a:rPr>
              <a:t>Självständig</a:t>
            </a:r>
            <a:r>
              <a:rPr lang="sv-SE" sz="1400" b="1" dirty="0">
                <a:latin typeface="+mn-lt"/>
                <a:ea typeface="Helvetica" charset="0"/>
                <a:cs typeface="Helvetica" charset="0"/>
              </a:rPr>
              <a:t> &amp; </a:t>
            </a:r>
            <a:r>
              <a:rPr kumimoji="0" lang="sv-SE" sz="1400" b="1" i="0" u="none" strike="noStrike" cap="none" spc="0" normalizeH="0" baseline="0" dirty="0">
                <a:ln>
                  <a:noFill/>
                </a:ln>
                <a:solidFill>
                  <a:srgbClr val="000000"/>
                </a:solidFill>
                <a:effectLst/>
                <a:uFillTx/>
                <a:latin typeface="+mn-lt"/>
                <a:ea typeface="Helvetica" charset="0"/>
                <a:cs typeface="Helvetica" charset="0"/>
                <a:sym typeface="Verdana"/>
              </a:rPr>
              <a:t>engagerad</a:t>
            </a:r>
          </a:p>
        </p:txBody>
      </p:sp>
      <p:sp>
        <p:nvSpPr>
          <p:cNvPr id="11" name="textruta 10"/>
          <p:cNvSpPr txBox="1"/>
          <p:nvPr/>
        </p:nvSpPr>
        <p:spPr>
          <a:xfrm>
            <a:off x="457200" y="3617463"/>
            <a:ext cx="1778000" cy="52321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sv-SE" sz="1400" b="1" i="0" u="none" strike="noStrike" cap="none" spc="0" normalizeH="0" baseline="0" dirty="0">
                <a:ln>
                  <a:noFill/>
                </a:ln>
                <a:solidFill>
                  <a:srgbClr val="000000"/>
                </a:solidFill>
                <a:effectLst/>
                <a:uFillTx/>
                <a:latin typeface="+mn-lt"/>
                <a:ea typeface="Helvetica" charset="0"/>
                <a:cs typeface="Helvetica" charset="0"/>
                <a:sym typeface="Verdana"/>
              </a:rPr>
              <a:t>Orolig </a:t>
            </a:r>
            <a:r>
              <a:rPr lang="sv-SE" sz="1400" b="1" dirty="0">
                <a:latin typeface="+mn-lt"/>
                <a:ea typeface="Helvetica" charset="0"/>
                <a:cs typeface="Helvetica" charset="0"/>
              </a:rPr>
              <a:t>&amp; </a:t>
            </a:r>
            <a:br>
              <a:rPr lang="sv-SE" sz="1400" b="1" dirty="0">
                <a:latin typeface="+mn-lt"/>
                <a:ea typeface="Helvetica" charset="0"/>
                <a:cs typeface="Helvetica" charset="0"/>
              </a:rPr>
            </a:br>
            <a:r>
              <a:rPr kumimoji="0" lang="sv-SE" sz="1400" b="1" i="0" u="none" strike="noStrike" cap="none" spc="0" normalizeH="0" baseline="0" dirty="0">
                <a:ln>
                  <a:noFill/>
                </a:ln>
                <a:solidFill>
                  <a:srgbClr val="000000"/>
                </a:solidFill>
                <a:effectLst/>
                <a:uFillTx/>
                <a:latin typeface="+mn-lt"/>
                <a:ea typeface="Helvetica" charset="0"/>
                <a:cs typeface="Helvetica" charset="0"/>
                <a:sym typeface="Verdana"/>
              </a:rPr>
              <a:t>engagerad</a:t>
            </a:r>
          </a:p>
        </p:txBody>
      </p:sp>
      <p:sp>
        <p:nvSpPr>
          <p:cNvPr id="12" name="textruta 11"/>
          <p:cNvSpPr txBox="1"/>
          <p:nvPr/>
        </p:nvSpPr>
        <p:spPr>
          <a:xfrm>
            <a:off x="457200" y="4438327"/>
            <a:ext cx="1778000" cy="52321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sv-SE" sz="1400" b="1" i="0" u="none" strike="noStrike" cap="none" spc="0" normalizeH="0" baseline="0" dirty="0">
                <a:ln>
                  <a:noFill/>
                </a:ln>
                <a:solidFill>
                  <a:srgbClr val="000000"/>
                </a:solidFill>
                <a:effectLst/>
                <a:uFillTx/>
                <a:latin typeface="+mn-lt"/>
                <a:ea typeface="Helvetica" charset="0"/>
                <a:cs typeface="Helvetica" charset="0"/>
                <a:sym typeface="Verdana"/>
              </a:rPr>
              <a:t>Traditionell </a:t>
            </a:r>
            <a:r>
              <a:rPr lang="sv-SE" sz="1400" b="1" dirty="0">
                <a:latin typeface="+mn-lt"/>
                <a:ea typeface="Helvetica" charset="0"/>
                <a:cs typeface="Helvetica" charset="0"/>
              </a:rPr>
              <a:t>&amp; </a:t>
            </a:r>
            <a:r>
              <a:rPr lang="sv-SE" sz="1400" b="1" dirty="0" err="1">
                <a:latin typeface="+mn-lt"/>
                <a:ea typeface="Helvetica" charset="0"/>
                <a:cs typeface="Helvetica" charset="0"/>
              </a:rPr>
              <a:t>o</a:t>
            </a:r>
            <a:r>
              <a:rPr kumimoji="0" lang="sv-SE" sz="1400" b="1" i="0" u="none" strike="noStrike" cap="none" spc="0" normalizeH="0" baseline="0" dirty="0" err="1">
                <a:ln>
                  <a:noFill/>
                </a:ln>
                <a:solidFill>
                  <a:srgbClr val="000000"/>
                </a:solidFill>
                <a:effectLst/>
                <a:uFillTx/>
                <a:latin typeface="+mn-lt"/>
                <a:ea typeface="Helvetica" charset="0"/>
                <a:cs typeface="Helvetica" charset="0"/>
                <a:sym typeface="Verdana"/>
              </a:rPr>
              <a:t>brydd</a:t>
            </a:r>
            <a:endParaRPr kumimoji="0" lang="sv-SE" sz="1400" b="1" i="0" u="none" strike="noStrike" cap="none" spc="0" normalizeH="0" baseline="0" dirty="0">
              <a:ln>
                <a:noFill/>
              </a:ln>
              <a:solidFill>
                <a:srgbClr val="000000"/>
              </a:solidFill>
              <a:effectLst/>
              <a:uFillTx/>
              <a:latin typeface="+mn-lt"/>
              <a:ea typeface="Helvetica" charset="0"/>
              <a:cs typeface="Helvetica" charset="0"/>
              <a:sym typeface="Verdana"/>
            </a:endParaRPr>
          </a:p>
        </p:txBody>
      </p:sp>
      <p:sp>
        <p:nvSpPr>
          <p:cNvPr id="13" name="textruta 12"/>
          <p:cNvSpPr txBox="1"/>
          <p:nvPr/>
        </p:nvSpPr>
        <p:spPr>
          <a:xfrm>
            <a:off x="457200" y="5254775"/>
            <a:ext cx="1778000" cy="52321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sv-SE" sz="1400" b="1" i="0" u="none" strike="noStrike" cap="none" spc="0" normalizeH="0" baseline="0" dirty="0">
                <a:ln>
                  <a:noFill/>
                </a:ln>
                <a:solidFill>
                  <a:srgbClr val="000000"/>
                </a:solidFill>
                <a:effectLst/>
                <a:uFillTx/>
                <a:latin typeface="+mn-lt"/>
                <a:ea typeface="Helvetica" charset="0"/>
                <a:cs typeface="Helvetica" charset="0"/>
                <a:sym typeface="Verdana"/>
              </a:rPr>
              <a:t>Sårbar </a:t>
            </a:r>
            <a:r>
              <a:rPr lang="sv-SE" sz="1400" b="1" dirty="0">
                <a:latin typeface="+mn-lt"/>
                <a:ea typeface="Helvetica" charset="0"/>
                <a:cs typeface="Helvetica" charset="0"/>
              </a:rPr>
              <a:t>&amp; </a:t>
            </a:r>
          </a:p>
          <a:p>
            <a:pPr marL="0" marR="0" indent="0" algn="l" defTabSz="914400" rtl="0" fontAlgn="auto" latinLnBrk="0" hangingPunct="0">
              <a:lnSpc>
                <a:spcPct val="100000"/>
              </a:lnSpc>
              <a:spcBef>
                <a:spcPts val="0"/>
              </a:spcBef>
              <a:spcAft>
                <a:spcPts val="0"/>
              </a:spcAft>
              <a:buClrTx/>
              <a:buSzTx/>
              <a:buFontTx/>
              <a:buNone/>
              <a:tabLst/>
            </a:pPr>
            <a:r>
              <a:rPr lang="sv-SE" sz="1400" b="1" dirty="0">
                <a:latin typeface="+mn-lt"/>
                <a:ea typeface="Helvetica" charset="0"/>
                <a:cs typeface="Helvetica" charset="0"/>
              </a:rPr>
              <a:t>orolig</a:t>
            </a:r>
            <a:endParaRPr kumimoji="0" lang="sv-SE" sz="1400" b="1" i="0" u="none" strike="noStrike" cap="none" spc="0" normalizeH="0" baseline="0" dirty="0">
              <a:ln>
                <a:noFill/>
              </a:ln>
              <a:solidFill>
                <a:srgbClr val="000000"/>
              </a:solidFill>
              <a:effectLst/>
              <a:uFillTx/>
              <a:latin typeface="+mn-lt"/>
              <a:ea typeface="Helvetica" charset="0"/>
              <a:cs typeface="Helvetica" charset="0"/>
              <a:sym typeface="Verdana"/>
            </a:endParaRPr>
          </a:p>
        </p:txBody>
      </p:sp>
      <p:sp>
        <p:nvSpPr>
          <p:cNvPr id="15" name="Tankebubbla: moln 14"/>
          <p:cNvSpPr/>
          <p:nvPr/>
        </p:nvSpPr>
        <p:spPr bwMode="auto">
          <a:xfrm>
            <a:off x="4386671" y="1457141"/>
            <a:ext cx="4310620" cy="796469"/>
          </a:xfrm>
          <a:prstGeom prst="cloudCallout">
            <a:avLst>
              <a:gd name="adj1" fmla="val -19991"/>
              <a:gd name="adj2" fmla="val 82869"/>
            </a:avLst>
          </a:prstGeom>
          <a:solidFill>
            <a:schemeClr val="bg1"/>
          </a:solidFill>
          <a:ln w="9525" cap="flat" cmpd="sng" algn="ctr">
            <a:solidFill>
              <a:srgbClr val="003468"/>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sv-SE" sz="1400" b="0" i="0" u="none" strike="noStrike" cap="none" normalizeH="0" baseline="0" dirty="0">
                <a:ln>
                  <a:noFill/>
                </a:ln>
                <a:solidFill>
                  <a:schemeClr val="tx1"/>
                </a:solidFill>
                <a:effectLst/>
                <a:latin typeface="Verdana" pitchFamily="34" charset="0"/>
                <a:ea typeface="Geneva" pitchFamily="1" charset="-128"/>
              </a:rPr>
              <a:t>Hur ser det ut</a:t>
            </a:r>
            <a:r>
              <a:rPr kumimoji="0" lang="sv-SE" sz="1400" b="0" i="0" u="none" strike="noStrike" cap="none" normalizeH="0" dirty="0">
                <a:ln>
                  <a:noFill/>
                </a:ln>
                <a:solidFill>
                  <a:schemeClr val="tx1"/>
                </a:solidFill>
                <a:effectLst/>
                <a:latin typeface="Verdana" pitchFamily="34" charset="0"/>
                <a:ea typeface="Geneva" pitchFamily="1" charset="-128"/>
              </a:rPr>
              <a:t> hos oss? </a:t>
            </a:r>
            <a:br>
              <a:rPr kumimoji="0" lang="sv-SE" sz="1400" b="0" i="0" u="none" strike="noStrike" cap="none" normalizeH="0" dirty="0">
                <a:ln>
                  <a:noFill/>
                </a:ln>
                <a:solidFill>
                  <a:schemeClr val="tx1"/>
                </a:solidFill>
                <a:effectLst/>
                <a:latin typeface="Verdana" pitchFamily="34" charset="0"/>
                <a:ea typeface="Geneva" pitchFamily="1" charset="-128"/>
              </a:rPr>
            </a:br>
            <a:r>
              <a:rPr kumimoji="0" lang="sv-SE" sz="1400" b="0" i="0" u="none" strike="noStrike" cap="none" normalizeH="0" dirty="0">
                <a:ln>
                  <a:noFill/>
                </a:ln>
                <a:solidFill>
                  <a:schemeClr val="tx1"/>
                </a:solidFill>
                <a:effectLst/>
                <a:latin typeface="Verdana" pitchFamily="34" charset="0"/>
                <a:ea typeface="Geneva" pitchFamily="1" charset="-128"/>
              </a:rPr>
              <a:t>Hur kan vi möta olika behov?</a:t>
            </a:r>
            <a:endParaRPr kumimoji="0" lang="sv-SE" sz="1400" b="0" i="0" u="none" strike="noStrike" cap="none" normalizeH="0" baseline="0" dirty="0">
              <a:ln>
                <a:noFill/>
              </a:ln>
              <a:solidFill>
                <a:schemeClr val="tx1"/>
              </a:solidFill>
              <a:effectLst/>
              <a:latin typeface="Verdana" pitchFamily="34" charset="0"/>
              <a:ea typeface="Geneva" pitchFamily="1" charset="-128"/>
            </a:endParaRPr>
          </a:p>
        </p:txBody>
      </p:sp>
    </p:spTree>
    <p:extLst>
      <p:ext uri="{BB962C8B-B14F-4D97-AF65-F5344CB8AC3E}">
        <p14:creationId xmlns:p14="http://schemas.microsoft.com/office/powerpoint/2010/main" val="213421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objekt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4207" y="717720"/>
            <a:ext cx="9158207" cy="6140280"/>
          </a:xfrm>
          <a:prstGeom prst="rect">
            <a:avLst/>
          </a:prstGeom>
        </p:spPr>
      </p:pic>
      <p:pic>
        <p:nvPicPr>
          <p:cNvPr id="6" name="Picture 543" descr="eHalsa-linje-rod"/>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0" y="5858085"/>
            <a:ext cx="1457325" cy="9406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ruta 6"/>
          <p:cNvSpPr txBox="1"/>
          <p:nvPr/>
        </p:nvSpPr>
        <p:spPr>
          <a:xfrm>
            <a:off x="3668891" y="6635277"/>
            <a:ext cx="4341633" cy="215444"/>
          </a:xfrm>
          <a:prstGeom prst="rect">
            <a:avLst/>
          </a:prstGeom>
          <a:noFill/>
        </p:spPr>
        <p:txBody>
          <a:bodyPr wrap="square" rtlCol="0">
            <a:spAutoFit/>
          </a:bodyPr>
          <a:lstStyle/>
          <a:p>
            <a:pPr algn="r"/>
            <a:r>
              <a:rPr lang="sv-SE" sz="800" dirty="0">
                <a:solidFill>
                  <a:srgbClr val="000000"/>
                </a:solidFill>
              </a:rPr>
              <a:t>Detta projektet medfinansieras av Europeiska unionen/Europeiska socialfonden</a:t>
            </a:r>
          </a:p>
        </p:txBody>
      </p:sp>
      <p:pic>
        <p:nvPicPr>
          <p:cNvPr id="8" name="Bildobjekt 7"/>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8010524" y="5926006"/>
            <a:ext cx="1044411" cy="878631"/>
          </a:xfrm>
          <a:prstGeom prst="rect">
            <a:avLst/>
          </a:prstGeom>
        </p:spPr>
      </p:pic>
      <p:sp>
        <p:nvSpPr>
          <p:cNvPr id="2" name="Rubrik 1"/>
          <p:cNvSpPr>
            <a:spLocks noGrp="1"/>
          </p:cNvSpPr>
          <p:nvPr>
            <p:ph type="ctrTitle"/>
          </p:nvPr>
        </p:nvSpPr>
        <p:spPr>
          <a:xfrm>
            <a:off x="605372" y="2061553"/>
            <a:ext cx="7772400" cy="1470025"/>
          </a:xfrm>
        </p:spPr>
        <p:txBody>
          <a:bodyPr/>
          <a:lstStyle/>
          <a:p>
            <a:r>
              <a:rPr lang="sv-SE" dirty="0" smtClean="0"/>
              <a:t/>
            </a:r>
            <a:br>
              <a:rPr lang="sv-SE" dirty="0" smtClean="0"/>
            </a:br>
            <a:r>
              <a:rPr lang="sv-SE" dirty="0" smtClean="0"/>
              <a:t>Bensträckare 2 min</a:t>
            </a:r>
            <a:br>
              <a:rPr lang="sv-SE" dirty="0" smtClean="0"/>
            </a:br>
            <a:r>
              <a:rPr lang="sv-SE" dirty="0" smtClean="0"/>
              <a:t/>
            </a:r>
            <a:br>
              <a:rPr lang="sv-SE" dirty="0" smtClean="0"/>
            </a:br>
            <a:r>
              <a:rPr lang="sv-SE" dirty="0" smtClean="0"/>
              <a:t/>
            </a:r>
            <a:br>
              <a:rPr lang="sv-SE" dirty="0" smtClean="0"/>
            </a:br>
            <a:r>
              <a:rPr lang="sv-SE" dirty="0" smtClean="0"/>
              <a:t>Journalgranskning/dokumentation</a:t>
            </a:r>
            <a:r>
              <a:rPr lang="sv-SE" dirty="0"/>
              <a:t/>
            </a:r>
            <a:br>
              <a:rPr lang="sv-SE" dirty="0"/>
            </a:br>
            <a:r>
              <a:rPr lang="sv-SE" dirty="0"/>
              <a:t/>
            </a:r>
            <a:br>
              <a:rPr lang="sv-SE" dirty="0"/>
            </a:br>
            <a:endParaRPr lang="sv-SE" dirty="0"/>
          </a:p>
        </p:txBody>
      </p:sp>
    </p:spTree>
    <p:extLst>
      <p:ext uri="{BB962C8B-B14F-4D97-AF65-F5344CB8AC3E}">
        <p14:creationId xmlns:p14="http://schemas.microsoft.com/office/powerpoint/2010/main" val="174313874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fld id="{EF507F4B-B44B-4017-97A3-E9C08C994F4D}" type="slidenum">
              <a:rPr lang="sv-SE" smtClean="0"/>
              <a:t>13</a:t>
            </a:fld>
            <a:endParaRPr lang="sv-SE"/>
          </a:p>
        </p:txBody>
      </p:sp>
      <p:sp>
        <p:nvSpPr>
          <p:cNvPr id="5" name="Rubrik 1"/>
          <p:cNvSpPr txBox="1">
            <a:spLocks/>
          </p:cNvSpPr>
          <p:nvPr/>
        </p:nvSpPr>
        <p:spPr>
          <a:xfrm>
            <a:off x="373295" y="742835"/>
            <a:ext cx="9144000" cy="551145"/>
          </a:xfrm>
          <a:prstGeom prst="rect">
            <a:avLst/>
          </a:prstGeom>
        </p:spPr>
        <p:txBody>
          <a:bodyPr>
            <a:noAutofit/>
          </a:bodyPr>
          <a:lstStyle>
            <a:lvl1pPr algn="l" rtl="0" eaLnBrk="1" fontAlgn="base" hangingPunct="1">
              <a:spcBef>
                <a:spcPct val="0"/>
              </a:spcBef>
              <a:spcAft>
                <a:spcPct val="0"/>
              </a:spcAft>
              <a:defRPr sz="2000" b="1">
                <a:solidFill>
                  <a:schemeClr val="tx2"/>
                </a:solidFill>
                <a:latin typeface="+mj-lt"/>
                <a:ea typeface="+mj-ea"/>
                <a:cs typeface="Geneva" charset="0"/>
              </a:defRPr>
            </a:lvl1pPr>
            <a:lvl2pPr algn="l" rtl="0" eaLnBrk="1" fontAlgn="base" hangingPunct="1">
              <a:spcBef>
                <a:spcPct val="0"/>
              </a:spcBef>
              <a:spcAft>
                <a:spcPct val="0"/>
              </a:spcAft>
              <a:defRPr sz="3000">
                <a:solidFill>
                  <a:schemeClr val="tx2"/>
                </a:solidFill>
                <a:latin typeface="Verdana" pitchFamily="34" charset="0"/>
                <a:ea typeface="Geneva" pitchFamily="1" charset="-128"/>
                <a:cs typeface="Geneva" charset="0"/>
              </a:defRPr>
            </a:lvl2pPr>
            <a:lvl3pPr algn="l" rtl="0" eaLnBrk="1" fontAlgn="base" hangingPunct="1">
              <a:spcBef>
                <a:spcPct val="0"/>
              </a:spcBef>
              <a:spcAft>
                <a:spcPct val="0"/>
              </a:spcAft>
              <a:defRPr sz="3000">
                <a:solidFill>
                  <a:schemeClr val="tx2"/>
                </a:solidFill>
                <a:latin typeface="Verdana" pitchFamily="34" charset="0"/>
                <a:ea typeface="Geneva" pitchFamily="1" charset="-128"/>
                <a:cs typeface="Geneva" charset="0"/>
              </a:defRPr>
            </a:lvl3pPr>
            <a:lvl4pPr algn="l" rtl="0" eaLnBrk="1" fontAlgn="base" hangingPunct="1">
              <a:spcBef>
                <a:spcPct val="0"/>
              </a:spcBef>
              <a:spcAft>
                <a:spcPct val="0"/>
              </a:spcAft>
              <a:defRPr sz="3000">
                <a:solidFill>
                  <a:schemeClr val="tx2"/>
                </a:solidFill>
                <a:latin typeface="Verdana" pitchFamily="34" charset="0"/>
                <a:ea typeface="Geneva" pitchFamily="1" charset="-128"/>
                <a:cs typeface="Geneva" charset="0"/>
              </a:defRPr>
            </a:lvl4pPr>
            <a:lvl5pPr algn="l" rtl="0" eaLnBrk="1" fontAlgn="base" hangingPunct="1">
              <a:spcBef>
                <a:spcPct val="0"/>
              </a:spcBef>
              <a:spcAft>
                <a:spcPct val="0"/>
              </a:spcAft>
              <a:defRPr sz="3000">
                <a:solidFill>
                  <a:schemeClr val="tx2"/>
                </a:solidFill>
                <a:latin typeface="Verdana" pitchFamily="34" charset="0"/>
                <a:ea typeface="Geneva" pitchFamily="1" charset="-128"/>
                <a:cs typeface="Geneva" charset="0"/>
              </a:defRPr>
            </a:lvl5pPr>
            <a:lvl6pPr marL="457200" algn="l" rtl="0" eaLnBrk="1" fontAlgn="base" hangingPunct="1">
              <a:spcBef>
                <a:spcPct val="0"/>
              </a:spcBef>
              <a:spcAft>
                <a:spcPct val="0"/>
              </a:spcAft>
              <a:defRPr sz="3000">
                <a:solidFill>
                  <a:schemeClr val="tx2"/>
                </a:solidFill>
                <a:latin typeface="Verdana" pitchFamily="34" charset="0"/>
                <a:ea typeface="Geneva" pitchFamily="1" charset="-128"/>
              </a:defRPr>
            </a:lvl6pPr>
            <a:lvl7pPr marL="914400" algn="l" rtl="0" eaLnBrk="1" fontAlgn="base" hangingPunct="1">
              <a:spcBef>
                <a:spcPct val="0"/>
              </a:spcBef>
              <a:spcAft>
                <a:spcPct val="0"/>
              </a:spcAft>
              <a:defRPr sz="3000">
                <a:solidFill>
                  <a:schemeClr val="tx2"/>
                </a:solidFill>
                <a:latin typeface="Verdana" pitchFamily="34" charset="0"/>
                <a:ea typeface="Geneva" pitchFamily="1" charset="-128"/>
              </a:defRPr>
            </a:lvl7pPr>
            <a:lvl8pPr marL="1371600" algn="l" rtl="0" eaLnBrk="1" fontAlgn="base" hangingPunct="1">
              <a:spcBef>
                <a:spcPct val="0"/>
              </a:spcBef>
              <a:spcAft>
                <a:spcPct val="0"/>
              </a:spcAft>
              <a:defRPr sz="3000">
                <a:solidFill>
                  <a:schemeClr val="tx2"/>
                </a:solidFill>
                <a:latin typeface="Verdana" pitchFamily="34" charset="0"/>
                <a:ea typeface="Geneva" pitchFamily="1" charset="-128"/>
              </a:defRPr>
            </a:lvl8pPr>
            <a:lvl9pPr marL="1828800" algn="l" rtl="0" eaLnBrk="1" fontAlgn="base" hangingPunct="1">
              <a:spcBef>
                <a:spcPct val="0"/>
              </a:spcBef>
              <a:spcAft>
                <a:spcPct val="0"/>
              </a:spcAft>
              <a:defRPr sz="3000">
                <a:solidFill>
                  <a:schemeClr val="tx2"/>
                </a:solidFill>
                <a:latin typeface="Verdana" pitchFamily="34" charset="0"/>
                <a:ea typeface="Geneva" pitchFamily="1" charset="-128"/>
              </a:defRPr>
            </a:lvl9pPr>
          </a:lstStyle>
          <a:p>
            <a:r>
              <a:rPr lang="sv-SE" sz="2800" kern="0" dirty="0" smtClean="0"/>
              <a:t>Journalgranskning 171018</a:t>
            </a:r>
            <a:endParaRPr lang="sv-SE" sz="2800" kern="0" dirty="0"/>
          </a:p>
        </p:txBody>
      </p:sp>
      <p:sp>
        <p:nvSpPr>
          <p:cNvPr id="6" name="Underrubrik 2"/>
          <p:cNvSpPr txBox="1">
            <a:spLocks/>
          </p:cNvSpPr>
          <p:nvPr/>
        </p:nvSpPr>
        <p:spPr>
          <a:xfrm>
            <a:off x="373295" y="1293980"/>
            <a:ext cx="8318642" cy="5004078"/>
          </a:xfrm>
          <a:prstGeom prst="rect">
            <a:avLst/>
          </a:prstGeom>
        </p:spPr>
        <p:txBody>
          <a:bodyPr/>
          <a:lstStyle>
            <a:lvl1pPr marL="342900" indent="-342900" algn="l" rtl="0" eaLnBrk="1" fontAlgn="base" hangingPunct="1">
              <a:lnSpc>
                <a:spcPct val="130000"/>
              </a:lnSpc>
              <a:spcBef>
                <a:spcPts val="500"/>
              </a:spcBef>
              <a:spcAft>
                <a:spcPts val="200"/>
              </a:spcAft>
              <a:buFont typeface="Wingdings" pitchFamily="2" charset="2"/>
              <a:buChar char="§"/>
              <a:defRPr sz="1800">
                <a:solidFill>
                  <a:schemeClr val="tx1"/>
                </a:solidFill>
                <a:latin typeface="+mn-lt"/>
                <a:ea typeface="+mn-ea"/>
                <a:cs typeface="Geneva" charset="0"/>
              </a:defRPr>
            </a:lvl1pPr>
            <a:lvl2pPr marL="742950" indent="-285750" algn="l" rtl="0" eaLnBrk="1" fontAlgn="base" hangingPunct="1">
              <a:lnSpc>
                <a:spcPct val="120000"/>
              </a:lnSpc>
              <a:spcBef>
                <a:spcPts val="400"/>
              </a:spcBef>
              <a:spcAft>
                <a:spcPts val="100"/>
              </a:spcAft>
              <a:buChar char="–"/>
              <a:defRPr sz="1600">
                <a:solidFill>
                  <a:schemeClr val="tx1"/>
                </a:solidFill>
                <a:latin typeface="+mn-lt"/>
                <a:ea typeface="+mn-ea"/>
                <a:cs typeface="Geneva" charset="0"/>
              </a:defRPr>
            </a:lvl2pPr>
            <a:lvl3pPr marL="1143000" indent="-209550" algn="l" rtl="0" eaLnBrk="1" fontAlgn="base" hangingPunct="1">
              <a:lnSpc>
                <a:spcPct val="120000"/>
              </a:lnSpc>
              <a:spcBef>
                <a:spcPts val="400"/>
              </a:spcBef>
              <a:spcAft>
                <a:spcPts val="100"/>
              </a:spcAft>
              <a:buFont typeface="Wingdings" pitchFamily="2" charset="2"/>
              <a:buChar char="§"/>
              <a:defRPr sz="1400">
                <a:solidFill>
                  <a:schemeClr val="tx1"/>
                </a:solidFill>
                <a:latin typeface="+mn-lt"/>
                <a:ea typeface="+mn-ea"/>
                <a:cs typeface="Geneva" charset="0"/>
              </a:defRPr>
            </a:lvl3pPr>
            <a:lvl4pPr marL="1600200" indent="-228600" algn="l" rtl="0" eaLnBrk="1" fontAlgn="base" hangingPunct="1">
              <a:lnSpc>
                <a:spcPct val="120000"/>
              </a:lnSpc>
              <a:spcBef>
                <a:spcPts val="400"/>
              </a:spcBef>
              <a:spcAft>
                <a:spcPts val="100"/>
              </a:spcAft>
              <a:buChar char="–"/>
              <a:defRPr sz="1400">
                <a:solidFill>
                  <a:schemeClr val="tx1"/>
                </a:solidFill>
                <a:latin typeface="+mn-lt"/>
                <a:ea typeface="+mn-ea"/>
                <a:cs typeface="Geneva" charset="0"/>
              </a:defRPr>
            </a:lvl4pPr>
            <a:lvl5pPr marL="2057400" indent="-228600" algn="l" rtl="0" eaLnBrk="1" fontAlgn="base" hangingPunct="1">
              <a:lnSpc>
                <a:spcPct val="120000"/>
              </a:lnSpc>
              <a:spcBef>
                <a:spcPts val="400"/>
              </a:spcBef>
              <a:spcAft>
                <a:spcPts val="100"/>
              </a:spcAft>
              <a:buChar char="»"/>
              <a:defRPr sz="1400">
                <a:solidFill>
                  <a:schemeClr val="tx1"/>
                </a:solidFill>
                <a:latin typeface="+mn-lt"/>
                <a:ea typeface="+mn-ea"/>
                <a:cs typeface="Geneva" charset="0"/>
              </a:defRPr>
            </a:lvl5pPr>
            <a:lvl6pPr marL="2514600" indent="-228600" algn="l" rtl="0" eaLnBrk="1" fontAlgn="base" hangingPunct="1">
              <a:lnSpc>
                <a:spcPct val="120000"/>
              </a:lnSpc>
              <a:spcBef>
                <a:spcPts val="400"/>
              </a:spcBef>
              <a:spcAft>
                <a:spcPts val="100"/>
              </a:spcAft>
              <a:buChar char="»"/>
              <a:defRPr>
                <a:solidFill>
                  <a:schemeClr val="tx1"/>
                </a:solidFill>
                <a:latin typeface="+mn-lt"/>
                <a:ea typeface="+mn-ea"/>
              </a:defRPr>
            </a:lvl6pPr>
            <a:lvl7pPr marL="2971800" indent="-228600" algn="l" rtl="0" eaLnBrk="1" fontAlgn="base" hangingPunct="1">
              <a:lnSpc>
                <a:spcPct val="120000"/>
              </a:lnSpc>
              <a:spcBef>
                <a:spcPts val="400"/>
              </a:spcBef>
              <a:spcAft>
                <a:spcPts val="100"/>
              </a:spcAft>
              <a:buChar char="»"/>
              <a:defRPr>
                <a:solidFill>
                  <a:schemeClr val="tx1"/>
                </a:solidFill>
                <a:latin typeface="+mn-lt"/>
                <a:ea typeface="+mn-ea"/>
              </a:defRPr>
            </a:lvl7pPr>
            <a:lvl8pPr marL="3429000" indent="-228600" algn="l" rtl="0" eaLnBrk="1" fontAlgn="base" hangingPunct="1">
              <a:lnSpc>
                <a:spcPct val="120000"/>
              </a:lnSpc>
              <a:spcBef>
                <a:spcPts val="400"/>
              </a:spcBef>
              <a:spcAft>
                <a:spcPts val="100"/>
              </a:spcAft>
              <a:buChar char="»"/>
              <a:defRPr>
                <a:solidFill>
                  <a:schemeClr val="tx1"/>
                </a:solidFill>
                <a:latin typeface="+mn-lt"/>
                <a:ea typeface="+mn-ea"/>
              </a:defRPr>
            </a:lvl8pPr>
            <a:lvl9pPr marL="3886200" indent="-228600" algn="l" rtl="0" eaLnBrk="1" fontAlgn="base" hangingPunct="1">
              <a:lnSpc>
                <a:spcPct val="120000"/>
              </a:lnSpc>
              <a:spcBef>
                <a:spcPts val="400"/>
              </a:spcBef>
              <a:spcAft>
                <a:spcPts val="100"/>
              </a:spcAft>
              <a:buChar char="»"/>
              <a:defRPr>
                <a:solidFill>
                  <a:schemeClr val="tx1"/>
                </a:solidFill>
                <a:latin typeface="+mn-lt"/>
                <a:ea typeface="+mn-ea"/>
              </a:defRPr>
            </a:lvl9pPr>
          </a:lstStyle>
          <a:p>
            <a:r>
              <a:rPr lang="sv-SE" sz="1400" kern="0" dirty="0" smtClean="0"/>
              <a:t>Syfte: </a:t>
            </a:r>
          </a:p>
          <a:p>
            <a:r>
              <a:rPr lang="sv-SE" sz="1400" kern="0" dirty="0" smtClean="0">
                <a:solidFill>
                  <a:srgbClr val="0070C0"/>
                </a:solidFill>
              </a:rPr>
              <a:t>Kritisk granska hur vi dokumenterar. Hur vi ska förbättra arbete att göra patienten mer delaktig nu när de kan ta del av sin journal. </a:t>
            </a:r>
          </a:p>
          <a:p>
            <a:r>
              <a:rPr lang="sv-SE" sz="1400" kern="0" dirty="0" smtClean="0">
                <a:solidFill>
                  <a:srgbClr val="0070C0"/>
                </a:solidFill>
              </a:rPr>
              <a:t>Uppföljning journal på nätet som var vårt förra tema.</a:t>
            </a:r>
            <a:br>
              <a:rPr lang="sv-SE" sz="1400" kern="0" dirty="0" smtClean="0">
                <a:solidFill>
                  <a:srgbClr val="0070C0"/>
                </a:solidFill>
              </a:rPr>
            </a:br>
            <a:endParaRPr lang="sv-SE" sz="1400" kern="0" dirty="0" smtClean="0">
              <a:solidFill>
                <a:srgbClr val="0070C0"/>
              </a:solidFill>
            </a:endParaRPr>
          </a:p>
          <a:p>
            <a:r>
              <a:rPr lang="sv-SE" sz="1400" kern="0" dirty="0" smtClean="0"/>
              <a:t>Metod:  </a:t>
            </a:r>
          </a:p>
          <a:p>
            <a:r>
              <a:rPr lang="sv-SE" sz="1400" kern="0" dirty="0" smtClean="0">
                <a:solidFill>
                  <a:srgbClr val="0070C0"/>
                </a:solidFill>
              </a:rPr>
              <a:t>Arbete i tvärprofessionell grupper, diskussion och granskning av journalanteckningar alla yrkesgrupper med hjälp av frågor</a:t>
            </a:r>
            <a:br>
              <a:rPr lang="sv-SE" sz="1400" kern="0" dirty="0" smtClean="0">
                <a:solidFill>
                  <a:srgbClr val="0070C0"/>
                </a:solidFill>
              </a:rPr>
            </a:br>
            <a:endParaRPr lang="sv-SE" sz="1400" kern="0" dirty="0" smtClean="0">
              <a:solidFill>
                <a:srgbClr val="0070C0"/>
              </a:solidFill>
            </a:endParaRPr>
          </a:p>
          <a:p>
            <a:r>
              <a:rPr lang="sv-SE" sz="1400" kern="0" dirty="0" smtClean="0"/>
              <a:t>Arbetet:</a:t>
            </a:r>
          </a:p>
          <a:p>
            <a:pPr>
              <a:buFontTx/>
              <a:buChar char="-"/>
            </a:pPr>
            <a:r>
              <a:rPr lang="sv-SE" sz="1400" kern="0" dirty="0" smtClean="0">
                <a:solidFill>
                  <a:srgbClr val="0070C0"/>
                </a:solidFill>
              </a:rPr>
              <a:t>Vad säger socialstyrelsen</a:t>
            </a:r>
          </a:p>
          <a:p>
            <a:pPr>
              <a:buFontTx/>
              <a:buChar char="-"/>
            </a:pPr>
            <a:r>
              <a:rPr lang="sv-SE" sz="1400" kern="0" dirty="0" smtClean="0">
                <a:solidFill>
                  <a:srgbClr val="0070C0"/>
                </a:solidFill>
              </a:rPr>
              <a:t>Besvara frågorna när vi granskar journalanteckningar</a:t>
            </a:r>
          </a:p>
          <a:p>
            <a:pPr>
              <a:buFontTx/>
              <a:buChar char="-"/>
            </a:pPr>
            <a:r>
              <a:rPr lang="sv-SE" sz="1400" kern="0" dirty="0" smtClean="0">
                <a:solidFill>
                  <a:srgbClr val="0070C0"/>
                </a:solidFill>
              </a:rPr>
              <a:t>Vad kan vi göra bättre. Skriv ner förslag</a:t>
            </a:r>
          </a:p>
          <a:p>
            <a:pPr>
              <a:buFontTx/>
              <a:buChar char="-"/>
            </a:pPr>
            <a:r>
              <a:rPr lang="sv-SE" sz="1400" kern="0" dirty="0" smtClean="0">
                <a:solidFill>
                  <a:srgbClr val="0070C0"/>
                </a:solidFill>
              </a:rPr>
              <a:t>Sammanställning till nästa del i e hälsa 1/11,15/11 och 29/11</a:t>
            </a:r>
          </a:p>
        </p:txBody>
      </p:sp>
    </p:spTree>
    <p:extLst>
      <p:ext uri="{BB962C8B-B14F-4D97-AF65-F5344CB8AC3E}">
        <p14:creationId xmlns:p14="http://schemas.microsoft.com/office/powerpoint/2010/main" val="261950308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ruta 6"/>
          <p:cNvSpPr txBox="1"/>
          <p:nvPr/>
        </p:nvSpPr>
        <p:spPr>
          <a:xfrm>
            <a:off x="319287" y="866735"/>
            <a:ext cx="8390238" cy="338554"/>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rtlCol="0">
            <a:spAutoFit/>
          </a:bodyPr>
          <a:lstStyle/>
          <a:p>
            <a:pPr algn="l"/>
            <a:r>
              <a:rPr lang="sv-SE" sz="1600" b="1" dirty="0" smtClean="0"/>
              <a:t>Områden som diskuterades vid journalgranskning</a:t>
            </a:r>
            <a:endParaRPr lang="sv-SE" sz="900" b="1" dirty="0"/>
          </a:p>
        </p:txBody>
      </p:sp>
      <p:sp>
        <p:nvSpPr>
          <p:cNvPr id="2" name="Platshållare för bildnummer 1"/>
          <p:cNvSpPr>
            <a:spLocks noGrp="1"/>
          </p:cNvSpPr>
          <p:nvPr>
            <p:ph type="sldNum" sz="quarter" idx="12"/>
          </p:nvPr>
        </p:nvSpPr>
        <p:spPr/>
        <p:txBody>
          <a:bodyPr/>
          <a:lstStyle/>
          <a:p>
            <a:fld id="{EF507F4B-B44B-4017-97A3-E9C08C994F4D}" type="slidenum">
              <a:rPr lang="sv-SE" smtClean="0"/>
              <a:t>14</a:t>
            </a:fld>
            <a:endParaRPr lang="sv-SE"/>
          </a:p>
        </p:txBody>
      </p:sp>
      <p:sp>
        <p:nvSpPr>
          <p:cNvPr id="3" name="textruta 2"/>
          <p:cNvSpPr txBox="1"/>
          <p:nvPr/>
        </p:nvSpPr>
        <p:spPr>
          <a:xfrm>
            <a:off x="319287" y="1387010"/>
            <a:ext cx="8732246" cy="5478423"/>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rtlCol="0">
            <a:spAutoFit/>
          </a:bodyPr>
          <a:lstStyle/>
          <a:p>
            <a:pPr marL="285750" indent="-285750" algn="l">
              <a:spcBef>
                <a:spcPts val="0"/>
              </a:spcBef>
              <a:buFont typeface="Arial" panose="020B0604020202020204" pitchFamily="34" charset="0"/>
              <a:buChar char="•"/>
            </a:pPr>
            <a:r>
              <a:rPr lang="sv-SE" sz="1400" b="1" dirty="0" smtClean="0">
                <a:solidFill>
                  <a:srgbClr val="003468"/>
                </a:solidFill>
              </a:rPr>
              <a:t>Tydlig konkret information, fakta, undvik vaga begrepp </a:t>
            </a:r>
            <a:br>
              <a:rPr lang="sv-SE" sz="1400" b="1" dirty="0" smtClean="0">
                <a:solidFill>
                  <a:srgbClr val="003468"/>
                </a:solidFill>
              </a:rPr>
            </a:br>
            <a:r>
              <a:rPr lang="sv-SE" sz="1400" dirty="0"/>
              <a:t>M</a:t>
            </a:r>
            <a:r>
              <a:rPr lang="sv-SE" sz="1400" dirty="0" smtClean="0"/>
              <a:t>ycket </a:t>
            </a:r>
            <a:r>
              <a:rPr lang="sv-SE" sz="1400" dirty="0"/>
              <a:t>sällan, på ett tag, justerar dos </a:t>
            </a:r>
            <a:r>
              <a:rPr lang="sv-SE" sz="900" dirty="0"/>
              <a:t>(minskar/höjer, hur många </a:t>
            </a:r>
            <a:r>
              <a:rPr lang="sv-SE" sz="900" dirty="0" err="1"/>
              <a:t>tab</a:t>
            </a:r>
            <a:r>
              <a:rPr lang="sv-SE" sz="900" dirty="0" smtClean="0"/>
              <a:t>), </a:t>
            </a:r>
            <a:r>
              <a:rPr lang="sv-SE" sz="1400" dirty="0" smtClean="0"/>
              <a:t>åter måndag </a:t>
            </a:r>
            <a:r>
              <a:rPr lang="sv-SE" sz="1000" dirty="0" smtClean="0"/>
              <a:t>(23/10)</a:t>
            </a:r>
            <a:br>
              <a:rPr lang="sv-SE" sz="1000" dirty="0" smtClean="0"/>
            </a:br>
            <a:endParaRPr lang="sv-SE" sz="1000" dirty="0" smtClean="0"/>
          </a:p>
          <a:p>
            <a:pPr marL="285750" indent="-285750" algn="l">
              <a:spcBef>
                <a:spcPts val="0"/>
              </a:spcBef>
              <a:buFont typeface="Arial" panose="020B0604020202020204" pitchFamily="34" charset="0"/>
              <a:buChar char="•"/>
            </a:pPr>
            <a:r>
              <a:rPr lang="sv-SE" sz="1400" b="1" dirty="0" smtClean="0">
                <a:solidFill>
                  <a:srgbClr val="003468"/>
                </a:solidFill>
              </a:rPr>
              <a:t>Färre förkortningar</a:t>
            </a:r>
            <a:r>
              <a:rPr lang="sv-SE" sz="1400" b="1" dirty="0" smtClean="0"/>
              <a:t/>
            </a:r>
            <a:br>
              <a:rPr lang="sv-SE" sz="1400" b="1" dirty="0" smtClean="0"/>
            </a:br>
            <a:r>
              <a:rPr lang="sv-SE" sz="1400" dirty="0" err="1"/>
              <a:t>Å</a:t>
            </a:r>
            <a:r>
              <a:rPr lang="sv-SE" sz="1400" dirty="0" err="1" smtClean="0"/>
              <a:t>b</a:t>
            </a:r>
            <a:r>
              <a:rPr lang="sv-SE" sz="1400" dirty="0" smtClean="0"/>
              <a:t>, </a:t>
            </a:r>
            <a:r>
              <a:rPr lang="sv-SE" sz="1400" dirty="0" err="1" smtClean="0"/>
              <a:t>åå</a:t>
            </a:r>
            <a:r>
              <a:rPr lang="sv-SE" sz="1400" dirty="0" smtClean="0"/>
              <a:t> ut, </a:t>
            </a:r>
            <a:r>
              <a:rPr lang="sv-SE" sz="1400" dirty="0" err="1" smtClean="0"/>
              <a:t>oml</a:t>
            </a:r>
            <a:r>
              <a:rPr lang="sv-SE" sz="1400" dirty="0" smtClean="0"/>
              <a:t>, </a:t>
            </a:r>
            <a:r>
              <a:rPr lang="sv-SE" sz="1400" dirty="0" err="1" smtClean="0"/>
              <a:t>u.a</a:t>
            </a:r>
            <a:r>
              <a:rPr lang="sv-SE" sz="1400" dirty="0" smtClean="0"/>
              <a:t>, rek, VD, ÖLI, SS, LM, MTP, SR, HB, </a:t>
            </a:r>
            <a:r>
              <a:rPr lang="sv-SE" sz="1400" dirty="0" err="1" smtClean="0"/>
              <a:t>Sjg</a:t>
            </a:r>
            <a:r>
              <a:rPr lang="sv-SE" sz="1400" dirty="0" smtClean="0"/>
              <a:t>, V-l, BH, BIB, HS</a:t>
            </a:r>
            <a:br>
              <a:rPr lang="sv-SE" sz="1400" dirty="0" smtClean="0"/>
            </a:br>
            <a:endParaRPr lang="sv-SE" sz="1400" dirty="0" smtClean="0"/>
          </a:p>
          <a:p>
            <a:pPr marL="285750" indent="-285750" algn="l">
              <a:spcBef>
                <a:spcPts val="0"/>
              </a:spcBef>
              <a:buFont typeface="Arial" panose="020B0604020202020204" pitchFamily="34" charset="0"/>
              <a:buChar char="•"/>
            </a:pPr>
            <a:r>
              <a:rPr lang="sv-SE" sz="1400" b="1" dirty="0">
                <a:solidFill>
                  <a:srgbClr val="003468"/>
                </a:solidFill>
              </a:rPr>
              <a:t>Skilj på orsak, planering och </a:t>
            </a:r>
            <a:r>
              <a:rPr lang="sv-SE" sz="1400" b="1" dirty="0" smtClean="0">
                <a:solidFill>
                  <a:srgbClr val="003468"/>
                </a:solidFill>
              </a:rPr>
              <a:t>bedömning</a:t>
            </a:r>
            <a:br>
              <a:rPr lang="sv-SE" sz="1400" b="1" dirty="0" smtClean="0">
                <a:solidFill>
                  <a:srgbClr val="003468"/>
                </a:solidFill>
              </a:rPr>
            </a:br>
            <a:r>
              <a:rPr lang="sv-SE" sz="1400" dirty="0" smtClean="0"/>
              <a:t>Skriv under rätt sökord</a:t>
            </a:r>
            <a:endParaRPr lang="sv-SE" sz="1400" dirty="0"/>
          </a:p>
          <a:p>
            <a:pPr marL="285750" indent="-285750" algn="l">
              <a:spcBef>
                <a:spcPts val="0"/>
              </a:spcBef>
              <a:buFont typeface="Arial" panose="020B0604020202020204" pitchFamily="34" charset="0"/>
              <a:buChar char="•"/>
            </a:pPr>
            <a:endParaRPr lang="sv-SE" sz="1400" dirty="0" smtClean="0"/>
          </a:p>
          <a:p>
            <a:pPr marL="285750" indent="-285750" algn="l">
              <a:spcBef>
                <a:spcPts val="0"/>
              </a:spcBef>
              <a:buFont typeface="Arial" panose="020B0604020202020204" pitchFamily="34" charset="0"/>
              <a:buChar char="•"/>
            </a:pPr>
            <a:r>
              <a:rPr lang="sv-SE" sz="1400" b="1" dirty="0" smtClean="0">
                <a:solidFill>
                  <a:srgbClr val="003468"/>
                </a:solidFill>
              </a:rPr>
              <a:t>Om vi </a:t>
            </a:r>
            <a:r>
              <a:rPr lang="sv-SE" sz="1400" b="1" dirty="0">
                <a:solidFill>
                  <a:srgbClr val="003468"/>
                </a:solidFill>
              </a:rPr>
              <a:t>skickar provsvar via brev, var tydlig och ge en </a:t>
            </a:r>
            <a:r>
              <a:rPr lang="sv-SE" sz="1400" b="1" dirty="0" smtClean="0">
                <a:solidFill>
                  <a:srgbClr val="003468"/>
                </a:solidFill>
              </a:rPr>
              <a:t>plan/uppföljning</a:t>
            </a:r>
            <a:r>
              <a:rPr lang="sv-SE" sz="1400" b="1" dirty="0" smtClean="0"/>
              <a:t/>
            </a:r>
            <a:br>
              <a:rPr lang="sv-SE" sz="1400" b="1" dirty="0" smtClean="0"/>
            </a:br>
            <a:r>
              <a:rPr lang="sv-SE" sz="1400" dirty="0"/>
              <a:t>L</a:t>
            </a:r>
            <a:r>
              <a:rPr lang="sv-SE" sz="1400" dirty="0" smtClean="0"/>
              <a:t>ättläst </a:t>
            </a:r>
            <a:r>
              <a:rPr lang="sv-SE" sz="1400" dirty="0"/>
              <a:t>och tydlig </a:t>
            </a:r>
            <a:r>
              <a:rPr lang="sv-SE" sz="1400" dirty="0" smtClean="0"/>
              <a:t>information</a:t>
            </a:r>
            <a:br>
              <a:rPr lang="sv-SE" sz="1400" dirty="0" smtClean="0"/>
            </a:br>
            <a:endParaRPr lang="sv-SE" sz="1400" dirty="0" smtClean="0"/>
          </a:p>
          <a:p>
            <a:pPr marL="285750" indent="-285750" algn="l">
              <a:spcBef>
                <a:spcPts val="0"/>
              </a:spcBef>
              <a:buFont typeface="Arial" panose="020B0604020202020204" pitchFamily="34" charset="0"/>
              <a:buChar char="•"/>
            </a:pPr>
            <a:r>
              <a:rPr lang="sv-SE" sz="1400" b="1" dirty="0" smtClean="0">
                <a:solidFill>
                  <a:srgbClr val="003468"/>
                </a:solidFill>
              </a:rPr>
              <a:t>Använd ej värderande uttryck</a:t>
            </a:r>
            <a:br>
              <a:rPr lang="sv-SE" sz="1400" b="1" dirty="0" smtClean="0">
                <a:solidFill>
                  <a:srgbClr val="003468"/>
                </a:solidFill>
              </a:rPr>
            </a:br>
            <a:r>
              <a:rPr lang="sv-SE" sz="1400" dirty="0" smtClean="0"/>
              <a:t>Konkret fakta, neutralt språk</a:t>
            </a:r>
            <a:r>
              <a:rPr lang="sv-SE" sz="1400" dirty="0"/>
              <a:t/>
            </a:r>
            <a:br>
              <a:rPr lang="sv-SE" sz="1400" dirty="0"/>
            </a:br>
            <a:endParaRPr lang="sv-SE" sz="1400" dirty="0" smtClean="0"/>
          </a:p>
          <a:p>
            <a:pPr marL="285750" indent="-285750" algn="l">
              <a:spcBef>
                <a:spcPts val="0"/>
              </a:spcBef>
              <a:buFont typeface="Arial" panose="020B0604020202020204" pitchFamily="34" charset="0"/>
              <a:buChar char="•"/>
            </a:pPr>
            <a:r>
              <a:rPr lang="sv-SE" sz="1400" b="1" dirty="0" smtClean="0">
                <a:solidFill>
                  <a:srgbClr val="003468"/>
                </a:solidFill>
              </a:rPr>
              <a:t>Vilka råd har givits</a:t>
            </a:r>
            <a:br>
              <a:rPr lang="sv-SE" sz="1400" b="1" dirty="0" smtClean="0">
                <a:solidFill>
                  <a:srgbClr val="003468"/>
                </a:solidFill>
              </a:rPr>
            </a:br>
            <a:r>
              <a:rPr lang="sv-SE" sz="1400" dirty="0" smtClean="0"/>
              <a:t>Underlättar förståelsen för patient och annan vårdpersonal</a:t>
            </a:r>
            <a:br>
              <a:rPr lang="sv-SE" sz="1400" dirty="0" smtClean="0"/>
            </a:br>
            <a:r>
              <a:rPr lang="sv-SE" sz="1400" dirty="0" smtClean="0"/>
              <a:t/>
            </a:r>
            <a:br>
              <a:rPr lang="sv-SE" sz="1400" dirty="0" smtClean="0"/>
            </a:br>
            <a:r>
              <a:rPr lang="sv-SE" sz="1400" dirty="0" smtClean="0"/>
              <a:t/>
            </a:r>
            <a:br>
              <a:rPr lang="sv-SE" sz="1400" dirty="0" smtClean="0"/>
            </a:br>
            <a:r>
              <a:rPr lang="sv-SE" sz="1400" dirty="0" smtClean="0"/>
              <a:t>En svårighet med dokumentation och uppföljning är att primärvården och sjukhusen inte använder samma termer och sökord vilket gör att samkörning i TC blir svår.</a:t>
            </a:r>
            <a:br>
              <a:rPr lang="sv-SE" sz="1400" dirty="0" smtClean="0"/>
            </a:br>
            <a:r>
              <a:rPr lang="sv-SE" sz="1400" dirty="0"/>
              <a:t/>
            </a:r>
            <a:br>
              <a:rPr lang="sv-SE" sz="1400" dirty="0"/>
            </a:br>
            <a:endParaRPr lang="sv-SE" sz="1400" dirty="0"/>
          </a:p>
          <a:p>
            <a:pPr marL="285750" indent="-285750" algn="l">
              <a:spcBef>
                <a:spcPts val="0"/>
              </a:spcBef>
              <a:buFont typeface="Arial" panose="020B0604020202020204" pitchFamily="34" charset="0"/>
              <a:buChar char="•"/>
            </a:pPr>
            <a:endParaRPr lang="sv-SE" sz="1400" dirty="0"/>
          </a:p>
          <a:p>
            <a:pPr marL="285750" indent="-285750" algn="l">
              <a:spcBef>
                <a:spcPts val="0"/>
              </a:spcBef>
              <a:buFont typeface="Arial" panose="020B0604020202020204" pitchFamily="34" charset="0"/>
              <a:buChar char="•"/>
            </a:pPr>
            <a:endParaRPr lang="sv-SE" sz="1400" dirty="0" smtClean="0"/>
          </a:p>
        </p:txBody>
      </p:sp>
    </p:spTree>
    <p:extLst>
      <p:ext uri="{BB962C8B-B14F-4D97-AF65-F5344CB8AC3E}">
        <p14:creationId xmlns:p14="http://schemas.microsoft.com/office/powerpoint/2010/main" val="148735905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objekt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4207" y="717720"/>
            <a:ext cx="9158207" cy="6140280"/>
          </a:xfrm>
          <a:prstGeom prst="rect">
            <a:avLst/>
          </a:prstGeom>
        </p:spPr>
      </p:pic>
      <p:pic>
        <p:nvPicPr>
          <p:cNvPr id="6" name="Picture 543" descr="eHalsa-linje-rod"/>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0749" y="5864031"/>
            <a:ext cx="1457325" cy="9406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ruta 6"/>
          <p:cNvSpPr txBox="1"/>
          <p:nvPr/>
        </p:nvSpPr>
        <p:spPr>
          <a:xfrm>
            <a:off x="3668891" y="6635277"/>
            <a:ext cx="4341633" cy="215444"/>
          </a:xfrm>
          <a:prstGeom prst="rect">
            <a:avLst/>
          </a:prstGeom>
          <a:noFill/>
        </p:spPr>
        <p:txBody>
          <a:bodyPr wrap="square" rtlCol="0">
            <a:spAutoFit/>
          </a:bodyPr>
          <a:lstStyle/>
          <a:p>
            <a:pPr algn="r"/>
            <a:r>
              <a:rPr lang="sv-SE" sz="800" dirty="0">
                <a:solidFill>
                  <a:srgbClr val="000000"/>
                </a:solidFill>
              </a:rPr>
              <a:t>Detta projektet medfinansieras av Europeiska unionen/Europeiska socialfonden</a:t>
            </a:r>
          </a:p>
        </p:txBody>
      </p:sp>
      <p:pic>
        <p:nvPicPr>
          <p:cNvPr id="8" name="Bildobjekt 7"/>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8010524" y="5926006"/>
            <a:ext cx="1044411" cy="878631"/>
          </a:xfrm>
          <a:prstGeom prst="rect">
            <a:avLst/>
          </a:prstGeom>
        </p:spPr>
      </p:pic>
      <p:sp>
        <p:nvSpPr>
          <p:cNvPr id="2" name="Rubrik 1"/>
          <p:cNvSpPr>
            <a:spLocks noGrp="1"/>
          </p:cNvSpPr>
          <p:nvPr>
            <p:ph type="ctrTitle"/>
          </p:nvPr>
        </p:nvSpPr>
        <p:spPr>
          <a:xfrm>
            <a:off x="238124" y="855489"/>
            <a:ext cx="7772400" cy="777367"/>
          </a:xfrm>
        </p:spPr>
        <p:txBody>
          <a:bodyPr/>
          <a:lstStyle/>
          <a:p>
            <a:r>
              <a:rPr lang="sv-SE" dirty="0" smtClean="0"/>
              <a:t>Kontaktskapande kommunikation</a:t>
            </a:r>
            <a:r>
              <a:rPr lang="sv-SE" dirty="0"/>
              <a:t/>
            </a:r>
            <a:br>
              <a:rPr lang="sv-SE" dirty="0"/>
            </a:br>
            <a:r>
              <a:rPr lang="sv-SE" dirty="0" smtClean="0"/>
              <a:t/>
            </a:r>
            <a:br>
              <a:rPr lang="sv-SE" dirty="0" smtClean="0"/>
            </a:br>
            <a:endParaRPr lang="sv-SE" sz="2000" dirty="0"/>
          </a:p>
        </p:txBody>
      </p:sp>
      <p:sp>
        <p:nvSpPr>
          <p:cNvPr id="3" name="textruta 2"/>
          <p:cNvSpPr txBox="1"/>
          <p:nvPr/>
        </p:nvSpPr>
        <p:spPr>
          <a:xfrm>
            <a:off x="133564" y="1637756"/>
            <a:ext cx="8921371" cy="4339650"/>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rtlCol="0">
            <a:spAutoFit/>
          </a:bodyPr>
          <a:lstStyle/>
          <a:p>
            <a:pPr marL="285750" indent="-285750" algn="l">
              <a:lnSpc>
                <a:spcPct val="150000"/>
              </a:lnSpc>
              <a:spcBef>
                <a:spcPts val="0"/>
              </a:spcBef>
              <a:buFont typeface="Arial" panose="020B0604020202020204" pitchFamily="34" charset="0"/>
              <a:buChar char="•"/>
            </a:pPr>
            <a:r>
              <a:rPr lang="sv-SE" sz="1600" dirty="0" smtClean="0"/>
              <a:t>Vi utforskar </a:t>
            </a:r>
            <a:r>
              <a:rPr lang="sv-SE" sz="1600" dirty="0"/>
              <a:t>nya sätt att </a:t>
            </a:r>
            <a:r>
              <a:rPr lang="sv-SE" sz="1600" dirty="0" smtClean="0"/>
              <a:t>kommunicera för att skapa kontakt och </a:t>
            </a:r>
            <a:r>
              <a:rPr lang="sv-SE" sz="1600" dirty="0"/>
              <a:t>samarbete istället för att </a:t>
            </a:r>
            <a:r>
              <a:rPr lang="sv-SE" sz="1600" dirty="0" smtClean="0"/>
              <a:t>använda </a:t>
            </a:r>
            <a:r>
              <a:rPr lang="sv-SE" sz="1600" dirty="0"/>
              <a:t>ett språk som skapar avstånd och motsättningar. </a:t>
            </a:r>
            <a:r>
              <a:rPr lang="sv-SE" sz="1600" dirty="0" smtClean="0"/>
              <a:t/>
            </a:r>
            <a:br>
              <a:rPr lang="sv-SE" sz="1600" dirty="0" smtClean="0"/>
            </a:br>
            <a:endParaRPr lang="sv-SE" sz="1200" dirty="0" smtClean="0"/>
          </a:p>
          <a:p>
            <a:pPr marL="285750" indent="-285750" algn="l">
              <a:lnSpc>
                <a:spcPct val="150000"/>
              </a:lnSpc>
              <a:spcBef>
                <a:spcPts val="0"/>
              </a:spcBef>
              <a:buFont typeface="Arial" panose="020B0604020202020204" pitchFamily="34" charset="0"/>
              <a:buChar char="•"/>
            </a:pPr>
            <a:r>
              <a:rPr lang="sv-SE" sz="1600" dirty="0" smtClean="0"/>
              <a:t>FIKA</a:t>
            </a:r>
          </a:p>
          <a:p>
            <a:pPr algn="l">
              <a:lnSpc>
                <a:spcPct val="150000"/>
              </a:lnSpc>
              <a:spcBef>
                <a:spcPts val="0"/>
              </a:spcBef>
            </a:pPr>
            <a:endParaRPr lang="sv-SE" sz="1400" b="1" dirty="0"/>
          </a:p>
          <a:p>
            <a:pPr marL="285750" indent="-285750" algn="l">
              <a:lnSpc>
                <a:spcPct val="150000"/>
              </a:lnSpc>
              <a:spcBef>
                <a:spcPts val="0"/>
              </a:spcBef>
              <a:buFont typeface="Arial" panose="020B0604020202020204" pitchFamily="34" charset="0"/>
              <a:buChar char="•"/>
            </a:pPr>
            <a:r>
              <a:rPr lang="sv-SE" sz="1600" dirty="0" smtClean="0">
                <a:solidFill>
                  <a:schemeClr val="tx1"/>
                </a:solidFill>
              </a:rPr>
              <a:t>Vad döljer sig bakom etiketter och bedömningar?</a:t>
            </a:r>
            <a:br>
              <a:rPr lang="sv-SE" sz="1600" dirty="0" smtClean="0">
                <a:solidFill>
                  <a:schemeClr val="tx1"/>
                </a:solidFill>
              </a:rPr>
            </a:br>
            <a:endParaRPr lang="sv-SE" sz="1400" dirty="0" smtClean="0">
              <a:solidFill>
                <a:schemeClr val="tx1"/>
              </a:solidFill>
            </a:endParaRPr>
          </a:p>
          <a:p>
            <a:pPr marL="285750" indent="-285750" algn="l">
              <a:lnSpc>
                <a:spcPct val="150000"/>
              </a:lnSpc>
              <a:spcBef>
                <a:spcPts val="0"/>
              </a:spcBef>
              <a:buFont typeface="Arial" panose="020B0604020202020204" pitchFamily="34" charset="0"/>
              <a:buChar char="•"/>
            </a:pPr>
            <a:r>
              <a:rPr lang="sv-SE" sz="1600" dirty="0" smtClean="0">
                <a:solidFill>
                  <a:schemeClr val="tx1"/>
                </a:solidFill>
              </a:rPr>
              <a:t>Hur tar jag </a:t>
            </a:r>
            <a:r>
              <a:rPr lang="sv-SE" sz="1600" dirty="0">
                <a:solidFill>
                  <a:schemeClr val="tx1"/>
                </a:solidFill>
              </a:rPr>
              <a:t>hand om mina egna </a:t>
            </a:r>
            <a:r>
              <a:rPr lang="sv-SE" sz="1600" dirty="0" smtClean="0">
                <a:solidFill>
                  <a:schemeClr val="tx1"/>
                </a:solidFill>
              </a:rPr>
              <a:t>behov som </a:t>
            </a:r>
            <a:r>
              <a:rPr lang="sv-SE" sz="1600" dirty="0">
                <a:solidFill>
                  <a:schemeClr val="tx1"/>
                </a:solidFill>
              </a:rPr>
              <a:t>vårdgivare?</a:t>
            </a:r>
            <a:r>
              <a:rPr lang="sv-SE" sz="1600" dirty="0" smtClean="0">
                <a:solidFill>
                  <a:schemeClr val="tx1"/>
                </a:solidFill>
              </a:rPr>
              <a:t/>
            </a:r>
            <a:br>
              <a:rPr lang="sv-SE" sz="1600" dirty="0" smtClean="0">
                <a:solidFill>
                  <a:schemeClr val="tx1"/>
                </a:solidFill>
              </a:rPr>
            </a:br>
            <a:r>
              <a:rPr lang="sv-SE" sz="1600" dirty="0" smtClean="0">
                <a:solidFill>
                  <a:schemeClr val="tx1"/>
                </a:solidFill>
              </a:rPr>
              <a:t/>
            </a:r>
            <a:br>
              <a:rPr lang="sv-SE" sz="1600" dirty="0" smtClean="0">
                <a:solidFill>
                  <a:schemeClr val="tx1"/>
                </a:solidFill>
              </a:rPr>
            </a:br>
            <a:endParaRPr lang="sv-SE" sz="1600" dirty="0" smtClean="0">
              <a:solidFill>
                <a:schemeClr val="tx1"/>
              </a:solidFill>
            </a:endParaRPr>
          </a:p>
          <a:p>
            <a:pPr>
              <a:lnSpc>
                <a:spcPct val="150000"/>
              </a:lnSpc>
              <a:spcBef>
                <a:spcPts val="0"/>
              </a:spcBef>
            </a:pPr>
            <a:r>
              <a:rPr lang="sv-SE" sz="1600" dirty="0" smtClean="0">
                <a:solidFill>
                  <a:schemeClr val="tx1"/>
                </a:solidFill>
              </a:rPr>
              <a:t>Temat är en introduktion med förhoppning om fortsatt dialog på hur vi kan kommunicerar med patienter, anhöriga och kollegor på ett enklare sätt.</a:t>
            </a:r>
          </a:p>
        </p:txBody>
      </p:sp>
    </p:spTree>
    <p:extLst>
      <p:ext uri="{BB962C8B-B14F-4D97-AF65-F5344CB8AC3E}">
        <p14:creationId xmlns:p14="http://schemas.microsoft.com/office/powerpoint/2010/main" val="102124987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ruta 6"/>
          <p:cNvSpPr txBox="1"/>
          <p:nvPr/>
        </p:nvSpPr>
        <p:spPr>
          <a:xfrm>
            <a:off x="297019" y="1103039"/>
            <a:ext cx="8390238" cy="3308598"/>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rtlCol="0">
            <a:spAutoFit/>
          </a:bodyPr>
          <a:lstStyle/>
          <a:p>
            <a:pPr algn="l"/>
            <a:r>
              <a:rPr lang="sv-SE" sz="1600" b="1" dirty="0"/>
              <a:t>Vad är kontaktskapande kommunikation</a:t>
            </a:r>
            <a:r>
              <a:rPr lang="sv-SE" sz="1600" b="1" dirty="0" smtClean="0"/>
              <a:t>?</a:t>
            </a:r>
            <a:br>
              <a:rPr lang="sv-SE" sz="1600" b="1" dirty="0" smtClean="0"/>
            </a:br>
            <a:endParaRPr lang="sv-SE" sz="900" b="1" dirty="0"/>
          </a:p>
          <a:p>
            <a:pPr algn="l"/>
            <a:r>
              <a:rPr lang="sv-SE" sz="1600" dirty="0" smtClean="0"/>
              <a:t/>
            </a:r>
            <a:br>
              <a:rPr lang="sv-SE" sz="1600" dirty="0" smtClean="0"/>
            </a:br>
            <a:r>
              <a:rPr lang="sv-SE" sz="1600" dirty="0" smtClean="0"/>
              <a:t>Hur </a:t>
            </a:r>
            <a:r>
              <a:rPr lang="sv-SE" sz="1600" dirty="0"/>
              <a:t>kan vi lära oss </a:t>
            </a:r>
            <a:r>
              <a:rPr lang="sv-SE" sz="1600" dirty="0" smtClean="0"/>
              <a:t>att </a:t>
            </a:r>
            <a:r>
              <a:rPr lang="sv-SE" sz="1600" dirty="0"/>
              <a:t>stå upp för oss själva och samtidigt ta in andras perspektiv, så att problem, konflikter och nya </a:t>
            </a:r>
            <a:r>
              <a:rPr lang="sv-SE" sz="1600" dirty="0" smtClean="0"/>
              <a:t>utmaningar kan </a:t>
            </a:r>
            <a:r>
              <a:rPr lang="sv-SE" sz="1600" dirty="0"/>
              <a:t>lösas på nya kreativa sätt. </a:t>
            </a:r>
            <a:r>
              <a:rPr lang="sv-SE" sz="1600" dirty="0" smtClean="0"/>
              <a:t/>
            </a:r>
            <a:br>
              <a:rPr lang="sv-SE" sz="1600" dirty="0" smtClean="0"/>
            </a:br>
            <a:r>
              <a:rPr lang="sv-SE" sz="1600" dirty="0" smtClean="0"/>
              <a:t/>
            </a:r>
            <a:br>
              <a:rPr lang="sv-SE" sz="1600" dirty="0" smtClean="0"/>
            </a:br>
            <a:r>
              <a:rPr lang="sv-SE" sz="1600" dirty="0" smtClean="0"/>
              <a:t/>
            </a:r>
            <a:br>
              <a:rPr lang="sv-SE" sz="1600" dirty="0" smtClean="0"/>
            </a:br>
            <a:r>
              <a:rPr lang="sv-SE" sz="1600" dirty="0"/>
              <a:t>E</a:t>
            </a:r>
            <a:r>
              <a:rPr lang="sv-SE" sz="1600" dirty="0" smtClean="0"/>
              <a:t>n introduktion </a:t>
            </a:r>
            <a:r>
              <a:rPr lang="sv-SE" sz="1600" dirty="0"/>
              <a:t>med </a:t>
            </a:r>
            <a:r>
              <a:rPr lang="sv-SE" sz="1600" dirty="0" smtClean="0"/>
              <a:t>inspiration från </a:t>
            </a:r>
            <a:r>
              <a:rPr lang="sv-SE" sz="1600" dirty="0" err="1" smtClean="0"/>
              <a:t>Nonviolent</a:t>
            </a:r>
            <a:r>
              <a:rPr lang="sv-SE" sz="1600" dirty="0" smtClean="0"/>
              <a:t> </a:t>
            </a:r>
            <a:r>
              <a:rPr lang="sv-SE" sz="1600" dirty="0"/>
              <a:t>Communication (NVC</a:t>
            </a:r>
            <a:r>
              <a:rPr lang="sv-SE" sz="1600" dirty="0" smtClean="0"/>
              <a:t>).</a:t>
            </a:r>
            <a:br>
              <a:rPr lang="sv-SE" sz="1600" dirty="0" smtClean="0"/>
            </a:br>
            <a:r>
              <a:rPr lang="sv-SE" sz="1600" dirty="0"/>
              <a:t/>
            </a:r>
            <a:br>
              <a:rPr lang="sv-SE" sz="1600" dirty="0"/>
            </a:br>
            <a:r>
              <a:rPr lang="sv-SE" sz="1600" dirty="0"/>
              <a:t/>
            </a:r>
            <a:br>
              <a:rPr lang="sv-SE" sz="1600" dirty="0"/>
            </a:br>
            <a:r>
              <a:rPr lang="sv-SE" sz="1600" dirty="0" smtClean="0"/>
              <a:t>Kort bakgrund om NVC</a:t>
            </a:r>
            <a:r>
              <a:rPr lang="sv-SE" sz="1600" dirty="0"/>
              <a:t>.</a:t>
            </a:r>
            <a:r>
              <a:rPr lang="sv-SE" sz="1600" dirty="0" smtClean="0"/>
              <a:t/>
            </a:r>
            <a:br>
              <a:rPr lang="sv-SE" sz="1600" dirty="0" smtClean="0"/>
            </a:br>
            <a:endParaRPr lang="sv-SE" sz="1600" dirty="0"/>
          </a:p>
        </p:txBody>
      </p:sp>
      <p:sp>
        <p:nvSpPr>
          <p:cNvPr id="2" name="Platshållare för bildnummer 1"/>
          <p:cNvSpPr>
            <a:spLocks noGrp="1"/>
          </p:cNvSpPr>
          <p:nvPr>
            <p:ph type="sldNum" sz="quarter" idx="12"/>
          </p:nvPr>
        </p:nvSpPr>
        <p:spPr/>
        <p:txBody>
          <a:bodyPr/>
          <a:lstStyle/>
          <a:p>
            <a:fld id="{EF507F4B-B44B-4017-97A3-E9C08C994F4D}" type="slidenum">
              <a:rPr lang="sv-SE" smtClean="0"/>
              <a:t>16</a:t>
            </a:fld>
            <a:endParaRPr lang="sv-SE"/>
          </a:p>
        </p:txBody>
      </p:sp>
      <p:pic>
        <p:nvPicPr>
          <p:cNvPr id="3074" name="Picture 2" descr="Bildresultat för marshall rosenber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02376">
            <a:off x="6170277" y="3688033"/>
            <a:ext cx="1825978" cy="209081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3" name="textruta 2"/>
          <p:cNvSpPr txBox="1"/>
          <p:nvPr/>
        </p:nvSpPr>
        <p:spPr>
          <a:xfrm>
            <a:off x="6209715" y="5920048"/>
            <a:ext cx="2033751" cy="261610"/>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rtlCol="0">
            <a:spAutoFit/>
          </a:bodyPr>
          <a:lstStyle/>
          <a:p>
            <a:pPr algn="l">
              <a:spcBef>
                <a:spcPts val="0"/>
              </a:spcBef>
            </a:pPr>
            <a:r>
              <a:rPr lang="sv-SE" sz="1100" dirty="0"/>
              <a:t>Marshall Rosenberg</a:t>
            </a:r>
            <a:endParaRPr lang="sv-SE" sz="1100" b="1" dirty="0" smtClean="0"/>
          </a:p>
        </p:txBody>
      </p:sp>
    </p:spTree>
    <p:extLst>
      <p:ext uri="{BB962C8B-B14F-4D97-AF65-F5344CB8AC3E}">
        <p14:creationId xmlns:p14="http://schemas.microsoft.com/office/powerpoint/2010/main" val="424660028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ruta 6"/>
          <p:cNvSpPr txBox="1"/>
          <p:nvPr/>
        </p:nvSpPr>
        <p:spPr>
          <a:xfrm>
            <a:off x="518984" y="1013254"/>
            <a:ext cx="8390238" cy="338554"/>
          </a:xfrm>
          <a:prstGeom prst="rect">
            <a:avLst/>
          </a:prstGeom>
          <a:ln>
            <a:noFill/>
          </a:ln>
        </p:spPr>
        <p:style>
          <a:lnRef idx="2">
            <a:schemeClr val="accent5"/>
          </a:lnRef>
          <a:fillRef idx="1">
            <a:schemeClr val="lt1"/>
          </a:fillRef>
          <a:effectRef idx="0">
            <a:schemeClr val="accent5"/>
          </a:effectRef>
          <a:fontRef idx="minor">
            <a:schemeClr val="dk1"/>
          </a:fontRef>
        </p:style>
        <p:txBody>
          <a:bodyPr wrap="square" rtlCol="0">
            <a:spAutoFit/>
          </a:bodyPr>
          <a:lstStyle/>
          <a:p>
            <a:pPr algn="l"/>
            <a:endParaRPr lang="sv-SE" sz="1600" b="1" dirty="0" smtClean="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1280" y="2257658"/>
            <a:ext cx="6734175" cy="379095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2" name="Rektangel 1"/>
          <p:cNvSpPr/>
          <p:nvPr/>
        </p:nvSpPr>
        <p:spPr>
          <a:xfrm>
            <a:off x="441789" y="759648"/>
            <a:ext cx="8322067" cy="584775"/>
          </a:xfrm>
          <a:prstGeom prst="rect">
            <a:avLst/>
          </a:prstGeom>
        </p:spPr>
        <p:txBody>
          <a:bodyPr wrap="square">
            <a:spAutoFit/>
          </a:bodyPr>
          <a:lstStyle/>
          <a:p>
            <a:r>
              <a:rPr lang="sv-SE" sz="1600" dirty="0" err="1" smtClean="0"/>
              <a:t>Satya</a:t>
            </a:r>
            <a:r>
              <a:rPr lang="sv-SE" sz="1600" dirty="0" smtClean="0"/>
              <a:t> </a:t>
            </a:r>
            <a:r>
              <a:rPr lang="sv-SE" sz="1600" dirty="0" err="1" smtClean="0"/>
              <a:t>Nadella</a:t>
            </a:r>
            <a:r>
              <a:rPr lang="sv-SE" sz="1600" dirty="0" smtClean="0"/>
              <a:t>, </a:t>
            </a:r>
            <a:r>
              <a:rPr lang="sv-SE" sz="1600" dirty="0"/>
              <a:t>Microsofts </a:t>
            </a:r>
            <a:r>
              <a:rPr lang="sv-SE" sz="1600" dirty="0" smtClean="0"/>
              <a:t>VD, har ändrat på företagskulturen </a:t>
            </a:r>
            <a:br>
              <a:rPr lang="sv-SE" sz="1600" dirty="0" smtClean="0"/>
            </a:br>
            <a:r>
              <a:rPr lang="sv-SE" sz="1600" dirty="0" smtClean="0"/>
              <a:t>genom att föra in mer medkänsla.</a:t>
            </a:r>
            <a:r>
              <a:rPr lang="sv-SE" sz="1600" dirty="0"/>
              <a:t> </a:t>
            </a:r>
          </a:p>
        </p:txBody>
      </p:sp>
      <p:sp>
        <p:nvSpPr>
          <p:cNvPr id="3" name="Platshållare för bildnummer 2"/>
          <p:cNvSpPr>
            <a:spLocks noGrp="1"/>
          </p:cNvSpPr>
          <p:nvPr>
            <p:ph type="sldNum" sz="quarter" idx="12"/>
          </p:nvPr>
        </p:nvSpPr>
        <p:spPr/>
        <p:txBody>
          <a:bodyPr/>
          <a:lstStyle/>
          <a:p>
            <a:fld id="{EF507F4B-B44B-4017-97A3-E9C08C994F4D}" type="slidenum">
              <a:rPr lang="sv-SE" smtClean="0"/>
              <a:t>17</a:t>
            </a:fld>
            <a:endParaRPr lang="sv-SE"/>
          </a:p>
        </p:txBody>
      </p:sp>
      <p:sp>
        <p:nvSpPr>
          <p:cNvPr id="4" name="Ellips 3"/>
          <p:cNvSpPr/>
          <p:nvPr/>
        </p:nvSpPr>
        <p:spPr bwMode="auto">
          <a:xfrm>
            <a:off x="2698546" y="4104136"/>
            <a:ext cx="3699642" cy="1639614"/>
          </a:xfrm>
          <a:prstGeom prst="ellipse">
            <a:avLst/>
          </a:prstGeom>
          <a:noFill/>
          <a:ln w="76200" cap="flat" cmpd="sng" algn="ctr">
            <a:solidFill>
              <a:srgbClr val="7030A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sv-SE" sz="2200" b="0" i="0" u="none" strike="noStrike" cap="none" normalizeH="0" baseline="0" smtClean="0">
              <a:ln>
                <a:noFill/>
              </a:ln>
              <a:solidFill>
                <a:schemeClr val="tx1"/>
              </a:solidFill>
              <a:effectLst/>
              <a:latin typeface="Verdana" pitchFamily="34" charset="0"/>
              <a:ea typeface="Geneva" pitchFamily="1" charset="-128"/>
            </a:endParaRPr>
          </a:p>
        </p:txBody>
      </p:sp>
      <p:sp>
        <p:nvSpPr>
          <p:cNvPr id="5" name="textruta 4"/>
          <p:cNvSpPr txBox="1"/>
          <p:nvPr/>
        </p:nvSpPr>
        <p:spPr>
          <a:xfrm>
            <a:off x="1347015" y="6308169"/>
            <a:ext cx="6568440" cy="246221"/>
          </a:xfrm>
          <a:prstGeom prst="rect">
            <a:avLst/>
          </a:prstGeom>
          <a:ln>
            <a:noFill/>
          </a:ln>
        </p:spPr>
        <p:style>
          <a:lnRef idx="2">
            <a:schemeClr val="accent5"/>
          </a:lnRef>
          <a:fillRef idx="1">
            <a:schemeClr val="lt1"/>
          </a:fillRef>
          <a:effectRef idx="0">
            <a:schemeClr val="accent5"/>
          </a:effectRef>
          <a:fontRef idx="minor">
            <a:schemeClr val="dk1"/>
          </a:fontRef>
        </p:style>
        <p:txBody>
          <a:bodyPr wrap="square" rtlCol="0">
            <a:spAutoFit/>
          </a:bodyPr>
          <a:lstStyle/>
          <a:p>
            <a:pPr algn="l">
              <a:spcBef>
                <a:spcPts val="0"/>
              </a:spcBef>
            </a:pPr>
            <a:r>
              <a:rPr lang="sv-SE" sz="1000" dirty="0"/>
              <a:t>https://www.fastcompany.com/40457458/satya-nadella-rewrites-microsofts-code</a:t>
            </a:r>
            <a:endParaRPr lang="sv-SE" sz="1000" b="1" dirty="0" smtClean="0"/>
          </a:p>
        </p:txBody>
      </p:sp>
      <p:sp>
        <p:nvSpPr>
          <p:cNvPr id="6" name="Rektangel 5"/>
          <p:cNvSpPr/>
          <p:nvPr/>
        </p:nvSpPr>
        <p:spPr>
          <a:xfrm>
            <a:off x="820181" y="1672883"/>
            <a:ext cx="7399145" cy="584775"/>
          </a:xfrm>
          <a:prstGeom prst="rect">
            <a:avLst/>
          </a:prstGeom>
        </p:spPr>
        <p:txBody>
          <a:bodyPr wrap="square">
            <a:spAutoFit/>
          </a:bodyPr>
          <a:lstStyle/>
          <a:p>
            <a:r>
              <a:rPr lang="sv-SE" sz="1600" dirty="0"/>
              <a:t>Att föra in ett språk för </a:t>
            </a:r>
            <a:r>
              <a:rPr lang="sv-SE" sz="1600" dirty="0" smtClean="0"/>
              <a:t>empatiskt </a:t>
            </a:r>
            <a:r>
              <a:rPr lang="sv-SE" sz="1600" dirty="0"/>
              <a:t>samarbete kan ge vinst i företaget!</a:t>
            </a:r>
            <a:br>
              <a:rPr lang="sv-SE" sz="1600" dirty="0"/>
            </a:br>
            <a:endParaRPr lang="sv-SE" sz="1600" dirty="0"/>
          </a:p>
        </p:txBody>
      </p:sp>
    </p:spTree>
    <p:extLst>
      <p:ext uri="{BB962C8B-B14F-4D97-AF65-F5344CB8AC3E}">
        <p14:creationId xmlns:p14="http://schemas.microsoft.com/office/powerpoint/2010/main" val="2023068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ruta 6"/>
          <p:cNvSpPr txBox="1"/>
          <p:nvPr/>
        </p:nvSpPr>
        <p:spPr>
          <a:xfrm>
            <a:off x="236306" y="886385"/>
            <a:ext cx="8546661" cy="3008516"/>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rtlCol="0">
            <a:spAutoFit/>
          </a:bodyPr>
          <a:lstStyle/>
          <a:p>
            <a:pPr algn="l">
              <a:lnSpc>
                <a:spcPct val="150000"/>
              </a:lnSpc>
              <a:spcBef>
                <a:spcPts val="0"/>
              </a:spcBef>
            </a:pPr>
            <a:r>
              <a:rPr lang="sv-SE" dirty="0" smtClean="0">
                <a:solidFill>
                  <a:schemeClr val="tx1"/>
                </a:solidFill>
              </a:rPr>
              <a:t>Ett vårdperspektiv – hur får vi ekvationen att gå ihop!</a:t>
            </a:r>
            <a:br>
              <a:rPr lang="sv-SE" dirty="0" smtClean="0">
                <a:solidFill>
                  <a:schemeClr val="tx1"/>
                </a:solidFill>
              </a:rPr>
            </a:br>
            <a:endParaRPr lang="sv-SE" sz="1100" dirty="0">
              <a:solidFill>
                <a:schemeClr val="tx1"/>
              </a:solidFill>
            </a:endParaRPr>
          </a:p>
          <a:p>
            <a:pPr marL="285750" indent="-285750" algn="l">
              <a:buFont typeface="Arial" panose="020B0604020202020204" pitchFamily="34" charset="0"/>
              <a:buChar char="•"/>
            </a:pPr>
            <a:r>
              <a:rPr lang="sv-SE" sz="1400" dirty="0" smtClean="0">
                <a:solidFill>
                  <a:schemeClr val="tx1"/>
                </a:solidFill>
              </a:rPr>
              <a:t>När </a:t>
            </a:r>
            <a:r>
              <a:rPr lang="sv-SE" sz="1400" dirty="0">
                <a:solidFill>
                  <a:schemeClr val="tx1"/>
                </a:solidFill>
              </a:rPr>
              <a:t>vi blir sjuka eller behöver stöd hamnar vi ofta i en beroendeställning </a:t>
            </a:r>
            <a:r>
              <a:rPr lang="sv-SE" sz="1400" dirty="0" smtClean="0">
                <a:solidFill>
                  <a:schemeClr val="tx1"/>
                </a:solidFill>
              </a:rPr>
              <a:t>som kan upplevas sårbart</a:t>
            </a:r>
            <a:r>
              <a:rPr lang="sv-SE" sz="1400" dirty="0">
                <a:solidFill>
                  <a:schemeClr val="tx1"/>
                </a:solidFill>
              </a:rPr>
              <a:t>. Vi kan bli mer känsliga för tonfall, ordval, otydlig kommunikation och </a:t>
            </a:r>
            <a:r>
              <a:rPr lang="sv-SE" sz="1400" dirty="0" smtClean="0">
                <a:solidFill>
                  <a:schemeClr val="tx1"/>
                </a:solidFill>
              </a:rPr>
              <a:t>kroppsspråk (oavsett vilken av de fyra patienttyperna vi ”tillhör”).</a:t>
            </a:r>
            <a:br>
              <a:rPr lang="sv-SE" sz="1400" dirty="0" smtClean="0">
                <a:solidFill>
                  <a:schemeClr val="tx1"/>
                </a:solidFill>
              </a:rPr>
            </a:br>
            <a:endParaRPr lang="sv-SE" sz="1400" dirty="0" smtClean="0">
              <a:solidFill>
                <a:schemeClr val="tx1"/>
              </a:solidFill>
            </a:endParaRPr>
          </a:p>
          <a:p>
            <a:pPr marL="285750" indent="-285750" algn="l">
              <a:buFont typeface="Arial" panose="020B0604020202020204" pitchFamily="34" charset="0"/>
              <a:buChar char="•"/>
            </a:pPr>
            <a:r>
              <a:rPr lang="sv-SE" sz="1400" dirty="0" smtClean="0">
                <a:solidFill>
                  <a:schemeClr val="tx1"/>
                </a:solidFill>
              </a:rPr>
              <a:t>Sårbarheten </a:t>
            </a:r>
            <a:r>
              <a:rPr lang="sv-SE" sz="1400" dirty="0">
                <a:solidFill>
                  <a:schemeClr val="tx1"/>
                </a:solidFill>
              </a:rPr>
              <a:t>kan göra patienten mer känslomässigt avstängd och </a:t>
            </a:r>
            <a:r>
              <a:rPr lang="sv-SE" sz="1400" dirty="0" smtClean="0">
                <a:solidFill>
                  <a:schemeClr val="tx1"/>
                </a:solidFill>
              </a:rPr>
              <a:t>de kan upplevas </a:t>
            </a:r>
            <a:r>
              <a:rPr lang="sv-SE" sz="1400" dirty="0">
                <a:solidFill>
                  <a:schemeClr val="tx1"/>
                </a:solidFill>
              </a:rPr>
              <a:t>som kalla, krävande, otydliga och </a:t>
            </a:r>
            <a:r>
              <a:rPr lang="sv-SE" sz="1400" dirty="0" err="1">
                <a:solidFill>
                  <a:schemeClr val="tx1"/>
                </a:solidFill>
              </a:rPr>
              <a:t>t.o.m</a:t>
            </a:r>
            <a:r>
              <a:rPr lang="sv-SE" sz="1400" dirty="0">
                <a:solidFill>
                  <a:schemeClr val="tx1"/>
                </a:solidFill>
              </a:rPr>
              <a:t> hotfulla vilket kan </a:t>
            </a:r>
            <a:r>
              <a:rPr lang="sv-SE" sz="1400" dirty="0" smtClean="0">
                <a:solidFill>
                  <a:schemeClr val="tx1"/>
                </a:solidFill>
              </a:rPr>
              <a:t>vara förvirrande. </a:t>
            </a:r>
            <a:br>
              <a:rPr lang="sv-SE" sz="1400" dirty="0" smtClean="0">
                <a:solidFill>
                  <a:schemeClr val="tx1"/>
                </a:solidFill>
              </a:rPr>
            </a:br>
            <a:r>
              <a:rPr lang="sv-SE" sz="1400" dirty="0" smtClean="0">
                <a:solidFill>
                  <a:schemeClr val="tx1"/>
                </a:solidFill>
              </a:rPr>
              <a:t>Ofta finns en strak längtan efter att bli trodd och lyssnade på. En diagnos kan vara ett ”bevis” på att bli tagen på allvar och få hjälp.</a:t>
            </a:r>
            <a:br>
              <a:rPr lang="sv-SE" sz="1400" dirty="0" smtClean="0">
                <a:solidFill>
                  <a:schemeClr val="tx1"/>
                </a:solidFill>
              </a:rPr>
            </a:br>
            <a:endParaRPr lang="sv-SE" sz="1400" dirty="0" smtClean="0">
              <a:solidFill>
                <a:schemeClr val="tx1"/>
              </a:solidFill>
            </a:endParaRPr>
          </a:p>
        </p:txBody>
      </p:sp>
      <p:sp>
        <p:nvSpPr>
          <p:cNvPr id="2" name="Platshållare för bildnummer 1"/>
          <p:cNvSpPr>
            <a:spLocks noGrp="1"/>
          </p:cNvSpPr>
          <p:nvPr>
            <p:ph type="sldNum" sz="quarter" idx="12"/>
          </p:nvPr>
        </p:nvSpPr>
        <p:spPr/>
        <p:txBody>
          <a:bodyPr/>
          <a:lstStyle/>
          <a:p>
            <a:fld id="{EF507F4B-B44B-4017-97A3-E9C08C994F4D}" type="slidenum">
              <a:rPr lang="sv-SE" smtClean="0"/>
              <a:t>18</a:t>
            </a:fld>
            <a:endParaRPr lang="sv-SE"/>
          </a:p>
        </p:txBody>
      </p:sp>
      <p:sp>
        <p:nvSpPr>
          <p:cNvPr id="5" name="textruta 4"/>
          <p:cNvSpPr txBox="1"/>
          <p:nvPr/>
        </p:nvSpPr>
        <p:spPr>
          <a:xfrm>
            <a:off x="236305" y="3894901"/>
            <a:ext cx="8546661" cy="1600438"/>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rtlCol="0">
            <a:spAutoFit/>
          </a:bodyPr>
          <a:lstStyle/>
          <a:p>
            <a:pPr marL="285750" indent="-285750" algn="l">
              <a:buFont typeface="Arial" panose="020B0604020202020204" pitchFamily="34" charset="0"/>
              <a:buChar char="•"/>
            </a:pPr>
            <a:r>
              <a:rPr lang="sv-SE" sz="1400" dirty="0" smtClean="0">
                <a:solidFill>
                  <a:schemeClr val="tx1"/>
                </a:solidFill>
              </a:rPr>
              <a:t>Att vara i vårdgivarens position ställer stora krav på förmågan att kommunicera, lyssna och vara närvarande. Att delvis vara ansvarig för någon annans hälsa och liv kan upplevas meningsfullt men också väldigt pressande. Vi vill ge mänsklig vård och omvårdnad samtidigt som vi förväntas uppnå tids – och effektivitetsmål. </a:t>
            </a:r>
            <a:br>
              <a:rPr lang="sv-SE" sz="1400" dirty="0" smtClean="0">
                <a:solidFill>
                  <a:schemeClr val="tx1"/>
                </a:solidFill>
              </a:rPr>
            </a:br>
            <a:r>
              <a:rPr lang="sv-SE" sz="1400" dirty="0" smtClean="0">
                <a:solidFill>
                  <a:schemeClr val="tx1"/>
                </a:solidFill>
              </a:rPr>
              <a:t/>
            </a:r>
            <a:br>
              <a:rPr lang="sv-SE" sz="1400" dirty="0" smtClean="0">
                <a:solidFill>
                  <a:schemeClr val="tx1"/>
                </a:solidFill>
              </a:rPr>
            </a:br>
            <a:r>
              <a:rPr lang="sv-SE" sz="1400" dirty="0" smtClean="0">
                <a:solidFill>
                  <a:schemeClr val="tx1"/>
                </a:solidFill>
              </a:rPr>
              <a:t>Finns det sätt att både värna om sig själv och andra? </a:t>
            </a:r>
            <a:br>
              <a:rPr lang="sv-SE" sz="1400" dirty="0" smtClean="0">
                <a:solidFill>
                  <a:schemeClr val="tx1"/>
                </a:solidFill>
              </a:rPr>
            </a:br>
            <a:r>
              <a:rPr lang="sv-SE" sz="1400" dirty="0" smtClean="0">
                <a:solidFill>
                  <a:schemeClr val="tx1"/>
                </a:solidFill>
              </a:rPr>
              <a:t>Kan jag lämna mitt arbetspass med stolthet utan att helt vara slutkörd? </a:t>
            </a:r>
            <a:endParaRPr lang="sv-SE" sz="1400" dirty="0">
              <a:solidFill>
                <a:schemeClr val="tx1"/>
              </a:solidFill>
            </a:endParaRPr>
          </a:p>
        </p:txBody>
      </p:sp>
    </p:spTree>
    <p:extLst>
      <p:ext uri="{BB962C8B-B14F-4D97-AF65-F5344CB8AC3E}">
        <p14:creationId xmlns:p14="http://schemas.microsoft.com/office/powerpoint/2010/main" val="3411526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ruta 1"/>
          <p:cNvSpPr txBox="1"/>
          <p:nvPr/>
        </p:nvSpPr>
        <p:spPr>
          <a:xfrm>
            <a:off x="150434" y="757605"/>
            <a:ext cx="8352928" cy="338554"/>
          </a:xfrm>
          <a:prstGeom prst="rect">
            <a:avLst/>
          </a:prstGeom>
          <a:noFill/>
        </p:spPr>
        <p:txBody>
          <a:bodyPr wrap="square" rtlCol="0">
            <a:spAutoFit/>
          </a:bodyPr>
          <a:lstStyle/>
          <a:p>
            <a:pPr algn="l"/>
            <a:r>
              <a:rPr lang="sv-SE" sz="1600" b="1" dirty="0" smtClean="0">
                <a:solidFill>
                  <a:schemeClr val="tx2">
                    <a:lumMod val="75000"/>
                  </a:schemeClr>
                </a:solidFill>
              </a:rPr>
              <a:t>Grundantagande i NVC</a:t>
            </a:r>
            <a:endParaRPr lang="sv-SE" sz="1600" dirty="0"/>
          </a:p>
        </p:txBody>
      </p:sp>
      <p:sp>
        <p:nvSpPr>
          <p:cNvPr id="3" name="textruta 2"/>
          <p:cNvSpPr txBox="1"/>
          <p:nvPr/>
        </p:nvSpPr>
        <p:spPr>
          <a:xfrm>
            <a:off x="150433" y="1418203"/>
            <a:ext cx="6888541" cy="1815882"/>
          </a:xfrm>
          <a:prstGeom prst="rect">
            <a:avLst/>
          </a:prstGeom>
          <a:noFill/>
        </p:spPr>
        <p:txBody>
          <a:bodyPr wrap="square" rtlCol="0">
            <a:spAutoFit/>
          </a:bodyPr>
          <a:lstStyle/>
          <a:p>
            <a:pPr marL="285750" indent="-285750" algn="l">
              <a:lnSpc>
                <a:spcPct val="150000"/>
              </a:lnSpc>
              <a:buFont typeface="Arial" panose="020B0604020202020204" pitchFamily="34" charset="0"/>
              <a:buChar char="•"/>
            </a:pPr>
            <a:r>
              <a:rPr lang="sv-SE" sz="1400" b="1" dirty="0" smtClean="0">
                <a:solidFill>
                  <a:srgbClr val="002060"/>
                </a:solidFill>
              </a:rPr>
              <a:t>Alla människor delar samma behov</a:t>
            </a:r>
            <a:r>
              <a:rPr lang="sv-SE" sz="1400" dirty="0" smtClean="0"/>
              <a:t/>
            </a:r>
            <a:br>
              <a:rPr lang="sv-SE" sz="1400" dirty="0" smtClean="0"/>
            </a:br>
            <a:r>
              <a:rPr lang="sv-SE" sz="1400" dirty="0"/>
              <a:t>Ex på behov är valfrihet, trygghet, vila, gemenskap, att bidra</a:t>
            </a:r>
          </a:p>
          <a:p>
            <a:pPr algn="l">
              <a:lnSpc>
                <a:spcPct val="150000"/>
              </a:lnSpc>
            </a:pPr>
            <a:r>
              <a:rPr lang="sv-SE" sz="1400" dirty="0"/>
              <a:t> </a:t>
            </a:r>
            <a:r>
              <a:rPr lang="sv-SE" sz="1400" dirty="0" smtClean="0"/>
              <a:t>    Det som skiljer oss från varandra är våra sätt att tillgodose behoven.</a:t>
            </a:r>
            <a:br>
              <a:rPr lang="sv-SE" sz="1400" dirty="0" smtClean="0"/>
            </a:br>
            <a:r>
              <a:rPr lang="sv-SE" sz="1400" dirty="0" smtClean="0"/>
              <a:t/>
            </a:r>
            <a:br>
              <a:rPr lang="sv-SE" sz="1400" dirty="0" smtClean="0"/>
            </a:br>
            <a:endParaRPr lang="sv-SE" sz="1400" dirty="0"/>
          </a:p>
        </p:txBody>
      </p:sp>
      <p:sp>
        <p:nvSpPr>
          <p:cNvPr id="4" name="textruta 3"/>
          <p:cNvSpPr txBox="1"/>
          <p:nvPr/>
        </p:nvSpPr>
        <p:spPr>
          <a:xfrm>
            <a:off x="33044" y="3125242"/>
            <a:ext cx="7249771" cy="1384995"/>
          </a:xfrm>
          <a:prstGeom prst="rect">
            <a:avLst/>
          </a:prstGeom>
          <a:noFill/>
        </p:spPr>
        <p:txBody>
          <a:bodyPr wrap="square" rtlCol="0">
            <a:spAutoFit/>
          </a:bodyPr>
          <a:lstStyle/>
          <a:p>
            <a:pPr marL="285750" indent="-285750" algn="l">
              <a:lnSpc>
                <a:spcPct val="150000"/>
              </a:lnSpc>
              <a:buFont typeface="Arial" panose="020B0604020202020204" pitchFamily="34" charset="0"/>
              <a:buChar char="•"/>
            </a:pPr>
            <a:r>
              <a:rPr lang="sv-SE" sz="1400" b="1" dirty="0" smtClean="0">
                <a:solidFill>
                  <a:srgbClr val="002060"/>
                </a:solidFill>
              </a:rPr>
              <a:t> Vad vi känner beror på om dessa behov är tillgodosedda eller inte</a:t>
            </a:r>
            <a:r>
              <a:rPr lang="sv-SE" sz="1400" b="1" dirty="0" smtClean="0"/>
              <a:t/>
            </a:r>
            <a:br>
              <a:rPr lang="sv-SE" sz="1400" b="1" dirty="0" smtClean="0"/>
            </a:br>
            <a:r>
              <a:rPr lang="sv-SE" sz="1400" b="1" dirty="0" smtClean="0"/>
              <a:t> </a:t>
            </a:r>
            <a:r>
              <a:rPr lang="sv-SE" sz="1400" dirty="0" smtClean="0"/>
              <a:t>Känslor är direkt relaterade till behov, när behov är tillgodosedda känner  </a:t>
            </a:r>
            <a:br>
              <a:rPr lang="sv-SE" sz="1400" dirty="0" smtClean="0"/>
            </a:br>
            <a:r>
              <a:rPr lang="sv-SE" sz="1400" dirty="0" smtClean="0"/>
              <a:t> vi oss ex glada, tillfreds och upprymda. När de inte är tillgodosedda </a:t>
            </a:r>
            <a:br>
              <a:rPr lang="sv-SE" sz="1400" dirty="0" smtClean="0"/>
            </a:br>
            <a:r>
              <a:rPr lang="sv-SE" sz="1400" dirty="0" smtClean="0"/>
              <a:t> känner vi oss kanske ledsna, arga eller rädda</a:t>
            </a:r>
            <a:endParaRPr lang="sv-SE" sz="1400" dirty="0"/>
          </a:p>
        </p:txBody>
      </p:sp>
      <p:sp>
        <p:nvSpPr>
          <p:cNvPr id="8" name="Platshållare för bildnummer 7"/>
          <p:cNvSpPr>
            <a:spLocks noGrp="1"/>
          </p:cNvSpPr>
          <p:nvPr>
            <p:ph type="sldNum" sz="quarter" idx="12"/>
          </p:nvPr>
        </p:nvSpPr>
        <p:spPr/>
        <p:txBody>
          <a:bodyPr/>
          <a:lstStyle/>
          <a:p>
            <a:fld id="{EF507F4B-B44B-4017-97A3-E9C08C994F4D}" type="slidenum">
              <a:rPr lang="sv-SE" smtClean="0"/>
              <a:t>19</a:t>
            </a:fld>
            <a:endParaRPr lang="sv-SE"/>
          </a:p>
        </p:txBody>
      </p:sp>
    </p:spTree>
    <p:extLst>
      <p:ext uri="{BB962C8B-B14F-4D97-AF65-F5344CB8AC3E}">
        <p14:creationId xmlns:p14="http://schemas.microsoft.com/office/powerpoint/2010/main" val="1767130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objekt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4207" y="717720"/>
            <a:ext cx="9158207" cy="6140280"/>
          </a:xfrm>
          <a:prstGeom prst="rect">
            <a:avLst/>
          </a:prstGeom>
        </p:spPr>
      </p:pic>
      <p:pic>
        <p:nvPicPr>
          <p:cNvPr id="6" name="Picture 543" descr="eHalsa-linje-rod"/>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0" y="5858085"/>
            <a:ext cx="1457325" cy="9406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ruta 6"/>
          <p:cNvSpPr txBox="1"/>
          <p:nvPr/>
        </p:nvSpPr>
        <p:spPr>
          <a:xfrm>
            <a:off x="3668891" y="6635277"/>
            <a:ext cx="4341633" cy="215444"/>
          </a:xfrm>
          <a:prstGeom prst="rect">
            <a:avLst/>
          </a:prstGeom>
          <a:noFill/>
        </p:spPr>
        <p:txBody>
          <a:bodyPr wrap="square" rtlCol="0">
            <a:spAutoFit/>
          </a:bodyPr>
          <a:lstStyle/>
          <a:p>
            <a:pPr algn="r"/>
            <a:r>
              <a:rPr lang="sv-SE" sz="800" dirty="0">
                <a:solidFill>
                  <a:srgbClr val="000000"/>
                </a:solidFill>
              </a:rPr>
              <a:t>Detta projektet medfinansieras av Europeiska unionen/Europeiska socialfonden</a:t>
            </a:r>
          </a:p>
        </p:txBody>
      </p:sp>
      <p:pic>
        <p:nvPicPr>
          <p:cNvPr id="8" name="Bildobjekt 7"/>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8010524" y="5926006"/>
            <a:ext cx="1044411" cy="878631"/>
          </a:xfrm>
          <a:prstGeom prst="rect">
            <a:avLst/>
          </a:prstGeom>
        </p:spPr>
      </p:pic>
      <p:sp>
        <p:nvSpPr>
          <p:cNvPr id="2" name="Rubrik 1"/>
          <p:cNvSpPr>
            <a:spLocks noGrp="1"/>
          </p:cNvSpPr>
          <p:nvPr>
            <p:ph type="ctrTitle"/>
          </p:nvPr>
        </p:nvSpPr>
        <p:spPr>
          <a:xfrm>
            <a:off x="728662" y="1116826"/>
            <a:ext cx="7772400" cy="1470025"/>
          </a:xfrm>
        </p:spPr>
        <p:txBody>
          <a:bodyPr/>
          <a:lstStyle/>
          <a:p>
            <a:r>
              <a:rPr lang="sv-SE" sz="2400" dirty="0"/>
              <a:t>Olika beteenden och behov hos personer i kontakt med </a:t>
            </a:r>
            <a:r>
              <a:rPr lang="sv-SE" sz="2400" dirty="0" smtClean="0"/>
              <a:t>vården</a:t>
            </a:r>
            <a:br>
              <a:rPr lang="sv-SE" sz="2400" dirty="0" smtClean="0"/>
            </a:br>
            <a:r>
              <a:rPr lang="sv-SE" dirty="0" smtClean="0"/>
              <a:t/>
            </a:r>
            <a:br>
              <a:rPr lang="sv-SE" dirty="0" smtClean="0"/>
            </a:br>
            <a:r>
              <a:rPr lang="sv-SE" b="0" dirty="0" smtClean="0"/>
              <a:t>----------------------------------------------</a:t>
            </a:r>
            <a:r>
              <a:rPr lang="sv-SE" dirty="0" smtClean="0"/>
              <a:t/>
            </a:r>
            <a:br>
              <a:rPr lang="sv-SE" dirty="0" smtClean="0"/>
            </a:br>
            <a:r>
              <a:rPr lang="sv-SE" dirty="0" smtClean="0"/>
              <a:t/>
            </a:r>
            <a:br>
              <a:rPr lang="sv-SE" dirty="0" smtClean="0"/>
            </a:br>
            <a:r>
              <a:rPr lang="sv-SE" sz="2400" dirty="0" smtClean="0"/>
              <a:t>Journalgranskning/dokumentation</a:t>
            </a:r>
            <a:r>
              <a:rPr lang="sv-SE" sz="2400" dirty="0"/>
              <a:t/>
            </a:r>
            <a:br>
              <a:rPr lang="sv-SE" sz="2400" dirty="0"/>
            </a:br>
            <a:r>
              <a:rPr lang="sv-SE" sz="2400" dirty="0"/>
              <a:t/>
            </a:r>
            <a:br>
              <a:rPr lang="sv-SE" sz="2400" dirty="0"/>
            </a:br>
            <a:r>
              <a:rPr lang="sv-SE" sz="2400" b="0" dirty="0" smtClean="0"/>
              <a:t>----------------------------------------------</a:t>
            </a:r>
            <a:r>
              <a:rPr lang="sv-SE" sz="2400" dirty="0" smtClean="0"/>
              <a:t/>
            </a:r>
            <a:br>
              <a:rPr lang="sv-SE" sz="2400" dirty="0" smtClean="0"/>
            </a:br>
            <a:r>
              <a:rPr lang="sv-SE" sz="2400" dirty="0" smtClean="0"/>
              <a:t/>
            </a:r>
            <a:br>
              <a:rPr lang="sv-SE" sz="2400" dirty="0" smtClean="0"/>
            </a:br>
            <a:r>
              <a:rPr lang="sv-SE" sz="2400" dirty="0" smtClean="0"/>
              <a:t>Kontaktskapande kommunikation</a:t>
            </a:r>
            <a:endParaRPr lang="sv-SE" sz="2400" dirty="0"/>
          </a:p>
        </p:txBody>
      </p:sp>
    </p:spTree>
    <p:extLst>
      <p:ext uri="{BB962C8B-B14F-4D97-AF65-F5344CB8AC3E}">
        <p14:creationId xmlns:p14="http://schemas.microsoft.com/office/powerpoint/2010/main" val="99477558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ruta 1"/>
          <p:cNvSpPr txBox="1"/>
          <p:nvPr/>
        </p:nvSpPr>
        <p:spPr>
          <a:xfrm>
            <a:off x="150434" y="757605"/>
            <a:ext cx="8352928" cy="338554"/>
          </a:xfrm>
          <a:prstGeom prst="rect">
            <a:avLst/>
          </a:prstGeom>
          <a:noFill/>
        </p:spPr>
        <p:txBody>
          <a:bodyPr wrap="square" rtlCol="0">
            <a:spAutoFit/>
          </a:bodyPr>
          <a:lstStyle/>
          <a:p>
            <a:pPr algn="l">
              <a:spcBef>
                <a:spcPts val="0"/>
              </a:spcBef>
            </a:pPr>
            <a:r>
              <a:rPr lang="sv-SE" sz="1600" b="1" dirty="0"/>
              <a:t>Koppla det vi känner till det vi behöver:</a:t>
            </a:r>
          </a:p>
        </p:txBody>
      </p:sp>
      <p:sp>
        <p:nvSpPr>
          <p:cNvPr id="7" name="textruta 6"/>
          <p:cNvSpPr txBox="1"/>
          <p:nvPr/>
        </p:nvSpPr>
        <p:spPr>
          <a:xfrm>
            <a:off x="6137605" y="2010889"/>
            <a:ext cx="2009775" cy="646331"/>
          </a:xfrm>
          <a:prstGeom prst="rect">
            <a:avLst/>
          </a:prstGeom>
          <a:ln>
            <a:noFill/>
          </a:ln>
        </p:spPr>
        <p:style>
          <a:lnRef idx="2">
            <a:schemeClr val="accent5"/>
          </a:lnRef>
          <a:fillRef idx="1">
            <a:schemeClr val="lt1"/>
          </a:fillRef>
          <a:effectRef idx="0">
            <a:schemeClr val="accent5"/>
          </a:effectRef>
          <a:fontRef idx="minor">
            <a:schemeClr val="dk1"/>
          </a:fontRef>
        </p:style>
        <p:txBody>
          <a:bodyPr wrap="square" rtlCol="0">
            <a:spAutoFit/>
          </a:bodyPr>
          <a:lstStyle/>
          <a:p>
            <a:pPr algn="l">
              <a:spcBef>
                <a:spcPts val="0"/>
              </a:spcBef>
            </a:pPr>
            <a:r>
              <a:rPr lang="sv-SE" sz="1400" b="1" dirty="0" smtClean="0">
                <a:solidFill>
                  <a:srgbClr val="006600"/>
                </a:solidFill>
              </a:rPr>
              <a:t>Glad</a:t>
            </a:r>
          </a:p>
          <a:p>
            <a:pPr algn="l">
              <a:spcBef>
                <a:spcPts val="0"/>
              </a:spcBef>
            </a:pPr>
            <a:endParaRPr lang="sv-SE" sz="1100" b="1" dirty="0">
              <a:solidFill>
                <a:schemeClr val="tx1"/>
              </a:solidFill>
            </a:endParaRPr>
          </a:p>
          <a:p>
            <a:pPr algn="l">
              <a:spcBef>
                <a:spcPts val="0"/>
              </a:spcBef>
            </a:pPr>
            <a:endParaRPr lang="sv-SE" sz="1100" b="1" dirty="0" smtClean="0">
              <a:solidFill>
                <a:srgbClr val="002060"/>
              </a:solidFill>
            </a:endParaRPr>
          </a:p>
        </p:txBody>
      </p:sp>
      <p:sp>
        <p:nvSpPr>
          <p:cNvPr id="8" name="Platshållare för bildnummer 7"/>
          <p:cNvSpPr>
            <a:spLocks noGrp="1"/>
          </p:cNvSpPr>
          <p:nvPr>
            <p:ph type="sldNum" sz="quarter" idx="12"/>
          </p:nvPr>
        </p:nvSpPr>
        <p:spPr/>
        <p:txBody>
          <a:bodyPr/>
          <a:lstStyle/>
          <a:p>
            <a:fld id="{EF507F4B-B44B-4017-97A3-E9C08C994F4D}" type="slidenum">
              <a:rPr lang="sv-SE" smtClean="0"/>
              <a:t>20</a:t>
            </a:fld>
            <a:endParaRPr lang="sv-SE"/>
          </a:p>
        </p:txBody>
      </p:sp>
      <p:pic>
        <p:nvPicPr>
          <p:cNvPr id="3074" name="Picture 2" descr="Bildresultat för träd med rött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2429" y="1278877"/>
            <a:ext cx="4709327" cy="4709329"/>
          </a:xfrm>
          <a:prstGeom prst="rect">
            <a:avLst/>
          </a:prstGeom>
          <a:noFill/>
          <a:extLst>
            <a:ext uri="{909E8E84-426E-40DD-AFC4-6F175D3DCCD1}">
              <a14:hiddenFill xmlns:a14="http://schemas.microsoft.com/office/drawing/2010/main">
                <a:solidFill>
                  <a:srgbClr val="FFFFFF"/>
                </a:solidFill>
              </a14:hiddenFill>
            </a:ext>
          </a:extLst>
        </p:spPr>
      </p:pic>
      <p:sp>
        <p:nvSpPr>
          <p:cNvPr id="11" name="textruta 10"/>
          <p:cNvSpPr txBox="1"/>
          <p:nvPr/>
        </p:nvSpPr>
        <p:spPr>
          <a:xfrm>
            <a:off x="4080200" y="4669272"/>
            <a:ext cx="2009775" cy="646331"/>
          </a:xfrm>
          <a:prstGeom prst="rect">
            <a:avLst/>
          </a:prstGeom>
          <a:ln>
            <a:noFill/>
          </a:ln>
        </p:spPr>
        <p:style>
          <a:lnRef idx="2">
            <a:schemeClr val="accent5"/>
          </a:lnRef>
          <a:fillRef idx="1">
            <a:schemeClr val="lt1"/>
          </a:fillRef>
          <a:effectRef idx="0">
            <a:schemeClr val="accent5"/>
          </a:effectRef>
          <a:fontRef idx="minor">
            <a:schemeClr val="dk1"/>
          </a:fontRef>
        </p:style>
        <p:txBody>
          <a:bodyPr wrap="square" rtlCol="0">
            <a:spAutoFit/>
          </a:bodyPr>
          <a:lstStyle/>
          <a:p>
            <a:pPr algn="l">
              <a:spcBef>
                <a:spcPts val="0"/>
              </a:spcBef>
            </a:pPr>
            <a:r>
              <a:rPr lang="sv-SE" sz="1400" b="1" dirty="0" smtClean="0">
                <a:solidFill>
                  <a:srgbClr val="321900"/>
                </a:solidFill>
              </a:rPr>
              <a:t>Integritet</a:t>
            </a:r>
          </a:p>
          <a:p>
            <a:pPr algn="l">
              <a:spcBef>
                <a:spcPts val="0"/>
              </a:spcBef>
            </a:pPr>
            <a:endParaRPr lang="sv-SE" sz="1100" b="1" dirty="0">
              <a:solidFill>
                <a:schemeClr val="tx1"/>
              </a:solidFill>
            </a:endParaRPr>
          </a:p>
          <a:p>
            <a:pPr algn="l">
              <a:spcBef>
                <a:spcPts val="0"/>
              </a:spcBef>
            </a:pPr>
            <a:endParaRPr lang="sv-SE" sz="1100" b="1" dirty="0" smtClean="0">
              <a:solidFill>
                <a:srgbClr val="002060"/>
              </a:solidFill>
            </a:endParaRPr>
          </a:p>
        </p:txBody>
      </p:sp>
      <p:sp>
        <p:nvSpPr>
          <p:cNvPr id="12" name="textruta 11"/>
          <p:cNvSpPr txBox="1"/>
          <p:nvPr/>
        </p:nvSpPr>
        <p:spPr>
          <a:xfrm>
            <a:off x="4326899" y="1712712"/>
            <a:ext cx="1342382" cy="646331"/>
          </a:xfrm>
          <a:prstGeom prst="rect">
            <a:avLst/>
          </a:prstGeom>
          <a:ln>
            <a:noFill/>
          </a:ln>
        </p:spPr>
        <p:style>
          <a:lnRef idx="2">
            <a:schemeClr val="accent5"/>
          </a:lnRef>
          <a:fillRef idx="1">
            <a:schemeClr val="lt1"/>
          </a:fillRef>
          <a:effectRef idx="0">
            <a:schemeClr val="accent5"/>
          </a:effectRef>
          <a:fontRef idx="minor">
            <a:schemeClr val="dk1"/>
          </a:fontRef>
        </p:style>
        <p:txBody>
          <a:bodyPr wrap="square" rtlCol="0">
            <a:spAutoFit/>
          </a:bodyPr>
          <a:lstStyle/>
          <a:p>
            <a:pPr algn="l">
              <a:spcBef>
                <a:spcPts val="0"/>
              </a:spcBef>
            </a:pPr>
            <a:r>
              <a:rPr lang="sv-SE" sz="1400" b="1" dirty="0" smtClean="0">
                <a:solidFill>
                  <a:srgbClr val="006600"/>
                </a:solidFill>
              </a:rPr>
              <a:t>Besviken</a:t>
            </a:r>
          </a:p>
          <a:p>
            <a:pPr algn="l">
              <a:spcBef>
                <a:spcPts val="0"/>
              </a:spcBef>
            </a:pPr>
            <a:endParaRPr lang="sv-SE" sz="1100" b="1" dirty="0">
              <a:solidFill>
                <a:schemeClr val="tx1"/>
              </a:solidFill>
            </a:endParaRPr>
          </a:p>
          <a:p>
            <a:pPr algn="l">
              <a:spcBef>
                <a:spcPts val="0"/>
              </a:spcBef>
            </a:pPr>
            <a:endParaRPr lang="sv-SE" sz="1100" b="1" dirty="0" smtClean="0">
              <a:solidFill>
                <a:srgbClr val="002060"/>
              </a:solidFill>
            </a:endParaRPr>
          </a:p>
        </p:txBody>
      </p:sp>
      <p:sp>
        <p:nvSpPr>
          <p:cNvPr id="13" name="textruta 12"/>
          <p:cNvSpPr txBox="1"/>
          <p:nvPr/>
        </p:nvSpPr>
        <p:spPr>
          <a:xfrm>
            <a:off x="6089975" y="4786764"/>
            <a:ext cx="2009775" cy="646331"/>
          </a:xfrm>
          <a:prstGeom prst="rect">
            <a:avLst/>
          </a:prstGeom>
          <a:ln>
            <a:noFill/>
          </a:ln>
        </p:spPr>
        <p:style>
          <a:lnRef idx="2">
            <a:schemeClr val="accent5"/>
          </a:lnRef>
          <a:fillRef idx="1">
            <a:schemeClr val="lt1"/>
          </a:fillRef>
          <a:effectRef idx="0">
            <a:schemeClr val="accent5"/>
          </a:effectRef>
          <a:fontRef idx="minor">
            <a:schemeClr val="dk1"/>
          </a:fontRef>
        </p:style>
        <p:txBody>
          <a:bodyPr wrap="square" rtlCol="0">
            <a:spAutoFit/>
          </a:bodyPr>
          <a:lstStyle/>
          <a:p>
            <a:pPr algn="l">
              <a:spcBef>
                <a:spcPts val="0"/>
              </a:spcBef>
            </a:pPr>
            <a:r>
              <a:rPr lang="sv-SE" sz="1400" b="1" dirty="0" smtClean="0">
                <a:solidFill>
                  <a:srgbClr val="321900"/>
                </a:solidFill>
              </a:rPr>
              <a:t>Trygghet</a:t>
            </a:r>
          </a:p>
          <a:p>
            <a:pPr algn="l">
              <a:spcBef>
                <a:spcPts val="0"/>
              </a:spcBef>
            </a:pPr>
            <a:endParaRPr lang="sv-SE" sz="1100" b="1" dirty="0">
              <a:solidFill>
                <a:schemeClr val="tx1"/>
              </a:solidFill>
            </a:endParaRPr>
          </a:p>
          <a:p>
            <a:pPr algn="l">
              <a:spcBef>
                <a:spcPts val="0"/>
              </a:spcBef>
            </a:pPr>
            <a:endParaRPr lang="sv-SE" sz="1100" b="1" dirty="0" smtClean="0">
              <a:solidFill>
                <a:srgbClr val="002060"/>
              </a:solidFill>
            </a:endParaRPr>
          </a:p>
        </p:txBody>
      </p:sp>
      <p:sp>
        <p:nvSpPr>
          <p:cNvPr id="14" name="textruta 13"/>
          <p:cNvSpPr txBox="1"/>
          <p:nvPr/>
        </p:nvSpPr>
        <p:spPr>
          <a:xfrm>
            <a:off x="5484185" y="2747422"/>
            <a:ext cx="2009775" cy="646331"/>
          </a:xfrm>
          <a:prstGeom prst="rect">
            <a:avLst/>
          </a:prstGeom>
          <a:ln>
            <a:noFill/>
          </a:ln>
        </p:spPr>
        <p:style>
          <a:lnRef idx="2">
            <a:schemeClr val="accent5"/>
          </a:lnRef>
          <a:fillRef idx="1">
            <a:schemeClr val="lt1"/>
          </a:fillRef>
          <a:effectRef idx="0">
            <a:schemeClr val="accent5"/>
          </a:effectRef>
          <a:fontRef idx="minor">
            <a:schemeClr val="dk1"/>
          </a:fontRef>
        </p:style>
        <p:txBody>
          <a:bodyPr wrap="square" rtlCol="0">
            <a:spAutoFit/>
          </a:bodyPr>
          <a:lstStyle/>
          <a:p>
            <a:pPr algn="l">
              <a:spcBef>
                <a:spcPts val="0"/>
              </a:spcBef>
            </a:pPr>
            <a:r>
              <a:rPr lang="sv-SE" sz="1400" b="1" dirty="0" smtClean="0">
                <a:solidFill>
                  <a:srgbClr val="006600"/>
                </a:solidFill>
              </a:rPr>
              <a:t>Rädd</a:t>
            </a:r>
          </a:p>
          <a:p>
            <a:pPr algn="l">
              <a:spcBef>
                <a:spcPts val="0"/>
              </a:spcBef>
            </a:pPr>
            <a:endParaRPr lang="sv-SE" sz="1100" b="1" dirty="0">
              <a:solidFill>
                <a:schemeClr val="tx1"/>
              </a:solidFill>
            </a:endParaRPr>
          </a:p>
          <a:p>
            <a:pPr algn="l">
              <a:spcBef>
                <a:spcPts val="0"/>
              </a:spcBef>
            </a:pPr>
            <a:endParaRPr lang="sv-SE" sz="1100" b="1" dirty="0" smtClean="0">
              <a:solidFill>
                <a:srgbClr val="002060"/>
              </a:solidFill>
            </a:endParaRPr>
          </a:p>
        </p:txBody>
      </p:sp>
      <p:cxnSp>
        <p:nvCxnSpPr>
          <p:cNvPr id="6" name="Rak 5"/>
          <p:cNvCxnSpPr/>
          <p:nvPr/>
        </p:nvCxnSpPr>
        <p:spPr bwMode="auto">
          <a:xfrm flipV="1">
            <a:off x="936938" y="3767343"/>
            <a:ext cx="7289810" cy="22860"/>
          </a:xfrm>
          <a:prstGeom prst="line">
            <a:avLst/>
          </a:prstGeom>
          <a:noFill/>
          <a:ln w="9525" cap="flat" cmpd="sng" algn="ctr">
            <a:solidFill>
              <a:srgbClr val="003468"/>
            </a:solidFill>
            <a:prstDash val="solid"/>
            <a:round/>
            <a:headEnd type="none" w="med" len="med"/>
            <a:tailEnd type="none" w="med" len="med"/>
          </a:ln>
          <a:effectLst/>
        </p:spPr>
      </p:cxnSp>
      <p:sp>
        <p:nvSpPr>
          <p:cNvPr id="15" name="Upp-Ned 14"/>
          <p:cNvSpPr/>
          <p:nvPr/>
        </p:nvSpPr>
        <p:spPr bwMode="auto">
          <a:xfrm>
            <a:off x="8099750" y="2611053"/>
            <a:ext cx="253996" cy="2358301"/>
          </a:xfrm>
          <a:prstGeom prst="upDownArrow">
            <a:avLst/>
          </a:prstGeom>
          <a:solidFill>
            <a:srgbClr val="006600"/>
          </a:solidFill>
          <a:ln w="9525" cap="flat" cmpd="sng" algn="ctr">
            <a:solidFill>
              <a:srgbClr val="003468"/>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sv-SE" sz="2200" b="0" i="0" u="none" strike="noStrike" cap="none" normalizeH="0" baseline="0" smtClean="0">
              <a:ln>
                <a:noFill/>
              </a:ln>
              <a:solidFill>
                <a:schemeClr val="tx1"/>
              </a:solidFill>
              <a:effectLst/>
              <a:latin typeface="Verdana" pitchFamily="34" charset="0"/>
              <a:ea typeface="Geneva" pitchFamily="1" charset="-128"/>
            </a:endParaRPr>
          </a:p>
        </p:txBody>
      </p:sp>
      <p:sp>
        <p:nvSpPr>
          <p:cNvPr id="18" name="textruta 17"/>
          <p:cNvSpPr txBox="1"/>
          <p:nvPr/>
        </p:nvSpPr>
        <p:spPr>
          <a:xfrm>
            <a:off x="5085087" y="5388042"/>
            <a:ext cx="2009775" cy="646331"/>
          </a:xfrm>
          <a:prstGeom prst="rect">
            <a:avLst/>
          </a:prstGeom>
          <a:ln>
            <a:noFill/>
          </a:ln>
        </p:spPr>
        <p:style>
          <a:lnRef idx="2">
            <a:schemeClr val="accent5"/>
          </a:lnRef>
          <a:fillRef idx="1">
            <a:schemeClr val="lt1"/>
          </a:fillRef>
          <a:effectRef idx="0">
            <a:schemeClr val="accent5"/>
          </a:effectRef>
          <a:fontRef idx="minor">
            <a:schemeClr val="dk1"/>
          </a:fontRef>
        </p:style>
        <p:txBody>
          <a:bodyPr wrap="square" rtlCol="0">
            <a:spAutoFit/>
          </a:bodyPr>
          <a:lstStyle/>
          <a:p>
            <a:pPr algn="l">
              <a:spcBef>
                <a:spcPts val="0"/>
              </a:spcBef>
            </a:pPr>
            <a:r>
              <a:rPr lang="sv-SE" sz="1400" b="1" dirty="0" smtClean="0">
                <a:solidFill>
                  <a:srgbClr val="321900"/>
                </a:solidFill>
              </a:rPr>
              <a:t>Valfrihet</a:t>
            </a:r>
          </a:p>
          <a:p>
            <a:pPr algn="l">
              <a:spcBef>
                <a:spcPts val="0"/>
              </a:spcBef>
            </a:pPr>
            <a:endParaRPr lang="sv-SE" sz="1100" b="1" dirty="0">
              <a:solidFill>
                <a:schemeClr val="tx1"/>
              </a:solidFill>
            </a:endParaRPr>
          </a:p>
          <a:p>
            <a:pPr algn="l">
              <a:spcBef>
                <a:spcPts val="0"/>
              </a:spcBef>
            </a:pPr>
            <a:endParaRPr lang="sv-SE" sz="1100" b="1" dirty="0" smtClean="0">
              <a:solidFill>
                <a:srgbClr val="002060"/>
              </a:solidFill>
            </a:endParaRPr>
          </a:p>
        </p:txBody>
      </p:sp>
      <p:sp>
        <p:nvSpPr>
          <p:cNvPr id="19" name="textruta 18"/>
          <p:cNvSpPr txBox="1"/>
          <p:nvPr/>
        </p:nvSpPr>
        <p:spPr>
          <a:xfrm>
            <a:off x="7134225" y="5388042"/>
            <a:ext cx="2009775" cy="646331"/>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rtlCol="0">
            <a:spAutoFit/>
          </a:bodyPr>
          <a:lstStyle/>
          <a:p>
            <a:pPr algn="l">
              <a:spcBef>
                <a:spcPts val="0"/>
              </a:spcBef>
            </a:pPr>
            <a:r>
              <a:rPr lang="sv-SE" sz="1400" b="1" dirty="0" smtClean="0">
                <a:solidFill>
                  <a:srgbClr val="321900"/>
                </a:solidFill>
              </a:rPr>
              <a:t>Delaktighet</a:t>
            </a:r>
          </a:p>
          <a:p>
            <a:pPr algn="l">
              <a:spcBef>
                <a:spcPts val="0"/>
              </a:spcBef>
            </a:pPr>
            <a:endParaRPr lang="sv-SE" sz="1100" b="1" dirty="0">
              <a:solidFill>
                <a:schemeClr val="tx1"/>
              </a:solidFill>
            </a:endParaRPr>
          </a:p>
          <a:p>
            <a:pPr algn="l">
              <a:spcBef>
                <a:spcPts val="0"/>
              </a:spcBef>
            </a:pPr>
            <a:endParaRPr lang="sv-SE" sz="1100" b="1" dirty="0" smtClean="0">
              <a:solidFill>
                <a:srgbClr val="002060"/>
              </a:solidFill>
            </a:endParaRPr>
          </a:p>
        </p:txBody>
      </p:sp>
      <p:sp>
        <p:nvSpPr>
          <p:cNvPr id="20" name="textruta 19"/>
          <p:cNvSpPr txBox="1"/>
          <p:nvPr/>
        </p:nvSpPr>
        <p:spPr>
          <a:xfrm>
            <a:off x="7094862" y="1423180"/>
            <a:ext cx="2009775" cy="646331"/>
          </a:xfrm>
          <a:prstGeom prst="rect">
            <a:avLst/>
          </a:prstGeom>
          <a:ln>
            <a:noFill/>
          </a:ln>
        </p:spPr>
        <p:style>
          <a:lnRef idx="2">
            <a:schemeClr val="accent5"/>
          </a:lnRef>
          <a:fillRef idx="1">
            <a:schemeClr val="lt1"/>
          </a:fillRef>
          <a:effectRef idx="0">
            <a:schemeClr val="accent5"/>
          </a:effectRef>
          <a:fontRef idx="minor">
            <a:schemeClr val="dk1"/>
          </a:fontRef>
        </p:style>
        <p:txBody>
          <a:bodyPr wrap="square" rtlCol="0">
            <a:spAutoFit/>
          </a:bodyPr>
          <a:lstStyle/>
          <a:p>
            <a:pPr algn="l">
              <a:spcBef>
                <a:spcPts val="0"/>
              </a:spcBef>
            </a:pPr>
            <a:r>
              <a:rPr lang="sv-SE" sz="1400" b="1" dirty="0" smtClean="0">
                <a:solidFill>
                  <a:srgbClr val="006600"/>
                </a:solidFill>
              </a:rPr>
              <a:t>Frustrerad</a:t>
            </a:r>
          </a:p>
          <a:p>
            <a:pPr algn="l">
              <a:spcBef>
                <a:spcPts val="0"/>
              </a:spcBef>
            </a:pPr>
            <a:endParaRPr lang="sv-SE" sz="1100" b="1" dirty="0">
              <a:solidFill>
                <a:schemeClr val="tx1"/>
              </a:solidFill>
            </a:endParaRPr>
          </a:p>
          <a:p>
            <a:pPr algn="l">
              <a:spcBef>
                <a:spcPts val="0"/>
              </a:spcBef>
            </a:pPr>
            <a:endParaRPr lang="sv-SE" sz="1100" b="1" dirty="0" smtClean="0">
              <a:solidFill>
                <a:srgbClr val="002060"/>
              </a:solidFill>
            </a:endParaRPr>
          </a:p>
        </p:txBody>
      </p:sp>
      <p:sp>
        <p:nvSpPr>
          <p:cNvPr id="21" name="textruta 20"/>
          <p:cNvSpPr txBox="1"/>
          <p:nvPr/>
        </p:nvSpPr>
        <p:spPr>
          <a:xfrm>
            <a:off x="3166122" y="3353418"/>
            <a:ext cx="1573518" cy="677108"/>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rtlCol="0">
            <a:spAutoFit/>
          </a:bodyPr>
          <a:lstStyle/>
          <a:p>
            <a:pPr algn="l">
              <a:spcBef>
                <a:spcPts val="0"/>
              </a:spcBef>
            </a:pPr>
            <a:r>
              <a:rPr lang="sv-SE" sz="1600" b="1" dirty="0" smtClean="0">
                <a:solidFill>
                  <a:schemeClr val="tx1"/>
                </a:solidFill>
              </a:rPr>
              <a:t>KÄNSLOR</a:t>
            </a:r>
          </a:p>
          <a:p>
            <a:pPr algn="l">
              <a:spcBef>
                <a:spcPts val="0"/>
              </a:spcBef>
            </a:pPr>
            <a:endParaRPr lang="sv-SE" sz="1100" b="1" dirty="0">
              <a:solidFill>
                <a:schemeClr val="tx1"/>
              </a:solidFill>
            </a:endParaRPr>
          </a:p>
          <a:p>
            <a:pPr algn="l">
              <a:spcBef>
                <a:spcPts val="0"/>
              </a:spcBef>
            </a:pPr>
            <a:endParaRPr lang="sv-SE" sz="1100" b="1" dirty="0" smtClean="0">
              <a:solidFill>
                <a:srgbClr val="002060"/>
              </a:solidFill>
            </a:endParaRPr>
          </a:p>
        </p:txBody>
      </p:sp>
      <p:sp>
        <p:nvSpPr>
          <p:cNvPr id="22" name="textruta 21"/>
          <p:cNvSpPr txBox="1"/>
          <p:nvPr/>
        </p:nvSpPr>
        <p:spPr>
          <a:xfrm>
            <a:off x="3166122" y="3844990"/>
            <a:ext cx="1573518" cy="677108"/>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rtlCol="0">
            <a:spAutoFit/>
          </a:bodyPr>
          <a:lstStyle/>
          <a:p>
            <a:pPr algn="l">
              <a:spcBef>
                <a:spcPts val="0"/>
              </a:spcBef>
            </a:pPr>
            <a:r>
              <a:rPr lang="sv-SE" sz="1600" b="1" dirty="0" smtClean="0">
                <a:solidFill>
                  <a:schemeClr val="tx1"/>
                </a:solidFill>
              </a:rPr>
              <a:t>BEHOV</a:t>
            </a:r>
          </a:p>
          <a:p>
            <a:pPr algn="l">
              <a:spcBef>
                <a:spcPts val="0"/>
              </a:spcBef>
            </a:pPr>
            <a:endParaRPr lang="sv-SE" sz="1100" b="1" dirty="0">
              <a:solidFill>
                <a:schemeClr val="tx1"/>
              </a:solidFill>
            </a:endParaRPr>
          </a:p>
          <a:p>
            <a:pPr algn="l">
              <a:spcBef>
                <a:spcPts val="0"/>
              </a:spcBef>
            </a:pPr>
            <a:endParaRPr lang="sv-SE" sz="1100" b="1" dirty="0" smtClean="0">
              <a:solidFill>
                <a:srgbClr val="002060"/>
              </a:solidFill>
            </a:endParaRPr>
          </a:p>
        </p:txBody>
      </p:sp>
      <p:sp>
        <p:nvSpPr>
          <p:cNvPr id="24" name="textruta 23"/>
          <p:cNvSpPr txBox="1"/>
          <p:nvPr/>
        </p:nvSpPr>
        <p:spPr>
          <a:xfrm>
            <a:off x="6640048" y="3032139"/>
            <a:ext cx="1004887" cy="646331"/>
          </a:xfrm>
          <a:prstGeom prst="rect">
            <a:avLst/>
          </a:prstGeom>
          <a:ln>
            <a:noFill/>
          </a:ln>
        </p:spPr>
        <p:style>
          <a:lnRef idx="2">
            <a:schemeClr val="accent5"/>
          </a:lnRef>
          <a:fillRef idx="1">
            <a:schemeClr val="lt1"/>
          </a:fillRef>
          <a:effectRef idx="0">
            <a:schemeClr val="accent5"/>
          </a:effectRef>
          <a:fontRef idx="minor">
            <a:schemeClr val="dk1"/>
          </a:fontRef>
        </p:style>
        <p:txBody>
          <a:bodyPr wrap="square" rtlCol="0">
            <a:spAutoFit/>
          </a:bodyPr>
          <a:lstStyle/>
          <a:p>
            <a:pPr algn="l">
              <a:spcBef>
                <a:spcPts val="0"/>
              </a:spcBef>
            </a:pPr>
            <a:r>
              <a:rPr lang="sv-SE" sz="1400" b="1" dirty="0" smtClean="0">
                <a:solidFill>
                  <a:srgbClr val="006600"/>
                </a:solidFill>
              </a:rPr>
              <a:t>Nöjd</a:t>
            </a:r>
          </a:p>
          <a:p>
            <a:pPr algn="l">
              <a:spcBef>
                <a:spcPts val="0"/>
              </a:spcBef>
            </a:pPr>
            <a:endParaRPr lang="sv-SE" sz="1100" b="1" dirty="0">
              <a:solidFill>
                <a:schemeClr val="tx1"/>
              </a:solidFill>
            </a:endParaRPr>
          </a:p>
          <a:p>
            <a:pPr algn="l">
              <a:spcBef>
                <a:spcPts val="0"/>
              </a:spcBef>
            </a:pPr>
            <a:endParaRPr lang="sv-SE" sz="1100" b="1" dirty="0" smtClean="0">
              <a:solidFill>
                <a:srgbClr val="002060"/>
              </a:solidFill>
            </a:endParaRPr>
          </a:p>
        </p:txBody>
      </p:sp>
      <p:sp>
        <p:nvSpPr>
          <p:cNvPr id="23" name="textruta 22"/>
          <p:cNvSpPr txBox="1"/>
          <p:nvPr/>
        </p:nvSpPr>
        <p:spPr>
          <a:xfrm>
            <a:off x="5880425" y="3903172"/>
            <a:ext cx="2009775" cy="646331"/>
          </a:xfrm>
          <a:prstGeom prst="rect">
            <a:avLst/>
          </a:prstGeom>
          <a:ln>
            <a:noFill/>
          </a:ln>
        </p:spPr>
        <p:style>
          <a:lnRef idx="2">
            <a:schemeClr val="accent5"/>
          </a:lnRef>
          <a:fillRef idx="1">
            <a:schemeClr val="lt1"/>
          </a:fillRef>
          <a:effectRef idx="0">
            <a:schemeClr val="accent5"/>
          </a:effectRef>
          <a:fontRef idx="minor">
            <a:schemeClr val="dk1"/>
          </a:fontRef>
        </p:style>
        <p:txBody>
          <a:bodyPr wrap="square" rtlCol="0">
            <a:spAutoFit/>
          </a:bodyPr>
          <a:lstStyle/>
          <a:p>
            <a:pPr algn="l">
              <a:spcBef>
                <a:spcPts val="0"/>
              </a:spcBef>
            </a:pPr>
            <a:r>
              <a:rPr lang="sv-SE" sz="1400" b="1" dirty="0" smtClean="0">
                <a:solidFill>
                  <a:srgbClr val="321900"/>
                </a:solidFill>
              </a:rPr>
              <a:t>Samarbete</a:t>
            </a:r>
          </a:p>
          <a:p>
            <a:pPr algn="l">
              <a:spcBef>
                <a:spcPts val="0"/>
              </a:spcBef>
            </a:pPr>
            <a:endParaRPr lang="sv-SE" sz="1100" b="1" dirty="0">
              <a:solidFill>
                <a:schemeClr val="tx1"/>
              </a:solidFill>
            </a:endParaRPr>
          </a:p>
          <a:p>
            <a:pPr algn="l">
              <a:spcBef>
                <a:spcPts val="0"/>
              </a:spcBef>
            </a:pPr>
            <a:endParaRPr lang="sv-SE" sz="1100" b="1" dirty="0" smtClean="0">
              <a:solidFill>
                <a:srgbClr val="002060"/>
              </a:solidFill>
            </a:endParaRPr>
          </a:p>
        </p:txBody>
      </p:sp>
      <p:sp>
        <p:nvSpPr>
          <p:cNvPr id="25" name="textruta 24"/>
          <p:cNvSpPr txBox="1"/>
          <p:nvPr/>
        </p:nvSpPr>
        <p:spPr>
          <a:xfrm>
            <a:off x="4998090" y="1100014"/>
            <a:ext cx="2009775" cy="646331"/>
          </a:xfrm>
          <a:prstGeom prst="rect">
            <a:avLst/>
          </a:prstGeom>
          <a:ln>
            <a:noFill/>
          </a:ln>
        </p:spPr>
        <p:style>
          <a:lnRef idx="2">
            <a:schemeClr val="accent5"/>
          </a:lnRef>
          <a:fillRef idx="1">
            <a:schemeClr val="lt1"/>
          </a:fillRef>
          <a:effectRef idx="0">
            <a:schemeClr val="accent5"/>
          </a:effectRef>
          <a:fontRef idx="minor">
            <a:schemeClr val="dk1"/>
          </a:fontRef>
        </p:style>
        <p:txBody>
          <a:bodyPr wrap="square" rtlCol="0">
            <a:spAutoFit/>
          </a:bodyPr>
          <a:lstStyle/>
          <a:p>
            <a:pPr algn="l">
              <a:spcBef>
                <a:spcPts val="0"/>
              </a:spcBef>
            </a:pPr>
            <a:r>
              <a:rPr lang="sv-SE" sz="1400" b="1" dirty="0" smtClean="0">
                <a:solidFill>
                  <a:srgbClr val="006600"/>
                </a:solidFill>
              </a:rPr>
              <a:t>Orolig</a:t>
            </a:r>
          </a:p>
          <a:p>
            <a:pPr algn="l">
              <a:spcBef>
                <a:spcPts val="0"/>
              </a:spcBef>
            </a:pPr>
            <a:endParaRPr lang="sv-SE" sz="1100" b="1" dirty="0">
              <a:solidFill>
                <a:schemeClr val="tx1"/>
              </a:solidFill>
            </a:endParaRPr>
          </a:p>
          <a:p>
            <a:pPr algn="l">
              <a:spcBef>
                <a:spcPts val="0"/>
              </a:spcBef>
            </a:pPr>
            <a:endParaRPr lang="sv-SE" sz="1100" b="1" dirty="0" smtClean="0">
              <a:solidFill>
                <a:srgbClr val="002060"/>
              </a:solidFill>
            </a:endParaRPr>
          </a:p>
        </p:txBody>
      </p:sp>
    </p:spTree>
    <p:extLst>
      <p:ext uri="{BB962C8B-B14F-4D97-AF65-F5344CB8AC3E}">
        <p14:creationId xmlns:p14="http://schemas.microsoft.com/office/powerpoint/2010/main" val="57875960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latshållare för bildnummer 7"/>
          <p:cNvSpPr>
            <a:spLocks noGrp="1"/>
          </p:cNvSpPr>
          <p:nvPr>
            <p:ph type="sldNum" sz="quarter" idx="12"/>
          </p:nvPr>
        </p:nvSpPr>
        <p:spPr/>
        <p:txBody>
          <a:bodyPr/>
          <a:lstStyle/>
          <a:p>
            <a:fld id="{EF507F4B-B44B-4017-97A3-E9C08C994F4D}" type="slidenum">
              <a:rPr lang="sv-SE" smtClean="0"/>
              <a:t>21</a:t>
            </a:fld>
            <a:endParaRPr lang="sv-SE"/>
          </a:p>
        </p:txBody>
      </p:sp>
      <p:sp>
        <p:nvSpPr>
          <p:cNvPr id="9" name="textruta 8"/>
          <p:cNvSpPr txBox="1"/>
          <p:nvPr/>
        </p:nvSpPr>
        <p:spPr>
          <a:xfrm>
            <a:off x="150434" y="957672"/>
            <a:ext cx="8352928" cy="1538883"/>
          </a:xfrm>
          <a:prstGeom prst="rect">
            <a:avLst/>
          </a:prstGeom>
          <a:noFill/>
        </p:spPr>
        <p:txBody>
          <a:bodyPr wrap="square" rtlCol="0">
            <a:spAutoFit/>
          </a:bodyPr>
          <a:lstStyle/>
          <a:p>
            <a:pPr algn="l">
              <a:lnSpc>
                <a:spcPct val="150000"/>
              </a:lnSpc>
            </a:pPr>
            <a:r>
              <a:rPr lang="sv-SE" sz="1600" b="1" dirty="0" smtClean="0"/>
              <a:t>Några principer inom NVC</a:t>
            </a:r>
            <a:endParaRPr lang="sv-SE" sz="1600" dirty="0"/>
          </a:p>
          <a:p>
            <a:pPr marL="285750" indent="-285750" algn="l">
              <a:lnSpc>
                <a:spcPct val="150000"/>
              </a:lnSpc>
              <a:buFont typeface="Arial" panose="020B0604020202020204" pitchFamily="34" charset="0"/>
              <a:buChar char="•"/>
            </a:pPr>
            <a:r>
              <a:rPr lang="sv-SE" sz="1400" b="1" dirty="0" smtClean="0">
                <a:solidFill>
                  <a:srgbClr val="002060"/>
                </a:solidFill>
              </a:rPr>
              <a:t>Vi tar ansvar för våra känslor</a:t>
            </a:r>
            <a:r>
              <a:rPr lang="sv-SE" sz="1400" dirty="0" smtClean="0"/>
              <a:t/>
            </a:r>
            <a:br>
              <a:rPr lang="sv-SE" sz="1400" dirty="0" smtClean="0"/>
            </a:br>
            <a:r>
              <a:rPr lang="sv-SE" sz="1400" dirty="0" smtClean="0"/>
              <a:t>Istället för att se andra som ansvariga för våra känslor (och skuldbelägga dem) kopplar vi känslor till behov. </a:t>
            </a:r>
          </a:p>
        </p:txBody>
      </p:sp>
      <p:sp>
        <p:nvSpPr>
          <p:cNvPr id="10" name="textruta 9"/>
          <p:cNvSpPr txBox="1"/>
          <p:nvPr/>
        </p:nvSpPr>
        <p:spPr>
          <a:xfrm>
            <a:off x="150434" y="2895920"/>
            <a:ext cx="8352928" cy="1892826"/>
          </a:xfrm>
          <a:prstGeom prst="rect">
            <a:avLst/>
          </a:prstGeom>
          <a:noFill/>
        </p:spPr>
        <p:txBody>
          <a:bodyPr wrap="square" rtlCol="0">
            <a:spAutoFit/>
          </a:bodyPr>
          <a:lstStyle/>
          <a:p>
            <a:pPr marL="285750" indent="-285750" algn="l">
              <a:lnSpc>
                <a:spcPct val="150000"/>
              </a:lnSpc>
              <a:buFont typeface="Arial" panose="020B0604020202020204" pitchFamily="34" charset="0"/>
              <a:buChar char="•"/>
            </a:pPr>
            <a:r>
              <a:rPr lang="sv-SE" sz="1400" b="1" dirty="0" smtClean="0">
                <a:solidFill>
                  <a:srgbClr val="002060"/>
                </a:solidFill>
              </a:rPr>
              <a:t>Vi försöker lyssna och ta in allas behov</a:t>
            </a:r>
            <a:br>
              <a:rPr lang="sv-SE" sz="1400" b="1" dirty="0" smtClean="0">
                <a:solidFill>
                  <a:srgbClr val="002060"/>
                </a:solidFill>
              </a:rPr>
            </a:br>
            <a:r>
              <a:rPr lang="sv-SE" sz="1400" dirty="0" smtClean="0"/>
              <a:t>Vi vill hitta lösningar som tillgodoser allas behov, inte bara våra egna och inte bara den andra.</a:t>
            </a:r>
            <a:br>
              <a:rPr lang="sv-SE" sz="1400" dirty="0" smtClean="0"/>
            </a:br>
            <a:endParaRPr lang="sv-SE" sz="1400" dirty="0" smtClean="0"/>
          </a:p>
          <a:p>
            <a:endParaRPr lang="sv-SE" dirty="0"/>
          </a:p>
        </p:txBody>
      </p:sp>
      <p:sp>
        <p:nvSpPr>
          <p:cNvPr id="2" name="textruta 1"/>
          <p:cNvSpPr txBox="1"/>
          <p:nvPr/>
        </p:nvSpPr>
        <p:spPr>
          <a:xfrm>
            <a:off x="484742" y="5188111"/>
            <a:ext cx="8018620" cy="523220"/>
          </a:xfrm>
          <a:prstGeom prst="rect">
            <a:avLst/>
          </a:prstGeom>
          <a:ln>
            <a:noFill/>
          </a:ln>
        </p:spPr>
        <p:style>
          <a:lnRef idx="2">
            <a:schemeClr val="accent5"/>
          </a:lnRef>
          <a:fillRef idx="1">
            <a:schemeClr val="lt1"/>
          </a:fillRef>
          <a:effectRef idx="0">
            <a:schemeClr val="accent5"/>
          </a:effectRef>
          <a:fontRef idx="minor">
            <a:schemeClr val="dk1"/>
          </a:fontRef>
        </p:style>
        <p:txBody>
          <a:bodyPr wrap="square" rtlCol="0">
            <a:spAutoFit/>
          </a:bodyPr>
          <a:lstStyle/>
          <a:p>
            <a:pPr>
              <a:spcBef>
                <a:spcPts val="0"/>
              </a:spcBef>
            </a:pPr>
            <a:r>
              <a:rPr lang="sv-SE" sz="1400" b="1" i="1" dirty="0">
                <a:solidFill>
                  <a:srgbClr val="002060"/>
                </a:solidFill>
              </a:rPr>
              <a:t>Om det blir missförstånd i vår kommunikation så är det en process, </a:t>
            </a:r>
            <a:r>
              <a:rPr lang="sv-SE" sz="1400" b="1" i="1" dirty="0" smtClean="0">
                <a:solidFill>
                  <a:srgbClr val="002060"/>
                </a:solidFill>
              </a:rPr>
              <a:t/>
            </a:r>
            <a:br>
              <a:rPr lang="sv-SE" sz="1400" b="1" i="1" dirty="0" smtClean="0">
                <a:solidFill>
                  <a:srgbClr val="002060"/>
                </a:solidFill>
              </a:rPr>
            </a:br>
            <a:r>
              <a:rPr lang="sv-SE" sz="1400" b="1" i="1" dirty="0" smtClean="0">
                <a:solidFill>
                  <a:srgbClr val="002060"/>
                </a:solidFill>
              </a:rPr>
              <a:t>inte </a:t>
            </a:r>
            <a:r>
              <a:rPr lang="sv-SE" sz="1400" b="1" i="1" dirty="0">
                <a:solidFill>
                  <a:srgbClr val="002060"/>
                </a:solidFill>
              </a:rPr>
              <a:t>att jag eller att den andre är/har fel. </a:t>
            </a:r>
            <a:endParaRPr lang="sv-SE" sz="1400" b="1" i="1" dirty="0" smtClean="0">
              <a:solidFill>
                <a:srgbClr val="002060"/>
              </a:solidFill>
            </a:endParaRPr>
          </a:p>
        </p:txBody>
      </p:sp>
    </p:spTree>
    <p:extLst>
      <p:ext uri="{BB962C8B-B14F-4D97-AF65-F5344CB8AC3E}">
        <p14:creationId xmlns:p14="http://schemas.microsoft.com/office/powerpoint/2010/main" val="1459292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ruta 6"/>
          <p:cNvSpPr txBox="1"/>
          <p:nvPr/>
        </p:nvSpPr>
        <p:spPr>
          <a:xfrm>
            <a:off x="172995" y="773143"/>
            <a:ext cx="8390238" cy="1261884"/>
          </a:xfrm>
          <a:prstGeom prst="rect">
            <a:avLst/>
          </a:prstGeom>
          <a:ln>
            <a:noFill/>
          </a:ln>
        </p:spPr>
        <p:style>
          <a:lnRef idx="2">
            <a:schemeClr val="accent5"/>
          </a:lnRef>
          <a:fillRef idx="1">
            <a:schemeClr val="lt1"/>
          </a:fillRef>
          <a:effectRef idx="0">
            <a:schemeClr val="accent5"/>
          </a:effectRef>
          <a:fontRef idx="minor">
            <a:schemeClr val="dk1"/>
          </a:fontRef>
        </p:style>
        <p:txBody>
          <a:bodyPr wrap="square" rtlCol="0">
            <a:spAutoFit/>
          </a:bodyPr>
          <a:lstStyle/>
          <a:p>
            <a:pPr algn="l"/>
            <a:r>
              <a:rPr lang="sv-SE" sz="2000" b="1" dirty="0"/>
              <a:t>Språk som försvårar </a:t>
            </a:r>
            <a:r>
              <a:rPr lang="sv-SE" sz="2000" b="1" dirty="0" smtClean="0"/>
              <a:t>kontakt</a:t>
            </a:r>
            <a:br>
              <a:rPr lang="sv-SE" sz="2000" b="1" dirty="0" smtClean="0"/>
            </a:br>
            <a:endParaRPr lang="sv-SE" sz="2000" b="1" dirty="0"/>
          </a:p>
          <a:p>
            <a:pPr algn="l"/>
            <a:r>
              <a:rPr lang="sv-SE" sz="2000" dirty="0" smtClean="0"/>
              <a:t>● </a:t>
            </a:r>
            <a:r>
              <a:rPr lang="sv-SE" sz="2000" dirty="0"/>
              <a:t>Moraliska </a:t>
            </a:r>
            <a:r>
              <a:rPr lang="sv-SE" sz="2000" dirty="0" smtClean="0"/>
              <a:t>bedömningar </a:t>
            </a:r>
            <a:r>
              <a:rPr lang="sv-SE" sz="2400" i="1" dirty="0" smtClean="0"/>
              <a:t>– </a:t>
            </a:r>
            <a:r>
              <a:rPr lang="sv-SE" sz="1800" i="1" dirty="0" smtClean="0">
                <a:solidFill>
                  <a:schemeClr val="accent6">
                    <a:lumMod val="75000"/>
                  </a:schemeClr>
                </a:solidFill>
              </a:rPr>
              <a:t>rätt/fel, bra/dåligt</a:t>
            </a:r>
            <a:endParaRPr lang="sv-SE" sz="1800" i="1" dirty="0">
              <a:solidFill>
                <a:schemeClr val="accent6">
                  <a:lumMod val="75000"/>
                </a:schemeClr>
              </a:solidFill>
            </a:endParaRPr>
          </a:p>
        </p:txBody>
      </p:sp>
      <p:sp>
        <p:nvSpPr>
          <p:cNvPr id="3" name="textruta 2"/>
          <p:cNvSpPr txBox="1"/>
          <p:nvPr/>
        </p:nvSpPr>
        <p:spPr>
          <a:xfrm>
            <a:off x="6807200" y="2361029"/>
            <a:ext cx="2019300" cy="2486788"/>
          </a:xfrm>
          <a:prstGeom prst="rect">
            <a:avLst/>
          </a:prstGeom>
          <a:ln>
            <a:noFill/>
          </a:ln>
        </p:spPr>
        <p:style>
          <a:lnRef idx="2">
            <a:schemeClr val="accent5"/>
          </a:lnRef>
          <a:fillRef idx="1">
            <a:schemeClr val="lt1"/>
          </a:fillRef>
          <a:effectRef idx="0">
            <a:schemeClr val="accent5"/>
          </a:effectRef>
          <a:fontRef idx="minor">
            <a:schemeClr val="dk1"/>
          </a:fontRef>
        </p:style>
        <p:txBody>
          <a:bodyPr wrap="square" rtlCol="0">
            <a:spAutoFit/>
          </a:bodyPr>
          <a:lstStyle/>
          <a:p>
            <a:pPr algn="l">
              <a:spcBef>
                <a:spcPts val="0"/>
              </a:spcBef>
            </a:pPr>
            <a:endParaRPr lang="sv-SE" sz="1400" b="1" dirty="0" smtClean="0"/>
          </a:p>
        </p:txBody>
      </p:sp>
      <p:sp>
        <p:nvSpPr>
          <p:cNvPr id="13" name="textruta 12"/>
          <p:cNvSpPr txBox="1"/>
          <p:nvPr/>
        </p:nvSpPr>
        <p:spPr>
          <a:xfrm>
            <a:off x="6315331" y="3097316"/>
            <a:ext cx="2451100" cy="738664"/>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rtlCol="0">
            <a:spAutoFit/>
          </a:bodyPr>
          <a:lstStyle/>
          <a:p>
            <a:pPr>
              <a:spcBef>
                <a:spcPts val="0"/>
              </a:spcBef>
            </a:pPr>
            <a:r>
              <a:rPr lang="sv-SE" sz="1400" b="1" dirty="0" smtClean="0">
                <a:solidFill>
                  <a:schemeClr val="bg1"/>
                </a:solidFill>
              </a:rPr>
              <a:t>Syftet är kontakt.</a:t>
            </a:r>
          </a:p>
          <a:p>
            <a:pPr>
              <a:spcBef>
                <a:spcPts val="0"/>
              </a:spcBef>
            </a:pPr>
            <a:r>
              <a:rPr lang="sv-SE" sz="1400" b="1" dirty="0" smtClean="0">
                <a:solidFill>
                  <a:schemeClr val="bg1"/>
                </a:solidFill>
              </a:rPr>
              <a:t>Se den andra som människa.</a:t>
            </a:r>
          </a:p>
        </p:txBody>
      </p:sp>
      <p:sp>
        <p:nvSpPr>
          <p:cNvPr id="2" name="Platshållare för bildnummer 1"/>
          <p:cNvSpPr>
            <a:spLocks noGrp="1"/>
          </p:cNvSpPr>
          <p:nvPr>
            <p:ph type="sldNum" sz="quarter" idx="12"/>
          </p:nvPr>
        </p:nvSpPr>
        <p:spPr/>
        <p:txBody>
          <a:bodyPr/>
          <a:lstStyle/>
          <a:p>
            <a:fld id="{EF507F4B-B44B-4017-97A3-E9C08C994F4D}" type="slidenum">
              <a:rPr lang="sv-SE" smtClean="0"/>
              <a:t>22</a:t>
            </a:fld>
            <a:endParaRPr lang="sv-SE"/>
          </a:p>
        </p:txBody>
      </p:sp>
    </p:spTree>
    <p:extLst>
      <p:ext uri="{BB962C8B-B14F-4D97-AF65-F5344CB8AC3E}">
        <p14:creationId xmlns:p14="http://schemas.microsoft.com/office/powerpoint/2010/main" val="2034151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ruta 6"/>
          <p:cNvSpPr txBox="1"/>
          <p:nvPr/>
        </p:nvSpPr>
        <p:spPr>
          <a:xfrm>
            <a:off x="172995" y="939113"/>
            <a:ext cx="8390238" cy="584775"/>
          </a:xfrm>
          <a:prstGeom prst="rect">
            <a:avLst/>
          </a:prstGeom>
          <a:ln>
            <a:noFill/>
          </a:ln>
        </p:spPr>
        <p:style>
          <a:lnRef idx="2">
            <a:schemeClr val="accent5"/>
          </a:lnRef>
          <a:fillRef idx="1">
            <a:schemeClr val="lt1"/>
          </a:fillRef>
          <a:effectRef idx="0">
            <a:schemeClr val="accent5"/>
          </a:effectRef>
          <a:fontRef idx="minor">
            <a:schemeClr val="dk1"/>
          </a:fontRef>
        </p:style>
        <p:txBody>
          <a:bodyPr wrap="square" rtlCol="0">
            <a:spAutoFit/>
          </a:bodyPr>
          <a:lstStyle/>
          <a:p>
            <a:pPr algn="l"/>
            <a:r>
              <a:rPr lang="sv-SE" sz="2000" b="1" dirty="0"/>
              <a:t>Språk som försvårar </a:t>
            </a:r>
            <a:r>
              <a:rPr lang="sv-SE" sz="2000" b="1" dirty="0" smtClean="0"/>
              <a:t>kontakt</a:t>
            </a:r>
            <a:br>
              <a:rPr lang="sv-SE" sz="2000" b="1" dirty="0" smtClean="0"/>
            </a:br>
            <a:endParaRPr lang="sv-SE" sz="1200" b="1" dirty="0"/>
          </a:p>
        </p:txBody>
      </p:sp>
      <p:sp>
        <p:nvSpPr>
          <p:cNvPr id="3" name="textruta 2"/>
          <p:cNvSpPr txBox="1"/>
          <p:nvPr/>
        </p:nvSpPr>
        <p:spPr>
          <a:xfrm>
            <a:off x="6807200" y="2361029"/>
            <a:ext cx="2019300" cy="2486788"/>
          </a:xfrm>
          <a:prstGeom prst="rect">
            <a:avLst/>
          </a:prstGeom>
          <a:ln>
            <a:noFill/>
          </a:ln>
        </p:spPr>
        <p:style>
          <a:lnRef idx="2">
            <a:schemeClr val="accent5"/>
          </a:lnRef>
          <a:fillRef idx="1">
            <a:schemeClr val="lt1"/>
          </a:fillRef>
          <a:effectRef idx="0">
            <a:schemeClr val="accent5"/>
          </a:effectRef>
          <a:fontRef idx="minor">
            <a:schemeClr val="dk1"/>
          </a:fontRef>
        </p:style>
        <p:txBody>
          <a:bodyPr wrap="square" rtlCol="0">
            <a:spAutoFit/>
          </a:bodyPr>
          <a:lstStyle/>
          <a:p>
            <a:pPr algn="l">
              <a:spcBef>
                <a:spcPts val="0"/>
              </a:spcBef>
            </a:pPr>
            <a:endParaRPr lang="sv-SE" sz="1400" b="1" dirty="0" smtClean="0"/>
          </a:p>
        </p:txBody>
      </p:sp>
      <p:sp>
        <p:nvSpPr>
          <p:cNvPr id="13" name="textruta 12"/>
          <p:cNvSpPr txBox="1"/>
          <p:nvPr/>
        </p:nvSpPr>
        <p:spPr>
          <a:xfrm>
            <a:off x="6315331" y="3097316"/>
            <a:ext cx="2451100" cy="738664"/>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rtlCol="0">
            <a:spAutoFit/>
          </a:bodyPr>
          <a:lstStyle/>
          <a:p>
            <a:pPr>
              <a:spcBef>
                <a:spcPts val="0"/>
              </a:spcBef>
            </a:pPr>
            <a:r>
              <a:rPr lang="sv-SE" sz="1400" b="1" dirty="0" smtClean="0">
                <a:solidFill>
                  <a:schemeClr val="bg1"/>
                </a:solidFill>
              </a:rPr>
              <a:t>Syftet är kontakt.</a:t>
            </a:r>
          </a:p>
          <a:p>
            <a:pPr>
              <a:spcBef>
                <a:spcPts val="0"/>
              </a:spcBef>
            </a:pPr>
            <a:r>
              <a:rPr lang="sv-SE" sz="1400" b="1" dirty="0" smtClean="0">
                <a:solidFill>
                  <a:schemeClr val="bg1"/>
                </a:solidFill>
              </a:rPr>
              <a:t>Se den andra som människa.</a:t>
            </a:r>
          </a:p>
        </p:txBody>
      </p:sp>
      <p:sp>
        <p:nvSpPr>
          <p:cNvPr id="2" name="Platshållare för bildnummer 1"/>
          <p:cNvSpPr>
            <a:spLocks noGrp="1"/>
          </p:cNvSpPr>
          <p:nvPr>
            <p:ph type="sldNum" sz="quarter" idx="12"/>
          </p:nvPr>
        </p:nvSpPr>
        <p:spPr/>
        <p:txBody>
          <a:bodyPr/>
          <a:lstStyle/>
          <a:p>
            <a:fld id="{EF507F4B-B44B-4017-97A3-E9C08C994F4D}" type="slidenum">
              <a:rPr lang="sv-SE" smtClean="0"/>
              <a:t>23</a:t>
            </a:fld>
            <a:endParaRPr lang="sv-SE"/>
          </a:p>
        </p:txBody>
      </p:sp>
      <p:sp>
        <p:nvSpPr>
          <p:cNvPr id="4" name="textruta 3"/>
          <p:cNvSpPr txBox="1"/>
          <p:nvPr/>
        </p:nvSpPr>
        <p:spPr>
          <a:xfrm>
            <a:off x="87934" y="1546478"/>
            <a:ext cx="7931649" cy="1077218"/>
          </a:xfrm>
          <a:prstGeom prst="rect">
            <a:avLst/>
          </a:prstGeom>
          <a:ln>
            <a:noFill/>
          </a:ln>
        </p:spPr>
        <p:style>
          <a:lnRef idx="2">
            <a:schemeClr val="accent5"/>
          </a:lnRef>
          <a:fillRef idx="1">
            <a:schemeClr val="lt1"/>
          </a:fillRef>
          <a:effectRef idx="0">
            <a:schemeClr val="accent5"/>
          </a:effectRef>
          <a:fontRef idx="minor">
            <a:schemeClr val="dk1"/>
          </a:fontRef>
        </p:style>
        <p:txBody>
          <a:bodyPr wrap="square" rtlCol="0">
            <a:spAutoFit/>
          </a:bodyPr>
          <a:lstStyle/>
          <a:p>
            <a:pPr algn="l">
              <a:spcBef>
                <a:spcPts val="0"/>
              </a:spcBef>
            </a:pPr>
            <a:r>
              <a:rPr lang="sv-SE" sz="1400" dirty="0" smtClean="0"/>
              <a:t>    Bedömningar skymmer sikten</a:t>
            </a:r>
          </a:p>
          <a:p>
            <a:pPr algn="l">
              <a:spcBef>
                <a:spcPts val="0"/>
              </a:spcBef>
            </a:pPr>
            <a:endParaRPr lang="sv-SE" sz="1400" b="1" dirty="0"/>
          </a:p>
          <a:p>
            <a:pPr marL="285750" indent="-285750" algn="l">
              <a:spcBef>
                <a:spcPts val="0"/>
              </a:spcBef>
              <a:buFont typeface="Arial" panose="020B0604020202020204" pitchFamily="34" charset="0"/>
              <a:buChar char="•"/>
            </a:pPr>
            <a:r>
              <a:rPr lang="sv-SE" sz="1200" dirty="0" smtClean="0"/>
              <a:t>När vi bemöts av någon som bedömer eller sätter etiketter, är det lätt att reagera med avståndstagande eller genom att förklara eller försvara sig istället för att fortsätta lyssna på vad personen egentligen vill.</a:t>
            </a:r>
          </a:p>
        </p:txBody>
      </p:sp>
      <p:sp>
        <p:nvSpPr>
          <p:cNvPr id="15" name="textruta 14"/>
          <p:cNvSpPr txBox="1"/>
          <p:nvPr/>
        </p:nvSpPr>
        <p:spPr>
          <a:xfrm>
            <a:off x="172995" y="2911925"/>
            <a:ext cx="7931649" cy="1384995"/>
          </a:xfrm>
          <a:prstGeom prst="rect">
            <a:avLst/>
          </a:prstGeom>
          <a:ln>
            <a:noFill/>
          </a:ln>
        </p:spPr>
        <p:style>
          <a:lnRef idx="2">
            <a:schemeClr val="accent5"/>
          </a:lnRef>
          <a:fillRef idx="1">
            <a:schemeClr val="lt1"/>
          </a:fillRef>
          <a:effectRef idx="0">
            <a:schemeClr val="accent5"/>
          </a:effectRef>
          <a:fontRef idx="minor">
            <a:schemeClr val="dk1"/>
          </a:fontRef>
        </p:style>
        <p:txBody>
          <a:bodyPr wrap="square" rtlCol="0">
            <a:spAutoFit/>
          </a:bodyPr>
          <a:lstStyle/>
          <a:p>
            <a:pPr marL="285750" indent="-285750" algn="l">
              <a:spcBef>
                <a:spcPts val="0"/>
              </a:spcBef>
              <a:buFont typeface="Arial" panose="020B0604020202020204" pitchFamily="34" charset="0"/>
              <a:buChar char="•"/>
            </a:pPr>
            <a:r>
              <a:rPr lang="sv-SE" sz="1200" dirty="0" smtClean="0"/>
              <a:t>Om vi säger att en patient är </a:t>
            </a:r>
            <a:r>
              <a:rPr lang="sv-SE" sz="1200" i="1" dirty="0" smtClean="0">
                <a:solidFill>
                  <a:srgbClr val="FF0000"/>
                </a:solidFill>
              </a:rPr>
              <a:t>”duktig” </a:t>
            </a:r>
            <a:r>
              <a:rPr lang="sv-SE" sz="1200" dirty="0" smtClean="0"/>
              <a:t>kanske det leder till att patienten fortsätter att vara duktig men leder inte till djupare kontakt eller att personen förstår vad vi menar. </a:t>
            </a:r>
            <a:br>
              <a:rPr lang="sv-SE" sz="1200" dirty="0" smtClean="0"/>
            </a:br>
            <a:r>
              <a:rPr lang="sv-SE" sz="1200" dirty="0" smtClean="0"/>
              <a:t/>
            </a:r>
            <a:br>
              <a:rPr lang="sv-SE" sz="1200" dirty="0" smtClean="0"/>
            </a:br>
            <a:r>
              <a:rPr lang="sv-SE" sz="1200" dirty="0" smtClean="0"/>
              <a:t>Det skulle vara mer tydligt och informativt att säga:</a:t>
            </a:r>
            <a:br>
              <a:rPr lang="sv-SE" sz="1200" dirty="0" smtClean="0"/>
            </a:br>
            <a:r>
              <a:rPr lang="sv-SE" sz="1200" dirty="0" smtClean="0"/>
              <a:t/>
            </a:r>
            <a:br>
              <a:rPr lang="sv-SE" sz="1200" dirty="0" smtClean="0"/>
            </a:br>
            <a:r>
              <a:rPr lang="sv-SE" sz="1200" i="1" dirty="0" smtClean="0">
                <a:solidFill>
                  <a:srgbClr val="0070C0"/>
                </a:solidFill>
              </a:rPr>
              <a:t>”Jag uppskattar om du försöker vara stilla under undersökningen, eftersom det underlättar för mig. Men det är också viktigt om att du säger till om det gör för ont.”</a:t>
            </a:r>
          </a:p>
        </p:txBody>
      </p:sp>
      <p:sp>
        <p:nvSpPr>
          <p:cNvPr id="16" name="textruta 15"/>
          <p:cNvSpPr txBox="1"/>
          <p:nvPr/>
        </p:nvSpPr>
        <p:spPr>
          <a:xfrm>
            <a:off x="172995" y="4730021"/>
            <a:ext cx="8653505" cy="1200329"/>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rtlCol="0">
            <a:spAutoFit/>
          </a:bodyPr>
          <a:lstStyle/>
          <a:p>
            <a:pPr marL="171450" indent="-171450" algn="l">
              <a:spcBef>
                <a:spcPts val="0"/>
              </a:spcBef>
              <a:buFont typeface="Arial" panose="020B0604020202020204" pitchFamily="34" charset="0"/>
              <a:buChar char="•"/>
              <a:defRPr/>
            </a:pPr>
            <a:r>
              <a:rPr lang="sv-SE" sz="1200" dirty="0" smtClean="0"/>
              <a:t>  </a:t>
            </a:r>
            <a:r>
              <a:rPr lang="sv-SE" sz="1200" i="1" dirty="0" smtClean="0">
                <a:solidFill>
                  <a:srgbClr val="FF0000"/>
                </a:solidFill>
              </a:rPr>
              <a:t>”Du </a:t>
            </a:r>
            <a:r>
              <a:rPr lang="sv-SE" sz="1200" i="1" dirty="0">
                <a:solidFill>
                  <a:srgbClr val="FF0000"/>
                </a:solidFill>
              </a:rPr>
              <a:t>är för </a:t>
            </a:r>
            <a:r>
              <a:rPr lang="sv-SE" sz="1200" i="1" dirty="0" smtClean="0">
                <a:solidFill>
                  <a:srgbClr val="FF0000"/>
                </a:solidFill>
              </a:rPr>
              <a:t>passiv”</a:t>
            </a:r>
            <a:br>
              <a:rPr lang="sv-SE" sz="1200" i="1" dirty="0" smtClean="0">
                <a:solidFill>
                  <a:srgbClr val="FF0000"/>
                </a:solidFill>
              </a:rPr>
            </a:br>
            <a:r>
              <a:rPr lang="sv-SE" sz="1200" i="1" dirty="0" smtClean="0">
                <a:solidFill>
                  <a:srgbClr val="FF0000"/>
                </a:solidFill>
              </a:rPr>
              <a:t/>
            </a:r>
            <a:br>
              <a:rPr lang="sv-SE" sz="1200" i="1" dirty="0" smtClean="0">
                <a:solidFill>
                  <a:srgbClr val="FF0000"/>
                </a:solidFill>
              </a:rPr>
            </a:br>
            <a:r>
              <a:rPr lang="sv-SE" sz="1200" dirty="0" smtClean="0"/>
              <a:t>   Leder </a:t>
            </a:r>
            <a:r>
              <a:rPr lang="sv-SE" sz="1200" dirty="0"/>
              <a:t>sällan till att patienten aktivt deltar i </a:t>
            </a:r>
            <a:r>
              <a:rPr lang="sv-SE" sz="1200" dirty="0" smtClean="0"/>
              <a:t>behandlingen,  snarare går i försvar eller gör motstånd.</a:t>
            </a:r>
            <a:r>
              <a:rPr lang="sv-SE" sz="1200" dirty="0"/>
              <a:t/>
            </a:r>
            <a:br>
              <a:rPr lang="sv-SE" sz="1200" dirty="0"/>
            </a:br>
            <a:r>
              <a:rPr lang="sv-SE" sz="1200" dirty="0" smtClean="0"/>
              <a:t>   </a:t>
            </a:r>
            <a:br>
              <a:rPr lang="sv-SE" sz="1200" dirty="0" smtClean="0"/>
            </a:br>
            <a:r>
              <a:rPr lang="sv-SE" sz="1200" dirty="0" smtClean="0">
                <a:solidFill>
                  <a:srgbClr val="0070C0"/>
                </a:solidFill>
              </a:rPr>
              <a:t>   </a:t>
            </a:r>
            <a:r>
              <a:rPr lang="sv-SE" sz="1200" i="1" dirty="0" smtClean="0">
                <a:solidFill>
                  <a:srgbClr val="0070C0"/>
                </a:solidFill>
              </a:rPr>
              <a:t>”Det </a:t>
            </a:r>
            <a:r>
              <a:rPr lang="sv-SE" sz="1200" i="1" dirty="0">
                <a:solidFill>
                  <a:srgbClr val="0070C0"/>
                </a:solidFill>
              </a:rPr>
              <a:t>blir så mycket lättare för mig att ge dig stöd om du vill tala om vad du tycker </a:t>
            </a:r>
            <a:r>
              <a:rPr lang="sv-SE" sz="1200" i="1" dirty="0" smtClean="0">
                <a:solidFill>
                  <a:srgbClr val="0070C0"/>
                </a:solidFill>
              </a:rPr>
              <a:t>om behandlingen.     </a:t>
            </a:r>
            <a:br>
              <a:rPr lang="sv-SE" sz="1200" i="1" dirty="0" smtClean="0">
                <a:solidFill>
                  <a:srgbClr val="0070C0"/>
                </a:solidFill>
              </a:rPr>
            </a:br>
            <a:r>
              <a:rPr lang="sv-SE" sz="1200" i="1" dirty="0" smtClean="0">
                <a:solidFill>
                  <a:srgbClr val="0070C0"/>
                </a:solidFill>
              </a:rPr>
              <a:t>    Vill </a:t>
            </a:r>
            <a:r>
              <a:rPr lang="sv-SE" sz="1200" i="1" dirty="0">
                <a:solidFill>
                  <a:srgbClr val="0070C0"/>
                </a:solidFill>
              </a:rPr>
              <a:t>du göra det</a:t>
            </a:r>
            <a:r>
              <a:rPr lang="sv-SE" sz="1200" i="1" dirty="0" smtClean="0">
                <a:solidFill>
                  <a:srgbClr val="0070C0"/>
                </a:solidFill>
              </a:rPr>
              <a:t>?”</a:t>
            </a:r>
            <a:endParaRPr lang="sv-SE" sz="1200" i="1" dirty="0">
              <a:solidFill>
                <a:srgbClr val="0070C0"/>
              </a:solidFill>
            </a:endParaRPr>
          </a:p>
        </p:txBody>
      </p:sp>
    </p:spTree>
    <p:extLst>
      <p:ext uri="{BB962C8B-B14F-4D97-AF65-F5344CB8AC3E}">
        <p14:creationId xmlns:p14="http://schemas.microsoft.com/office/powerpoint/2010/main" val="2428470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ruta 6"/>
          <p:cNvSpPr txBox="1"/>
          <p:nvPr/>
        </p:nvSpPr>
        <p:spPr>
          <a:xfrm>
            <a:off x="172995" y="773143"/>
            <a:ext cx="8390238" cy="1261884"/>
          </a:xfrm>
          <a:prstGeom prst="rect">
            <a:avLst/>
          </a:prstGeom>
          <a:ln>
            <a:noFill/>
          </a:ln>
        </p:spPr>
        <p:style>
          <a:lnRef idx="2">
            <a:schemeClr val="accent5"/>
          </a:lnRef>
          <a:fillRef idx="1">
            <a:schemeClr val="lt1"/>
          </a:fillRef>
          <a:effectRef idx="0">
            <a:schemeClr val="accent5"/>
          </a:effectRef>
          <a:fontRef idx="minor">
            <a:schemeClr val="dk1"/>
          </a:fontRef>
        </p:style>
        <p:txBody>
          <a:bodyPr wrap="square" rtlCol="0">
            <a:spAutoFit/>
          </a:bodyPr>
          <a:lstStyle/>
          <a:p>
            <a:pPr algn="l"/>
            <a:r>
              <a:rPr lang="sv-SE" sz="2000" b="1" dirty="0"/>
              <a:t>Språk som försvårar </a:t>
            </a:r>
            <a:r>
              <a:rPr lang="sv-SE" sz="2000" b="1" dirty="0" smtClean="0"/>
              <a:t>kontakt</a:t>
            </a:r>
            <a:br>
              <a:rPr lang="sv-SE" sz="2000" b="1" dirty="0" smtClean="0"/>
            </a:br>
            <a:endParaRPr lang="sv-SE" sz="2000" b="1" dirty="0"/>
          </a:p>
          <a:p>
            <a:pPr algn="l"/>
            <a:r>
              <a:rPr lang="sv-SE" sz="2000" dirty="0" smtClean="0"/>
              <a:t>● </a:t>
            </a:r>
            <a:r>
              <a:rPr lang="sv-SE" sz="2000" dirty="0"/>
              <a:t>Moraliska </a:t>
            </a:r>
            <a:r>
              <a:rPr lang="sv-SE" sz="2000" dirty="0" smtClean="0"/>
              <a:t>bedömningar </a:t>
            </a:r>
            <a:r>
              <a:rPr lang="sv-SE" sz="2400" i="1" dirty="0" smtClean="0"/>
              <a:t>– </a:t>
            </a:r>
            <a:r>
              <a:rPr lang="sv-SE" sz="1800" i="1" dirty="0" smtClean="0">
                <a:solidFill>
                  <a:schemeClr val="accent6">
                    <a:lumMod val="75000"/>
                  </a:schemeClr>
                </a:solidFill>
              </a:rPr>
              <a:t>rätt/fel, bra/dåligt</a:t>
            </a:r>
            <a:endParaRPr lang="sv-SE" sz="1800" i="1" dirty="0">
              <a:solidFill>
                <a:schemeClr val="accent6">
                  <a:lumMod val="75000"/>
                </a:schemeClr>
              </a:solidFill>
            </a:endParaRPr>
          </a:p>
        </p:txBody>
      </p:sp>
      <p:sp>
        <p:nvSpPr>
          <p:cNvPr id="3" name="textruta 2"/>
          <p:cNvSpPr txBox="1"/>
          <p:nvPr/>
        </p:nvSpPr>
        <p:spPr>
          <a:xfrm>
            <a:off x="6807200" y="2361029"/>
            <a:ext cx="2019300" cy="2486788"/>
          </a:xfrm>
          <a:prstGeom prst="rect">
            <a:avLst/>
          </a:prstGeom>
          <a:ln>
            <a:noFill/>
          </a:ln>
        </p:spPr>
        <p:style>
          <a:lnRef idx="2">
            <a:schemeClr val="accent5"/>
          </a:lnRef>
          <a:fillRef idx="1">
            <a:schemeClr val="lt1"/>
          </a:fillRef>
          <a:effectRef idx="0">
            <a:schemeClr val="accent5"/>
          </a:effectRef>
          <a:fontRef idx="minor">
            <a:schemeClr val="dk1"/>
          </a:fontRef>
        </p:style>
        <p:txBody>
          <a:bodyPr wrap="square" rtlCol="0">
            <a:spAutoFit/>
          </a:bodyPr>
          <a:lstStyle/>
          <a:p>
            <a:pPr algn="l">
              <a:spcBef>
                <a:spcPts val="0"/>
              </a:spcBef>
            </a:pPr>
            <a:endParaRPr lang="sv-SE" sz="1400" b="1" dirty="0" smtClean="0"/>
          </a:p>
        </p:txBody>
      </p:sp>
      <p:sp>
        <p:nvSpPr>
          <p:cNvPr id="13" name="textruta 12"/>
          <p:cNvSpPr txBox="1"/>
          <p:nvPr/>
        </p:nvSpPr>
        <p:spPr>
          <a:xfrm>
            <a:off x="6315331" y="3097316"/>
            <a:ext cx="2451100" cy="738664"/>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rtlCol="0">
            <a:spAutoFit/>
          </a:bodyPr>
          <a:lstStyle/>
          <a:p>
            <a:pPr>
              <a:spcBef>
                <a:spcPts val="0"/>
              </a:spcBef>
            </a:pPr>
            <a:r>
              <a:rPr lang="sv-SE" sz="1400" b="1" dirty="0" smtClean="0">
                <a:solidFill>
                  <a:schemeClr val="bg1"/>
                </a:solidFill>
              </a:rPr>
              <a:t>Syftet är </a:t>
            </a:r>
            <a:r>
              <a:rPr lang="sv-SE" sz="1400" b="1" dirty="0" err="1" smtClean="0">
                <a:solidFill>
                  <a:schemeClr val="bg1"/>
                </a:solidFill>
              </a:rPr>
              <a:t>kontkt</a:t>
            </a:r>
            <a:r>
              <a:rPr lang="sv-SE" sz="1400" b="1" dirty="0" smtClean="0">
                <a:solidFill>
                  <a:schemeClr val="bg1"/>
                </a:solidFill>
              </a:rPr>
              <a:t>.</a:t>
            </a:r>
          </a:p>
          <a:p>
            <a:pPr>
              <a:spcBef>
                <a:spcPts val="0"/>
              </a:spcBef>
            </a:pPr>
            <a:r>
              <a:rPr lang="sv-SE" sz="1400" b="1" dirty="0" smtClean="0">
                <a:solidFill>
                  <a:schemeClr val="bg1"/>
                </a:solidFill>
              </a:rPr>
              <a:t>Se den andra som människa.</a:t>
            </a:r>
          </a:p>
        </p:txBody>
      </p:sp>
      <p:sp>
        <p:nvSpPr>
          <p:cNvPr id="2" name="Platshållare för bildnummer 1"/>
          <p:cNvSpPr>
            <a:spLocks noGrp="1"/>
          </p:cNvSpPr>
          <p:nvPr>
            <p:ph type="sldNum" sz="quarter" idx="12"/>
          </p:nvPr>
        </p:nvSpPr>
        <p:spPr/>
        <p:txBody>
          <a:bodyPr/>
          <a:lstStyle/>
          <a:p>
            <a:fld id="{EF507F4B-B44B-4017-97A3-E9C08C994F4D}" type="slidenum">
              <a:rPr lang="sv-SE" smtClean="0"/>
              <a:t>24</a:t>
            </a:fld>
            <a:endParaRPr lang="sv-SE"/>
          </a:p>
        </p:txBody>
      </p:sp>
      <p:sp>
        <p:nvSpPr>
          <p:cNvPr id="15" name="textruta 14"/>
          <p:cNvSpPr txBox="1"/>
          <p:nvPr/>
        </p:nvSpPr>
        <p:spPr>
          <a:xfrm>
            <a:off x="172995" y="2039445"/>
            <a:ext cx="8390238" cy="461665"/>
          </a:xfrm>
          <a:prstGeom prst="rect">
            <a:avLst/>
          </a:prstGeom>
          <a:ln>
            <a:noFill/>
          </a:ln>
        </p:spPr>
        <p:style>
          <a:lnRef idx="2">
            <a:schemeClr val="accent5"/>
          </a:lnRef>
          <a:fillRef idx="1">
            <a:schemeClr val="lt1"/>
          </a:fillRef>
          <a:effectRef idx="0">
            <a:schemeClr val="accent5"/>
          </a:effectRef>
          <a:fontRef idx="minor">
            <a:schemeClr val="dk1"/>
          </a:fontRef>
        </p:style>
        <p:txBody>
          <a:bodyPr wrap="square" rtlCol="0">
            <a:spAutoFit/>
          </a:bodyPr>
          <a:lstStyle/>
          <a:p>
            <a:pPr algn="l"/>
            <a:r>
              <a:rPr lang="sv-SE" sz="2400" dirty="0" smtClean="0"/>
              <a:t>● </a:t>
            </a:r>
            <a:r>
              <a:rPr lang="sv-SE" sz="2000" dirty="0" smtClean="0"/>
              <a:t>Jämförelser – </a:t>
            </a:r>
            <a:r>
              <a:rPr lang="sv-SE" sz="1800" i="1" dirty="0" smtClean="0">
                <a:solidFill>
                  <a:schemeClr val="accent2">
                    <a:lumMod val="75000"/>
                  </a:schemeClr>
                </a:solidFill>
              </a:rPr>
              <a:t>du/jag/dom är mycket mera/mindre</a:t>
            </a:r>
            <a:endParaRPr lang="sv-SE" sz="1800" i="1" dirty="0">
              <a:solidFill>
                <a:schemeClr val="accent2">
                  <a:lumMod val="75000"/>
                </a:schemeClr>
              </a:solidFill>
            </a:endParaRPr>
          </a:p>
        </p:txBody>
      </p:sp>
    </p:spTree>
    <p:extLst>
      <p:ext uri="{BB962C8B-B14F-4D97-AF65-F5344CB8AC3E}">
        <p14:creationId xmlns:p14="http://schemas.microsoft.com/office/powerpoint/2010/main" val="3384933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ruta 2"/>
          <p:cNvSpPr txBox="1"/>
          <p:nvPr/>
        </p:nvSpPr>
        <p:spPr>
          <a:xfrm>
            <a:off x="6807200" y="2361029"/>
            <a:ext cx="2019300" cy="2486788"/>
          </a:xfrm>
          <a:prstGeom prst="rect">
            <a:avLst/>
          </a:prstGeom>
          <a:ln>
            <a:noFill/>
          </a:ln>
        </p:spPr>
        <p:style>
          <a:lnRef idx="2">
            <a:schemeClr val="accent5"/>
          </a:lnRef>
          <a:fillRef idx="1">
            <a:schemeClr val="lt1"/>
          </a:fillRef>
          <a:effectRef idx="0">
            <a:schemeClr val="accent5"/>
          </a:effectRef>
          <a:fontRef idx="minor">
            <a:schemeClr val="dk1"/>
          </a:fontRef>
        </p:style>
        <p:txBody>
          <a:bodyPr wrap="square" rtlCol="0">
            <a:spAutoFit/>
          </a:bodyPr>
          <a:lstStyle/>
          <a:p>
            <a:pPr algn="l">
              <a:spcBef>
                <a:spcPts val="0"/>
              </a:spcBef>
            </a:pPr>
            <a:endParaRPr lang="sv-SE" sz="1400" b="1" dirty="0" smtClean="0"/>
          </a:p>
        </p:txBody>
      </p:sp>
      <p:sp>
        <p:nvSpPr>
          <p:cNvPr id="13" name="textruta 12"/>
          <p:cNvSpPr txBox="1"/>
          <p:nvPr/>
        </p:nvSpPr>
        <p:spPr>
          <a:xfrm>
            <a:off x="6315331" y="3097316"/>
            <a:ext cx="2451100" cy="738664"/>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rtlCol="0">
            <a:spAutoFit/>
          </a:bodyPr>
          <a:lstStyle/>
          <a:p>
            <a:pPr>
              <a:spcBef>
                <a:spcPts val="0"/>
              </a:spcBef>
            </a:pPr>
            <a:r>
              <a:rPr lang="sv-SE" sz="1400" b="1" dirty="0" smtClean="0">
                <a:solidFill>
                  <a:schemeClr val="bg1"/>
                </a:solidFill>
              </a:rPr>
              <a:t>Syftet är kontakt.</a:t>
            </a:r>
          </a:p>
          <a:p>
            <a:pPr>
              <a:spcBef>
                <a:spcPts val="0"/>
              </a:spcBef>
            </a:pPr>
            <a:r>
              <a:rPr lang="sv-SE" sz="1400" b="1" dirty="0" smtClean="0">
                <a:solidFill>
                  <a:schemeClr val="bg1"/>
                </a:solidFill>
              </a:rPr>
              <a:t>Se den andra som människa.</a:t>
            </a:r>
          </a:p>
        </p:txBody>
      </p:sp>
      <p:sp>
        <p:nvSpPr>
          <p:cNvPr id="2" name="Platshållare för bildnummer 1"/>
          <p:cNvSpPr>
            <a:spLocks noGrp="1"/>
          </p:cNvSpPr>
          <p:nvPr>
            <p:ph type="sldNum" sz="quarter" idx="12"/>
          </p:nvPr>
        </p:nvSpPr>
        <p:spPr/>
        <p:txBody>
          <a:bodyPr/>
          <a:lstStyle/>
          <a:p>
            <a:fld id="{EF507F4B-B44B-4017-97A3-E9C08C994F4D}" type="slidenum">
              <a:rPr lang="sv-SE" smtClean="0"/>
              <a:t>25</a:t>
            </a:fld>
            <a:endParaRPr lang="sv-SE"/>
          </a:p>
        </p:txBody>
      </p:sp>
      <p:sp>
        <p:nvSpPr>
          <p:cNvPr id="4" name="textruta 3"/>
          <p:cNvSpPr txBox="1"/>
          <p:nvPr/>
        </p:nvSpPr>
        <p:spPr>
          <a:xfrm>
            <a:off x="137034" y="973658"/>
            <a:ext cx="8857989" cy="707886"/>
          </a:xfrm>
          <a:prstGeom prst="rect">
            <a:avLst/>
          </a:prstGeom>
          <a:ln>
            <a:noFill/>
          </a:ln>
        </p:spPr>
        <p:style>
          <a:lnRef idx="2">
            <a:schemeClr val="accent5"/>
          </a:lnRef>
          <a:fillRef idx="1">
            <a:schemeClr val="lt1"/>
          </a:fillRef>
          <a:effectRef idx="0">
            <a:schemeClr val="accent5"/>
          </a:effectRef>
          <a:fontRef idx="minor">
            <a:schemeClr val="dk1"/>
          </a:fontRef>
        </p:style>
        <p:txBody>
          <a:bodyPr wrap="square" rtlCol="0">
            <a:spAutoFit/>
          </a:bodyPr>
          <a:lstStyle/>
          <a:p>
            <a:pPr algn="l">
              <a:spcBef>
                <a:spcPts val="0"/>
              </a:spcBef>
            </a:pPr>
            <a:r>
              <a:rPr lang="sv-SE" sz="1400" b="1" dirty="0" smtClean="0"/>
              <a:t>Jämförelser gör kontakten ansträngd</a:t>
            </a:r>
          </a:p>
          <a:p>
            <a:pPr algn="l">
              <a:spcBef>
                <a:spcPts val="0"/>
              </a:spcBef>
            </a:pPr>
            <a:endParaRPr lang="sv-SE" sz="1400" b="1" dirty="0"/>
          </a:p>
          <a:p>
            <a:pPr marL="285750" indent="-285750" algn="l">
              <a:spcBef>
                <a:spcPts val="0"/>
              </a:spcBef>
              <a:buFont typeface="Arial" panose="020B0604020202020204" pitchFamily="34" charset="0"/>
              <a:buChar char="•"/>
            </a:pPr>
            <a:r>
              <a:rPr lang="sv-SE" sz="1200" dirty="0" smtClean="0"/>
              <a:t>Ibland kan det vara frestande att motivera en patient genom en positiv jämförelse.</a:t>
            </a:r>
          </a:p>
        </p:txBody>
      </p:sp>
      <p:sp>
        <p:nvSpPr>
          <p:cNvPr id="15" name="textruta 14"/>
          <p:cNvSpPr txBox="1"/>
          <p:nvPr/>
        </p:nvSpPr>
        <p:spPr>
          <a:xfrm>
            <a:off x="101075" y="1849585"/>
            <a:ext cx="8857990" cy="1384995"/>
          </a:xfrm>
          <a:prstGeom prst="rect">
            <a:avLst/>
          </a:prstGeom>
          <a:ln>
            <a:noFill/>
          </a:ln>
        </p:spPr>
        <p:style>
          <a:lnRef idx="2">
            <a:schemeClr val="accent5"/>
          </a:lnRef>
          <a:fillRef idx="1">
            <a:schemeClr val="lt1"/>
          </a:fillRef>
          <a:effectRef idx="0">
            <a:schemeClr val="accent5"/>
          </a:effectRef>
          <a:fontRef idx="minor">
            <a:schemeClr val="dk1"/>
          </a:fontRef>
        </p:style>
        <p:txBody>
          <a:bodyPr wrap="square" rtlCol="0">
            <a:spAutoFit/>
          </a:bodyPr>
          <a:lstStyle/>
          <a:p>
            <a:pPr marL="285750" indent="-285750" algn="l">
              <a:spcBef>
                <a:spcPts val="0"/>
              </a:spcBef>
              <a:buFont typeface="Arial" panose="020B0604020202020204" pitchFamily="34" charset="0"/>
              <a:buChar char="•"/>
            </a:pPr>
            <a:r>
              <a:rPr lang="sv-SE" sz="1200" i="1" dirty="0" smtClean="0">
                <a:solidFill>
                  <a:srgbClr val="C00000"/>
                </a:solidFill>
              </a:rPr>
              <a:t>”Du är mycket mer aktiv i din rehabilitering än de flesta patienter jag träffar”</a:t>
            </a:r>
            <a:br>
              <a:rPr lang="sv-SE" sz="1200" i="1" dirty="0" smtClean="0">
                <a:solidFill>
                  <a:srgbClr val="C00000"/>
                </a:solidFill>
              </a:rPr>
            </a:br>
            <a:r>
              <a:rPr lang="sv-SE" sz="1200" i="1" dirty="0" smtClean="0">
                <a:solidFill>
                  <a:srgbClr val="C00000"/>
                </a:solidFill>
              </a:rPr>
              <a:t/>
            </a:r>
            <a:br>
              <a:rPr lang="sv-SE" sz="1200" i="1" dirty="0" smtClean="0">
                <a:solidFill>
                  <a:srgbClr val="C00000"/>
                </a:solidFill>
              </a:rPr>
            </a:br>
            <a:r>
              <a:rPr lang="sv-SE" sz="1200" dirty="0" smtClean="0"/>
              <a:t>Det kan leda till press, jämförelser eller en strävan att anstränga sig på ett sätt som inte gagnar en patients tillfrisknande i längden. Ett sätt att uttrycka uppskattning är att utgå från sig själv snarare än patienten.</a:t>
            </a:r>
            <a:br>
              <a:rPr lang="sv-SE" sz="1200" dirty="0" smtClean="0"/>
            </a:br>
            <a:r>
              <a:rPr lang="sv-SE" sz="1200" dirty="0" smtClean="0"/>
              <a:t/>
            </a:r>
            <a:br>
              <a:rPr lang="sv-SE" sz="1200" dirty="0" smtClean="0"/>
            </a:br>
            <a:r>
              <a:rPr lang="sv-SE" sz="1200" i="1" dirty="0" smtClean="0">
                <a:solidFill>
                  <a:srgbClr val="0070C0"/>
                </a:solidFill>
              </a:rPr>
              <a:t>”Jag gillar att du är så aktiv i din rehabilitering, det gör mitt arbete mycket enklare och roligare eftersom jag lättare kan se nästa steg”</a:t>
            </a:r>
          </a:p>
        </p:txBody>
      </p:sp>
      <p:sp>
        <p:nvSpPr>
          <p:cNvPr id="9" name="textruta 8"/>
          <p:cNvSpPr txBox="1"/>
          <p:nvPr/>
        </p:nvSpPr>
        <p:spPr>
          <a:xfrm>
            <a:off x="101075" y="3746024"/>
            <a:ext cx="8786071" cy="2123658"/>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rtlCol="0">
            <a:spAutoFit/>
          </a:bodyPr>
          <a:lstStyle/>
          <a:p>
            <a:pPr marL="285750" indent="-285750" algn="l">
              <a:spcBef>
                <a:spcPts val="0"/>
              </a:spcBef>
              <a:buFont typeface="Arial" panose="020B0604020202020204" pitchFamily="34" charset="0"/>
              <a:buChar char="•"/>
            </a:pPr>
            <a:r>
              <a:rPr lang="sv-SE" sz="1200" dirty="0" smtClean="0"/>
              <a:t>En annan fallgrop är när vi gör negativa jämförelser som tex</a:t>
            </a:r>
            <a:br>
              <a:rPr lang="sv-SE" sz="1200" dirty="0" smtClean="0"/>
            </a:br>
            <a:r>
              <a:rPr lang="sv-SE" sz="1200" dirty="0" smtClean="0"/>
              <a:t/>
            </a:r>
            <a:br>
              <a:rPr lang="sv-SE" sz="1200" dirty="0" smtClean="0"/>
            </a:br>
            <a:r>
              <a:rPr lang="sv-SE" sz="1200" i="1" dirty="0" smtClean="0">
                <a:solidFill>
                  <a:srgbClr val="C00000"/>
                </a:solidFill>
              </a:rPr>
              <a:t>”Titta på de andra, de anstränger sig och det ger resultat”</a:t>
            </a:r>
            <a:br>
              <a:rPr lang="sv-SE" sz="1200" i="1" dirty="0" smtClean="0">
                <a:solidFill>
                  <a:srgbClr val="C00000"/>
                </a:solidFill>
              </a:rPr>
            </a:br>
            <a:r>
              <a:rPr lang="sv-SE" sz="1200" dirty="0" smtClean="0"/>
              <a:t/>
            </a:r>
            <a:br>
              <a:rPr lang="sv-SE" sz="1200" dirty="0" smtClean="0"/>
            </a:br>
            <a:r>
              <a:rPr lang="sv-SE" sz="1200" dirty="0" smtClean="0"/>
              <a:t>Det får ofta effekten att den andre blir arg eller tänker att hen är värdelös vilket knappast förstärker hens förmåga att anstränga sig. Det är lättare att motivera med tex:</a:t>
            </a:r>
            <a:br>
              <a:rPr lang="sv-SE" sz="1200" dirty="0" smtClean="0"/>
            </a:br>
            <a:r>
              <a:rPr lang="sv-SE" sz="1200" dirty="0" smtClean="0"/>
              <a:t/>
            </a:r>
            <a:br>
              <a:rPr lang="sv-SE" sz="1200" dirty="0" smtClean="0"/>
            </a:br>
            <a:r>
              <a:rPr lang="sv-SE" sz="1200" i="1" dirty="0" smtClean="0">
                <a:solidFill>
                  <a:srgbClr val="0070C0"/>
                </a:solidFill>
              </a:rPr>
              <a:t>”Jag skulle gärna vilja att du tog i lite mera, eftersom chansen för att du ska göra framsteg då ökar, </a:t>
            </a:r>
            <a:br>
              <a:rPr lang="sv-SE" sz="1200" i="1" dirty="0" smtClean="0">
                <a:solidFill>
                  <a:srgbClr val="0070C0"/>
                </a:solidFill>
              </a:rPr>
            </a:br>
            <a:r>
              <a:rPr lang="sv-SE" sz="1200" i="1" dirty="0" smtClean="0">
                <a:solidFill>
                  <a:srgbClr val="0070C0"/>
                </a:solidFill>
              </a:rPr>
              <a:t>är det något jag kan göra för att stödja dig med det?”</a:t>
            </a:r>
            <a:br>
              <a:rPr lang="sv-SE" sz="1200" i="1" dirty="0" smtClean="0">
                <a:solidFill>
                  <a:srgbClr val="0070C0"/>
                </a:solidFill>
              </a:rPr>
            </a:br>
            <a:r>
              <a:rPr lang="sv-SE" sz="1200" dirty="0" smtClean="0"/>
              <a:t/>
            </a:r>
            <a:br>
              <a:rPr lang="sv-SE" sz="1200" dirty="0" smtClean="0"/>
            </a:br>
            <a:endParaRPr lang="sv-SE" sz="1200" dirty="0" smtClean="0"/>
          </a:p>
        </p:txBody>
      </p:sp>
    </p:spTree>
    <p:extLst>
      <p:ext uri="{BB962C8B-B14F-4D97-AF65-F5344CB8AC3E}">
        <p14:creationId xmlns:p14="http://schemas.microsoft.com/office/powerpoint/2010/main" val="1453097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9"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ruta 6"/>
          <p:cNvSpPr txBox="1"/>
          <p:nvPr/>
        </p:nvSpPr>
        <p:spPr>
          <a:xfrm>
            <a:off x="172995" y="773143"/>
            <a:ext cx="8390238" cy="1261884"/>
          </a:xfrm>
          <a:prstGeom prst="rect">
            <a:avLst/>
          </a:prstGeom>
          <a:ln>
            <a:noFill/>
          </a:ln>
        </p:spPr>
        <p:style>
          <a:lnRef idx="2">
            <a:schemeClr val="accent5"/>
          </a:lnRef>
          <a:fillRef idx="1">
            <a:schemeClr val="lt1"/>
          </a:fillRef>
          <a:effectRef idx="0">
            <a:schemeClr val="accent5"/>
          </a:effectRef>
          <a:fontRef idx="minor">
            <a:schemeClr val="dk1"/>
          </a:fontRef>
        </p:style>
        <p:txBody>
          <a:bodyPr wrap="square" rtlCol="0">
            <a:spAutoFit/>
          </a:bodyPr>
          <a:lstStyle/>
          <a:p>
            <a:pPr algn="l"/>
            <a:r>
              <a:rPr lang="sv-SE" sz="2000" b="1" dirty="0"/>
              <a:t>Språk som försvårar </a:t>
            </a:r>
            <a:r>
              <a:rPr lang="sv-SE" sz="2000" b="1" dirty="0" smtClean="0"/>
              <a:t>kontakt</a:t>
            </a:r>
            <a:br>
              <a:rPr lang="sv-SE" sz="2000" b="1" dirty="0" smtClean="0"/>
            </a:br>
            <a:endParaRPr lang="sv-SE" sz="2000" b="1" dirty="0"/>
          </a:p>
          <a:p>
            <a:pPr algn="l"/>
            <a:r>
              <a:rPr lang="sv-SE" sz="2000" dirty="0" smtClean="0"/>
              <a:t>● </a:t>
            </a:r>
            <a:r>
              <a:rPr lang="sv-SE" sz="2000" dirty="0"/>
              <a:t>Moraliska </a:t>
            </a:r>
            <a:r>
              <a:rPr lang="sv-SE" sz="2000" dirty="0" smtClean="0"/>
              <a:t>bedömningar </a:t>
            </a:r>
            <a:r>
              <a:rPr lang="sv-SE" sz="2400" i="1" dirty="0" smtClean="0"/>
              <a:t>– </a:t>
            </a:r>
            <a:r>
              <a:rPr lang="sv-SE" sz="1800" i="1" dirty="0" smtClean="0">
                <a:solidFill>
                  <a:schemeClr val="accent6">
                    <a:lumMod val="75000"/>
                  </a:schemeClr>
                </a:solidFill>
              </a:rPr>
              <a:t>rätt/fel, bra/dåligt</a:t>
            </a:r>
            <a:endParaRPr lang="sv-SE" sz="1800" i="1" dirty="0">
              <a:solidFill>
                <a:schemeClr val="accent6">
                  <a:lumMod val="75000"/>
                </a:schemeClr>
              </a:solidFill>
            </a:endParaRPr>
          </a:p>
        </p:txBody>
      </p:sp>
      <p:sp>
        <p:nvSpPr>
          <p:cNvPr id="10" name="textruta 9"/>
          <p:cNvSpPr txBox="1"/>
          <p:nvPr/>
        </p:nvSpPr>
        <p:spPr>
          <a:xfrm>
            <a:off x="130147" y="2835774"/>
            <a:ext cx="8390238" cy="461665"/>
          </a:xfrm>
          <a:prstGeom prst="rect">
            <a:avLst/>
          </a:prstGeom>
          <a:ln>
            <a:noFill/>
          </a:ln>
        </p:spPr>
        <p:style>
          <a:lnRef idx="2">
            <a:schemeClr val="accent5"/>
          </a:lnRef>
          <a:fillRef idx="1">
            <a:schemeClr val="lt1"/>
          </a:fillRef>
          <a:effectRef idx="0">
            <a:schemeClr val="accent5"/>
          </a:effectRef>
          <a:fontRef idx="minor">
            <a:schemeClr val="dk1"/>
          </a:fontRef>
        </p:style>
        <p:txBody>
          <a:bodyPr wrap="square" rtlCol="0">
            <a:spAutoFit/>
          </a:bodyPr>
          <a:lstStyle/>
          <a:p>
            <a:pPr algn="l"/>
            <a:r>
              <a:rPr lang="sv-SE" sz="2400" dirty="0" smtClean="0"/>
              <a:t>● </a:t>
            </a:r>
            <a:r>
              <a:rPr lang="sv-SE" sz="2000" dirty="0" smtClean="0"/>
              <a:t>Tvång/krav</a:t>
            </a:r>
            <a:r>
              <a:rPr lang="sv-SE" sz="2400" dirty="0" smtClean="0"/>
              <a:t> – </a:t>
            </a:r>
            <a:r>
              <a:rPr lang="sv-SE" sz="1800" i="1" dirty="0" smtClean="0">
                <a:solidFill>
                  <a:schemeClr val="accent6">
                    <a:lumMod val="75000"/>
                  </a:schemeClr>
                </a:solidFill>
              </a:rPr>
              <a:t>jag/de/du borde eller måste…</a:t>
            </a:r>
            <a:endParaRPr lang="sv-SE" sz="1800" i="1" dirty="0">
              <a:solidFill>
                <a:schemeClr val="accent6">
                  <a:lumMod val="75000"/>
                </a:schemeClr>
              </a:solidFill>
            </a:endParaRPr>
          </a:p>
        </p:txBody>
      </p:sp>
      <p:sp>
        <p:nvSpPr>
          <p:cNvPr id="3" name="textruta 2"/>
          <p:cNvSpPr txBox="1"/>
          <p:nvPr/>
        </p:nvSpPr>
        <p:spPr>
          <a:xfrm>
            <a:off x="6807200" y="2361029"/>
            <a:ext cx="2019300" cy="2486788"/>
          </a:xfrm>
          <a:prstGeom prst="rect">
            <a:avLst/>
          </a:prstGeom>
          <a:ln>
            <a:noFill/>
          </a:ln>
        </p:spPr>
        <p:style>
          <a:lnRef idx="2">
            <a:schemeClr val="accent5"/>
          </a:lnRef>
          <a:fillRef idx="1">
            <a:schemeClr val="lt1"/>
          </a:fillRef>
          <a:effectRef idx="0">
            <a:schemeClr val="accent5"/>
          </a:effectRef>
          <a:fontRef idx="minor">
            <a:schemeClr val="dk1"/>
          </a:fontRef>
        </p:style>
        <p:txBody>
          <a:bodyPr wrap="square" rtlCol="0">
            <a:spAutoFit/>
          </a:bodyPr>
          <a:lstStyle/>
          <a:p>
            <a:pPr algn="l">
              <a:spcBef>
                <a:spcPts val="0"/>
              </a:spcBef>
            </a:pPr>
            <a:endParaRPr lang="sv-SE" sz="1400" b="1" dirty="0" smtClean="0"/>
          </a:p>
        </p:txBody>
      </p:sp>
      <p:sp>
        <p:nvSpPr>
          <p:cNvPr id="13" name="textruta 12"/>
          <p:cNvSpPr txBox="1"/>
          <p:nvPr/>
        </p:nvSpPr>
        <p:spPr>
          <a:xfrm>
            <a:off x="6315331" y="3097316"/>
            <a:ext cx="2451100" cy="738664"/>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rtlCol="0">
            <a:spAutoFit/>
          </a:bodyPr>
          <a:lstStyle/>
          <a:p>
            <a:pPr>
              <a:spcBef>
                <a:spcPts val="0"/>
              </a:spcBef>
            </a:pPr>
            <a:r>
              <a:rPr lang="sv-SE" sz="1400" b="1" dirty="0" smtClean="0">
                <a:solidFill>
                  <a:schemeClr val="bg1"/>
                </a:solidFill>
              </a:rPr>
              <a:t>Syftet är kontakt.</a:t>
            </a:r>
          </a:p>
          <a:p>
            <a:pPr>
              <a:spcBef>
                <a:spcPts val="0"/>
              </a:spcBef>
            </a:pPr>
            <a:r>
              <a:rPr lang="sv-SE" sz="1400" b="1" dirty="0" smtClean="0">
                <a:solidFill>
                  <a:schemeClr val="bg1"/>
                </a:solidFill>
              </a:rPr>
              <a:t>Se den andra som människa.</a:t>
            </a:r>
          </a:p>
        </p:txBody>
      </p:sp>
      <p:sp>
        <p:nvSpPr>
          <p:cNvPr id="2" name="Platshållare för bildnummer 1"/>
          <p:cNvSpPr>
            <a:spLocks noGrp="1"/>
          </p:cNvSpPr>
          <p:nvPr>
            <p:ph type="sldNum" sz="quarter" idx="12"/>
          </p:nvPr>
        </p:nvSpPr>
        <p:spPr/>
        <p:txBody>
          <a:bodyPr/>
          <a:lstStyle/>
          <a:p>
            <a:fld id="{EF507F4B-B44B-4017-97A3-E9C08C994F4D}" type="slidenum">
              <a:rPr lang="sv-SE" smtClean="0"/>
              <a:t>26</a:t>
            </a:fld>
            <a:endParaRPr lang="sv-SE"/>
          </a:p>
        </p:txBody>
      </p:sp>
      <p:sp>
        <p:nvSpPr>
          <p:cNvPr id="15" name="textruta 14"/>
          <p:cNvSpPr txBox="1"/>
          <p:nvPr/>
        </p:nvSpPr>
        <p:spPr>
          <a:xfrm>
            <a:off x="130147" y="2141684"/>
            <a:ext cx="8390238" cy="461665"/>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rtlCol="0">
            <a:spAutoFit/>
          </a:bodyPr>
          <a:lstStyle/>
          <a:p>
            <a:pPr algn="l"/>
            <a:r>
              <a:rPr lang="sv-SE" sz="2400" dirty="0" smtClean="0"/>
              <a:t>● </a:t>
            </a:r>
            <a:r>
              <a:rPr lang="sv-SE" sz="2000" dirty="0" smtClean="0"/>
              <a:t>Jämförelser – </a:t>
            </a:r>
            <a:r>
              <a:rPr lang="sv-SE" sz="1800" i="1" dirty="0" smtClean="0">
                <a:solidFill>
                  <a:schemeClr val="accent2">
                    <a:lumMod val="75000"/>
                  </a:schemeClr>
                </a:solidFill>
              </a:rPr>
              <a:t>du/jag/dom är mycket mera/mindre</a:t>
            </a:r>
            <a:endParaRPr lang="sv-SE" sz="1800" i="1" dirty="0">
              <a:solidFill>
                <a:schemeClr val="accent2">
                  <a:lumMod val="75000"/>
                </a:schemeClr>
              </a:solidFill>
            </a:endParaRPr>
          </a:p>
        </p:txBody>
      </p:sp>
    </p:spTree>
    <p:extLst>
      <p:ext uri="{BB962C8B-B14F-4D97-AF65-F5344CB8AC3E}">
        <p14:creationId xmlns:p14="http://schemas.microsoft.com/office/powerpoint/2010/main" val="3306564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ruta 6"/>
          <p:cNvSpPr txBox="1"/>
          <p:nvPr/>
        </p:nvSpPr>
        <p:spPr>
          <a:xfrm>
            <a:off x="172995" y="756924"/>
            <a:ext cx="8390238" cy="584775"/>
          </a:xfrm>
          <a:prstGeom prst="rect">
            <a:avLst/>
          </a:prstGeom>
          <a:ln>
            <a:noFill/>
          </a:ln>
        </p:spPr>
        <p:style>
          <a:lnRef idx="2">
            <a:schemeClr val="accent5"/>
          </a:lnRef>
          <a:fillRef idx="1">
            <a:schemeClr val="lt1"/>
          </a:fillRef>
          <a:effectRef idx="0">
            <a:schemeClr val="accent5"/>
          </a:effectRef>
          <a:fontRef idx="minor">
            <a:schemeClr val="dk1"/>
          </a:fontRef>
        </p:style>
        <p:txBody>
          <a:bodyPr wrap="square" rtlCol="0">
            <a:spAutoFit/>
          </a:bodyPr>
          <a:lstStyle/>
          <a:p>
            <a:pPr algn="l"/>
            <a:r>
              <a:rPr lang="sv-SE" sz="2000" b="1" dirty="0"/>
              <a:t>Språk som försvårar </a:t>
            </a:r>
            <a:r>
              <a:rPr lang="sv-SE" sz="2000" b="1" dirty="0" smtClean="0"/>
              <a:t>kontakt</a:t>
            </a:r>
            <a:br>
              <a:rPr lang="sv-SE" sz="2000" b="1" dirty="0" smtClean="0"/>
            </a:br>
            <a:endParaRPr lang="sv-SE" sz="1200" b="1" dirty="0"/>
          </a:p>
        </p:txBody>
      </p:sp>
      <p:sp>
        <p:nvSpPr>
          <p:cNvPr id="3" name="textruta 2"/>
          <p:cNvSpPr txBox="1"/>
          <p:nvPr/>
        </p:nvSpPr>
        <p:spPr>
          <a:xfrm>
            <a:off x="6807200" y="2361029"/>
            <a:ext cx="2019300" cy="2486788"/>
          </a:xfrm>
          <a:prstGeom prst="rect">
            <a:avLst/>
          </a:prstGeom>
          <a:ln>
            <a:noFill/>
          </a:ln>
        </p:spPr>
        <p:style>
          <a:lnRef idx="2">
            <a:schemeClr val="accent5"/>
          </a:lnRef>
          <a:fillRef idx="1">
            <a:schemeClr val="lt1"/>
          </a:fillRef>
          <a:effectRef idx="0">
            <a:schemeClr val="accent5"/>
          </a:effectRef>
          <a:fontRef idx="minor">
            <a:schemeClr val="dk1"/>
          </a:fontRef>
        </p:style>
        <p:txBody>
          <a:bodyPr wrap="square" rtlCol="0">
            <a:spAutoFit/>
          </a:bodyPr>
          <a:lstStyle/>
          <a:p>
            <a:pPr algn="l">
              <a:spcBef>
                <a:spcPts val="0"/>
              </a:spcBef>
            </a:pPr>
            <a:endParaRPr lang="sv-SE" sz="1400" b="1" dirty="0" smtClean="0"/>
          </a:p>
        </p:txBody>
      </p:sp>
      <p:sp>
        <p:nvSpPr>
          <p:cNvPr id="13" name="textruta 12"/>
          <p:cNvSpPr txBox="1"/>
          <p:nvPr/>
        </p:nvSpPr>
        <p:spPr>
          <a:xfrm>
            <a:off x="6315331" y="3097316"/>
            <a:ext cx="2451100" cy="738664"/>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rtlCol="0">
            <a:spAutoFit/>
          </a:bodyPr>
          <a:lstStyle/>
          <a:p>
            <a:pPr>
              <a:spcBef>
                <a:spcPts val="0"/>
              </a:spcBef>
            </a:pPr>
            <a:r>
              <a:rPr lang="sv-SE" sz="1400" b="1" dirty="0" smtClean="0">
                <a:solidFill>
                  <a:schemeClr val="bg1"/>
                </a:solidFill>
              </a:rPr>
              <a:t>Syftet är kontakt.</a:t>
            </a:r>
          </a:p>
          <a:p>
            <a:pPr>
              <a:spcBef>
                <a:spcPts val="0"/>
              </a:spcBef>
            </a:pPr>
            <a:r>
              <a:rPr lang="sv-SE" sz="1400" b="1" dirty="0" smtClean="0">
                <a:solidFill>
                  <a:schemeClr val="bg1"/>
                </a:solidFill>
              </a:rPr>
              <a:t>Se den andra som människa.</a:t>
            </a:r>
          </a:p>
        </p:txBody>
      </p:sp>
      <p:sp>
        <p:nvSpPr>
          <p:cNvPr id="2" name="Platshållare för bildnummer 1"/>
          <p:cNvSpPr>
            <a:spLocks noGrp="1"/>
          </p:cNvSpPr>
          <p:nvPr>
            <p:ph type="sldNum" sz="quarter" idx="12"/>
          </p:nvPr>
        </p:nvSpPr>
        <p:spPr/>
        <p:txBody>
          <a:bodyPr/>
          <a:lstStyle/>
          <a:p>
            <a:fld id="{EF507F4B-B44B-4017-97A3-E9C08C994F4D}" type="slidenum">
              <a:rPr lang="sv-SE" smtClean="0"/>
              <a:t>27</a:t>
            </a:fld>
            <a:endParaRPr lang="sv-SE"/>
          </a:p>
        </p:txBody>
      </p:sp>
      <p:sp>
        <p:nvSpPr>
          <p:cNvPr id="4" name="textruta 3"/>
          <p:cNvSpPr txBox="1"/>
          <p:nvPr/>
        </p:nvSpPr>
        <p:spPr>
          <a:xfrm>
            <a:off x="172991" y="1224969"/>
            <a:ext cx="8857989" cy="1785104"/>
          </a:xfrm>
          <a:prstGeom prst="rect">
            <a:avLst/>
          </a:prstGeom>
          <a:ln>
            <a:noFill/>
          </a:ln>
        </p:spPr>
        <p:style>
          <a:lnRef idx="2">
            <a:schemeClr val="accent5"/>
          </a:lnRef>
          <a:fillRef idx="1">
            <a:schemeClr val="lt1"/>
          </a:fillRef>
          <a:effectRef idx="0">
            <a:schemeClr val="accent5"/>
          </a:effectRef>
          <a:fontRef idx="minor">
            <a:schemeClr val="dk1"/>
          </a:fontRef>
        </p:style>
        <p:txBody>
          <a:bodyPr wrap="square" rtlCol="0">
            <a:spAutoFit/>
          </a:bodyPr>
          <a:lstStyle/>
          <a:p>
            <a:pPr algn="l">
              <a:spcBef>
                <a:spcPts val="0"/>
              </a:spcBef>
            </a:pPr>
            <a:endParaRPr lang="sv-SE" sz="1400" b="1" dirty="0"/>
          </a:p>
          <a:p>
            <a:pPr marL="285750" indent="-285750" algn="l">
              <a:spcBef>
                <a:spcPts val="0"/>
              </a:spcBef>
              <a:buFont typeface="Arial" panose="020B0604020202020204" pitchFamily="34" charset="0"/>
              <a:buChar char="•"/>
            </a:pPr>
            <a:r>
              <a:rPr lang="sv-SE" sz="1200" dirty="0" smtClean="0"/>
              <a:t>Tvång och krav samt ord som ”måste” eller ”borde” antyder att det inte finns något annat val.</a:t>
            </a:r>
            <a:br>
              <a:rPr lang="sv-SE" sz="1200" dirty="0" smtClean="0"/>
            </a:br>
            <a:r>
              <a:rPr lang="sv-SE" sz="1200" dirty="0" smtClean="0"/>
              <a:t>Tanken på att inte kunna välja eller påverka leder lätt till revolt och ovilja. Kan vi omvandla tvång/krav till frivilliga ja eller nej. </a:t>
            </a:r>
            <a:br>
              <a:rPr lang="sv-SE" sz="1200" dirty="0" smtClean="0"/>
            </a:br>
            <a:endParaRPr lang="sv-SE" sz="1200" dirty="0" smtClean="0"/>
          </a:p>
          <a:p>
            <a:pPr marL="285750" indent="-285750" algn="l">
              <a:spcBef>
                <a:spcPts val="0"/>
              </a:spcBef>
              <a:buFont typeface="Arial" panose="020B0604020202020204" pitchFamily="34" charset="0"/>
              <a:buChar char="•"/>
            </a:pPr>
            <a:r>
              <a:rPr lang="sv-SE" sz="1200" dirty="0" smtClean="0"/>
              <a:t>Om vårdpersonal säger till patienten att </a:t>
            </a:r>
            <a:r>
              <a:rPr lang="sv-SE" sz="1200" i="1" dirty="0" smtClean="0">
                <a:solidFill>
                  <a:srgbClr val="C00000"/>
                </a:solidFill>
              </a:rPr>
              <a:t>”</a:t>
            </a:r>
            <a:r>
              <a:rPr lang="sv-SE" sz="1200" i="1" dirty="0">
                <a:solidFill>
                  <a:srgbClr val="C00000"/>
                </a:solidFill>
              </a:rPr>
              <a:t>du </a:t>
            </a:r>
            <a:r>
              <a:rPr lang="sv-SE" sz="1200" i="1" dirty="0" smtClean="0">
                <a:solidFill>
                  <a:srgbClr val="C00000"/>
                </a:solidFill>
              </a:rPr>
              <a:t>måste </a:t>
            </a:r>
            <a:r>
              <a:rPr lang="sv-SE" sz="1200" i="1" dirty="0">
                <a:solidFill>
                  <a:srgbClr val="C00000"/>
                </a:solidFill>
              </a:rPr>
              <a:t>ta </a:t>
            </a:r>
            <a:r>
              <a:rPr lang="sv-SE" sz="1200" i="1" dirty="0" smtClean="0">
                <a:solidFill>
                  <a:srgbClr val="C00000"/>
                </a:solidFill>
              </a:rPr>
              <a:t>sin medicin” </a:t>
            </a:r>
            <a:r>
              <a:rPr lang="sv-SE" sz="1200" dirty="0" smtClean="0"/>
              <a:t>och  på bestämda klockslag kan patienten känna sig tvingad eller ofri. Ett alternativ är att byta ut måste och borde till vill/vill inte.</a:t>
            </a:r>
            <a:br>
              <a:rPr lang="sv-SE" sz="1200" dirty="0" smtClean="0"/>
            </a:br>
            <a:r>
              <a:rPr lang="sv-SE" sz="1200" dirty="0" smtClean="0"/>
              <a:t/>
            </a:r>
            <a:br>
              <a:rPr lang="sv-SE" sz="1200" dirty="0" smtClean="0"/>
            </a:br>
            <a:endParaRPr lang="sv-SE" sz="1200" dirty="0" smtClean="0"/>
          </a:p>
        </p:txBody>
      </p:sp>
      <p:sp>
        <p:nvSpPr>
          <p:cNvPr id="10" name="textruta 9"/>
          <p:cNvSpPr txBox="1"/>
          <p:nvPr/>
        </p:nvSpPr>
        <p:spPr>
          <a:xfrm>
            <a:off x="172989" y="4089456"/>
            <a:ext cx="8857989" cy="861774"/>
          </a:xfrm>
          <a:prstGeom prst="rect">
            <a:avLst/>
          </a:prstGeom>
          <a:ln>
            <a:noFill/>
          </a:ln>
        </p:spPr>
        <p:style>
          <a:lnRef idx="2">
            <a:schemeClr val="accent5"/>
          </a:lnRef>
          <a:fillRef idx="1">
            <a:schemeClr val="lt1"/>
          </a:fillRef>
          <a:effectRef idx="0">
            <a:schemeClr val="accent5"/>
          </a:effectRef>
          <a:fontRef idx="minor">
            <a:schemeClr val="dk1"/>
          </a:fontRef>
        </p:style>
        <p:txBody>
          <a:bodyPr wrap="square" rtlCol="0">
            <a:spAutoFit/>
          </a:bodyPr>
          <a:lstStyle/>
          <a:p>
            <a:pPr algn="l">
              <a:spcBef>
                <a:spcPts val="0"/>
              </a:spcBef>
            </a:pPr>
            <a:endParaRPr lang="sv-SE" sz="1400" b="1" dirty="0"/>
          </a:p>
          <a:p>
            <a:pPr marL="285750" indent="-285750" algn="l">
              <a:spcBef>
                <a:spcPts val="0"/>
              </a:spcBef>
              <a:buFont typeface="Arial" panose="020B0604020202020204" pitchFamily="34" charset="0"/>
              <a:buChar char="•"/>
            </a:pPr>
            <a:r>
              <a:rPr lang="sv-SE" sz="1200" dirty="0" smtClean="0">
                <a:solidFill>
                  <a:srgbClr val="C00000"/>
                </a:solidFill>
              </a:rPr>
              <a:t>”Min kollega borde städa upp efter sig”</a:t>
            </a:r>
            <a:br>
              <a:rPr lang="sv-SE" sz="1200" dirty="0" smtClean="0">
                <a:solidFill>
                  <a:srgbClr val="C00000"/>
                </a:solidFill>
              </a:rPr>
            </a:br>
            <a:r>
              <a:rPr lang="sv-SE" sz="1200" dirty="0" smtClean="0">
                <a:solidFill>
                  <a:srgbClr val="0070C0"/>
                </a:solidFill>
              </a:rPr>
              <a:t/>
            </a:r>
            <a:br>
              <a:rPr lang="sv-SE" sz="1200" dirty="0" smtClean="0">
                <a:solidFill>
                  <a:srgbClr val="0070C0"/>
                </a:solidFill>
              </a:rPr>
            </a:br>
            <a:r>
              <a:rPr lang="sv-SE" sz="1200" i="1" dirty="0" smtClean="0">
                <a:solidFill>
                  <a:srgbClr val="0070C0"/>
                </a:solidFill>
              </a:rPr>
              <a:t>” Jag skulle vilja att min kollega städar upp efter sig, eftersom ordning hjälper mig att slappna av”</a:t>
            </a:r>
          </a:p>
        </p:txBody>
      </p:sp>
      <p:sp>
        <p:nvSpPr>
          <p:cNvPr id="11" name="textruta 10"/>
          <p:cNvSpPr txBox="1"/>
          <p:nvPr/>
        </p:nvSpPr>
        <p:spPr>
          <a:xfrm>
            <a:off x="172990" y="2538833"/>
            <a:ext cx="8857989" cy="1231106"/>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rtlCol="0">
            <a:spAutoFit/>
          </a:bodyPr>
          <a:lstStyle/>
          <a:p>
            <a:pPr algn="l">
              <a:spcBef>
                <a:spcPts val="0"/>
              </a:spcBef>
            </a:pPr>
            <a:endParaRPr lang="sv-SE" sz="1400" b="1" dirty="0"/>
          </a:p>
          <a:p>
            <a:pPr marL="285750" indent="-285750" algn="l">
              <a:spcBef>
                <a:spcPts val="0"/>
              </a:spcBef>
              <a:buFont typeface="Arial" panose="020B0604020202020204" pitchFamily="34" charset="0"/>
              <a:buChar char="•"/>
            </a:pPr>
            <a:r>
              <a:rPr lang="sv-SE" sz="1200" i="1" dirty="0" smtClean="0">
                <a:solidFill>
                  <a:srgbClr val="0070C0"/>
                </a:solidFill>
              </a:rPr>
              <a:t>” Jag vill att hon ska ta sin medicin eftersom jag tror att de kommer att bidra till mer </a:t>
            </a:r>
            <a:r>
              <a:rPr lang="sv-SE" sz="1200" i="1" dirty="0">
                <a:solidFill>
                  <a:srgbClr val="0070C0"/>
                </a:solidFill>
              </a:rPr>
              <a:t>lugn” </a:t>
            </a:r>
            <a:r>
              <a:rPr lang="sv-SE" sz="1200" i="1" dirty="0" smtClean="0">
                <a:solidFill>
                  <a:srgbClr val="0070C0"/>
                </a:solidFill>
              </a:rPr>
              <a:t/>
            </a:r>
            <a:br>
              <a:rPr lang="sv-SE" sz="1200" i="1" dirty="0" smtClean="0">
                <a:solidFill>
                  <a:srgbClr val="0070C0"/>
                </a:solidFill>
              </a:rPr>
            </a:br>
            <a:r>
              <a:rPr lang="sv-SE" sz="1200" i="1" dirty="0" smtClean="0">
                <a:solidFill>
                  <a:srgbClr val="0070C0"/>
                </a:solidFill>
              </a:rPr>
              <a:t/>
            </a:r>
            <a:br>
              <a:rPr lang="sv-SE" sz="1200" i="1" dirty="0" smtClean="0">
                <a:solidFill>
                  <a:srgbClr val="0070C0"/>
                </a:solidFill>
              </a:rPr>
            </a:br>
            <a:r>
              <a:rPr lang="sv-SE" sz="1200" i="1" dirty="0" smtClean="0">
                <a:solidFill>
                  <a:srgbClr val="0070C0"/>
                </a:solidFill>
              </a:rPr>
              <a:t>”</a:t>
            </a:r>
            <a:r>
              <a:rPr lang="sv-SE" sz="1200" i="1" dirty="0">
                <a:solidFill>
                  <a:srgbClr val="0070C0"/>
                </a:solidFill>
              </a:rPr>
              <a:t>Jag skulle vilja att du tar medicinen </a:t>
            </a:r>
            <a:r>
              <a:rPr lang="sv-SE" sz="1200" i="1" dirty="0" err="1">
                <a:solidFill>
                  <a:srgbClr val="0070C0"/>
                </a:solidFill>
              </a:rPr>
              <a:t>kl</a:t>
            </a:r>
            <a:r>
              <a:rPr lang="sv-SE" sz="1200" i="1" dirty="0">
                <a:solidFill>
                  <a:srgbClr val="0070C0"/>
                </a:solidFill>
              </a:rPr>
              <a:t> 8.00, 14 och 20 eftersom det leder till att koncentrationen av </a:t>
            </a:r>
            <a:r>
              <a:rPr lang="sv-SE" sz="1200" i="1" dirty="0" smtClean="0">
                <a:solidFill>
                  <a:srgbClr val="0070C0"/>
                </a:solidFill>
              </a:rPr>
              <a:t> </a:t>
            </a:r>
            <a:br>
              <a:rPr lang="sv-SE" sz="1200" i="1" dirty="0" smtClean="0">
                <a:solidFill>
                  <a:srgbClr val="0070C0"/>
                </a:solidFill>
              </a:rPr>
            </a:br>
            <a:r>
              <a:rPr lang="sv-SE" sz="1200" i="1" dirty="0" smtClean="0">
                <a:solidFill>
                  <a:srgbClr val="0070C0"/>
                </a:solidFill>
              </a:rPr>
              <a:t> medicinen </a:t>
            </a:r>
            <a:r>
              <a:rPr lang="sv-SE" sz="1200" i="1" dirty="0">
                <a:solidFill>
                  <a:srgbClr val="0070C0"/>
                </a:solidFill>
              </a:rPr>
              <a:t>i ditt blod blir jämn över dygnet, ser du något hinder för det?”</a:t>
            </a:r>
            <a:br>
              <a:rPr lang="sv-SE" sz="1200" i="1" dirty="0">
                <a:solidFill>
                  <a:srgbClr val="0070C0"/>
                </a:solidFill>
              </a:rPr>
            </a:br>
            <a:endParaRPr lang="sv-SE" sz="1200" i="1" dirty="0" smtClean="0">
              <a:solidFill>
                <a:srgbClr val="0070C0"/>
              </a:solidFill>
            </a:endParaRPr>
          </a:p>
        </p:txBody>
      </p:sp>
    </p:spTree>
    <p:extLst>
      <p:ext uri="{BB962C8B-B14F-4D97-AF65-F5344CB8AC3E}">
        <p14:creationId xmlns:p14="http://schemas.microsoft.com/office/powerpoint/2010/main" val="2344540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0"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ruta 6"/>
          <p:cNvSpPr txBox="1"/>
          <p:nvPr/>
        </p:nvSpPr>
        <p:spPr>
          <a:xfrm>
            <a:off x="172995" y="773143"/>
            <a:ext cx="8390238" cy="1261884"/>
          </a:xfrm>
          <a:prstGeom prst="rect">
            <a:avLst/>
          </a:prstGeom>
          <a:ln>
            <a:noFill/>
          </a:ln>
        </p:spPr>
        <p:style>
          <a:lnRef idx="2">
            <a:schemeClr val="accent5"/>
          </a:lnRef>
          <a:fillRef idx="1">
            <a:schemeClr val="lt1"/>
          </a:fillRef>
          <a:effectRef idx="0">
            <a:schemeClr val="accent5"/>
          </a:effectRef>
          <a:fontRef idx="minor">
            <a:schemeClr val="dk1"/>
          </a:fontRef>
        </p:style>
        <p:txBody>
          <a:bodyPr wrap="square" rtlCol="0">
            <a:spAutoFit/>
          </a:bodyPr>
          <a:lstStyle/>
          <a:p>
            <a:pPr algn="l"/>
            <a:r>
              <a:rPr lang="sv-SE" sz="2000" b="1" dirty="0"/>
              <a:t>Språk som försvårar </a:t>
            </a:r>
            <a:r>
              <a:rPr lang="sv-SE" sz="2000" b="1" dirty="0" smtClean="0"/>
              <a:t>kontakt</a:t>
            </a:r>
            <a:br>
              <a:rPr lang="sv-SE" sz="2000" b="1" dirty="0" smtClean="0"/>
            </a:br>
            <a:endParaRPr lang="sv-SE" sz="2000" b="1" dirty="0"/>
          </a:p>
          <a:p>
            <a:pPr algn="l"/>
            <a:r>
              <a:rPr lang="sv-SE" sz="2000" dirty="0" smtClean="0"/>
              <a:t>● </a:t>
            </a:r>
            <a:r>
              <a:rPr lang="sv-SE" sz="2000" dirty="0"/>
              <a:t>Moraliska </a:t>
            </a:r>
            <a:r>
              <a:rPr lang="sv-SE" sz="2000" dirty="0" smtClean="0"/>
              <a:t>bedömningar </a:t>
            </a:r>
            <a:r>
              <a:rPr lang="sv-SE" sz="2400" i="1" dirty="0" smtClean="0"/>
              <a:t>– </a:t>
            </a:r>
            <a:r>
              <a:rPr lang="sv-SE" sz="1800" i="1" dirty="0" smtClean="0">
                <a:solidFill>
                  <a:schemeClr val="accent6">
                    <a:lumMod val="75000"/>
                  </a:schemeClr>
                </a:solidFill>
              </a:rPr>
              <a:t>rätt/fel, bra/dåligt</a:t>
            </a:r>
            <a:endParaRPr lang="sv-SE" sz="1800" i="1" dirty="0">
              <a:solidFill>
                <a:schemeClr val="accent6">
                  <a:lumMod val="75000"/>
                </a:schemeClr>
              </a:solidFill>
            </a:endParaRPr>
          </a:p>
        </p:txBody>
      </p:sp>
      <p:sp>
        <p:nvSpPr>
          <p:cNvPr id="10" name="textruta 9"/>
          <p:cNvSpPr txBox="1"/>
          <p:nvPr/>
        </p:nvSpPr>
        <p:spPr>
          <a:xfrm>
            <a:off x="130147" y="2835774"/>
            <a:ext cx="8390238" cy="461665"/>
          </a:xfrm>
          <a:prstGeom prst="rect">
            <a:avLst/>
          </a:prstGeom>
          <a:ln>
            <a:noFill/>
          </a:ln>
        </p:spPr>
        <p:style>
          <a:lnRef idx="2">
            <a:schemeClr val="accent5"/>
          </a:lnRef>
          <a:fillRef idx="1">
            <a:schemeClr val="lt1"/>
          </a:fillRef>
          <a:effectRef idx="0">
            <a:schemeClr val="accent5"/>
          </a:effectRef>
          <a:fontRef idx="minor">
            <a:schemeClr val="dk1"/>
          </a:fontRef>
        </p:style>
        <p:txBody>
          <a:bodyPr wrap="square" rtlCol="0">
            <a:spAutoFit/>
          </a:bodyPr>
          <a:lstStyle/>
          <a:p>
            <a:pPr algn="l"/>
            <a:r>
              <a:rPr lang="sv-SE" sz="2400" dirty="0" smtClean="0"/>
              <a:t>● </a:t>
            </a:r>
            <a:r>
              <a:rPr lang="sv-SE" sz="2000" dirty="0" smtClean="0"/>
              <a:t>Tvång/krav</a:t>
            </a:r>
            <a:r>
              <a:rPr lang="sv-SE" sz="2400" dirty="0" smtClean="0"/>
              <a:t> – </a:t>
            </a:r>
            <a:r>
              <a:rPr lang="sv-SE" sz="1800" i="1" dirty="0" smtClean="0">
                <a:solidFill>
                  <a:schemeClr val="accent6">
                    <a:lumMod val="75000"/>
                  </a:schemeClr>
                </a:solidFill>
              </a:rPr>
              <a:t>jag/de/du borde eller måste…</a:t>
            </a:r>
            <a:endParaRPr lang="sv-SE" sz="1800" i="1" dirty="0">
              <a:solidFill>
                <a:schemeClr val="accent6">
                  <a:lumMod val="75000"/>
                </a:schemeClr>
              </a:solidFill>
            </a:endParaRPr>
          </a:p>
        </p:txBody>
      </p:sp>
      <p:sp>
        <p:nvSpPr>
          <p:cNvPr id="3" name="textruta 2"/>
          <p:cNvSpPr txBox="1"/>
          <p:nvPr/>
        </p:nvSpPr>
        <p:spPr>
          <a:xfrm>
            <a:off x="6807200" y="2361029"/>
            <a:ext cx="2019300" cy="2486788"/>
          </a:xfrm>
          <a:prstGeom prst="rect">
            <a:avLst/>
          </a:prstGeom>
          <a:ln>
            <a:noFill/>
          </a:ln>
        </p:spPr>
        <p:style>
          <a:lnRef idx="2">
            <a:schemeClr val="accent5"/>
          </a:lnRef>
          <a:fillRef idx="1">
            <a:schemeClr val="lt1"/>
          </a:fillRef>
          <a:effectRef idx="0">
            <a:schemeClr val="accent5"/>
          </a:effectRef>
          <a:fontRef idx="minor">
            <a:schemeClr val="dk1"/>
          </a:fontRef>
        </p:style>
        <p:txBody>
          <a:bodyPr wrap="square" rtlCol="0">
            <a:spAutoFit/>
          </a:bodyPr>
          <a:lstStyle/>
          <a:p>
            <a:pPr algn="l">
              <a:spcBef>
                <a:spcPts val="0"/>
              </a:spcBef>
            </a:pPr>
            <a:endParaRPr lang="sv-SE" sz="1400" b="1" dirty="0" smtClean="0"/>
          </a:p>
        </p:txBody>
      </p:sp>
      <p:sp>
        <p:nvSpPr>
          <p:cNvPr id="13" name="textruta 12"/>
          <p:cNvSpPr txBox="1"/>
          <p:nvPr/>
        </p:nvSpPr>
        <p:spPr>
          <a:xfrm>
            <a:off x="6315331" y="3097316"/>
            <a:ext cx="2451100" cy="738664"/>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rtlCol="0">
            <a:spAutoFit/>
          </a:bodyPr>
          <a:lstStyle/>
          <a:p>
            <a:pPr>
              <a:spcBef>
                <a:spcPts val="0"/>
              </a:spcBef>
            </a:pPr>
            <a:r>
              <a:rPr lang="sv-SE" sz="1400" b="1" dirty="0" smtClean="0">
                <a:solidFill>
                  <a:schemeClr val="bg1"/>
                </a:solidFill>
              </a:rPr>
              <a:t>Syftet är kontakt.</a:t>
            </a:r>
          </a:p>
          <a:p>
            <a:pPr>
              <a:spcBef>
                <a:spcPts val="0"/>
              </a:spcBef>
            </a:pPr>
            <a:r>
              <a:rPr lang="sv-SE" sz="1400" b="1" dirty="0" smtClean="0">
                <a:solidFill>
                  <a:schemeClr val="bg1"/>
                </a:solidFill>
              </a:rPr>
              <a:t>Se den andra som människa.</a:t>
            </a:r>
          </a:p>
        </p:txBody>
      </p:sp>
      <p:sp>
        <p:nvSpPr>
          <p:cNvPr id="2" name="Platshållare för bildnummer 1"/>
          <p:cNvSpPr>
            <a:spLocks noGrp="1"/>
          </p:cNvSpPr>
          <p:nvPr>
            <p:ph type="sldNum" sz="quarter" idx="12"/>
          </p:nvPr>
        </p:nvSpPr>
        <p:spPr/>
        <p:txBody>
          <a:bodyPr/>
          <a:lstStyle/>
          <a:p>
            <a:fld id="{EF507F4B-B44B-4017-97A3-E9C08C994F4D}" type="slidenum">
              <a:rPr lang="sv-SE" smtClean="0"/>
              <a:t>28</a:t>
            </a:fld>
            <a:endParaRPr lang="sv-SE"/>
          </a:p>
        </p:txBody>
      </p:sp>
      <p:sp>
        <p:nvSpPr>
          <p:cNvPr id="15" name="textruta 14"/>
          <p:cNvSpPr txBox="1"/>
          <p:nvPr/>
        </p:nvSpPr>
        <p:spPr>
          <a:xfrm>
            <a:off x="130147" y="2141684"/>
            <a:ext cx="8390238" cy="461665"/>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rtlCol="0">
            <a:spAutoFit/>
          </a:bodyPr>
          <a:lstStyle/>
          <a:p>
            <a:pPr algn="l"/>
            <a:r>
              <a:rPr lang="sv-SE" sz="2400" dirty="0" smtClean="0"/>
              <a:t>● </a:t>
            </a:r>
            <a:r>
              <a:rPr lang="sv-SE" sz="2000" dirty="0" smtClean="0"/>
              <a:t>Jämförelser – </a:t>
            </a:r>
            <a:r>
              <a:rPr lang="sv-SE" sz="1800" i="1" dirty="0" smtClean="0">
                <a:solidFill>
                  <a:schemeClr val="accent2">
                    <a:lumMod val="75000"/>
                  </a:schemeClr>
                </a:solidFill>
              </a:rPr>
              <a:t>du/jag/dom är mycket mera/mindre</a:t>
            </a:r>
            <a:endParaRPr lang="sv-SE" sz="1800" i="1" dirty="0">
              <a:solidFill>
                <a:schemeClr val="accent2">
                  <a:lumMod val="75000"/>
                </a:schemeClr>
              </a:solidFill>
            </a:endParaRPr>
          </a:p>
        </p:txBody>
      </p:sp>
      <p:sp>
        <p:nvSpPr>
          <p:cNvPr id="11" name="textruta 10"/>
          <p:cNvSpPr txBox="1"/>
          <p:nvPr/>
        </p:nvSpPr>
        <p:spPr>
          <a:xfrm>
            <a:off x="130147" y="3466648"/>
            <a:ext cx="8390238" cy="461665"/>
          </a:xfrm>
          <a:prstGeom prst="rect">
            <a:avLst/>
          </a:prstGeom>
          <a:ln>
            <a:noFill/>
          </a:ln>
        </p:spPr>
        <p:style>
          <a:lnRef idx="2">
            <a:schemeClr val="accent5"/>
          </a:lnRef>
          <a:fillRef idx="1">
            <a:schemeClr val="lt1"/>
          </a:fillRef>
          <a:effectRef idx="0">
            <a:schemeClr val="accent5"/>
          </a:effectRef>
          <a:fontRef idx="minor">
            <a:schemeClr val="dk1"/>
          </a:fontRef>
        </p:style>
        <p:txBody>
          <a:bodyPr wrap="square" rtlCol="0">
            <a:spAutoFit/>
          </a:bodyPr>
          <a:lstStyle/>
          <a:p>
            <a:pPr algn="l"/>
            <a:r>
              <a:rPr lang="sv-SE" sz="2400" dirty="0" smtClean="0"/>
              <a:t>● </a:t>
            </a:r>
            <a:r>
              <a:rPr lang="sv-SE" sz="2000" dirty="0"/>
              <a:t>Skam och </a:t>
            </a:r>
            <a:r>
              <a:rPr lang="sv-SE" sz="2000" dirty="0" smtClean="0"/>
              <a:t>skuld </a:t>
            </a:r>
            <a:r>
              <a:rPr lang="sv-SE" sz="2400" dirty="0" smtClean="0"/>
              <a:t>– </a:t>
            </a:r>
            <a:r>
              <a:rPr lang="sv-SE" sz="1800" i="1" dirty="0" smtClean="0">
                <a:solidFill>
                  <a:schemeClr val="accent6">
                    <a:lumMod val="75000"/>
                  </a:schemeClr>
                </a:solidFill>
              </a:rPr>
              <a:t>det är mitt/ditt fel</a:t>
            </a:r>
            <a:endParaRPr lang="sv-SE" sz="1800" i="1" dirty="0">
              <a:solidFill>
                <a:schemeClr val="accent6">
                  <a:lumMod val="75000"/>
                </a:schemeClr>
              </a:solidFill>
            </a:endParaRPr>
          </a:p>
        </p:txBody>
      </p:sp>
    </p:spTree>
    <p:extLst>
      <p:ext uri="{BB962C8B-B14F-4D97-AF65-F5344CB8AC3E}">
        <p14:creationId xmlns:p14="http://schemas.microsoft.com/office/powerpoint/2010/main" val="3917729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ruta 6"/>
          <p:cNvSpPr txBox="1"/>
          <p:nvPr/>
        </p:nvSpPr>
        <p:spPr>
          <a:xfrm>
            <a:off x="172994" y="765800"/>
            <a:ext cx="8390238" cy="584775"/>
          </a:xfrm>
          <a:prstGeom prst="rect">
            <a:avLst/>
          </a:prstGeom>
          <a:ln>
            <a:noFill/>
          </a:ln>
        </p:spPr>
        <p:style>
          <a:lnRef idx="2">
            <a:schemeClr val="accent5"/>
          </a:lnRef>
          <a:fillRef idx="1">
            <a:schemeClr val="lt1"/>
          </a:fillRef>
          <a:effectRef idx="0">
            <a:schemeClr val="accent5"/>
          </a:effectRef>
          <a:fontRef idx="minor">
            <a:schemeClr val="dk1"/>
          </a:fontRef>
        </p:style>
        <p:txBody>
          <a:bodyPr wrap="square" rtlCol="0">
            <a:spAutoFit/>
          </a:bodyPr>
          <a:lstStyle/>
          <a:p>
            <a:pPr algn="l"/>
            <a:r>
              <a:rPr lang="sv-SE" sz="2000" b="1" dirty="0"/>
              <a:t>Språk som försvårar </a:t>
            </a:r>
            <a:r>
              <a:rPr lang="sv-SE" sz="2000" b="1" dirty="0" smtClean="0"/>
              <a:t>kontakt</a:t>
            </a:r>
            <a:br>
              <a:rPr lang="sv-SE" sz="2000" b="1" dirty="0" smtClean="0"/>
            </a:br>
            <a:endParaRPr lang="sv-SE" sz="1200" b="1" dirty="0"/>
          </a:p>
        </p:txBody>
      </p:sp>
      <p:sp>
        <p:nvSpPr>
          <p:cNvPr id="3" name="textruta 2"/>
          <p:cNvSpPr txBox="1"/>
          <p:nvPr/>
        </p:nvSpPr>
        <p:spPr>
          <a:xfrm>
            <a:off x="6807200" y="2361029"/>
            <a:ext cx="2019300" cy="2486788"/>
          </a:xfrm>
          <a:prstGeom prst="rect">
            <a:avLst/>
          </a:prstGeom>
          <a:ln>
            <a:noFill/>
          </a:ln>
        </p:spPr>
        <p:style>
          <a:lnRef idx="2">
            <a:schemeClr val="accent5"/>
          </a:lnRef>
          <a:fillRef idx="1">
            <a:schemeClr val="lt1"/>
          </a:fillRef>
          <a:effectRef idx="0">
            <a:schemeClr val="accent5"/>
          </a:effectRef>
          <a:fontRef idx="minor">
            <a:schemeClr val="dk1"/>
          </a:fontRef>
        </p:style>
        <p:txBody>
          <a:bodyPr wrap="square" rtlCol="0">
            <a:spAutoFit/>
          </a:bodyPr>
          <a:lstStyle/>
          <a:p>
            <a:pPr algn="l">
              <a:spcBef>
                <a:spcPts val="0"/>
              </a:spcBef>
            </a:pPr>
            <a:endParaRPr lang="sv-SE" sz="1400" b="1" dirty="0" smtClean="0"/>
          </a:p>
        </p:txBody>
      </p:sp>
      <p:sp>
        <p:nvSpPr>
          <p:cNvPr id="13" name="textruta 12"/>
          <p:cNvSpPr txBox="1"/>
          <p:nvPr/>
        </p:nvSpPr>
        <p:spPr>
          <a:xfrm>
            <a:off x="6315331" y="3097316"/>
            <a:ext cx="2451100" cy="738664"/>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rtlCol="0">
            <a:spAutoFit/>
          </a:bodyPr>
          <a:lstStyle/>
          <a:p>
            <a:pPr>
              <a:spcBef>
                <a:spcPts val="0"/>
              </a:spcBef>
            </a:pPr>
            <a:r>
              <a:rPr lang="sv-SE" sz="1400" b="1" dirty="0" smtClean="0">
                <a:solidFill>
                  <a:schemeClr val="bg1"/>
                </a:solidFill>
              </a:rPr>
              <a:t>Syftet är kontakt.</a:t>
            </a:r>
          </a:p>
          <a:p>
            <a:pPr>
              <a:spcBef>
                <a:spcPts val="0"/>
              </a:spcBef>
            </a:pPr>
            <a:r>
              <a:rPr lang="sv-SE" sz="1400" b="1" dirty="0" smtClean="0">
                <a:solidFill>
                  <a:schemeClr val="bg1"/>
                </a:solidFill>
              </a:rPr>
              <a:t>Se den andra som människa.</a:t>
            </a:r>
          </a:p>
        </p:txBody>
      </p:sp>
      <p:sp>
        <p:nvSpPr>
          <p:cNvPr id="2" name="Platshållare för bildnummer 1"/>
          <p:cNvSpPr>
            <a:spLocks noGrp="1"/>
          </p:cNvSpPr>
          <p:nvPr>
            <p:ph type="sldNum" sz="quarter" idx="12"/>
          </p:nvPr>
        </p:nvSpPr>
        <p:spPr/>
        <p:txBody>
          <a:bodyPr/>
          <a:lstStyle/>
          <a:p>
            <a:fld id="{EF507F4B-B44B-4017-97A3-E9C08C994F4D}" type="slidenum">
              <a:rPr lang="sv-SE" smtClean="0"/>
              <a:t>29</a:t>
            </a:fld>
            <a:endParaRPr lang="sv-SE"/>
          </a:p>
        </p:txBody>
      </p:sp>
      <p:sp>
        <p:nvSpPr>
          <p:cNvPr id="4" name="textruta 3"/>
          <p:cNvSpPr txBox="1"/>
          <p:nvPr/>
        </p:nvSpPr>
        <p:spPr>
          <a:xfrm>
            <a:off x="172994" y="1286115"/>
            <a:ext cx="8857989" cy="3108543"/>
          </a:xfrm>
          <a:prstGeom prst="rect">
            <a:avLst/>
          </a:prstGeom>
          <a:ln>
            <a:noFill/>
          </a:ln>
        </p:spPr>
        <p:style>
          <a:lnRef idx="2">
            <a:schemeClr val="accent5"/>
          </a:lnRef>
          <a:fillRef idx="1">
            <a:schemeClr val="lt1"/>
          </a:fillRef>
          <a:effectRef idx="0">
            <a:schemeClr val="accent5"/>
          </a:effectRef>
          <a:fontRef idx="minor">
            <a:schemeClr val="dk1"/>
          </a:fontRef>
        </p:style>
        <p:txBody>
          <a:bodyPr wrap="square" rtlCol="0">
            <a:spAutoFit/>
          </a:bodyPr>
          <a:lstStyle/>
          <a:p>
            <a:pPr algn="l">
              <a:spcBef>
                <a:spcPts val="0"/>
              </a:spcBef>
            </a:pPr>
            <a:r>
              <a:rPr lang="sv-SE" sz="1400" b="1" dirty="0" smtClean="0"/>
              <a:t>Skam</a:t>
            </a:r>
          </a:p>
          <a:p>
            <a:pPr algn="l">
              <a:spcBef>
                <a:spcPts val="0"/>
              </a:spcBef>
            </a:pPr>
            <a:endParaRPr lang="sv-SE" sz="1400" b="1" dirty="0"/>
          </a:p>
          <a:p>
            <a:pPr marL="285750" indent="-285750" algn="l">
              <a:spcBef>
                <a:spcPts val="0"/>
              </a:spcBef>
              <a:buFont typeface="Arial" panose="020B0604020202020204" pitchFamily="34" charset="0"/>
              <a:buChar char="•"/>
            </a:pPr>
            <a:r>
              <a:rPr lang="sv-SE" sz="1200" dirty="0" smtClean="0"/>
              <a:t>Känslan av skam upplevs mycket påtagligt i kroppen och känns ofta obekväm. Därför gör de flesta av oss genast något för att undvika skamkänslor så snart de dyker upp.</a:t>
            </a:r>
            <a:r>
              <a:rPr lang="sv-SE" sz="1200" dirty="0"/>
              <a:t/>
            </a:r>
            <a:br>
              <a:rPr lang="sv-SE" sz="1200" dirty="0"/>
            </a:br>
            <a:endParaRPr lang="sv-SE" sz="1200" dirty="0" smtClean="0"/>
          </a:p>
          <a:p>
            <a:pPr marL="285750" indent="-285750" algn="l">
              <a:spcBef>
                <a:spcPts val="0"/>
              </a:spcBef>
              <a:buFont typeface="Arial" panose="020B0604020202020204" pitchFamily="34" charset="0"/>
              <a:buChar char="•"/>
            </a:pPr>
            <a:r>
              <a:rPr lang="sv-SE" sz="1200" dirty="0" smtClean="0"/>
              <a:t>Skam kan ses som ett tecken på att vi lever i ömsesidighet, att vi bryr oss om vår omgivning och att vi vill känna oss accepterade och respekterade.</a:t>
            </a:r>
            <a:br>
              <a:rPr lang="sv-SE" sz="1200" dirty="0" smtClean="0"/>
            </a:br>
            <a:endParaRPr lang="sv-SE" sz="1200" dirty="0" smtClean="0"/>
          </a:p>
          <a:p>
            <a:pPr marL="285750" indent="-285750" algn="l">
              <a:spcBef>
                <a:spcPts val="0"/>
              </a:spcBef>
              <a:buFont typeface="Arial" panose="020B0604020202020204" pitchFamily="34" charset="0"/>
              <a:buChar char="•"/>
            </a:pPr>
            <a:r>
              <a:rPr lang="sv-SE" sz="1200" dirty="0" smtClean="0"/>
              <a:t>Skam signalerar ofta att behoven av acceptans, gemenskap och värdighet är i gungning. </a:t>
            </a:r>
            <a:br>
              <a:rPr lang="sv-SE" sz="1200" dirty="0" smtClean="0"/>
            </a:br>
            <a:endParaRPr lang="sv-SE" sz="1200" dirty="0" smtClean="0"/>
          </a:p>
          <a:p>
            <a:pPr marL="285750" indent="-285750" algn="l">
              <a:spcBef>
                <a:spcPts val="0"/>
              </a:spcBef>
              <a:buFont typeface="Arial" panose="020B0604020202020204" pitchFamily="34" charset="0"/>
              <a:buChar char="•"/>
            </a:pPr>
            <a:r>
              <a:rPr lang="sv-SE" sz="1200" dirty="0" smtClean="0"/>
              <a:t>Om vi istället för att springa iväg från skamkänslorna, stannar upp, kan vi använda skammen som en signal på att det är något som är ”på tok” och ta kontakt med de behov som ligger bakom känslan av skam.</a:t>
            </a:r>
            <a:br>
              <a:rPr lang="sv-SE" sz="1200" dirty="0" smtClean="0"/>
            </a:br>
            <a:r>
              <a:rPr lang="sv-SE" sz="1200" dirty="0" smtClean="0"/>
              <a:t/>
            </a:r>
            <a:br>
              <a:rPr lang="sv-SE" sz="1200" dirty="0" smtClean="0"/>
            </a:br>
            <a:r>
              <a:rPr lang="sv-SE" sz="1200" dirty="0" smtClean="0"/>
              <a:t>När vi får empatisk kontakt med våra behov försvinner känslan av skam. Då står skammen inte längre i vägen för vårt lärande och det blir lättare för oss att finna nya strategier för att tillgodose behoven på ett sätt som står i samklang med våra värderingar</a:t>
            </a:r>
          </a:p>
        </p:txBody>
      </p:sp>
      <p:sp>
        <p:nvSpPr>
          <p:cNvPr id="9" name="textruta 8"/>
          <p:cNvSpPr txBox="1"/>
          <p:nvPr/>
        </p:nvSpPr>
        <p:spPr>
          <a:xfrm>
            <a:off x="528810" y="4584641"/>
            <a:ext cx="8615190" cy="1292662"/>
          </a:xfrm>
          <a:prstGeom prst="rect">
            <a:avLst/>
          </a:prstGeom>
          <a:ln>
            <a:noFill/>
          </a:ln>
        </p:spPr>
        <p:style>
          <a:lnRef idx="2">
            <a:schemeClr val="accent5"/>
          </a:lnRef>
          <a:fillRef idx="1">
            <a:schemeClr val="lt1"/>
          </a:fillRef>
          <a:effectRef idx="0">
            <a:schemeClr val="accent5"/>
          </a:effectRef>
          <a:fontRef idx="minor">
            <a:schemeClr val="dk1"/>
          </a:fontRef>
        </p:style>
        <p:txBody>
          <a:bodyPr wrap="square" rtlCol="0">
            <a:spAutoFit/>
          </a:bodyPr>
          <a:lstStyle/>
          <a:p>
            <a:pPr algn="l">
              <a:spcBef>
                <a:spcPts val="0"/>
              </a:spcBef>
            </a:pPr>
            <a:r>
              <a:rPr lang="sv-SE" sz="1300" b="1" dirty="0" smtClean="0">
                <a:solidFill>
                  <a:srgbClr val="003468"/>
                </a:solidFill>
              </a:rPr>
              <a:t>Dialog om en situation där det kan var lätt att patienter kan uppleva skam.</a:t>
            </a:r>
            <a:br>
              <a:rPr lang="sv-SE" sz="1300" b="1" dirty="0" smtClean="0">
                <a:solidFill>
                  <a:srgbClr val="003468"/>
                </a:solidFill>
              </a:rPr>
            </a:br>
            <a:r>
              <a:rPr lang="sv-SE" sz="1300" b="1" dirty="0" smtClean="0">
                <a:solidFill>
                  <a:srgbClr val="003468"/>
                </a:solidFill>
              </a:rPr>
              <a:t>Kan vi ha förståelse för patientens upplevelse och hur kan vi underlätta för dem?</a:t>
            </a:r>
            <a:br>
              <a:rPr lang="sv-SE" sz="1300" b="1" dirty="0" smtClean="0">
                <a:solidFill>
                  <a:srgbClr val="003468"/>
                </a:solidFill>
              </a:rPr>
            </a:br>
            <a:r>
              <a:rPr lang="sv-SE" sz="1300" b="1" dirty="0" smtClean="0">
                <a:solidFill>
                  <a:srgbClr val="003468"/>
                </a:solidFill>
              </a:rPr>
              <a:t/>
            </a:r>
            <a:br>
              <a:rPr lang="sv-SE" sz="1300" b="1" dirty="0" smtClean="0">
                <a:solidFill>
                  <a:srgbClr val="003468"/>
                </a:solidFill>
              </a:rPr>
            </a:br>
            <a:r>
              <a:rPr lang="sv-SE" sz="1300" dirty="0" smtClean="0">
                <a:solidFill>
                  <a:srgbClr val="003468"/>
                </a:solidFill>
              </a:rPr>
              <a:t>- ta av sig kläder inför undersökning</a:t>
            </a:r>
            <a:br>
              <a:rPr lang="sv-SE" sz="1300" dirty="0" smtClean="0">
                <a:solidFill>
                  <a:srgbClr val="003468"/>
                </a:solidFill>
              </a:rPr>
            </a:br>
            <a:r>
              <a:rPr lang="sv-SE" sz="1300" dirty="0" smtClean="0">
                <a:solidFill>
                  <a:srgbClr val="003468"/>
                </a:solidFill>
              </a:rPr>
              <a:t>- säga att man inte följt en behandlingsrekommendation?</a:t>
            </a:r>
            <a:br>
              <a:rPr lang="sv-SE" sz="1300" dirty="0" smtClean="0">
                <a:solidFill>
                  <a:srgbClr val="003468"/>
                </a:solidFill>
              </a:rPr>
            </a:br>
            <a:r>
              <a:rPr lang="sv-SE" sz="1300" dirty="0" smtClean="0">
                <a:solidFill>
                  <a:srgbClr val="003468"/>
                </a:solidFill>
              </a:rPr>
              <a:t>- egna exempel som ni har </a:t>
            </a:r>
          </a:p>
        </p:txBody>
      </p:sp>
    </p:spTree>
    <p:extLst>
      <p:ext uri="{BB962C8B-B14F-4D97-AF65-F5344CB8AC3E}">
        <p14:creationId xmlns:p14="http://schemas.microsoft.com/office/powerpoint/2010/main" val="2143831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objekt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4207" y="717720"/>
            <a:ext cx="9158207" cy="6140280"/>
          </a:xfrm>
          <a:prstGeom prst="rect">
            <a:avLst/>
          </a:prstGeom>
        </p:spPr>
      </p:pic>
      <p:pic>
        <p:nvPicPr>
          <p:cNvPr id="6" name="Picture 543" descr="eHalsa-linje-rod"/>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0" y="5858085"/>
            <a:ext cx="1457325" cy="9406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ruta 6"/>
          <p:cNvSpPr txBox="1"/>
          <p:nvPr/>
        </p:nvSpPr>
        <p:spPr>
          <a:xfrm>
            <a:off x="3668891" y="6635277"/>
            <a:ext cx="4341633" cy="215444"/>
          </a:xfrm>
          <a:prstGeom prst="rect">
            <a:avLst/>
          </a:prstGeom>
          <a:noFill/>
        </p:spPr>
        <p:txBody>
          <a:bodyPr wrap="square" rtlCol="0">
            <a:spAutoFit/>
          </a:bodyPr>
          <a:lstStyle/>
          <a:p>
            <a:pPr algn="r"/>
            <a:r>
              <a:rPr lang="sv-SE" sz="800" dirty="0">
                <a:solidFill>
                  <a:srgbClr val="000000"/>
                </a:solidFill>
              </a:rPr>
              <a:t>Detta projektet medfinansieras av Europeiska unionen/Europeiska socialfonden</a:t>
            </a:r>
          </a:p>
        </p:txBody>
      </p:sp>
      <p:pic>
        <p:nvPicPr>
          <p:cNvPr id="8" name="Bildobjekt 7"/>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8010524" y="5926006"/>
            <a:ext cx="1044411" cy="878631"/>
          </a:xfrm>
          <a:prstGeom prst="rect">
            <a:avLst/>
          </a:prstGeom>
        </p:spPr>
      </p:pic>
      <p:sp>
        <p:nvSpPr>
          <p:cNvPr id="2" name="Rubrik 1"/>
          <p:cNvSpPr>
            <a:spLocks noGrp="1"/>
          </p:cNvSpPr>
          <p:nvPr>
            <p:ph type="ctrTitle"/>
          </p:nvPr>
        </p:nvSpPr>
        <p:spPr/>
        <p:txBody>
          <a:bodyPr/>
          <a:lstStyle/>
          <a:p>
            <a:r>
              <a:rPr lang="sv-SE" dirty="0"/>
              <a:t>Olika beteenden och behov hos personer i kontakt med vården</a:t>
            </a:r>
          </a:p>
        </p:txBody>
      </p:sp>
    </p:spTree>
    <p:extLst>
      <p:ext uri="{BB962C8B-B14F-4D97-AF65-F5344CB8AC3E}">
        <p14:creationId xmlns:p14="http://schemas.microsoft.com/office/powerpoint/2010/main" val="335927563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ruta 6"/>
          <p:cNvSpPr txBox="1"/>
          <p:nvPr/>
        </p:nvSpPr>
        <p:spPr>
          <a:xfrm>
            <a:off x="172995" y="773143"/>
            <a:ext cx="8390238" cy="769441"/>
          </a:xfrm>
          <a:prstGeom prst="rect">
            <a:avLst/>
          </a:prstGeom>
          <a:ln>
            <a:noFill/>
          </a:ln>
        </p:spPr>
        <p:style>
          <a:lnRef idx="2">
            <a:schemeClr val="accent5"/>
          </a:lnRef>
          <a:fillRef idx="1">
            <a:schemeClr val="lt1"/>
          </a:fillRef>
          <a:effectRef idx="0">
            <a:schemeClr val="accent5"/>
          </a:effectRef>
          <a:fontRef idx="minor">
            <a:schemeClr val="dk1"/>
          </a:fontRef>
        </p:style>
        <p:txBody>
          <a:bodyPr wrap="square" rtlCol="0">
            <a:spAutoFit/>
          </a:bodyPr>
          <a:lstStyle/>
          <a:p>
            <a:pPr algn="l"/>
            <a:r>
              <a:rPr lang="sv-SE" sz="2000" b="1" dirty="0"/>
              <a:t>Språk som försvårar </a:t>
            </a:r>
            <a:r>
              <a:rPr lang="sv-SE" sz="2000" b="1" dirty="0" smtClean="0"/>
              <a:t>kontakt</a:t>
            </a:r>
            <a:br>
              <a:rPr lang="sv-SE" sz="2000" b="1" dirty="0" smtClean="0"/>
            </a:br>
            <a:r>
              <a:rPr lang="sv-SE" sz="2000" dirty="0" smtClean="0"/>
              <a:t>● </a:t>
            </a:r>
            <a:r>
              <a:rPr lang="sv-SE" sz="2000" dirty="0"/>
              <a:t>Moraliska </a:t>
            </a:r>
            <a:r>
              <a:rPr lang="sv-SE" sz="2000" dirty="0" smtClean="0"/>
              <a:t>bedömningar </a:t>
            </a:r>
            <a:r>
              <a:rPr lang="sv-SE" sz="2400" i="1" dirty="0" smtClean="0"/>
              <a:t>– </a:t>
            </a:r>
            <a:r>
              <a:rPr lang="sv-SE" sz="1800" i="1" dirty="0" smtClean="0">
                <a:solidFill>
                  <a:schemeClr val="accent6">
                    <a:lumMod val="75000"/>
                  </a:schemeClr>
                </a:solidFill>
              </a:rPr>
              <a:t>rätt/fel, bra/dåligt</a:t>
            </a:r>
            <a:endParaRPr lang="sv-SE" sz="1800" i="1" dirty="0">
              <a:solidFill>
                <a:schemeClr val="accent6">
                  <a:lumMod val="75000"/>
                </a:schemeClr>
              </a:solidFill>
            </a:endParaRPr>
          </a:p>
        </p:txBody>
      </p:sp>
      <p:sp>
        <p:nvSpPr>
          <p:cNvPr id="6" name="textruta 5"/>
          <p:cNvSpPr txBox="1"/>
          <p:nvPr/>
        </p:nvSpPr>
        <p:spPr>
          <a:xfrm>
            <a:off x="172995" y="3414625"/>
            <a:ext cx="8390238" cy="461665"/>
          </a:xfrm>
          <a:prstGeom prst="rect">
            <a:avLst/>
          </a:prstGeom>
          <a:ln>
            <a:noFill/>
          </a:ln>
        </p:spPr>
        <p:style>
          <a:lnRef idx="2">
            <a:schemeClr val="accent5"/>
          </a:lnRef>
          <a:fillRef idx="1">
            <a:schemeClr val="lt1"/>
          </a:fillRef>
          <a:effectRef idx="0">
            <a:schemeClr val="accent5"/>
          </a:effectRef>
          <a:fontRef idx="minor">
            <a:schemeClr val="dk1"/>
          </a:fontRef>
        </p:style>
        <p:txBody>
          <a:bodyPr wrap="square" rtlCol="0">
            <a:spAutoFit/>
          </a:bodyPr>
          <a:lstStyle/>
          <a:p>
            <a:pPr algn="l"/>
            <a:r>
              <a:rPr lang="sv-SE" sz="2400" dirty="0" smtClean="0"/>
              <a:t>● </a:t>
            </a:r>
            <a:r>
              <a:rPr lang="sv-SE" sz="2000" dirty="0" smtClean="0"/>
              <a:t>Förnekande av ansvar</a:t>
            </a:r>
            <a:r>
              <a:rPr lang="sv-SE" sz="2400" dirty="0" smtClean="0"/>
              <a:t> – </a:t>
            </a:r>
            <a:r>
              <a:rPr lang="sv-SE" sz="1800" i="1" dirty="0" smtClean="0">
                <a:solidFill>
                  <a:schemeClr val="accent6">
                    <a:lumMod val="75000"/>
                  </a:schemeClr>
                </a:solidFill>
              </a:rPr>
              <a:t>du/de gör mig besviken</a:t>
            </a:r>
            <a:endParaRPr lang="sv-SE" sz="1800" i="1" dirty="0">
              <a:solidFill>
                <a:schemeClr val="accent6">
                  <a:lumMod val="75000"/>
                </a:schemeClr>
              </a:solidFill>
            </a:endParaRPr>
          </a:p>
        </p:txBody>
      </p:sp>
      <p:sp>
        <p:nvSpPr>
          <p:cNvPr id="9" name="textruta 8"/>
          <p:cNvSpPr txBox="1"/>
          <p:nvPr/>
        </p:nvSpPr>
        <p:spPr>
          <a:xfrm>
            <a:off x="172995" y="2760504"/>
            <a:ext cx="8390238" cy="461665"/>
          </a:xfrm>
          <a:prstGeom prst="rect">
            <a:avLst/>
          </a:prstGeom>
          <a:ln>
            <a:noFill/>
          </a:ln>
        </p:spPr>
        <p:style>
          <a:lnRef idx="2">
            <a:schemeClr val="accent5"/>
          </a:lnRef>
          <a:fillRef idx="1">
            <a:schemeClr val="lt1"/>
          </a:fillRef>
          <a:effectRef idx="0">
            <a:schemeClr val="accent5"/>
          </a:effectRef>
          <a:fontRef idx="minor">
            <a:schemeClr val="dk1"/>
          </a:fontRef>
        </p:style>
        <p:txBody>
          <a:bodyPr wrap="square" rtlCol="0">
            <a:spAutoFit/>
          </a:bodyPr>
          <a:lstStyle/>
          <a:p>
            <a:pPr algn="l"/>
            <a:r>
              <a:rPr lang="sv-SE" sz="2400" dirty="0" smtClean="0"/>
              <a:t>● </a:t>
            </a:r>
            <a:r>
              <a:rPr lang="sv-SE" sz="2000" dirty="0" smtClean="0"/>
              <a:t>Förtjänar</a:t>
            </a:r>
            <a:r>
              <a:rPr lang="sv-SE" sz="2400" dirty="0" smtClean="0"/>
              <a:t> – </a:t>
            </a:r>
            <a:r>
              <a:rPr lang="sv-SE" sz="1800" i="1" dirty="0" smtClean="0">
                <a:solidFill>
                  <a:schemeClr val="accent6">
                    <a:lumMod val="75000"/>
                  </a:schemeClr>
                </a:solidFill>
              </a:rPr>
              <a:t>bestraffning/belöning</a:t>
            </a:r>
            <a:endParaRPr lang="sv-SE" sz="1800" i="1" dirty="0">
              <a:solidFill>
                <a:schemeClr val="accent6">
                  <a:lumMod val="75000"/>
                </a:schemeClr>
              </a:solidFill>
            </a:endParaRPr>
          </a:p>
        </p:txBody>
      </p:sp>
      <p:sp>
        <p:nvSpPr>
          <p:cNvPr id="10" name="textruta 9"/>
          <p:cNvSpPr txBox="1"/>
          <p:nvPr/>
        </p:nvSpPr>
        <p:spPr>
          <a:xfrm>
            <a:off x="172995" y="2203200"/>
            <a:ext cx="8390238" cy="461665"/>
          </a:xfrm>
          <a:prstGeom prst="rect">
            <a:avLst/>
          </a:prstGeom>
          <a:ln>
            <a:noFill/>
          </a:ln>
        </p:spPr>
        <p:style>
          <a:lnRef idx="2">
            <a:schemeClr val="accent5"/>
          </a:lnRef>
          <a:fillRef idx="1">
            <a:schemeClr val="lt1"/>
          </a:fillRef>
          <a:effectRef idx="0">
            <a:schemeClr val="accent5"/>
          </a:effectRef>
          <a:fontRef idx="minor">
            <a:schemeClr val="dk1"/>
          </a:fontRef>
        </p:style>
        <p:txBody>
          <a:bodyPr wrap="square" rtlCol="0">
            <a:spAutoFit/>
          </a:bodyPr>
          <a:lstStyle/>
          <a:p>
            <a:pPr algn="l"/>
            <a:r>
              <a:rPr lang="sv-SE" sz="2400" dirty="0" smtClean="0"/>
              <a:t>● </a:t>
            </a:r>
            <a:r>
              <a:rPr lang="sv-SE" sz="2000" dirty="0" smtClean="0"/>
              <a:t>Tvång/krav</a:t>
            </a:r>
            <a:r>
              <a:rPr lang="sv-SE" sz="2400" dirty="0" smtClean="0"/>
              <a:t> – </a:t>
            </a:r>
            <a:r>
              <a:rPr lang="sv-SE" sz="1800" i="1" dirty="0" smtClean="0">
                <a:solidFill>
                  <a:schemeClr val="accent6">
                    <a:lumMod val="75000"/>
                  </a:schemeClr>
                </a:solidFill>
              </a:rPr>
              <a:t>jag/de/du borde eller måste…</a:t>
            </a:r>
            <a:endParaRPr lang="sv-SE" sz="1800" i="1" dirty="0">
              <a:solidFill>
                <a:schemeClr val="accent6">
                  <a:lumMod val="75000"/>
                </a:schemeClr>
              </a:solidFill>
            </a:endParaRPr>
          </a:p>
        </p:txBody>
      </p:sp>
      <p:sp>
        <p:nvSpPr>
          <p:cNvPr id="3" name="textruta 2"/>
          <p:cNvSpPr txBox="1"/>
          <p:nvPr/>
        </p:nvSpPr>
        <p:spPr>
          <a:xfrm>
            <a:off x="6807200" y="2361029"/>
            <a:ext cx="2019300" cy="2486788"/>
          </a:xfrm>
          <a:prstGeom prst="rect">
            <a:avLst/>
          </a:prstGeom>
          <a:ln>
            <a:noFill/>
          </a:ln>
        </p:spPr>
        <p:style>
          <a:lnRef idx="2">
            <a:schemeClr val="accent5"/>
          </a:lnRef>
          <a:fillRef idx="1">
            <a:schemeClr val="lt1"/>
          </a:fillRef>
          <a:effectRef idx="0">
            <a:schemeClr val="accent5"/>
          </a:effectRef>
          <a:fontRef idx="minor">
            <a:schemeClr val="dk1"/>
          </a:fontRef>
        </p:style>
        <p:txBody>
          <a:bodyPr wrap="square" rtlCol="0">
            <a:spAutoFit/>
          </a:bodyPr>
          <a:lstStyle/>
          <a:p>
            <a:pPr algn="l">
              <a:spcBef>
                <a:spcPts val="0"/>
              </a:spcBef>
            </a:pPr>
            <a:endParaRPr lang="sv-SE" sz="1400" b="1" dirty="0" smtClean="0"/>
          </a:p>
        </p:txBody>
      </p:sp>
      <p:sp>
        <p:nvSpPr>
          <p:cNvPr id="13" name="textruta 12"/>
          <p:cNvSpPr txBox="1"/>
          <p:nvPr/>
        </p:nvSpPr>
        <p:spPr>
          <a:xfrm>
            <a:off x="6315331" y="3097316"/>
            <a:ext cx="2451100" cy="738664"/>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rtlCol="0">
            <a:spAutoFit/>
          </a:bodyPr>
          <a:lstStyle/>
          <a:p>
            <a:pPr>
              <a:spcBef>
                <a:spcPts val="0"/>
              </a:spcBef>
            </a:pPr>
            <a:r>
              <a:rPr lang="sv-SE" sz="1400" b="1" dirty="0" smtClean="0">
                <a:solidFill>
                  <a:schemeClr val="bg1"/>
                </a:solidFill>
              </a:rPr>
              <a:t>Syftet är kontakt.</a:t>
            </a:r>
          </a:p>
          <a:p>
            <a:pPr>
              <a:spcBef>
                <a:spcPts val="0"/>
              </a:spcBef>
            </a:pPr>
            <a:r>
              <a:rPr lang="sv-SE" sz="1400" b="1" dirty="0" smtClean="0">
                <a:solidFill>
                  <a:schemeClr val="bg1"/>
                </a:solidFill>
              </a:rPr>
              <a:t>Se den andra som människa.</a:t>
            </a:r>
          </a:p>
        </p:txBody>
      </p:sp>
      <p:sp>
        <p:nvSpPr>
          <p:cNvPr id="2" name="Platshållare för bildnummer 1"/>
          <p:cNvSpPr>
            <a:spLocks noGrp="1"/>
          </p:cNvSpPr>
          <p:nvPr>
            <p:ph type="sldNum" sz="quarter" idx="12"/>
          </p:nvPr>
        </p:nvSpPr>
        <p:spPr/>
        <p:txBody>
          <a:bodyPr/>
          <a:lstStyle/>
          <a:p>
            <a:fld id="{EF507F4B-B44B-4017-97A3-E9C08C994F4D}" type="slidenum">
              <a:rPr lang="sv-SE" smtClean="0"/>
              <a:t>30</a:t>
            </a:fld>
            <a:endParaRPr lang="sv-SE"/>
          </a:p>
        </p:txBody>
      </p:sp>
      <p:sp>
        <p:nvSpPr>
          <p:cNvPr id="15" name="textruta 14"/>
          <p:cNvSpPr txBox="1"/>
          <p:nvPr/>
        </p:nvSpPr>
        <p:spPr>
          <a:xfrm>
            <a:off x="172995" y="1611271"/>
            <a:ext cx="8390238" cy="461665"/>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rtlCol="0">
            <a:spAutoFit/>
          </a:bodyPr>
          <a:lstStyle/>
          <a:p>
            <a:pPr algn="l"/>
            <a:r>
              <a:rPr lang="sv-SE" sz="2400" dirty="0" smtClean="0"/>
              <a:t>● </a:t>
            </a:r>
            <a:r>
              <a:rPr lang="sv-SE" sz="2000" dirty="0" smtClean="0"/>
              <a:t>Jämförelser – </a:t>
            </a:r>
            <a:r>
              <a:rPr lang="sv-SE" sz="1800" i="1" dirty="0" smtClean="0">
                <a:solidFill>
                  <a:schemeClr val="accent2">
                    <a:lumMod val="75000"/>
                  </a:schemeClr>
                </a:solidFill>
              </a:rPr>
              <a:t>du/jag/dom är mycket mera/mindre</a:t>
            </a:r>
            <a:endParaRPr lang="sv-SE" sz="1800" i="1" dirty="0">
              <a:solidFill>
                <a:schemeClr val="accent2">
                  <a:lumMod val="75000"/>
                </a:schemeClr>
              </a:solidFill>
            </a:endParaRPr>
          </a:p>
        </p:txBody>
      </p:sp>
    </p:spTree>
    <p:extLst>
      <p:ext uri="{BB962C8B-B14F-4D97-AF65-F5344CB8AC3E}">
        <p14:creationId xmlns:p14="http://schemas.microsoft.com/office/powerpoint/2010/main" val="3726512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ruta 6"/>
          <p:cNvSpPr txBox="1"/>
          <p:nvPr/>
        </p:nvSpPr>
        <p:spPr>
          <a:xfrm>
            <a:off x="172994" y="765800"/>
            <a:ext cx="8390238" cy="907941"/>
          </a:xfrm>
          <a:prstGeom prst="rect">
            <a:avLst/>
          </a:prstGeom>
          <a:ln>
            <a:noFill/>
          </a:ln>
        </p:spPr>
        <p:style>
          <a:lnRef idx="2">
            <a:schemeClr val="accent5"/>
          </a:lnRef>
          <a:fillRef idx="1">
            <a:schemeClr val="lt1"/>
          </a:fillRef>
          <a:effectRef idx="0">
            <a:schemeClr val="accent5"/>
          </a:effectRef>
          <a:fontRef idx="minor">
            <a:schemeClr val="dk1"/>
          </a:fontRef>
        </p:style>
        <p:txBody>
          <a:bodyPr wrap="square" rtlCol="0">
            <a:spAutoFit/>
          </a:bodyPr>
          <a:lstStyle/>
          <a:p>
            <a:pPr algn="l"/>
            <a:r>
              <a:rPr lang="sv-SE" sz="2000" b="1" dirty="0"/>
              <a:t>Språk som försvårar </a:t>
            </a:r>
            <a:r>
              <a:rPr lang="sv-SE" sz="2000" b="1" dirty="0" smtClean="0"/>
              <a:t>kontakt</a:t>
            </a:r>
            <a:br>
              <a:rPr lang="sv-SE" sz="2000" b="1" dirty="0" smtClean="0"/>
            </a:br>
            <a:endParaRPr lang="sv-SE" sz="1200" b="1" dirty="0"/>
          </a:p>
          <a:p>
            <a:pPr algn="l"/>
            <a:endParaRPr lang="sv-SE" sz="1400" b="1" i="1" dirty="0">
              <a:solidFill>
                <a:schemeClr val="accent6">
                  <a:lumMod val="75000"/>
                </a:schemeClr>
              </a:solidFill>
            </a:endParaRPr>
          </a:p>
        </p:txBody>
      </p:sp>
      <p:sp>
        <p:nvSpPr>
          <p:cNvPr id="3" name="textruta 2"/>
          <p:cNvSpPr txBox="1"/>
          <p:nvPr/>
        </p:nvSpPr>
        <p:spPr>
          <a:xfrm>
            <a:off x="6807200" y="2361029"/>
            <a:ext cx="2019300" cy="2486788"/>
          </a:xfrm>
          <a:prstGeom prst="rect">
            <a:avLst/>
          </a:prstGeom>
          <a:ln>
            <a:noFill/>
          </a:ln>
        </p:spPr>
        <p:style>
          <a:lnRef idx="2">
            <a:schemeClr val="accent5"/>
          </a:lnRef>
          <a:fillRef idx="1">
            <a:schemeClr val="lt1"/>
          </a:fillRef>
          <a:effectRef idx="0">
            <a:schemeClr val="accent5"/>
          </a:effectRef>
          <a:fontRef idx="minor">
            <a:schemeClr val="dk1"/>
          </a:fontRef>
        </p:style>
        <p:txBody>
          <a:bodyPr wrap="square" rtlCol="0">
            <a:spAutoFit/>
          </a:bodyPr>
          <a:lstStyle/>
          <a:p>
            <a:pPr algn="l">
              <a:spcBef>
                <a:spcPts val="0"/>
              </a:spcBef>
            </a:pPr>
            <a:endParaRPr lang="sv-SE" sz="1400" b="1" dirty="0" smtClean="0"/>
          </a:p>
        </p:txBody>
      </p:sp>
      <p:sp>
        <p:nvSpPr>
          <p:cNvPr id="13" name="textruta 12"/>
          <p:cNvSpPr txBox="1"/>
          <p:nvPr/>
        </p:nvSpPr>
        <p:spPr>
          <a:xfrm>
            <a:off x="6315331" y="3097316"/>
            <a:ext cx="2451100" cy="738664"/>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rtlCol="0">
            <a:spAutoFit/>
          </a:bodyPr>
          <a:lstStyle/>
          <a:p>
            <a:pPr>
              <a:spcBef>
                <a:spcPts val="0"/>
              </a:spcBef>
            </a:pPr>
            <a:r>
              <a:rPr lang="sv-SE" sz="1400" b="1" dirty="0" smtClean="0">
                <a:solidFill>
                  <a:schemeClr val="bg1"/>
                </a:solidFill>
              </a:rPr>
              <a:t>Syftet är kontakt.</a:t>
            </a:r>
          </a:p>
          <a:p>
            <a:pPr>
              <a:spcBef>
                <a:spcPts val="0"/>
              </a:spcBef>
            </a:pPr>
            <a:r>
              <a:rPr lang="sv-SE" sz="1400" b="1" dirty="0" smtClean="0">
                <a:solidFill>
                  <a:schemeClr val="bg1"/>
                </a:solidFill>
              </a:rPr>
              <a:t>Se den andra som människa.</a:t>
            </a:r>
          </a:p>
        </p:txBody>
      </p:sp>
      <p:sp>
        <p:nvSpPr>
          <p:cNvPr id="2" name="Platshållare för bildnummer 1"/>
          <p:cNvSpPr>
            <a:spLocks noGrp="1"/>
          </p:cNvSpPr>
          <p:nvPr>
            <p:ph type="sldNum" sz="quarter" idx="12"/>
          </p:nvPr>
        </p:nvSpPr>
        <p:spPr/>
        <p:txBody>
          <a:bodyPr/>
          <a:lstStyle/>
          <a:p>
            <a:fld id="{EF507F4B-B44B-4017-97A3-E9C08C994F4D}" type="slidenum">
              <a:rPr lang="sv-SE" smtClean="0"/>
              <a:t>31</a:t>
            </a:fld>
            <a:endParaRPr lang="sv-SE"/>
          </a:p>
        </p:txBody>
      </p:sp>
      <p:sp>
        <p:nvSpPr>
          <p:cNvPr id="4" name="textruta 3"/>
          <p:cNvSpPr txBox="1"/>
          <p:nvPr/>
        </p:nvSpPr>
        <p:spPr>
          <a:xfrm>
            <a:off x="67061" y="1245464"/>
            <a:ext cx="8857989" cy="1969770"/>
          </a:xfrm>
          <a:prstGeom prst="rect">
            <a:avLst/>
          </a:prstGeom>
          <a:ln>
            <a:noFill/>
          </a:ln>
        </p:spPr>
        <p:style>
          <a:lnRef idx="2">
            <a:schemeClr val="accent5"/>
          </a:lnRef>
          <a:fillRef idx="1">
            <a:schemeClr val="lt1"/>
          </a:fillRef>
          <a:effectRef idx="0">
            <a:schemeClr val="accent5"/>
          </a:effectRef>
          <a:fontRef idx="minor">
            <a:schemeClr val="dk1"/>
          </a:fontRef>
        </p:style>
        <p:txBody>
          <a:bodyPr wrap="square" rtlCol="0">
            <a:spAutoFit/>
          </a:bodyPr>
          <a:lstStyle/>
          <a:p>
            <a:pPr algn="l">
              <a:spcBef>
                <a:spcPts val="0"/>
              </a:spcBef>
            </a:pPr>
            <a:endParaRPr lang="sv-SE" sz="1400" b="1" dirty="0"/>
          </a:p>
          <a:p>
            <a:pPr marL="285750" indent="-285750" algn="l">
              <a:spcBef>
                <a:spcPts val="0"/>
              </a:spcBef>
              <a:buFont typeface="Arial" panose="020B0604020202020204" pitchFamily="34" charset="0"/>
              <a:buChar char="•"/>
            </a:pPr>
            <a:r>
              <a:rPr lang="sv-SE" sz="1200" dirty="0" smtClean="0"/>
              <a:t>Vi förnekar ansvar för våra egna känslor, när vi lägger skulden på andra</a:t>
            </a:r>
            <a:br>
              <a:rPr lang="sv-SE" sz="1200" dirty="0" smtClean="0"/>
            </a:br>
            <a:r>
              <a:rPr lang="sv-SE" sz="1200" dirty="0" smtClean="0"/>
              <a:t/>
            </a:r>
            <a:br>
              <a:rPr lang="sv-SE" sz="1200" dirty="0" smtClean="0"/>
            </a:br>
            <a:r>
              <a:rPr lang="sv-SE" sz="1200" i="1" dirty="0" smtClean="0">
                <a:solidFill>
                  <a:srgbClr val="C00000"/>
                </a:solidFill>
              </a:rPr>
              <a:t>” Du gör mig besviken eftersom du inte har följt den behandlingsplan vi kom överens om förra gången”</a:t>
            </a:r>
            <a:br>
              <a:rPr lang="sv-SE" sz="1200" i="1" dirty="0" smtClean="0">
                <a:solidFill>
                  <a:srgbClr val="C00000"/>
                </a:solidFill>
              </a:rPr>
            </a:br>
            <a:r>
              <a:rPr lang="sv-SE" sz="1200" dirty="0" smtClean="0"/>
              <a:t/>
            </a:r>
            <a:br>
              <a:rPr lang="sv-SE" sz="1200" dirty="0" smtClean="0"/>
            </a:br>
            <a:r>
              <a:rPr lang="sv-SE" sz="1200" dirty="0" smtClean="0"/>
              <a:t>Det lägger en börda på den vi talar med istället för att skapa kontakt.</a:t>
            </a:r>
            <a:br>
              <a:rPr lang="sv-SE" sz="1200" dirty="0" smtClean="0"/>
            </a:br>
            <a:r>
              <a:rPr lang="sv-SE" sz="1200" dirty="0" smtClean="0"/>
              <a:t/>
            </a:r>
            <a:br>
              <a:rPr lang="sv-SE" sz="1200" dirty="0" smtClean="0"/>
            </a:br>
            <a:r>
              <a:rPr lang="sv-SE" sz="1200" i="1" dirty="0" smtClean="0">
                <a:solidFill>
                  <a:srgbClr val="0070C0"/>
                </a:solidFill>
              </a:rPr>
              <a:t>”Jag blir orolig när jag ser att du inte mår bättre. Jag undrar om det är något som ligger i vägen för dig att genomgå den behandlingen jag föreslog förra gången vi sågs”</a:t>
            </a:r>
          </a:p>
          <a:p>
            <a:pPr marL="285750" indent="-285750" algn="l">
              <a:spcBef>
                <a:spcPts val="0"/>
              </a:spcBef>
              <a:buFont typeface="Arial" panose="020B0604020202020204" pitchFamily="34" charset="0"/>
              <a:buChar char="•"/>
            </a:pPr>
            <a:endParaRPr lang="sv-SE" sz="1200" dirty="0"/>
          </a:p>
        </p:txBody>
      </p:sp>
      <p:sp>
        <p:nvSpPr>
          <p:cNvPr id="8" name="textruta 7"/>
          <p:cNvSpPr txBox="1"/>
          <p:nvPr/>
        </p:nvSpPr>
        <p:spPr>
          <a:xfrm>
            <a:off x="67061" y="3406803"/>
            <a:ext cx="8857989" cy="1785104"/>
          </a:xfrm>
          <a:prstGeom prst="rect">
            <a:avLst/>
          </a:prstGeom>
          <a:ln>
            <a:noFill/>
          </a:ln>
        </p:spPr>
        <p:style>
          <a:lnRef idx="2">
            <a:schemeClr val="accent5"/>
          </a:lnRef>
          <a:fillRef idx="1">
            <a:schemeClr val="lt1"/>
          </a:fillRef>
          <a:effectRef idx="0">
            <a:schemeClr val="accent5"/>
          </a:effectRef>
          <a:fontRef idx="minor">
            <a:schemeClr val="dk1"/>
          </a:fontRef>
        </p:style>
        <p:txBody>
          <a:bodyPr wrap="square" rtlCol="0">
            <a:spAutoFit/>
          </a:bodyPr>
          <a:lstStyle/>
          <a:p>
            <a:pPr algn="l">
              <a:spcBef>
                <a:spcPts val="0"/>
              </a:spcBef>
            </a:pPr>
            <a:endParaRPr lang="sv-SE" sz="1400" b="1" dirty="0"/>
          </a:p>
          <a:p>
            <a:pPr marL="285750" indent="-285750" algn="l">
              <a:spcBef>
                <a:spcPts val="0"/>
              </a:spcBef>
              <a:buFont typeface="Arial" panose="020B0604020202020204" pitchFamily="34" charset="0"/>
              <a:buChar char="•"/>
            </a:pPr>
            <a:r>
              <a:rPr lang="sv-SE" sz="1200" i="1" dirty="0" smtClean="0">
                <a:solidFill>
                  <a:srgbClr val="C00000"/>
                </a:solidFill>
              </a:rPr>
              <a:t>”Jag blir arg på dig för att du har inte har tagit din medicin, varför är du så slarvig och oansvarig”</a:t>
            </a:r>
            <a:br>
              <a:rPr lang="sv-SE" sz="1200" i="1" dirty="0" smtClean="0">
                <a:solidFill>
                  <a:srgbClr val="C00000"/>
                </a:solidFill>
              </a:rPr>
            </a:br>
            <a:r>
              <a:rPr lang="sv-SE" sz="1200" dirty="0" smtClean="0"/>
              <a:t/>
            </a:r>
            <a:br>
              <a:rPr lang="sv-SE" sz="1200" dirty="0" smtClean="0"/>
            </a:br>
            <a:r>
              <a:rPr lang="sv-SE" sz="1200" dirty="0" smtClean="0"/>
              <a:t>Även om det kan ligga sanning i det leder det ofta till sämre samarbete om det uppfattas som hot än omtanke.</a:t>
            </a:r>
            <a:br>
              <a:rPr lang="sv-SE" sz="1200" dirty="0" smtClean="0"/>
            </a:br>
            <a:r>
              <a:rPr lang="sv-SE" sz="1200" dirty="0" smtClean="0"/>
              <a:t/>
            </a:r>
            <a:br>
              <a:rPr lang="sv-SE" sz="1200" dirty="0" smtClean="0"/>
            </a:br>
            <a:r>
              <a:rPr lang="sv-SE" sz="1200" dirty="0" smtClean="0"/>
              <a:t/>
            </a:r>
            <a:br>
              <a:rPr lang="sv-SE" sz="1200" dirty="0" smtClean="0"/>
            </a:br>
            <a:r>
              <a:rPr lang="sv-SE" sz="1200" dirty="0" smtClean="0"/>
              <a:t/>
            </a:r>
            <a:br>
              <a:rPr lang="sv-SE" sz="1200" dirty="0" smtClean="0"/>
            </a:br>
            <a:endParaRPr lang="sv-SE" sz="1200" dirty="0"/>
          </a:p>
        </p:txBody>
      </p:sp>
    </p:spTree>
    <p:extLst>
      <p:ext uri="{BB962C8B-B14F-4D97-AF65-F5344CB8AC3E}">
        <p14:creationId xmlns:p14="http://schemas.microsoft.com/office/powerpoint/2010/main" val="3272723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8"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ruta 6"/>
          <p:cNvSpPr txBox="1"/>
          <p:nvPr/>
        </p:nvSpPr>
        <p:spPr>
          <a:xfrm>
            <a:off x="172995" y="773143"/>
            <a:ext cx="8390238" cy="769441"/>
          </a:xfrm>
          <a:prstGeom prst="rect">
            <a:avLst/>
          </a:prstGeom>
          <a:ln>
            <a:noFill/>
          </a:ln>
        </p:spPr>
        <p:style>
          <a:lnRef idx="2">
            <a:schemeClr val="accent5"/>
          </a:lnRef>
          <a:fillRef idx="1">
            <a:schemeClr val="lt1"/>
          </a:fillRef>
          <a:effectRef idx="0">
            <a:schemeClr val="accent5"/>
          </a:effectRef>
          <a:fontRef idx="minor">
            <a:schemeClr val="dk1"/>
          </a:fontRef>
        </p:style>
        <p:txBody>
          <a:bodyPr wrap="square" rtlCol="0">
            <a:spAutoFit/>
          </a:bodyPr>
          <a:lstStyle/>
          <a:p>
            <a:pPr algn="l"/>
            <a:r>
              <a:rPr lang="sv-SE" sz="2000" b="1" dirty="0"/>
              <a:t>Språk som försvårar </a:t>
            </a:r>
            <a:r>
              <a:rPr lang="sv-SE" sz="2000" b="1" dirty="0" smtClean="0"/>
              <a:t>kontakt</a:t>
            </a:r>
            <a:br>
              <a:rPr lang="sv-SE" sz="2000" b="1" dirty="0" smtClean="0"/>
            </a:br>
            <a:r>
              <a:rPr lang="sv-SE" sz="2000" dirty="0" smtClean="0"/>
              <a:t>● </a:t>
            </a:r>
            <a:r>
              <a:rPr lang="sv-SE" sz="2000" dirty="0"/>
              <a:t>Moraliska </a:t>
            </a:r>
            <a:r>
              <a:rPr lang="sv-SE" sz="2000" dirty="0" smtClean="0"/>
              <a:t>bedömningar </a:t>
            </a:r>
            <a:r>
              <a:rPr lang="sv-SE" sz="2400" i="1" dirty="0" smtClean="0"/>
              <a:t>– </a:t>
            </a:r>
            <a:r>
              <a:rPr lang="sv-SE" sz="1800" i="1" dirty="0" smtClean="0">
                <a:solidFill>
                  <a:schemeClr val="accent6">
                    <a:lumMod val="75000"/>
                  </a:schemeClr>
                </a:solidFill>
              </a:rPr>
              <a:t>rätt/fel, bra/dåligt</a:t>
            </a:r>
            <a:endParaRPr lang="sv-SE" sz="1800" i="1" dirty="0">
              <a:solidFill>
                <a:schemeClr val="accent6">
                  <a:lumMod val="75000"/>
                </a:schemeClr>
              </a:solidFill>
            </a:endParaRPr>
          </a:p>
        </p:txBody>
      </p:sp>
      <p:sp>
        <p:nvSpPr>
          <p:cNvPr id="6" name="textruta 5"/>
          <p:cNvSpPr txBox="1"/>
          <p:nvPr/>
        </p:nvSpPr>
        <p:spPr>
          <a:xfrm>
            <a:off x="172995" y="3414625"/>
            <a:ext cx="8390238" cy="461665"/>
          </a:xfrm>
          <a:prstGeom prst="rect">
            <a:avLst/>
          </a:prstGeom>
          <a:ln>
            <a:noFill/>
          </a:ln>
        </p:spPr>
        <p:style>
          <a:lnRef idx="2">
            <a:schemeClr val="accent5"/>
          </a:lnRef>
          <a:fillRef idx="1">
            <a:schemeClr val="lt1"/>
          </a:fillRef>
          <a:effectRef idx="0">
            <a:schemeClr val="accent5"/>
          </a:effectRef>
          <a:fontRef idx="minor">
            <a:schemeClr val="dk1"/>
          </a:fontRef>
        </p:style>
        <p:txBody>
          <a:bodyPr wrap="square" rtlCol="0">
            <a:spAutoFit/>
          </a:bodyPr>
          <a:lstStyle/>
          <a:p>
            <a:pPr algn="l"/>
            <a:r>
              <a:rPr lang="sv-SE" sz="2400" dirty="0" smtClean="0"/>
              <a:t>● </a:t>
            </a:r>
            <a:r>
              <a:rPr lang="sv-SE" sz="2000" dirty="0" smtClean="0"/>
              <a:t>Förnekande av ansvar</a:t>
            </a:r>
            <a:r>
              <a:rPr lang="sv-SE" sz="2400" dirty="0" smtClean="0"/>
              <a:t> – </a:t>
            </a:r>
            <a:r>
              <a:rPr lang="sv-SE" sz="1800" i="1" dirty="0" smtClean="0">
                <a:solidFill>
                  <a:schemeClr val="accent6">
                    <a:lumMod val="75000"/>
                  </a:schemeClr>
                </a:solidFill>
              </a:rPr>
              <a:t>du/de gör mig besviken</a:t>
            </a:r>
            <a:endParaRPr lang="sv-SE" sz="1800" i="1" dirty="0">
              <a:solidFill>
                <a:schemeClr val="accent6">
                  <a:lumMod val="75000"/>
                </a:schemeClr>
              </a:solidFill>
            </a:endParaRPr>
          </a:p>
        </p:txBody>
      </p:sp>
      <p:sp>
        <p:nvSpPr>
          <p:cNvPr id="8" name="textruta 7"/>
          <p:cNvSpPr txBox="1"/>
          <p:nvPr/>
        </p:nvSpPr>
        <p:spPr>
          <a:xfrm>
            <a:off x="172995" y="3962988"/>
            <a:ext cx="8390238" cy="461665"/>
          </a:xfrm>
          <a:prstGeom prst="rect">
            <a:avLst/>
          </a:prstGeom>
          <a:ln>
            <a:noFill/>
          </a:ln>
        </p:spPr>
        <p:style>
          <a:lnRef idx="2">
            <a:schemeClr val="accent5"/>
          </a:lnRef>
          <a:fillRef idx="1">
            <a:schemeClr val="lt1"/>
          </a:fillRef>
          <a:effectRef idx="0">
            <a:schemeClr val="accent5"/>
          </a:effectRef>
          <a:fontRef idx="minor">
            <a:schemeClr val="dk1"/>
          </a:fontRef>
        </p:style>
        <p:txBody>
          <a:bodyPr wrap="square" rtlCol="0">
            <a:spAutoFit/>
          </a:bodyPr>
          <a:lstStyle/>
          <a:p>
            <a:pPr algn="l"/>
            <a:r>
              <a:rPr lang="sv-SE" sz="2400" dirty="0" smtClean="0"/>
              <a:t>● </a:t>
            </a:r>
            <a:r>
              <a:rPr lang="sv-SE" sz="2000" dirty="0" smtClean="0"/>
              <a:t>Etiketter/diagnoser</a:t>
            </a:r>
            <a:r>
              <a:rPr lang="sv-SE" sz="2400" dirty="0" smtClean="0"/>
              <a:t> </a:t>
            </a:r>
            <a:r>
              <a:rPr lang="sv-SE" sz="2400" dirty="0" smtClean="0">
                <a:solidFill>
                  <a:schemeClr val="accent6">
                    <a:lumMod val="75000"/>
                  </a:schemeClr>
                </a:solidFill>
              </a:rPr>
              <a:t>– </a:t>
            </a:r>
            <a:r>
              <a:rPr lang="sv-SE" sz="1800" i="1" dirty="0" smtClean="0">
                <a:solidFill>
                  <a:schemeClr val="accent6">
                    <a:lumMod val="75000"/>
                  </a:schemeClr>
                </a:solidFill>
              </a:rPr>
              <a:t>du/de/jag är…</a:t>
            </a:r>
            <a:endParaRPr lang="sv-SE" sz="1800" i="1" dirty="0">
              <a:solidFill>
                <a:schemeClr val="accent6">
                  <a:lumMod val="75000"/>
                </a:schemeClr>
              </a:solidFill>
            </a:endParaRPr>
          </a:p>
        </p:txBody>
      </p:sp>
      <p:sp>
        <p:nvSpPr>
          <p:cNvPr id="9" name="textruta 8"/>
          <p:cNvSpPr txBox="1"/>
          <p:nvPr/>
        </p:nvSpPr>
        <p:spPr>
          <a:xfrm>
            <a:off x="172995" y="2760504"/>
            <a:ext cx="8390238" cy="461665"/>
          </a:xfrm>
          <a:prstGeom prst="rect">
            <a:avLst/>
          </a:prstGeom>
          <a:ln>
            <a:noFill/>
          </a:ln>
        </p:spPr>
        <p:style>
          <a:lnRef idx="2">
            <a:schemeClr val="accent5"/>
          </a:lnRef>
          <a:fillRef idx="1">
            <a:schemeClr val="lt1"/>
          </a:fillRef>
          <a:effectRef idx="0">
            <a:schemeClr val="accent5"/>
          </a:effectRef>
          <a:fontRef idx="minor">
            <a:schemeClr val="dk1"/>
          </a:fontRef>
        </p:style>
        <p:txBody>
          <a:bodyPr wrap="square" rtlCol="0">
            <a:spAutoFit/>
          </a:bodyPr>
          <a:lstStyle/>
          <a:p>
            <a:pPr algn="l"/>
            <a:r>
              <a:rPr lang="sv-SE" sz="2400" dirty="0" smtClean="0"/>
              <a:t>● </a:t>
            </a:r>
            <a:r>
              <a:rPr lang="sv-SE" sz="2000" dirty="0" smtClean="0"/>
              <a:t>Förtjänar</a:t>
            </a:r>
            <a:r>
              <a:rPr lang="sv-SE" sz="2400" dirty="0" smtClean="0"/>
              <a:t> – </a:t>
            </a:r>
            <a:r>
              <a:rPr lang="sv-SE" sz="1800" i="1" dirty="0" smtClean="0">
                <a:solidFill>
                  <a:schemeClr val="accent6">
                    <a:lumMod val="75000"/>
                  </a:schemeClr>
                </a:solidFill>
              </a:rPr>
              <a:t>bestraffning/belöning</a:t>
            </a:r>
            <a:endParaRPr lang="sv-SE" sz="1800" i="1" dirty="0">
              <a:solidFill>
                <a:schemeClr val="accent6">
                  <a:lumMod val="75000"/>
                </a:schemeClr>
              </a:solidFill>
            </a:endParaRPr>
          </a:p>
        </p:txBody>
      </p:sp>
      <p:sp>
        <p:nvSpPr>
          <p:cNvPr id="10" name="textruta 9"/>
          <p:cNvSpPr txBox="1"/>
          <p:nvPr/>
        </p:nvSpPr>
        <p:spPr>
          <a:xfrm>
            <a:off x="172995" y="2203200"/>
            <a:ext cx="8390238" cy="461665"/>
          </a:xfrm>
          <a:prstGeom prst="rect">
            <a:avLst/>
          </a:prstGeom>
          <a:ln>
            <a:noFill/>
          </a:ln>
        </p:spPr>
        <p:style>
          <a:lnRef idx="2">
            <a:schemeClr val="accent5"/>
          </a:lnRef>
          <a:fillRef idx="1">
            <a:schemeClr val="lt1"/>
          </a:fillRef>
          <a:effectRef idx="0">
            <a:schemeClr val="accent5"/>
          </a:effectRef>
          <a:fontRef idx="minor">
            <a:schemeClr val="dk1"/>
          </a:fontRef>
        </p:style>
        <p:txBody>
          <a:bodyPr wrap="square" rtlCol="0">
            <a:spAutoFit/>
          </a:bodyPr>
          <a:lstStyle/>
          <a:p>
            <a:pPr algn="l"/>
            <a:r>
              <a:rPr lang="sv-SE" sz="2400" dirty="0" smtClean="0"/>
              <a:t>● </a:t>
            </a:r>
            <a:r>
              <a:rPr lang="sv-SE" sz="2000" dirty="0" smtClean="0"/>
              <a:t>Tvång/krav</a:t>
            </a:r>
            <a:r>
              <a:rPr lang="sv-SE" sz="2400" dirty="0" smtClean="0"/>
              <a:t> – </a:t>
            </a:r>
            <a:r>
              <a:rPr lang="sv-SE" sz="1800" i="1" dirty="0" smtClean="0">
                <a:solidFill>
                  <a:schemeClr val="accent6">
                    <a:lumMod val="75000"/>
                  </a:schemeClr>
                </a:solidFill>
              </a:rPr>
              <a:t>jag/de/du borde eller måste…</a:t>
            </a:r>
            <a:endParaRPr lang="sv-SE" sz="1800" i="1" dirty="0">
              <a:solidFill>
                <a:schemeClr val="accent6">
                  <a:lumMod val="75000"/>
                </a:schemeClr>
              </a:solidFill>
            </a:endParaRPr>
          </a:p>
        </p:txBody>
      </p:sp>
      <p:sp>
        <p:nvSpPr>
          <p:cNvPr id="3" name="textruta 2"/>
          <p:cNvSpPr txBox="1"/>
          <p:nvPr/>
        </p:nvSpPr>
        <p:spPr>
          <a:xfrm>
            <a:off x="6807200" y="2361029"/>
            <a:ext cx="2019300" cy="2486788"/>
          </a:xfrm>
          <a:prstGeom prst="rect">
            <a:avLst/>
          </a:prstGeom>
          <a:ln>
            <a:noFill/>
          </a:ln>
        </p:spPr>
        <p:style>
          <a:lnRef idx="2">
            <a:schemeClr val="accent5"/>
          </a:lnRef>
          <a:fillRef idx="1">
            <a:schemeClr val="lt1"/>
          </a:fillRef>
          <a:effectRef idx="0">
            <a:schemeClr val="accent5"/>
          </a:effectRef>
          <a:fontRef idx="minor">
            <a:schemeClr val="dk1"/>
          </a:fontRef>
        </p:style>
        <p:txBody>
          <a:bodyPr wrap="square" rtlCol="0">
            <a:spAutoFit/>
          </a:bodyPr>
          <a:lstStyle/>
          <a:p>
            <a:pPr algn="l">
              <a:spcBef>
                <a:spcPts val="0"/>
              </a:spcBef>
            </a:pPr>
            <a:endParaRPr lang="sv-SE" sz="1400" b="1" dirty="0" smtClean="0"/>
          </a:p>
        </p:txBody>
      </p:sp>
      <p:sp>
        <p:nvSpPr>
          <p:cNvPr id="2" name="Platshållare för bildnummer 1"/>
          <p:cNvSpPr>
            <a:spLocks noGrp="1"/>
          </p:cNvSpPr>
          <p:nvPr>
            <p:ph type="sldNum" sz="quarter" idx="12"/>
          </p:nvPr>
        </p:nvSpPr>
        <p:spPr/>
        <p:txBody>
          <a:bodyPr/>
          <a:lstStyle/>
          <a:p>
            <a:fld id="{EF507F4B-B44B-4017-97A3-E9C08C994F4D}" type="slidenum">
              <a:rPr lang="sv-SE" smtClean="0"/>
              <a:t>32</a:t>
            </a:fld>
            <a:endParaRPr lang="sv-SE"/>
          </a:p>
        </p:txBody>
      </p:sp>
      <p:sp>
        <p:nvSpPr>
          <p:cNvPr id="15" name="textruta 14"/>
          <p:cNvSpPr txBox="1"/>
          <p:nvPr/>
        </p:nvSpPr>
        <p:spPr>
          <a:xfrm>
            <a:off x="172995" y="1611271"/>
            <a:ext cx="8390238" cy="461665"/>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rtlCol="0">
            <a:spAutoFit/>
          </a:bodyPr>
          <a:lstStyle/>
          <a:p>
            <a:pPr algn="l"/>
            <a:r>
              <a:rPr lang="sv-SE" sz="2400" dirty="0" smtClean="0"/>
              <a:t>● </a:t>
            </a:r>
            <a:r>
              <a:rPr lang="sv-SE" sz="2000" dirty="0" smtClean="0"/>
              <a:t>Jämförelser – </a:t>
            </a:r>
            <a:r>
              <a:rPr lang="sv-SE" sz="1800" i="1" dirty="0" smtClean="0">
                <a:solidFill>
                  <a:schemeClr val="accent2">
                    <a:lumMod val="75000"/>
                  </a:schemeClr>
                </a:solidFill>
              </a:rPr>
              <a:t>du/jag/dom är mycket mera/mindre</a:t>
            </a:r>
            <a:endParaRPr lang="sv-SE" sz="1800" i="1" dirty="0">
              <a:solidFill>
                <a:schemeClr val="accent2">
                  <a:lumMod val="75000"/>
                </a:schemeClr>
              </a:solidFill>
            </a:endParaRPr>
          </a:p>
        </p:txBody>
      </p:sp>
    </p:spTree>
    <p:extLst>
      <p:ext uri="{BB962C8B-B14F-4D97-AF65-F5344CB8AC3E}">
        <p14:creationId xmlns:p14="http://schemas.microsoft.com/office/powerpoint/2010/main" val="218683389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ruta 6"/>
          <p:cNvSpPr txBox="1"/>
          <p:nvPr/>
        </p:nvSpPr>
        <p:spPr>
          <a:xfrm>
            <a:off x="172994" y="765800"/>
            <a:ext cx="8390238" cy="1877437"/>
          </a:xfrm>
          <a:prstGeom prst="rect">
            <a:avLst/>
          </a:prstGeom>
          <a:ln>
            <a:noFill/>
          </a:ln>
        </p:spPr>
        <p:style>
          <a:lnRef idx="2">
            <a:schemeClr val="accent5"/>
          </a:lnRef>
          <a:fillRef idx="1">
            <a:schemeClr val="lt1"/>
          </a:fillRef>
          <a:effectRef idx="0">
            <a:schemeClr val="accent5"/>
          </a:effectRef>
          <a:fontRef idx="minor">
            <a:schemeClr val="dk1"/>
          </a:fontRef>
        </p:style>
        <p:txBody>
          <a:bodyPr wrap="square" rtlCol="0">
            <a:spAutoFit/>
          </a:bodyPr>
          <a:lstStyle/>
          <a:p>
            <a:pPr algn="l"/>
            <a:r>
              <a:rPr lang="sv-SE" sz="2000" b="1" dirty="0"/>
              <a:t>Språk som försvårar </a:t>
            </a:r>
            <a:r>
              <a:rPr lang="sv-SE" sz="2000" b="1" dirty="0" smtClean="0"/>
              <a:t>kontakt</a:t>
            </a:r>
            <a:br>
              <a:rPr lang="sv-SE" sz="2000" b="1" dirty="0" smtClean="0"/>
            </a:br>
            <a:r>
              <a:rPr lang="sv-SE" sz="1100" i="1" dirty="0" smtClean="0">
                <a:solidFill>
                  <a:schemeClr val="accent6">
                    <a:lumMod val="75000"/>
                  </a:schemeClr>
                </a:solidFill>
              </a:rPr>
              <a:t/>
            </a:r>
            <a:br>
              <a:rPr lang="sv-SE" sz="1100" i="1" dirty="0" smtClean="0">
                <a:solidFill>
                  <a:schemeClr val="accent6">
                    <a:lumMod val="75000"/>
                  </a:schemeClr>
                </a:solidFill>
              </a:rPr>
            </a:br>
            <a:r>
              <a:rPr lang="sv-SE" sz="1100" i="1" dirty="0" smtClean="0">
                <a:solidFill>
                  <a:schemeClr val="accent6">
                    <a:lumMod val="75000"/>
                  </a:schemeClr>
                </a:solidFill>
              </a:rPr>
              <a:t/>
            </a:r>
            <a:br>
              <a:rPr lang="sv-SE" sz="1100" i="1" dirty="0" smtClean="0">
                <a:solidFill>
                  <a:schemeClr val="accent6">
                    <a:lumMod val="75000"/>
                  </a:schemeClr>
                </a:solidFill>
              </a:rPr>
            </a:br>
            <a:r>
              <a:rPr lang="sv-SE" sz="1200" i="1" dirty="0" smtClean="0">
                <a:solidFill>
                  <a:schemeClr val="accent6">
                    <a:lumMod val="75000"/>
                  </a:schemeClr>
                </a:solidFill>
              </a:rPr>
              <a:t>    </a:t>
            </a:r>
            <a:r>
              <a:rPr lang="sv-SE" sz="1200" dirty="0" smtClean="0"/>
              <a:t>Besvärlig</a:t>
            </a:r>
            <a:br>
              <a:rPr lang="sv-SE" sz="1200" dirty="0" smtClean="0"/>
            </a:br>
            <a:r>
              <a:rPr lang="sv-SE" sz="1200" dirty="0" smtClean="0"/>
              <a:t>    Lat</a:t>
            </a:r>
            <a:br>
              <a:rPr lang="sv-SE" sz="1200" dirty="0" smtClean="0"/>
            </a:br>
            <a:r>
              <a:rPr lang="sv-SE" sz="1200" dirty="0" smtClean="0"/>
              <a:t>    Idiot</a:t>
            </a:r>
            <a:br>
              <a:rPr lang="sv-SE" sz="1200" dirty="0" smtClean="0"/>
            </a:br>
            <a:r>
              <a:rPr lang="sv-SE" sz="1200" dirty="0" smtClean="0"/>
              <a:t>    Jobbig</a:t>
            </a:r>
            <a:br>
              <a:rPr lang="sv-SE" sz="1200" dirty="0" smtClean="0"/>
            </a:br>
            <a:r>
              <a:rPr lang="sv-SE" sz="1200" dirty="0" smtClean="0"/>
              <a:t>    Opålitlig</a:t>
            </a:r>
            <a:br>
              <a:rPr lang="sv-SE" sz="1200" dirty="0" smtClean="0"/>
            </a:br>
            <a:r>
              <a:rPr lang="sv-SE" sz="1200" dirty="0" smtClean="0"/>
              <a:t>    Krävande</a:t>
            </a:r>
            <a:endParaRPr lang="sv-SE" sz="1200" i="1" dirty="0">
              <a:solidFill>
                <a:schemeClr val="accent6">
                  <a:lumMod val="75000"/>
                </a:schemeClr>
              </a:solidFill>
            </a:endParaRPr>
          </a:p>
        </p:txBody>
      </p:sp>
      <p:sp>
        <p:nvSpPr>
          <p:cNvPr id="3" name="textruta 2"/>
          <p:cNvSpPr txBox="1"/>
          <p:nvPr/>
        </p:nvSpPr>
        <p:spPr>
          <a:xfrm>
            <a:off x="6807200" y="2361029"/>
            <a:ext cx="2019300" cy="2486788"/>
          </a:xfrm>
          <a:prstGeom prst="rect">
            <a:avLst/>
          </a:prstGeom>
          <a:ln>
            <a:noFill/>
          </a:ln>
        </p:spPr>
        <p:style>
          <a:lnRef idx="2">
            <a:schemeClr val="accent5"/>
          </a:lnRef>
          <a:fillRef idx="1">
            <a:schemeClr val="lt1"/>
          </a:fillRef>
          <a:effectRef idx="0">
            <a:schemeClr val="accent5"/>
          </a:effectRef>
          <a:fontRef idx="minor">
            <a:schemeClr val="dk1"/>
          </a:fontRef>
        </p:style>
        <p:txBody>
          <a:bodyPr wrap="square" rtlCol="0">
            <a:spAutoFit/>
          </a:bodyPr>
          <a:lstStyle/>
          <a:p>
            <a:pPr algn="l">
              <a:spcBef>
                <a:spcPts val="0"/>
              </a:spcBef>
            </a:pPr>
            <a:endParaRPr lang="sv-SE" sz="1400" b="1" dirty="0" smtClean="0"/>
          </a:p>
        </p:txBody>
      </p:sp>
      <p:sp>
        <p:nvSpPr>
          <p:cNvPr id="13" name="textruta 12"/>
          <p:cNvSpPr txBox="1"/>
          <p:nvPr/>
        </p:nvSpPr>
        <p:spPr>
          <a:xfrm>
            <a:off x="6315331" y="3097316"/>
            <a:ext cx="2451100" cy="738664"/>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rtlCol="0">
            <a:spAutoFit/>
          </a:bodyPr>
          <a:lstStyle/>
          <a:p>
            <a:pPr>
              <a:spcBef>
                <a:spcPts val="0"/>
              </a:spcBef>
            </a:pPr>
            <a:r>
              <a:rPr lang="sv-SE" sz="1400" b="1" dirty="0" smtClean="0">
                <a:solidFill>
                  <a:schemeClr val="bg1"/>
                </a:solidFill>
              </a:rPr>
              <a:t>Syftet är kontakt.</a:t>
            </a:r>
          </a:p>
          <a:p>
            <a:pPr>
              <a:spcBef>
                <a:spcPts val="0"/>
              </a:spcBef>
            </a:pPr>
            <a:r>
              <a:rPr lang="sv-SE" sz="1400" b="1" dirty="0" smtClean="0">
                <a:solidFill>
                  <a:schemeClr val="bg1"/>
                </a:solidFill>
              </a:rPr>
              <a:t>Se den andra som människa.</a:t>
            </a:r>
          </a:p>
        </p:txBody>
      </p:sp>
      <p:sp>
        <p:nvSpPr>
          <p:cNvPr id="2" name="Platshållare för bildnummer 1"/>
          <p:cNvSpPr>
            <a:spLocks noGrp="1"/>
          </p:cNvSpPr>
          <p:nvPr>
            <p:ph type="sldNum" sz="quarter" idx="12"/>
          </p:nvPr>
        </p:nvSpPr>
        <p:spPr/>
        <p:txBody>
          <a:bodyPr/>
          <a:lstStyle/>
          <a:p>
            <a:fld id="{EF507F4B-B44B-4017-97A3-E9C08C994F4D}" type="slidenum">
              <a:rPr lang="sv-SE" smtClean="0"/>
              <a:t>33</a:t>
            </a:fld>
            <a:endParaRPr lang="sv-SE"/>
          </a:p>
        </p:txBody>
      </p:sp>
      <p:sp>
        <p:nvSpPr>
          <p:cNvPr id="8" name="textruta 7"/>
          <p:cNvSpPr txBox="1"/>
          <p:nvPr/>
        </p:nvSpPr>
        <p:spPr>
          <a:xfrm>
            <a:off x="172991" y="3749154"/>
            <a:ext cx="8857989" cy="1785104"/>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rtlCol="0">
            <a:spAutoFit/>
          </a:bodyPr>
          <a:lstStyle/>
          <a:p>
            <a:pPr algn="l">
              <a:spcBef>
                <a:spcPts val="0"/>
              </a:spcBef>
            </a:pPr>
            <a:endParaRPr lang="sv-SE" sz="1400" b="1" dirty="0"/>
          </a:p>
          <a:p>
            <a:pPr marL="285750" indent="-285750" algn="l">
              <a:spcBef>
                <a:spcPts val="0"/>
              </a:spcBef>
              <a:buFont typeface="Arial" panose="020B0604020202020204" pitchFamily="34" charset="0"/>
              <a:buChar char="•"/>
            </a:pPr>
            <a:r>
              <a:rPr lang="sv-SE" sz="1200" dirty="0" smtClean="0"/>
              <a:t>Ett antagande vi gör i NVC är att drivkraften bakom människors känslor och handlingar är grundläggande mänskliga behov. För att komma närmare vad som pågår inom oss kan vi fråga vilka behov som ligger bakom de bedömningar vi gör.</a:t>
            </a:r>
            <a:br>
              <a:rPr lang="sv-SE" sz="1200" dirty="0" smtClean="0"/>
            </a:br>
            <a:r>
              <a:rPr lang="sv-SE" sz="1200" dirty="0" smtClean="0"/>
              <a:t/>
            </a:r>
            <a:br>
              <a:rPr lang="sv-SE" sz="1200" dirty="0" smtClean="0"/>
            </a:br>
            <a:r>
              <a:rPr lang="sv-SE" sz="1200" dirty="0" smtClean="0"/>
              <a:t>När </a:t>
            </a:r>
            <a:r>
              <a:rPr lang="sv-SE" sz="1200" dirty="0"/>
              <a:t>vi kallar någon för </a:t>
            </a:r>
            <a:r>
              <a:rPr lang="sv-SE" sz="1200" i="1" dirty="0">
                <a:solidFill>
                  <a:srgbClr val="C00000"/>
                </a:solidFill>
              </a:rPr>
              <a:t>självisk </a:t>
            </a:r>
            <a:r>
              <a:rPr lang="sv-SE" sz="1200" dirty="0"/>
              <a:t>h</a:t>
            </a:r>
            <a:r>
              <a:rPr lang="sv-SE" sz="1200" dirty="0" smtClean="0"/>
              <a:t>ar vi kanske en önskan om att </a:t>
            </a:r>
            <a:r>
              <a:rPr lang="sv-SE" sz="1200" i="1" dirty="0" smtClean="0">
                <a:solidFill>
                  <a:srgbClr val="0070C0"/>
                </a:solidFill>
              </a:rPr>
              <a:t>bli sedda och hörda</a:t>
            </a:r>
            <a:r>
              <a:rPr lang="sv-SE" sz="1200" dirty="0" smtClean="0"/>
              <a:t>?</a:t>
            </a:r>
            <a:br>
              <a:rPr lang="sv-SE" sz="1200" dirty="0" smtClean="0"/>
            </a:br>
            <a:r>
              <a:rPr lang="sv-SE" sz="1200" dirty="0" smtClean="0"/>
              <a:t>Längtar vi efter </a:t>
            </a:r>
            <a:r>
              <a:rPr lang="sv-SE" sz="1200" i="1" dirty="0" smtClean="0">
                <a:solidFill>
                  <a:srgbClr val="0070C0"/>
                </a:solidFill>
              </a:rPr>
              <a:t>lugn och ro </a:t>
            </a:r>
            <a:r>
              <a:rPr lang="sv-SE" sz="1200" dirty="0" smtClean="0"/>
              <a:t>när vi kallar någon för </a:t>
            </a:r>
            <a:r>
              <a:rPr lang="sv-SE" sz="1200" i="1" dirty="0" smtClean="0">
                <a:solidFill>
                  <a:srgbClr val="C00000"/>
                </a:solidFill>
              </a:rPr>
              <a:t>krävande</a:t>
            </a:r>
            <a:r>
              <a:rPr lang="sv-SE" sz="1200" dirty="0" smtClean="0"/>
              <a:t>?</a:t>
            </a:r>
            <a:br>
              <a:rPr lang="sv-SE" sz="1200" dirty="0" smtClean="0"/>
            </a:br>
            <a:r>
              <a:rPr lang="sv-SE" sz="1200" dirty="0" smtClean="0"/>
              <a:t>När vi kallar någon för </a:t>
            </a:r>
            <a:r>
              <a:rPr lang="sv-SE" sz="1200" i="1" dirty="0" smtClean="0">
                <a:solidFill>
                  <a:srgbClr val="C00000"/>
                </a:solidFill>
              </a:rPr>
              <a:t>aggressiv</a:t>
            </a:r>
            <a:r>
              <a:rPr lang="sv-SE" sz="1200" dirty="0" smtClean="0"/>
              <a:t> kan det vara ett uttryck för vårt behov av </a:t>
            </a:r>
            <a:r>
              <a:rPr lang="sv-SE" sz="1200" i="1" dirty="0" smtClean="0">
                <a:solidFill>
                  <a:srgbClr val="0070C0"/>
                </a:solidFill>
              </a:rPr>
              <a:t>trygghet</a:t>
            </a:r>
            <a:r>
              <a:rPr lang="sv-SE" sz="1200" dirty="0"/>
              <a:t>?</a:t>
            </a:r>
            <a:r>
              <a:rPr lang="sv-SE" sz="1200" dirty="0" smtClean="0"/>
              <a:t/>
            </a:r>
            <a:br>
              <a:rPr lang="sv-SE" sz="1200" dirty="0" smtClean="0"/>
            </a:br>
            <a:r>
              <a:rPr lang="sv-SE" sz="1200" dirty="0" smtClean="0"/>
              <a:t>Om vi kallar någon för </a:t>
            </a:r>
            <a:r>
              <a:rPr lang="sv-SE" sz="1200" i="1" dirty="0" smtClean="0">
                <a:solidFill>
                  <a:srgbClr val="C00000"/>
                </a:solidFill>
              </a:rPr>
              <a:t>lat,</a:t>
            </a:r>
            <a:r>
              <a:rPr lang="sv-SE" sz="1200" dirty="0" smtClean="0"/>
              <a:t> är det ett försök att uttrycka att vi behöver </a:t>
            </a:r>
            <a:r>
              <a:rPr lang="sv-SE" sz="1200" i="1" dirty="0" smtClean="0">
                <a:solidFill>
                  <a:srgbClr val="0070C0"/>
                </a:solidFill>
              </a:rPr>
              <a:t>stöd, omtanke eller samarbete</a:t>
            </a:r>
            <a:r>
              <a:rPr lang="sv-SE" sz="1200" dirty="0"/>
              <a:t>?</a:t>
            </a:r>
          </a:p>
        </p:txBody>
      </p:sp>
      <p:sp>
        <p:nvSpPr>
          <p:cNvPr id="5" name="textruta 4"/>
          <p:cNvSpPr txBox="1"/>
          <p:nvPr/>
        </p:nvSpPr>
        <p:spPr>
          <a:xfrm>
            <a:off x="1822825" y="5844234"/>
            <a:ext cx="5558319" cy="307777"/>
          </a:xfrm>
          <a:prstGeom prst="rect">
            <a:avLst/>
          </a:prstGeom>
          <a:ln>
            <a:noFill/>
          </a:ln>
        </p:spPr>
        <p:style>
          <a:lnRef idx="2">
            <a:schemeClr val="accent5"/>
          </a:lnRef>
          <a:fillRef idx="1">
            <a:schemeClr val="lt1"/>
          </a:fillRef>
          <a:effectRef idx="0">
            <a:schemeClr val="accent5"/>
          </a:effectRef>
          <a:fontRef idx="minor">
            <a:schemeClr val="dk1"/>
          </a:fontRef>
        </p:style>
        <p:txBody>
          <a:bodyPr wrap="square" rtlCol="0">
            <a:spAutoFit/>
          </a:bodyPr>
          <a:lstStyle/>
          <a:p>
            <a:pPr algn="l">
              <a:spcBef>
                <a:spcPts val="0"/>
              </a:spcBef>
            </a:pPr>
            <a:r>
              <a:rPr lang="sv-SE" sz="1400" b="1" dirty="0" smtClean="0"/>
              <a:t>”Bakom varje etikett finns ett mänskligt behov”</a:t>
            </a:r>
          </a:p>
        </p:txBody>
      </p:sp>
      <p:sp>
        <p:nvSpPr>
          <p:cNvPr id="10" name="textruta 9"/>
          <p:cNvSpPr txBox="1"/>
          <p:nvPr/>
        </p:nvSpPr>
        <p:spPr>
          <a:xfrm>
            <a:off x="172992" y="2574096"/>
            <a:ext cx="8857989" cy="1785104"/>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rtlCol="0">
            <a:spAutoFit/>
          </a:bodyPr>
          <a:lstStyle/>
          <a:p>
            <a:pPr algn="l">
              <a:spcBef>
                <a:spcPts val="0"/>
              </a:spcBef>
            </a:pPr>
            <a:endParaRPr lang="sv-SE" sz="1400" b="1" dirty="0"/>
          </a:p>
          <a:p>
            <a:pPr marL="285750" indent="-285750" algn="l">
              <a:spcBef>
                <a:spcPts val="0"/>
              </a:spcBef>
              <a:buFont typeface="Arial" panose="020B0604020202020204" pitchFamily="34" charset="0"/>
              <a:buChar char="•"/>
            </a:pPr>
            <a:r>
              <a:rPr lang="sv-SE" sz="1200" dirty="0" smtClean="0"/>
              <a:t>Etiketter, analyser, diagnoser och tolkningar är ett försök att underlätta tillvaron. Vi gör en slags sammanfattning av det vi har framför oss, i hopp om att lättare kunna hanterad det. Men med förenklingen riskerar vi att också missa att se det unika, det mänskliga och vad som behövs i en viss situation och med en viss person. Det är mer troligt att vi får det vi behöver genom att uttrycka det vi vill istället för att kalla någon för lat. </a:t>
            </a:r>
            <a:br>
              <a:rPr lang="sv-SE" sz="1200" dirty="0" smtClean="0"/>
            </a:br>
            <a:r>
              <a:rPr lang="sv-SE" sz="1200" dirty="0" smtClean="0"/>
              <a:t/>
            </a:r>
            <a:br>
              <a:rPr lang="sv-SE" sz="1200" dirty="0" smtClean="0"/>
            </a:br>
            <a:r>
              <a:rPr lang="sv-SE" sz="1200" dirty="0" smtClean="0"/>
              <a:t/>
            </a:r>
            <a:br>
              <a:rPr lang="sv-SE" sz="1200" dirty="0" smtClean="0"/>
            </a:br>
            <a:endParaRPr lang="sv-SE" sz="1200" dirty="0"/>
          </a:p>
        </p:txBody>
      </p:sp>
    </p:spTree>
    <p:extLst>
      <p:ext uri="{BB962C8B-B14F-4D97-AF65-F5344CB8AC3E}">
        <p14:creationId xmlns:p14="http://schemas.microsoft.com/office/powerpoint/2010/main" val="834006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8" grpId="0"/>
      <p:bldP spid="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ruta 6"/>
          <p:cNvSpPr txBox="1"/>
          <p:nvPr/>
        </p:nvSpPr>
        <p:spPr>
          <a:xfrm>
            <a:off x="172995" y="773143"/>
            <a:ext cx="8390238" cy="1015663"/>
          </a:xfrm>
          <a:prstGeom prst="rect">
            <a:avLst/>
          </a:prstGeom>
          <a:ln>
            <a:noFill/>
          </a:ln>
        </p:spPr>
        <p:style>
          <a:lnRef idx="2">
            <a:schemeClr val="accent5"/>
          </a:lnRef>
          <a:fillRef idx="1">
            <a:schemeClr val="lt1"/>
          </a:fillRef>
          <a:effectRef idx="0">
            <a:schemeClr val="accent5"/>
          </a:effectRef>
          <a:fontRef idx="minor">
            <a:schemeClr val="dk1"/>
          </a:fontRef>
        </p:style>
        <p:txBody>
          <a:bodyPr wrap="square" rtlCol="0">
            <a:spAutoFit/>
          </a:bodyPr>
          <a:lstStyle/>
          <a:p>
            <a:pPr algn="l"/>
            <a:r>
              <a:rPr lang="sv-SE" sz="2000" b="1" dirty="0"/>
              <a:t>Språk som försvårar </a:t>
            </a:r>
            <a:r>
              <a:rPr lang="sv-SE" sz="2000" b="1" dirty="0" smtClean="0"/>
              <a:t>kontakt</a:t>
            </a:r>
            <a:r>
              <a:rPr lang="sv-SE" sz="800" b="1" dirty="0" smtClean="0"/>
              <a:t/>
            </a:r>
            <a:br>
              <a:rPr lang="sv-SE" sz="800" b="1" dirty="0" smtClean="0"/>
            </a:br>
            <a:r>
              <a:rPr lang="sv-SE" sz="2000" b="1" dirty="0" smtClean="0"/>
              <a:t/>
            </a:r>
            <a:br>
              <a:rPr lang="sv-SE" sz="2000" b="1" dirty="0" smtClean="0"/>
            </a:br>
            <a:r>
              <a:rPr lang="sv-SE" sz="2000" dirty="0" smtClean="0"/>
              <a:t>● </a:t>
            </a:r>
            <a:r>
              <a:rPr lang="sv-SE" sz="1600" dirty="0"/>
              <a:t> </a:t>
            </a:r>
            <a:r>
              <a:rPr lang="sv-SE" sz="1600" dirty="0" smtClean="0"/>
              <a:t>Moraliska bedömningar </a:t>
            </a:r>
            <a:r>
              <a:rPr lang="sv-SE" sz="1600" i="1" dirty="0" smtClean="0"/>
              <a:t>– </a:t>
            </a:r>
            <a:r>
              <a:rPr lang="sv-SE" sz="1600" i="1" dirty="0" smtClean="0">
                <a:solidFill>
                  <a:schemeClr val="accent6">
                    <a:lumMod val="75000"/>
                  </a:schemeClr>
                </a:solidFill>
              </a:rPr>
              <a:t>rätt/fel, bra/dåligt</a:t>
            </a:r>
            <a:endParaRPr lang="sv-SE" sz="1600" i="1" dirty="0">
              <a:solidFill>
                <a:schemeClr val="accent6">
                  <a:lumMod val="75000"/>
                </a:schemeClr>
              </a:solidFill>
            </a:endParaRPr>
          </a:p>
        </p:txBody>
      </p:sp>
      <p:sp>
        <p:nvSpPr>
          <p:cNvPr id="5" name="textruta 4"/>
          <p:cNvSpPr txBox="1"/>
          <p:nvPr/>
        </p:nvSpPr>
        <p:spPr>
          <a:xfrm>
            <a:off x="172995" y="2742751"/>
            <a:ext cx="8390238" cy="461665"/>
          </a:xfrm>
          <a:prstGeom prst="rect">
            <a:avLst/>
          </a:prstGeom>
          <a:ln>
            <a:noFill/>
          </a:ln>
        </p:spPr>
        <p:style>
          <a:lnRef idx="2">
            <a:schemeClr val="accent5"/>
          </a:lnRef>
          <a:fillRef idx="1">
            <a:schemeClr val="lt1"/>
          </a:fillRef>
          <a:effectRef idx="0">
            <a:schemeClr val="accent5"/>
          </a:effectRef>
          <a:fontRef idx="minor">
            <a:schemeClr val="dk1"/>
          </a:fontRef>
        </p:style>
        <p:txBody>
          <a:bodyPr wrap="square" rtlCol="0">
            <a:spAutoFit/>
          </a:bodyPr>
          <a:lstStyle/>
          <a:p>
            <a:pPr algn="l"/>
            <a:r>
              <a:rPr lang="sv-SE" sz="2400" dirty="0" smtClean="0"/>
              <a:t>● </a:t>
            </a:r>
            <a:r>
              <a:rPr lang="sv-SE" sz="1600" dirty="0"/>
              <a:t>Skam och </a:t>
            </a:r>
            <a:r>
              <a:rPr lang="sv-SE" sz="1600" dirty="0" smtClean="0"/>
              <a:t>skuld – </a:t>
            </a:r>
            <a:r>
              <a:rPr lang="sv-SE" sz="1600" i="1" dirty="0" smtClean="0">
                <a:solidFill>
                  <a:schemeClr val="accent6">
                    <a:lumMod val="75000"/>
                  </a:schemeClr>
                </a:solidFill>
              </a:rPr>
              <a:t>det är mitt/ditt fel</a:t>
            </a:r>
            <a:endParaRPr lang="sv-SE" sz="1600" i="1" dirty="0">
              <a:solidFill>
                <a:schemeClr val="accent6">
                  <a:lumMod val="75000"/>
                </a:schemeClr>
              </a:solidFill>
            </a:endParaRPr>
          </a:p>
        </p:txBody>
      </p:sp>
      <p:sp>
        <p:nvSpPr>
          <p:cNvPr id="6" name="textruta 5"/>
          <p:cNvSpPr txBox="1"/>
          <p:nvPr/>
        </p:nvSpPr>
        <p:spPr>
          <a:xfrm>
            <a:off x="172995" y="3305579"/>
            <a:ext cx="8390238" cy="461665"/>
          </a:xfrm>
          <a:prstGeom prst="rect">
            <a:avLst/>
          </a:prstGeom>
          <a:ln>
            <a:noFill/>
          </a:ln>
        </p:spPr>
        <p:style>
          <a:lnRef idx="2">
            <a:schemeClr val="accent5"/>
          </a:lnRef>
          <a:fillRef idx="1">
            <a:schemeClr val="lt1"/>
          </a:fillRef>
          <a:effectRef idx="0">
            <a:schemeClr val="accent5"/>
          </a:effectRef>
          <a:fontRef idx="minor">
            <a:schemeClr val="dk1"/>
          </a:fontRef>
        </p:style>
        <p:txBody>
          <a:bodyPr wrap="square" rtlCol="0">
            <a:spAutoFit/>
          </a:bodyPr>
          <a:lstStyle/>
          <a:p>
            <a:pPr algn="l"/>
            <a:r>
              <a:rPr lang="sv-SE" sz="2400" dirty="0" smtClean="0"/>
              <a:t>● </a:t>
            </a:r>
            <a:r>
              <a:rPr lang="sv-SE" sz="1600" dirty="0" smtClean="0"/>
              <a:t>Förnekande av ansvar – </a:t>
            </a:r>
            <a:r>
              <a:rPr lang="sv-SE" sz="1600" i="1" dirty="0" smtClean="0">
                <a:solidFill>
                  <a:schemeClr val="accent6">
                    <a:lumMod val="75000"/>
                  </a:schemeClr>
                </a:solidFill>
              </a:rPr>
              <a:t>du/de gör mig besviken</a:t>
            </a:r>
            <a:endParaRPr lang="sv-SE" sz="1600" i="1" dirty="0">
              <a:solidFill>
                <a:schemeClr val="accent6">
                  <a:lumMod val="75000"/>
                </a:schemeClr>
              </a:solidFill>
            </a:endParaRPr>
          </a:p>
        </p:txBody>
      </p:sp>
      <p:sp>
        <p:nvSpPr>
          <p:cNvPr id="8" name="textruta 7"/>
          <p:cNvSpPr txBox="1"/>
          <p:nvPr/>
        </p:nvSpPr>
        <p:spPr>
          <a:xfrm>
            <a:off x="172995" y="4379585"/>
            <a:ext cx="8390238" cy="461665"/>
          </a:xfrm>
          <a:prstGeom prst="rect">
            <a:avLst/>
          </a:prstGeom>
          <a:ln>
            <a:noFill/>
          </a:ln>
        </p:spPr>
        <p:style>
          <a:lnRef idx="2">
            <a:schemeClr val="accent5"/>
          </a:lnRef>
          <a:fillRef idx="1">
            <a:schemeClr val="lt1"/>
          </a:fillRef>
          <a:effectRef idx="0">
            <a:schemeClr val="accent5"/>
          </a:effectRef>
          <a:fontRef idx="minor">
            <a:schemeClr val="dk1"/>
          </a:fontRef>
        </p:style>
        <p:txBody>
          <a:bodyPr wrap="square" rtlCol="0">
            <a:spAutoFit/>
          </a:bodyPr>
          <a:lstStyle/>
          <a:p>
            <a:pPr algn="l"/>
            <a:r>
              <a:rPr lang="sv-SE" sz="2400" dirty="0" smtClean="0"/>
              <a:t>● </a:t>
            </a:r>
            <a:r>
              <a:rPr lang="sv-SE" sz="1600" dirty="0" smtClean="0"/>
              <a:t>Etiketter/diagnoser </a:t>
            </a:r>
            <a:r>
              <a:rPr lang="sv-SE" sz="1600" dirty="0" smtClean="0">
                <a:solidFill>
                  <a:schemeClr val="accent6">
                    <a:lumMod val="75000"/>
                  </a:schemeClr>
                </a:solidFill>
              </a:rPr>
              <a:t>– </a:t>
            </a:r>
            <a:r>
              <a:rPr lang="sv-SE" sz="1600" i="1" dirty="0" smtClean="0">
                <a:solidFill>
                  <a:schemeClr val="accent6">
                    <a:lumMod val="75000"/>
                  </a:schemeClr>
                </a:solidFill>
              </a:rPr>
              <a:t>du/de/jag är…</a:t>
            </a:r>
            <a:endParaRPr lang="sv-SE" sz="1600" i="1" dirty="0">
              <a:solidFill>
                <a:schemeClr val="accent6">
                  <a:lumMod val="75000"/>
                </a:schemeClr>
              </a:solidFill>
            </a:endParaRPr>
          </a:p>
        </p:txBody>
      </p:sp>
      <p:sp>
        <p:nvSpPr>
          <p:cNvPr id="9" name="textruta 8"/>
          <p:cNvSpPr txBox="1"/>
          <p:nvPr/>
        </p:nvSpPr>
        <p:spPr>
          <a:xfrm>
            <a:off x="172995" y="4879315"/>
            <a:ext cx="8390238" cy="461665"/>
          </a:xfrm>
          <a:prstGeom prst="rect">
            <a:avLst/>
          </a:prstGeom>
          <a:ln>
            <a:noFill/>
          </a:ln>
        </p:spPr>
        <p:style>
          <a:lnRef idx="2">
            <a:schemeClr val="accent5"/>
          </a:lnRef>
          <a:fillRef idx="1">
            <a:schemeClr val="lt1"/>
          </a:fillRef>
          <a:effectRef idx="0">
            <a:schemeClr val="accent5"/>
          </a:effectRef>
          <a:fontRef idx="minor">
            <a:schemeClr val="dk1"/>
          </a:fontRef>
        </p:style>
        <p:txBody>
          <a:bodyPr wrap="square" rtlCol="0">
            <a:spAutoFit/>
          </a:bodyPr>
          <a:lstStyle/>
          <a:p>
            <a:pPr algn="l"/>
            <a:r>
              <a:rPr lang="sv-SE" sz="2400" dirty="0" smtClean="0"/>
              <a:t>● </a:t>
            </a:r>
            <a:r>
              <a:rPr lang="sv-SE" sz="1600" dirty="0" smtClean="0"/>
              <a:t>Förtjänar – </a:t>
            </a:r>
            <a:r>
              <a:rPr lang="sv-SE" sz="1600" i="1" dirty="0" smtClean="0">
                <a:solidFill>
                  <a:schemeClr val="accent6">
                    <a:lumMod val="75000"/>
                  </a:schemeClr>
                </a:solidFill>
              </a:rPr>
              <a:t>bestraffning/belöning</a:t>
            </a:r>
            <a:endParaRPr lang="sv-SE" sz="1600" i="1" dirty="0">
              <a:solidFill>
                <a:schemeClr val="accent6">
                  <a:lumMod val="75000"/>
                </a:schemeClr>
              </a:solidFill>
            </a:endParaRPr>
          </a:p>
        </p:txBody>
      </p:sp>
      <p:sp>
        <p:nvSpPr>
          <p:cNvPr id="10" name="textruta 9"/>
          <p:cNvSpPr txBox="1"/>
          <p:nvPr/>
        </p:nvSpPr>
        <p:spPr>
          <a:xfrm>
            <a:off x="172995" y="2203200"/>
            <a:ext cx="8390238" cy="461665"/>
          </a:xfrm>
          <a:prstGeom prst="rect">
            <a:avLst/>
          </a:prstGeom>
          <a:ln>
            <a:noFill/>
          </a:ln>
        </p:spPr>
        <p:style>
          <a:lnRef idx="2">
            <a:schemeClr val="accent5"/>
          </a:lnRef>
          <a:fillRef idx="1">
            <a:schemeClr val="lt1"/>
          </a:fillRef>
          <a:effectRef idx="0">
            <a:schemeClr val="accent5"/>
          </a:effectRef>
          <a:fontRef idx="minor">
            <a:schemeClr val="dk1"/>
          </a:fontRef>
        </p:style>
        <p:txBody>
          <a:bodyPr wrap="square" rtlCol="0">
            <a:spAutoFit/>
          </a:bodyPr>
          <a:lstStyle/>
          <a:p>
            <a:pPr algn="l"/>
            <a:r>
              <a:rPr lang="sv-SE" sz="2400" dirty="0" smtClean="0"/>
              <a:t>● </a:t>
            </a:r>
            <a:r>
              <a:rPr lang="sv-SE" sz="1600" dirty="0" smtClean="0"/>
              <a:t>Tvång/krav – </a:t>
            </a:r>
            <a:r>
              <a:rPr lang="sv-SE" sz="1600" i="1" dirty="0" smtClean="0">
                <a:solidFill>
                  <a:schemeClr val="accent6">
                    <a:lumMod val="75000"/>
                  </a:schemeClr>
                </a:solidFill>
              </a:rPr>
              <a:t>jag/de/du borde eller måste…</a:t>
            </a:r>
            <a:endParaRPr lang="sv-SE" sz="1600" i="1" dirty="0">
              <a:solidFill>
                <a:schemeClr val="accent6">
                  <a:lumMod val="75000"/>
                </a:schemeClr>
              </a:solidFill>
            </a:endParaRPr>
          </a:p>
        </p:txBody>
      </p:sp>
      <p:sp>
        <p:nvSpPr>
          <p:cNvPr id="11" name="textruta 10"/>
          <p:cNvSpPr txBox="1"/>
          <p:nvPr/>
        </p:nvSpPr>
        <p:spPr>
          <a:xfrm>
            <a:off x="172995" y="5372478"/>
            <a:ext cx="8390238" cy="461665"/>
          </a:xfrm>
          <a:prstGeom prst="rect">
            <a:avLst/>
          </a:prstGeom>
          <a:ln>
            <a:noFill/>
          </a:ln>
        </p:spPr>
        <p:style>
          <a:lnRef idx="2">
            <a:schemeClr val="accent5"/>
          </a:lnRef>
          <a:fillRef idx="1">
            <a:schemeClr val="lt1"/>
          </a:fillRef>
          <a:effectRef idx="0">
            <a:schemeClr val="accent5"/>
          </a:effectRef>
          <a:fontRef idx="minor">
            <a:schemeClr val="dk1"/>
          </a:fontRef>
        </p:style>
        <p:txBody>
          <a:bodyPr wrap="square" rtlCol="0">
            <a:spAutoFit/>
          </a:bodyPr>
          <a:lstStyle/>
          <a:p>
            <a:pPr algn="l"/>
            <a:r>
              <a:rPr lang="sv-SE" sz="2400" dirty="0" smtClean="0"/>
              <a:t>● </a:t>
            </a:r>
            <a:r>
              <a:rPr lang="sv-SE" sz="1600" dirty="0" smtClean="0"/>
              <a:t>Begränsad valfrihet – </a:t>
            </a:r>
            <a:r>
              <a:rPr lang="sv-SE" sz="1600" i="1" dirty="0" smtClean="0">
                <a:solidFill>
                  <a:schemeClr val="accent6">
                    <a:lumMod val="75000"/>
                  </a:schemeClr>
                </a:solidFill>
              </a:rPr>
              <a:t>kan inte, går inte, får inte</a:t>
            </a:r>
            <a:endParaRPr lang="sv-SE" sz="1600" i="1" dirty="0">
              <a:solidFill>
                <a:schemeClr val="accent6">
                  <a:lumMod val="75000"/>
                </a:schemeClr>
              </a:solidFill>
            </a:endParaRPr>
          </a:p>
        </p:txBody>
      </p:sp>
      <p:sp>
        <p:nvSpPr>
          <p:cNvPr id="3" name="textruta 2"/>
          <p:cNvSpPr txBox="1"/>
          <p:nvPr/>
        </p:nvSpPr>
        <p:spPr>
          <a:xfrm>
            <a:off x="6807200" y="2361029"/>
            <a:ext cx="2019300" cy="2486788"/>
          </a:xfrm>
          <a:prstGeom prst="rect">
            <a:avLst/>
          </a:prstGeom>
          <a:ln>
            <a:noFill/>
          </a:ln>
        </p:spPr>
        <p:style>
          <a:lnRef idx="2">
            <a:schemeClr val="accent5"/>
          </a:lnRef>
          <a:fillRef idx="1">
            <a:schemeClr val="lt1"/>
          </a:fillRef>
          <a:effectRef idx="0">
            <a:schemeClr val="accent5"/>
          </a:effectRef>
          <a:fontRef idx="minor">
            <a:schemeClr val="dk1"/>
          </a:fontRef>
        </p:style>
        <p:txBody>
          <a:bodyPr wrap="square" rtlCol="0">
            <a:spAutoFit/>
          </a:bodyPr>
          <a:lstStyle/>
          <a:p>
            <a:pPr algn="l">
              <a:spcBef>
                <a:spcPts val="0"/>
              </a:spcBef>
            </a:pPr>
            <a:endParaRPr lang="sv-SE" sz="1400" b="1" dirty="0" smtClean="0"/>
          </a:p>
        </p:txBody>
      </p:sp>
      <p:sp>
        <p:nvSpPr>
          <p:cNvPr id="12" name="Hjärta 11"/>
          <p:cNvSpPr/>
          <p:nvPr/>
        </p:nvSpPr>
        <p:spPr bwMode="auto">
          <a:xfrm>
            <a:off x="6407663" y="2463801"/>
            <a:ext cx="2266437" cy="2070100"/>
          </a:xfrm>
          <a:prstGeom prst="heart">
            <a:avLst/>
          </a:prstGeom>
          <a:solidFill>
            <a:srgbClr val="C00000"/>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sv-SE" sz="2200" b="0" i="0" u="none" strike="noStrike" cap="none" normalizeH="0" baseline="0" smtClean="0">
              <a:ln>
                <a:noFill/>
              </a:ln>
              <a:solidFill>
                <a:schemeClr val="tx1"/>
              </a:solidFill>
              <a:effectLst/>
              <a:latin typeface="Verdana" pitchFamily="34" charset="0"/>
              <a:ea typeface="Geneva" pitchFamily="1" charset="-128"/>
            </a:endParaRPr>
          </a:p>
        </p:txBody>
      </p:sp>
      <p:sp>
        <p:nvSpPr>
          <p:cNvPr id="13" name="textruta 12"/>
          <p:cNvSpPr txBox="1"/>
          <p:nvPr/>
        </p:nvSpPr>
        <p:spPr>
          <a:xfrm>
            <a:off x="6315331" y="3097316"/>
            <a:ext cx="2451100" cy="738664"/>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rtlCol="0">
            <a:spAutoFit/>
          </a:bodyPr>
          <a:lstStyle/>
          <a:p>
            <a:pPr>
              <a:spcBef>
                <a:spcPts val="0"/>
              </a:spcBef>
            </a:pPr>
            <a:r>
              <a:rPr lang="sv-SE" sz="1400" b="1" dirty="0" smtClean="0">
                <a:solidFill>
                  <a:schemeClr val="bg1"/>
                </a:solidFill>
              </a:rPr>
              <a:t>Syftet är kontakt.</a:t>
            </a:r>
          </a:p>
          <a:p>
            <a:pPr>
              <a:spcBef>
                <a:spcPts val="0"/>
              </a:spcBef>
            </a:pPr>
            <a:r>
              <a:rPr lang="sv-SE" sz="1400" b="1" dirty="0" smtClean="0">
                <a:solidFill>
                  <a:schemeClr val="bg1"/>
                </a:solidFill>
              </a:rPr>
              <a:t>Se den andra som människa.</a:t>
            </a:r>
          </a:p>
        </p:txBody>
      </p:sp>
      <p:sp>
        <p:nvSpPr>
          <p:cNvPr id="2" name="Platshållare för bildnummer 1"/>
          <p:cNvSpPr>
            <a:spLocks noGrp="1"/>
          </p:cNvSpPr>
          <p:nvPr>
            <p:ph type="sldNum" sz="quarter" idx="12"/>
          </p:nvPr>
        </p:nvSpPr>
        <p:spPr/>
        <p:txBody>
          <a:bodyPr/>
          <a:lstStyle/>
          <a:p>
            <a:fld id="{EF507F4B-B44B-4017-97A3-E9C08C994F4D}" type="slidenum">
              <a:rPr lang="sv-SE" smtClean="0"/>
              <a:t>34</a:t>
            </a:fld>
            <a:endParaRPr lang="sv-SE"/>
          </a:p>
        </p:txBody>
      </p:sp>
      <p:sp>
        <p:nvSpPr>
          <p:cNvPr id="15" name="textruta 14"/>
          <p:cNvSpPr txBox="1"/>
          <p:nvPr/>
        </p:nvSpPr>
        <p:spPr>
          <a:xfrm>
            <a:off x="172995" y="1754670"/>
            <a:ext cx="8390238" cy="461665"/>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rtlCol="0">
            <a:spAutoFit/>
          </a:bodyPr>
          <a:lstStyle/>
          <a:p>
            <a:pPr algn="l"/>
            <a:r>
              <a:rPr lang="sv-SE" sz="2400" dirty="0" smtClean="0"/>
              <a:t>● </a:t>
            </a:r>
            <a:r>
              <a:rPr lang="sv-SE" sz="1600" dirty="0" smtClean="0"/>
              <a:t>Jämförelser – </a:t>
            </a:r>
            <a:r>
              <a:rPr lang="sv-SE" sz="1600" i="1" dirty="0" smtClean="0">
                <a:solidFill>
                  <a:schemeClr val="accent2">
                    <a:lumMod val="75000"/>
                  </a:schemeClr>
                </a:solidFill>
              </a:rPr>
              <a:t>du/jag/dom är mycket mera/mindre</a:t>
            </a:r>
            <a:endParaRPr lang="sv-SE" sz="1600" i="1" dirty="0">
              <a:solidFill>
                <a:schemeClr val="accent2">
                  <a:lumMod val="75000"/>
                </a:schemeClr>
              </a:solidFill>
            </a:endParaRPr>
          </a:p>
        </p:txBody>
      </p:sp>
      <p:sp>
        <p:nvSpPr>
          <p:cNvPr id="16" name="textruta 15"/>
          <p:cNvSpPr txBox="1"/>
          <p:nvPr/>
        </p:nvSpPr>
        <p:spPr>
          <a:xfrm>
            <a:off x="172995" y="3857360"/>
            <a:ext cx="8390238" cy="461665"/>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rtlCol="0">
            <a:spAutoFit/>
          </a:bodyPr>
          <a:lstStyle/>
          <a:p>
            <a:pPr algn="l"/>
            <a:r>
              <a:rPr lang="sv-SE" sz="2400" dirty="0" smtClean="0"/>
              <a:t>● </a:t>
            </a:r>
            <a:r>
              <a:rPr lang="sv-SE" sz="1600" dirty="0" smtClean="0"/>
              <a:t>Kritik/hot – </a:t>
            </a:r>
            <a:r>
              <a:rPr lang="sv-SE" sz="1600" i="1" dirty="0" smtClean="0">
                <a:solidFill>
                  <a:schemeClr val="accent6">
                    <a:lumMod val="75000"/>
                  </a:schemeClr>
                </a:solidFill>
              </a:rPr>
              <a:t>om du/de/jag inte…</a:t>
            </a:r>
            <a:endParaRPr lang="sv-SE" sz="1600" i="1" dirty="0">
              <a:solidFill>
                <a:schemeClr val="accent6">
                  <a:lumMod val="75000"/>
                </a:schemeClr>
              </a:solidFill>
            </a:endParaRPr>
          </a:p>
        </p:txBody>
      </p:sp>
    </p:spTree>
    <p:extLst>
      <p:ext uri="{BB962C8B-B14F-4D97-AF65-F5344CB8AC3E}">
        <p14:creationId xmlns:p14="http://schemas.microsoft.com/office/powerpoint/2010/main" val="916214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500"/>
                                  </p:stCondLst>
                                  <p:childTnLst>
                                    <p:set>
                                      <p:cBhvr>
                                        <p:cTn id="6" dur="1" fill="hold">
                                          <p:stCondLst>
                                            <p:cond delay="0"/>
                                          </p:stCondLst>
                                        </p:cTn>
                                        <p:tgtEl>
                                          <p:spTgt spid="12"/>
                                        </p:tgtEl>
                                        <p:attrNameLst>
                                          <p:attrName>style.visibility</p:attrName>
                                        </p:attrNameLst>
                                      </p:cBhvr>
                                      <p:to>
                                        <p:strVal val="visible"/>
                                      </p:to>
                                    </p:set>
                                    <p:anim calcmode="lin" valueType="num">
                                      <p:cBhvr>
                                        <p:cTn id="7" dur="750" fill="hold"/>
                                        <p:tgtEl>
                                          <p:spTgt spid="12"/>
                                        </p:tgtEl>
                                        <p:attrNameLst>
                                          <p:attrName>ppt_w</p:attrName>
                                        </p:attrNameLst>
                                      </p:cBhvr>
                                      <p:tavLst>
                                        <p:tav tm="0">
                                          <p:val>
                                            <p:fltVal val="0"/>
                                          </p:val>
                                        </p:tav>
                                        <p:tav tm="100000">
                                          <p:val>
                                            <p:strVal val="#ppt_w"/>
                                          </p:val>
                                        </p:tav>
                                      </p:tavLst>
                                    </p:anim>
                                    <p:anim calcmode="lin" valueType="num">
                                      <p:cBhvr>
                                        <p:cTn id="8" dur="750" fill="hold"/>
                                        <p:tgtEl>
                                          <p:spTgt spid="12"/>
                                        </p:tgtEl>
                                        <p:attrNameLst>
                                          <p:attrName>ppt_h</p:attrName>
                                        </p:attrNameLst>
                                      </p:cBhvr>
                                      <p:tavLst>
                                        <p:tav tm="0">
                                          <p:val>
                                            <p:fltVal val="0"/>
                                          </p:val>
                                        </p:tav>
                                        <p:tav tm="100000">
                                          <p:val>
                                            <p:strVal val="#ppt_h"/>
                                          </p:val>
                                        </p:tav>
                                      </p:tavLst>
                                    </p:anim>
                                    <p:animEffect transition="in" filter="fade">
                                      <p:cBhvr>
                                        <p:cTn id="9" dur="750"/>
                                        <p:tgtEl>
                                          <p:spTgt spid="12"/>
                                        </p:tgtEl>
                                      </p:cBhvr>
                                    </p:animEffect>
                                  </p:childTnLst>
                                </p:cTn>
                              </p:par>
                              <p:par>
                                <p:cTn id="10" presetID="10" presetClass="entr" presetSubtype="0" fill="hold" grpId="0" nodeType="with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ruta 6"/>
          <p:cNvSpPr txBox="1"/>
          <p:nvPr/>
        </p:nvSpPr>
        <p:spPr>
          <a:xfrm>
            <a:off x="4982389" y="1536057"/>
            <a:ext cx="4258328" cy="2685351"/>
          </a:xfrm>
          <a:prstGeom prst="rect">
            <a:avLst/>
          </a:prstGeom>
          <a:ln>
            <a:noFill/>
          </a:ln>
        </p:spPr>
        <p:style>
          <a:lnRef idx="2">
            <a:schemeClr val="accent5"/>
          </a:lnRef>
          <a:fillRef idx="1">
            <a:schemeClr val="lt1"/>
          </a:fillRef>
          <a:effectRef idx="0">
            <a:schemeClr val="accent5"/>
          </a:effectRef>
          <a:fontRef idx="minor">
            <a:schemeClr val="dk1"/>
          </a:fontRef>
        </p:style>
        <p:txBody>
          <a:bodyPr wrap="square" rtlCol="0">
            <a:spAutoFit/>
          </a:bodyPr>
          <a:lstStyle/>
          <a:p>
            <a:pPr algn="l"/>
            <a:endParaRPr lang="sv-SE" sz="2000" b="1" dirty="0"/>
          </a:p>
          <a:p>
            <a:pPr algn="l"/>
            <a:r>
              <a:rPr lang="sv-SE" sz="1200" dirty="0" smtClean="0"/>
              <a:t>●</a:t>
            </a:r>
            <a:r>
              <a:rPr lang="sv-SE" sz="1200" dirty="0"/>
              <a:t> </a:t>
            </a:r>
            <a:r>
              <a:rPr lang="sv-SE" sz="1200" dirty="0" smtClean="0"/>
              <a:t>Moraliska bedömningar </a:t>
            </a:r>
            <a:r>
              <a:rPr lang="sv-SE" sz="1200" i="1" dirty="0" smtClean="0"/>
              <a:t>– </a:t>
            </a:r>
            <a:r>
              <a:rPr lang="sv-SE" sz="1200" i="1" dirty="0" smtClean="0">
                <a:solidFill>
                  <a:schemeClr val="accent6">
                    <a:lumMod val="75000"/>
                  </a:schemeClr>
                </a:solidFill>
              </a:rPr>
              <a:t>rätt/fel, bra/dåligt</a:t>
            </a:r>
          </a:p>
          <a:p>
            <a:pPr algn="l"/>
            <a:r>
              <a:rPr lang="sv-SE" sz="1200" dirty="0"/>
              <a:t>● </a:t>
            </a:r>
            <a:r>
              <a:rPr lang="sv-SE" sz="1200" dirty="0" smtClean="0"/>
              <a:t>Skuld och </a:t>
            </a:r>
            <a:r>
              <a:rPr lang="sv-SE" sz="1200" dirty="0"/>
              <a:t>skuld – </a:t>
            </a:r>
            <a:r>
              <a:rPr lang="sv-SE" sz="1200" i="1" dirty="0">
                <a:solidFill>
                  <a:schemeClr val="accent6">
                    <a:lumMod val="75000"/>
                  </a:schemeClr>
                </a:solidFill>
              </a:rPr>
              <a:t>det är mitt/ditt </a:t>
            </a:r>
            <a:r>
              <a:rPr lang="sv-SE" sz="1200" i="1" dirty="0" smtClean="0">
                <a:solidFill>
                  <a:schemeClr val="accent6">
                    <a:lumMod val="75000"/>
                  </a:schemeClr>
                </a:solidFill>
              </a:rPr>
              <a:t>fel</a:t>
            </a:r>
            <a:br>
              <a:rPr lang="sv-SE" sz="1200" i="1" dirty="0" smtClean="0">
                <a:solidFill>
                  <a:schemeClr val="accent6">
                    <a:lumMod val="75000"/>
                  </a:schemeClr>
                </a:solidFill>
              </a:rPr>
            </a:br>
            <a:r>
              <a:rPr lang="sv-SE" sz="1200" i="1" dirty="0" smtClean="0">
                <a:solidFill>
                  <a:schemeClr val="accent6">
                    <a:lumMod val="75000"/>
                  </a:schemeClr>
                </a:solidFill>
              </a:rPr>
              <a:t/>
            </a:r>
            <a:br>
              <a:rPr lang="sv-SE" sz="1200" i="1" dirty="0" smtClean="0">
                <a:solidFill>
                  <a:schemeClr val="accent6">
                    <a:lumMod val="75000"/>
                  </a:schemeClr>
                </a:solidFill>
              </a:rPr>
            </a:br>
            <a:r>
              <a:rPr lang="sv-SE" sz="1200" dirty="0"/>
              <a:t>● </a:t>
            </a:r>
            <a:r>
              <a:rPr lang="sv-SE" sz="1200" dirty="0" smtClean="0"/>
              <a:t>Kritik/hot </a:t>
            </a:r>
            <a:r>
              <a:rPr lang="sv-SE" sz="1200" dirty="0"/>
              <a:t>– </a:t>
            </a:r>
            <a:r>
              <a:rPr lang="sv-SE" sz="1200" i="1" dirty="0">
                <a:solidFill>
                  <a:schemeClr val="accent6">
                    <a:lumMod val="75000"/>
                  </a:schemeClr>
                </a:solidFill>
              </a:rPr>
              <a:t>om du/de/jag inte</a:t>
            </a:r>
            <a:r>
              <a:rPr lang="sv-SE" sz="1200" i="1" dirty="0" smtClean="0">
                <a:solidFill>
                  <a:schemeClr val="accent6">
                    <a:lumMod val="75000"/>
                  </a:schemeClr>
                </a:solidFill>
              </a:rPr>
              <a:t>…</a:t>
            </a:r>
          </a:p>
          <a:p>
            <a:pPr algn="l"/>
            <a:r>
              <a:rPr lang="sv-SE" sz="1200" dirty="0"/>
              <a:t>● Etiketter/diagnoser </a:t>
            </a:r>
            <a:r>
              <a:rPr lang="sv-SE" sz="1200" dirty="0">
                <a:solidFill>
                  <a:schemeClr val="accent6">
                    <a:lumMod val="75000"/>
                  </a:schemeClr>
                </a:solidFill>
              </a:rPr>
              <a:t>– </a:t>
            </a:r>
            <a:r>
              <a:rPr lang="sv-SE" sz="1200" i="1" dirty="0">
                <a:solidFill>
                  <a:schemeClr val="accent6">
                    <a:lumMod val="75000"/>
                  </a:schemeClr>
                </a:solidFill>
              </a:rPr>
              <a:t>du/de/jag </a:t>
            </a:r>
            <a:r>
              <a:rPr lang="sv-SE" sz="1200" i="1" dirty="0" smtClean="0">
                <a:solidFill>
                  <a:schemeClr val="accent6">
                    <a:lumMod val="75000"/>
                  </a:schemeClr>
                </a:solidFill>
              </a:rPr>
              <a:t>är…</a:t>
            </a:r>
          </a:p>
          <a:p>
            <a:pPr algn="l"/>
            <a:r>
              <a:rPr lang="sv-SE" sz="1200" dirty="0"/>
              <a:t>● Förtjänar – </a:t>
            </a:r>
            <a:r>
              <a:rPr lang="sv-SE" sz="1200" i="1" dirty="0" smtClean="0">
                <a:solidFill>
                  <a:schemeClr val="accent6">
                    <a:lumMod val="75000"/>
                  </a:schemeClr>
                </a:solidFill>
              </a:rPr>
              <a:t>bestraffning/belöning</a:t>
            </a:r>
          </a:p>
          <a:p>
            <a:pPr algn="l"/>
            <a:r>
              <a:rPr lang="sv-SE" sz="1200" dirty="0"/>
              <a:t>● Tvång/krav – </a:t>
            </a:r>
            <a:r>
              <a:rPr lang="sv-SE" sz="1200" i="1" dirty="0">
                <a:solidFill>
                  <a:schemeClr val="accent6">
                    <a:lumMod val="75000"/>
                  </a:schemeClr>
                </a:solidFill>
              </a:rPr>
              <a:t>jag/de/du borde eller måste</a:t>
            </a:r>
            <a:r>
              <a:rPr lang="sv-SE" sz="1200" i="1" dirty="0" smtClean="0">
                <a:solidFill>
                  <a:schemeClr val="accent6">
                    <a:lumMod val="75000"/>
                  </a:schemeClr>
                </a:solidFill>
              </a:rPr>
              <a:t>…</a:t>
            </a:r>
          </a:p>
          <a:p>
            <a:pPr algn="l"/>
            <a:r>
              <a:rPr lang="sv-SE" sz="1200" dirty="0"/>
              <a:t>● Begränsad valfrihet – </a:t>
            </a:r>
            <a:r>
              <a:rPr lang="sv-SE" sz="1200" i="1" dirty="0">
                <a:solidFill>
                  <a:schemeClr val="accent6">
                    <a:lumMod val="75000"/>
                  </a:schemeClr>
                </a:solidFill>
              </a:rPr>
              <a:t>kan inte, går inte, får </a:t>
            </a:r>
            <a:r>
              <a:rPr lang="sv-SE" sz="1200" i="1" dirty="0" smtClean="0">
                <a:solidFill>
                  <a:schemeClr val="accent6">
                    <a:lumMod val="75000"/>
                  </a:schemeClr>
                </a:solidFill>
              </a:rPr>
              <a:t>inte</a:t>
            </a:r>
            <a:endParaRPr lang="sv-SE" sz="1200" i="1" dirty="0">
              <a:solidFill>
                <a:schemeClr val="accent6">
                  <a:lumMod val="75000"/>
                </a:schemeClr>
              </a:solidFill>
            </a:endParaRPr>
          </a:p>
          <a:p>
            <a:pPr algn="l"/>
            <a:endParaRPr lang="sv-SE" sz="1100" i="1" dirty="0">
              <a:solidFill>
                <a:schemeClr val="accent6">
                  <a:lumMod val="75000"/>
                </a:schemeClr>
              </a:solidFill>
            </a:endParaRPr>
          </a:p>
        </p:txBody>
      </p:sp>
      <p:sp>
        <p:nvSpPr>
          <p:cNvPr id="13" name="textruta 12"/>
          <p:cNvSpPr txBox="1"/>
          <p:nvPr/>
        </p:nvSpPr>
        <p:spPr>
          <a:xfrm>
            <a:off x="1228979" y="5088796"/>
            <a:ext cx="6861887" cy="707886"/>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rtlCol="0">
            <a:spAutoFit/>
          </a:bodyPr>
          <a:lstStyle/>
          <a:p>
            <a:pPr>
              <a:spcBef>
                <a:spcPts val="0"/>
              </a:spcBef>
            </a:pPr>
            <a:r>
              <a:rPr lang="sv-SE" sz="2000" dirty="0">
                <a:solidFill>
                  <a:schemeClr val="tx1"/>
                </a:solidFill>
              </a:rPr>
              <a:t>D</a:t>
            </a:r>
            <a:r>
              <a:rPr lang="sv-SE" sz="2000" dirty="0" smtClean="0">
                <a:solidFill>
                  <a:schemeClr val="tx1"/>
                </a:solidFill>
              </a:rPr>
              <a:t>et </a:t>
            </a:r>
            <a:r>
              <a:rPr lang="sv-SE" sz="2000" dirty="0">
                <a:solidFill>
                  <a:schemeClr val="tx1"/>
                </a:solidFill>
              </a:rPr>
              <a:t>inte handlar om </a:t>
            </a:r>
            <a:r>
              <a:rPr lang="sv-SE" sz="2000" dirty="0" smtClean="0">
                <a:solidFill>
                  <a:schemeClr val="tx1"/>
                </a:solidFill>
              </a:rPr>
              <a:t>rätt eller fel sätt, </a:t>
            </a:r>
            <a:br>
              <a:rPr lang="sv-SE" sz="2000" dirty="0" smtClean="0">
                <a:solidFill>
                  <a:schemeClr val="tx1"/>
                </a:solidFill>
              </a:rPr>
            </a:br>
            <a:r>
              <a:rPr lang="sv-SE" sz="2000" dirty="0" smtClean="0">
                <a:solidFill>
                  <a:schemeClr val="tx1"/>
                </a:solidFill>
              </a:rPr>
              <a:t>utan </a:t>
            </a:r>
            <a:r>
              <a:rPr lang="sv-SE" sz="2000" dirty="0">
                <a:solidFill>
                  <a:schemeClr val="tx1"/>
                </a:solidFill>
              </a:rPr>
              <a:t>om vad som skapar kontakt</a:t>
            </a:r>
            <a:r>
              <a:rPr lang="sv-SE" sz="2000" dirty="0" smtClean="0">
                <a:solidFill>
                  <a:schemeClr val="tx1"/>
                </a:solidFill>
              </a:rPr>
              <a:t>.</a:t>
            </a:r>
            <a:r>
              <a:rPr lang="sv-SE" sz="2000" b="1" dirty="0" smtClean="0">
                <a:solidFill>
                  <a:schemeClr val="bg1"/>
                </a:solidFill>
              </a:rPr>
              <a:t>.</a:t>
            </a:r>
          </a:p>
        </p:txBody>
      </p:sp>
      <p:sp>
        <p:nvSpPr>
          <p:cNvPr id="2" name="Platshållare för bildnummer 1"/>
          <p:cNvSpPr>
            <a:spLocks noGrp="1"/>
          </p:cNvSpPr>
          <p:nvPr>
            <p:ph type="sldNum" sz="quarter" idx="12"/>
          </p:nvPr>
        </p:nvSpPr>
        <p:spPr/>
        <p:txBody>
          <a:bodyPr/>
          <a:lstStyle/>
          <a:p>
            <a:fld id="{EF507F4B-B44B-4017-97A3-E9C08C994F4D}" type="slidenum">
              <a:rPr lang="sv-SE" smtClean="0"/>
              <a:t>35</a:t>
            </a:fld>
            <a:endParaRPr lang="sv-SE"/>
          </a:p>
        </p:txBody>
      </p:sp>
      <p:sp>
        <p:nvSpPr>
          <p:cNvPr id="14" name="textruta 13"/>
          <p:cNvSpPr txBox="1"/>
          <p:nvPr/>
        </p:nvSpPr>
        <p:spPr>
          <a:xfrm>
            <a:off x="3656563" y="785638"/>
            <a:ext cx="3715279" cy="1107996"/>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rtlCol="0">
            <a:spAutoFit/>
          </a:bodyPr>
          <a:lstStyle/>
          <a:p>
            <a:pPr algn="l"/>
            <a:r>
              <a:rPr lang="sv-SE" sz="4800" dirty="0" smtClean="0"/>
              <a:t>Dialog</a:t>
            </a:r>
            <a:r>
              <a:rPr lang="sv-SE" sz="6600" dirty="0" smtClean="0"/>
              <a:t/>
            </a:r>
            <a:br>
              <a:rPr lang="sv-SE" sz="6600" dirty="0" smtClean="0"/>
            </a:br>
            <a:r>
              <a:rPr lang="sv-SE" sz="1800" dirty="0" smtClean="0"/>
              <a:t>   </a:t>
            </a:r>
          </a:p>
        </p:txBody>
      </p:sp>
      <p:pic>
        <p:nvPicPr>
          <p:cNvPr id="8" name="Picture 2" descr="Bildresultat för träd med rött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8305" y="1580120"/>
            <a:ext cx="2985174" cy="2985175"/>
          </a:xfrm>
          <a:prstGeom prst="rect">
            <a:avLst/>
          </a:prstGeom>
          <a:noFill/>
          <a:extLst>
            <a:ext uri="{909E8E84-426E-40DD-AFC4-6F175D3DCCD1}">
              <a14:hiddenFill xmlns:a14="http://schemas.microsoft.com/office/drawing/2010/main">
                <a:solidFill>
                  <a:srgbClr val="FFFFFF"/>
                </a:solidFill>
              </a14:hiddenFill>
            </a:ext>
          </a:extLst>
        </p:spPr>
      </p:pic>
      <p:cxnSp>
        <p:nvCxnSpPr>
          <p:cNvPr id="9" name="Rak 5"/>
          <p:cNvCxnSpPr/>
          <p:nvPr/>
        </p:nvCxnSpPr>
        <p:spPr bwMode="auto">
          <a:xfrm>
            <a:off x="624414" y="3226761"/>
            <a:ext cx="3815701" cy="17226"/>
          </a:xfrm>
          <a:prstGeom prst="line">
            <a:avLst/>
          </a:prstGeom>
          <a:noFill/>
          <a:ln w="9525" cap="flat" cmpd="sng" algn="ctr">
            <a:solidFill>
              <a:srgbClr val="003468"/>
            </a:solidFill>
            <a:prstDash val="solid"/>
            <a:round/>
            <a:headEnd type="none" w="med" len="med"/>
            <a:tailEnd type="none" w="med" len="med"/>
          </a:ln>
          <a:effectLst/>
        </p:spPr>
      </p:cxnSp>
      <p:cxnSp>
        <p:nvCxnSpPr>
          <p:cNvPr id="6" name="Rak koppling 5"/>
          <p:cNvCxnSpPr/>
          <p:nvPr/>
        </p:nvCxnSpPr>
        <p:spPr bwMode="auto">
          <a:xfrm>
            <a:off x="4651131" y="1740878"/>
            <a:ext cx="17584" cy="2682298"/>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15" name="textruta 14"/>
          <p:cNvSpPr txBox="1"/>
          <p:nvPr/>
        </p:nvSpPr>
        <p:spPr>
          <a:xfrm>
            <a:off x="1419735" y="2858775"/>
            <a:ext cx="1573518" cy="646331"/>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rtlCol="0">
            <a:spAutoFit/>
          </a:bodyPr>
          <a:lstStyle/>
          <a:p>
            <a:pPr algn="l">
              <a:spcBef>
                <a:spcPts val="0"/>
              </a:spcBef>
            </a:pPr>
            <a:r>
              <a:rPr lang="sv-SE" sz="1400" b="1" dirty="0" smtClean="0">
                <a:solidFill>
                  <a:schemeClr val="tx1"/>
                </a:solidFill>
              </a:rPr>
              <a:t>KÄNSLOR</a:t>
            </a:r>
          </a:p>
          <a:p>
            <a:pPr algn="l">
              <a:spcBef>
                <a:spcPts val="0"/>
              </a:spcBef>
            </a:pPr>
            <a:endParaRPr lang="sv-SE" sz="1100" b="1" dirty="0">
              <a:solidFill>
                <a:schemeClr val="tx1"/>
              </a:solidFill>
            </a:endParaRPr>
          </a:p>
          <a:p>
            <a:pPr algn="l">
              <a:spcBef>
                <a:spcPts val="0"/>
              </a:spcBef>
            </a:pPr>
            <a:endParaRPr lang="sv-SE" sz="1100" b="1" dirty="0" smtClean="0">
              <a:solidFill>
                <a:srgbClr val="002060"/>
              </a:solidFill>
            </a:endParaRPr>
          </a:p>
        </p:txBody>
      </p:sp>
      <p:sp>
        <p:nvSpPr>
          <p:cNvPr id="16" name="textruta 15"/>
          <p:cNvSpPr txBox="1"/>
          <p:nvPr/>
        </p:nvSpPr>
        <p:spPr>
          <a:xfrm>
            <a:off x="1419735" y="3235374"/>
            <a:ext cx="1573518" cy="646331"/>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rtlCol="0">
            <a:spAutoFit/>
          </a:bodyPr>
          <a:lstStyle/>
          <a:p>
            <a:pPr algn="l">
              <a:spcBef>
                <a:spcPts val="0"/>
              </a:spcBef>
            </a:pPr>
            <a:r>
              <a:rPr lang="sv-SE" sz="1400" b="1" dirty="0" smtClean="0">
                <a:solidFill>
                  <a:schemeClr val="tx1"/>
                </a:solidFill>
              </a:rPr>
              <a:t>BEHOV</a:t>
            </a:r>
          </a:p>
          <a:p>
            <a:pPr algn="l">
              <a:spcBef>
                <a:spcPts val="0"/>
              </a:spcBef>
            </a:pPr>
            <a:endParaRPr lang="sv-SE" sz="1100" b="1" dirty="0">
              <a:solidFill>
                <a:schemeClr val="tx1"/>
              </a:solidFill>
            </a:endParaRPr>
          </a:p>
          <a:p>
            <a:pPr algn="l">
              <a:spcBef>
                <a:spcPts val="0"/>
              </a:spcBef>
            </a:pPr>
            <a:endParaRPr lang="sv-SE" sz="1100" b="1" dirty="0" smtClean="0">
              <a:solidFill>
                <a:srgbClr val="002060"/>
              </a:solidFill>
            </a:endParaRPr>
          </a:p>
        </p:txBody>
      </p:sp>
      <p:sp>
        <p:nvSpPr>
          <p:cNvPr id="17" name="textruta 16"/>
          <p:cNvSpPr txBox="1"/>
          <p:nvPr/>
        </p:nvSpPr>
        <p:spPr>
          <a:xfrm>
            <a:off x="2009084" y="3730790"/>
            <a:ext cx="984169" cy="584775"/>
          </a:xfrm>
          <a:prstGeom prst="rect">
            <a:avLst/>
          </a:prstGeom>
          <a:ln>
            <a:noFill/>
          </a:ln>
        </p:spPr>
        <p:style>
          <a:lnRef idx="2">
            <a:schemeClr val="accent5"/>
          </a:lnRef>
          <a:fillRef idx="1">
            <a:schemeClr val="lt1"/>
          </a:fillRef>
          <a:effectRef idx="0">
            <a:schemeClr val="accent5"/>
          </a:effectRef>
          <a:fontRef idx="minor">
            <a:schemeClr val="dk1"/>
          </a:fontRef>
        </p:style>
        <p:txBody>
          <a:bodyPr wrap="square" rtlCol="0">
            <a:spAutoFit/>
          </a:bodyPr>
          <a:lstStyle/>
          <a:p>
            <a:pPr algn="l">
              <a:spcBef>
                <a:spcPts val="0"/>
              </a:spcBef>
            </a:pPr>
            <a:r>
              <a:rPr lang="sv-SE" sz="1000" b="1" dirty="0" smtClean="0">
                <a:solidFill>
                  <a:srgbClr val="321900"/>
                </a:solidFill>
              </a:rPr>
              <a:t>Integritet</a:t>
            </a:r>
          </a:p>
          <a:p>
            <a:pPr algn="l">
              <a:spcBef>
                <a:spcPts val="0"/>
              </a:spcBef>
            </a:pPr>
            <a:endParaRPr lang="sv-SE" sz="1100" b="1" dirty="0">
              <a:solidFill>
                <a:schemeClr val="tx1"/>
              </a:solidFill>
            </a:endParaRPr>
          </a:p>
          <a:p>
            <a:pPr algn="l">
              <a:spcBef>
                <a:spcPts val="0"/>
              </a:spcBef>
            </a:pPr>
            <a:endParaRPr lang="sv-SE" sz="1100" b="1" dirty="0" smtClean="0">
              <a:solidFill>
                <a:srgbClr val="002060"/>
              </a:solidFill>
            </a:endParaRPr>
          </a:p>
        </p:txBody>
      </p:sp>
      <p:sp>
        <p:nvSpPr>
          <p:cNvPr id="18" name="textruta 17"/>
          <p:cNvSpPr txBox="1"/>
          <p:nvPr/>
        </p:nvSpPr>
        <p:spPr>
          <a:xfrm>
            <a:off x="2815635" y="3405951"/>
            <a:ext cx="840928" cy="584775"/>
          </a:xfrm>
          <a:prstGeom prst="rect">
            <a:avLst/>
          </a:prstGeom>
          <a:ln>
            <a:noFill/>
          </a:ln>
        </p:spPr>
        <p:style>
          <a:lnRef idx="2">
            <a:schemeClr val="accent5"/>
          </a:lnRef>
          <a:fillRef idx="1">
            <a:schemeClr val="lt1"/>
          </a:fillRef>
          <a:effectRef idx="0">
            <a:schemeClr val="accent5"/>
          </a:effectRef>
          <a:fontRef idx="minor">
            <a:schemeClr val="dk1"/>
          </a:fontRef>
        </p:style>
        <p:txBody>
          <a:bodyPr wrap="square" rtlCol="0">
            <a:spAutoFit/>
          </a:bodyPr>
          <a:lstStyle/>
          <a:p>
            <a:pPr algn="l">
              <a:spcBef>
                <a:spcPts val="0"/>
              </a:spcBef>
            </a:pPr>
            <a:r>
              <a:rPr lang="sv-SE" sz="1000" b="1" dirty="0" smtClean="0">
                <a:solidFill>
                  <a:srgbClr val="321900"/>
                </a:solidFill>
              </a:rPr>
              <a:t>Valfrihet</a:t>
            </a:r>
          </a:p>
          <a:p>
            <a:pPr algn="l">
              <a:spcBef>
                <a:spcPts val="0"/>
              </a:spcBef>
            </a:pPr>
            <a:endParaRPr lang="sv-SE" sz="1100" b="1" dirty="0">
              <a:solidFill>
                <a:schemeClr val="tx1"/>
              </a:solidFill>
            </a:endParaRPr>
          </a:p>
          <a:p>
            <a:pPr algn="l">
              <a:spcBef>
                <a:spcPts val="0"/>
              </a:spcBef>
            </a:pPr>
            <a:endParaRPr lang="sv-SE" sz="1100" b="1" dirty="0" smtClean="0">
              <a:solidFill>
                <a:srgbClr val="002060"/>
              </a:solidFill>
            </a:endParaRPr>
          </a:p>
        </p:txBody>
      </p:sp>
      <p:sp>
        <p:nvSpPr>
          <p:cNvPr id="19" name="textruta 18"/>
          <p:cNvSpPr txBox="1"/>
          <p:nvPr/>
        </p:nvSpPr>
        <p:spPr>
          <a:xfrm>
            <a:off x="1752941" y="4141278"/>
            <a:ext cx="1004888" cy="584775"/>
          </a:xfrm>
          <a:prstGeom prst="rect">
            <a:avLst/>
          </a:prstGeom>
          <a:ln>
            <a:noFill/>
          </a:ln>
        </p:spPr>
        <p:style>
          <a:lnRef idx="2">
            <a:schemeClr val="accent5"/>
          </a:lnRef>
          <a:fillRef idx="1">
            <a:schemeClr val="lt1"/>
          </a:fillRef>
          <a:effectRef idx="0">
            <a:schemeClr val="accent5"/>
          </a:effectRef>
          <a:fontRef idx="minor">
            <a:schemeClr val="dk1"/>
          </a:fontRef>
        </p:style>
        <p:txBody>
          <a:bodyPr wrap="square" rtlCol="0">
            <a:spAutoFit/>
          </a:bodyPr>
          <a:lstStyle/>
          <a:p>
            <a:pPr algn="l">
              <a:spcBef>
                <a:spcPts val="0"/>
              </a:spcBef>
            </a:pPr>
            <a:r>
              <a:rPr lang="sv-SE" sz="1000" b="1" dirty="0" smtClean="0">
                <a:solidFill>
                  <a:srgbClr val="321900"/>
                </a:solidFill>
              </a:rPr>
              <a:t>Samarbete</a:t>
            </a:r>
          </a:p>
          <a:p>
            <a:pPr algn="l">
              <a:spcBef>
                <a:spcPts val="0"/>
              </a:spcBef>
            </a:pPr>
            <a:endParaRPr lang="sv-SE" sz="1100" b="1" dirty="0">
              <a:solidFill>
                <a:schemeClr val="tx1"/>
              </a:solidFill>
            </a:endParaRPr>
          </a:p>
          <a:p>
            <a:pPr algn="l">
              <a:spcBef>
                <a:spcPts val="0"/>
              </a:spcBef>
            </a:pPr>
            <a:endParaRPr lang="sv-SE" sz="1100" b="1" dirty="0" smtClean="0">
              <a:solidFill>
                <a:srgbClr val="002060"/>
              </a:solidFill>
            </a:endParaRPr>
          </a:p>
        </p:txBody>
      </p:sp>
      <p:sp>
        <p:nvSpPr>
          <p:cNvPr id="20" name="textruta 19"/>
          <p:cNvSpPr txBox="1"/>
          <p:nvPr/>
        </p:nvSpPr>
        <p:spPr>
          <a:xfrm>
            <a:off x="3612512" y="3743337"/>
            <a:ext cx="979040" cy="584775"/>
          </a:xfrm>
          <a:prstGeom prst="rect">
            <a:avLst/>
          </a:prstGeom>
          <a:ln>
            <a:noFill/>
          </a:ln>
        </p:spPr>
        <p:style>
          <a:lnRef idx="2">
            <a:schemeClr val="accent5"/>
          </a:lnRef>
          <a:fillRef idx="1">
            <a:schemeClr val="lt1"/>
          </a:fillRef>
          <a:effectRef idx="0">
            <a:schemeClr val="accent5"/>
          </a:effectRef>
          <a:fontRef idx="minor">
            <a:schemeClr val="dk1"/>
          </a:fontRef>
        </p:style>
        <p:txBody>
          <a:bodyPr wrap="square" rtlCol="0">
            <a:spAutoFit/>
          </a:bodyPr>
          <a:lstStyle/>
          <a:p>
            <a:pPr algn="l">
              <a:spcBef>
                <a:spcPts val="0"/>
              </a:spcBef>
            </a:pPr>
            <a:r>
              <a:rPr lang="sv-SE" sz="1000" b="1" dirty="0" smtClean="0">
                <a:solidFill>
                  <a:srgbClr val="321900"/>
                </a:solidFill>
              </a:rPr>
              <a:t>Trygghet</a:t>
            </a:r>
          </a:p>
          <a:p>
            <a:pPr algn="l">
              <a:spcBef>
                <a:spcPts val="0"/>
              </a:spcBef>
            </a:pPr>
            <a:endParaRPr lang="sv-SE" sz="1100" b="1" dirty="0">
              <a:solidFill>
                <a:schemeClr val="tx1"/>
              </a:solidFill>
            </a:endParaRPr>
          </a:p>
          <a:p>
            <a:pPr algn="l">
              <a:spcBef>
                <a:spcPts val="0"/>
              </a:spcBef>
            </a:pPr>
            <a:endParaRPr lang="sv-SE" sz="1100" b="1" dirty="0" smtClean="0">
              <a:solidFill>
                <a:srgbClr val="002060"/>
              </a:solidFill>
            </a:endParaRPr>
          </a:p>
        </p:txBody>
      </p:sp>
      <p:sp>
        <p:nvSpPr>
          <p:cNvPr id="21" name="textruta 20"/>
          <p:cNvSpPr txBox="1"/>
          <p:nvPr/>
        </p:nvSpPr>
        <p:spPr>
          <a:xfrm>
            <a:off x="3250900" y="4269525"/>
            <a:ext cx="1255752" cy="584775"/>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rtlCol="0">
            <a:spAutoFit/>
          </a:bodyPr>
          <a:lstStyle/>
          <a:p>
            <a:pPr algn="l">
              <a:spcBef>
                <a:spcPts val="0"/>
              </a:spcBef>
            </a:pPr>
            <a:r>
              <a:rPr lang="sv-SE" sz="1000" b="1" dirty="0" smtClean="0">
                <a:solidFill>
                  <a:srgbClr val="321900"/>
                </a:solidFill>
              </a:rPr>
              <a:t>Delaktighet</a:t>
            </a:r>
          </a:p>
          <a:p>
            <a:pPr algn="l">
              <a:spcBef>
                <a:spcPts val="0"/>
              </a:spcBef>
            </a:pPr>
            <a:endParaRPr lang="sv-SE" sz="1100" b="1" dirty="0">
              <a:solidFill>
                <a:schemeClr val="tx1"/>
              </a:solidFill>
            </a:endParaRPr>
          </a:p>
          <a:p>
            <a:pPr algn="l">
              <a:spcBef>
                <a:spcPts val="0"/>
              </a:spcBef>
            </a:pPr>
            <a:endParaRPr lang="sv-SE" sz="1100" b="1" dirty="0" smtClean="0">
              <a:solidFill>
                <a:srgbClr val="002060"/>
              </a:solidFill>
            </a:endParaRPr>
          </a:p>
        </p:txBody>
      </p:sp>
      <p:sp>
        <p:nvSpPr>
          <p:cNvPr id="22" name="textruta 21"/>
          <p:cNvSpPr txBox="1"/>
          <p:nvPr/>
        </p:nvSpPr>
        <p:spPr>
          <a:xfrm>
            <a:off x="2047513" y="1910068"/>
            <a:ext cx="1342382" cy="584775"/>
          </a:xfrm>
          <a:prstGeom prst="rect">
            <a:avLst/>
          </a:prstGeom>
          <a:ln>
            <a:noFill/>
          </a:ln>
        </p:spPr>
        <p:style>
          <a:lnRef idx="2">
            <a:schemeClr val="accent5"/>
          </a:lnRef>
          <a:fillRef idx="1">
            <a:schemeClr val="lt1"/>
          </a:fillRef>
          <a:effectRef idx="0">
            <a:schemeClr val="accent5"/>
          </a:effectRef>
          <a:fontRef idx="minor">
            <a:schemeClr val="dk1"/>
          </a:fontRef>
        </p:style>
        <p:txBody>
          <a:bodyPr wrap="square" rtlCol="0">
            <a:spAutoFit/>
          </a:bodyPr>
          <a:lstStyle/>
          <a:p>
            <a:pPr algn="l">
              <a:spcBef>
                <a:spcPts val="0"/>
              </a:spcBef>
            </a:pPr>
            <a:r>
              <a:rPr lang="sv-SE" sz="1000" b="1" dirty="0" smtClean="0">
                <a:solidFill>
                  <a:srgbClr val="006600"/>
                </a:solidFill>
              </a:rPr>
              <a:t>Besviken</a:t>
            </a:r>
          </a:p>
          <a:p>
            <a:pPr algn="l">
              <a:spcBef>
                <a:spcPts val="0"/>
              </a:spcBef>
            </a:pPr>
            <a:endParaRPr lang="sv-SE" sz="1100" b="1" dirty="0">
              <a:solidFill>
                <a:schemeClr val="tx1"/>
              </a:solidFill>
            </a:endParaRPr>
          </a:p>
          <a:p>
            <a:pPr algn="l">
              <a:spcBef>
                <a:spcPts val="0"/>
              </a:spcBef>
            </a:pPr>
            <a:endParaRPr lang="sv-SE" sz="1100" b="1" dirty="0" smtClean="0">
              <a:solidFill>
                <a:srgbClr val="002060"/>
              </a:solidFill>
            </a:endParaRPr>
          </a:p>
        </p:txBody>
      </p:sp>
      <p:sp>
        <p:nvSpPr>
          <p:cNvPr id="23" name="textruta 22"/>
          <p:cNvSpPr txBox="1"/>
          <p:nvPr/>
        </p:nvSpPr>
        <p:spPr>
          <a:xfrm>
            <a:off x="2374688" y="2311077"/>
            <a:ext cx="2009775" cy="584775"/>
          </a:xfrm>
          <a:prstGeom prst="rect">
            <a:avLst/>
          </a:prstGeom>
          <a:ln>
            <a:noFill/>
          </a:ln>
        </p:spPr>
        <p:style>
          <a:lnRef idx="2">
            <a:schemeClr val="accent5"/>
          </a:lnRef>
          <a:fillRef idx="1">
            <a:schemeClr val="lt1"/>
          </a:fillRef>
          <a:effectRef idx="0">
            <a:schemeClr val="accent5"/>
          </a:effectRef>
          <a:fontRef idx="minor">
            <a:schemeClr val="dk1"/>
          </a:fontRef>
        </p:style>
        <p:txBody>
          <a:bodyPr wrap="square" rtlCol="0">
            <a:spAutoFit/>
          </a:bodyPr>
          <a:lstStyle/>
          <a:p>
            <a:pPr algn="l">
              <a:spcBef>
                <a:spcPts val="0"/>
              </a:spcBef>
            </a:pPr>
            <a:r>
              <a:rPr lang="sv-SE" sz="1000" b="1" dirty="0" smtClean="0">
                <a:solidFill>
                  <a:srgbClr val="006600"/>
                </a:solidFill>
              </a:rPr>
              <a:t>Orolig</a:t>
            </a:r>
          </a:p>
          <a:p>
            <a:pPr algn="l">
              <a:spcBef>
                <a:spcPts val="0"/>
              </a:spcBef>
            </a:pPr>
            <a:endParaRPr lang="sv-SE" sz="1100" b="1" dirty="0">
              <a:solidFill>
                <a:schemeClr val="tx1"/>
              </a:solidFill>
            </a:endParaRPr>
          </a:p>
          <a:p>
            <a:pPr algn="l">
              <a:spcBef>
                <a:spcPts val="0"/>
              </a:spcBef>
            </a:pPr>
            <a:endParaRPr lang="sv-SE" sz="1100" b="1" dirty="0" smtClean="0">
              <a:solidFill>
                <a:srgbClr val="002060"/>
              </a:solidFill>
            </a:endParaRPr>
          </a:p>
        </p:txBody>
      </p:sp>
      <p:sp>
        <p:nvSpPr>
          <p:cNvPr id="24" name="textruta 23"/>
          <p:cNvSpPr txBox="1"/>
          <p:nvPr/>
        </p:nvSpPr>
        <p:spPr>
          <a:xfrm>
            <a:off x="3043157" y="1631269"/>
            <a:ext cx="672836" cy="584775"/>
          </a:xfrm>
          <a:prstGeom prst="rect">
            <a:avLst/>
          </a:prstGeom>
          <a:ln>
            <a:noFill/>
          </a:ln>
        </p:spPr>
        <p:style>
          <a:lnRef idx="2">
            <a:schemeClr val="accent5"/>
          </a:lnRef>
          <a:fillRef idx="1">
            <a:schemeClr val="lt1"/>
          </a:fillRef>
          <a:effectRef idx="0">
            <a:schemeClr val="accent5"/>
          </a:effectRef>
          <a:fontRef idx="minor">
            <a:schemeClr val="dk1"/>
          </a:fontRef>
        </p:style>
        <p:txBody>
          <a:bodyPr wrap="square" rtlCol="0">
            <a:spAutoFit/>
          </a:bodyPr>
          <a:lstStyle/>
          <a:p>
            <a:pPr algn="l">
              <a:spcBef>
                <a:spcPts val="0"/>
              </a:spcBef>
            </a:pPr>
            <a:r>
              <a:rPr lang="sv-SE" sz="1000" b="1" dirty="0" smtClean="0">
                <a:solidFill>
                  <a:srgbClr val="006600"/>
                </a:solidFill>
              </a:rPr>
              <a:t>Glad</a:t>
            </a:r>
          </a:p>
          <a:p>
            <a:pPr algn="l">
              <a:spcBef>
                <a:spcPts val="0"/>
              </a:spcBef>
            </a:pPr>
            <a:endParaRPr lang="sv-SE" sz="1100" b="1" dirty="0">
              <a:solidFill>
                <a:schemeClr val="tx1"/>
              </a:solidFill>
            </a:endParaRPr>
          </a:p>
          <a:p>
            <a:pPr algn="l">
              <a:spcBef>
                <a:spcPts val="0"/>
              </a:spcBef>
            </a:pPr>
            <a:endParaRPr lang="sv-SE" sz="1100" b="1" dirty="0" smtClean="0">
              <a:solidFill>
                <a:srgbClr val="002060"/>
              </a:solidFill>
            </a:endParaRPr>
          </a:p>
        </p:txBody>
      </p:sp>
      <p:sp>
        <p:nvSpPr>
          <p:cNvPr id="25" name="textruta 24"/>
          <p:cNvSpPr txBox="1"/>
          <p:nvPr/>
        </p:nvSpPr>
        <p:spPr>
          <a:xfrm>
            <a:off x="2983620" y="2637872"/>
            <a:ext cx="986953" cy="584775"/>
          </a:xfrm>
          <a:prstGeom prst="rect">
            <a:avLst/>
          </a:prstGeom>
          <a:ln>
            <a:noFill/>
          </a:ln>
        </p:spPr>
        <p:style>
          <a:lnRef idx="2">
            <a:schemeClr val="accent5"/>
          </a:lnRef>
          <a:fillRef idx="1">
            <a:schemeClr val="lt1"/>
          </a:fillRef>
          <a:effectRef idx="0">
            <a:schemeClr val="accent5"/>
          </a:effectRef>
          <a:fontRef idx="minor">
            <a:schemeClr val="dk1"/>
          </a:fontRef>
        </p:style>
        <p:txBody>
          <a:bodyPr wrap="square" rtlCol="0">
            <a:spAutoFit/>
          </a:bodyPr>
          <a:lstStyle/>
          <a:p>
            <a:pPr algn="l">
              <a:spcBef>
                <a:spcPts val="0"/>
              </a:spcBef>
            </a:pPr>
            <a:r>
              <a:rPr lang="sv-SE" sz="1000" b="1" dirty="0" smtClean="0">
                <a:solidFill>
                  <a:srgbClr val="006600"/>
                </a:solidFill>
              </a:rPr>
              <a:t>Rädd</a:t>
            </a:r>
          </a:p>
          <a:p>
            <a:pPr algn="l">
              <a:spcBef>
                <a:spcPts val="0"/>
              </a:spcBef>
            </a:pPr>
            <a:endParaRPr lang="sv-SE" sz="1100" b="1" dirty="0">
              <a:solidFill>
                <a:schemeClr val="tx1"/>
              </a:solidFill>
            </a:endParaRPr>
          </a:p>
          <a:p>
            <a:pPr algn="l">
              <a:spcBef>
                <a:spcPts val="0"/>
              </a:spcBef>
            </a:pPr>
            <a:endParaRPr lang="sv-SE" sz="1100" b="1" dirty="0" smtClean="0">
              <a:solidFill>
                <a:srgbClr val="002060"/>
              </a:solidFill>
            </a:endParaRPr>
          </a:p>
        </p:txBody>
      </p:sp>
      <p:sp>
        <p:nvSpPr>
          <p:cNvPr id="26" name="textruta 25"/>
          <p:cNvSpPr txBox="1"/>
          <p:nvPr/>
        </p:nvSpPr>
        <p:spPr>
          <a:xfrm>
            <a:off x="3172632" y="2105623"/>
            <a:ext cx="1008958" cy="584775"/>
          </a:xfrm>
          <a:prstGeom prst="rect">
            <a:avLst/>
          </a:prstGeom>
          <a:ln>
            <a:noFill/>
          </a:ln>
        </p:spPr>
        <p:style>
          <a:lnRef idx="2">
            <a:schemeClr val="accent5"/>
          </a:lnRef>
          <a:fillRef idx="1">
            <a:schemeClr val="lt1"/>
          </a:fillRef>
          <a:effectRef idx="0">
            <a:schemeClr val="accent5"/>
          </a:effectRef>
          <a:fontRef idx="minor">
            <a:schemeClr val="dk1"/>
          </a:fontRef>
        </p:style>
        <p:txBody>
          <a:bodyPr wrap="square" rtlCol="0">
            <a:spAutoFit/>
          </a:bodyPr>
          <a:lstStyle/>
          <a:p>
            <a:pPr algn="l">
              <a:spcBef>
                <a:spcPts val="0"/>
              </a:spcBef>
            </a:pPr>
            <a:r>
              <a:rPr lang="sv-SE" sz="1000" b="1" dirty="0" smtClean="0">
                <a:solidFill>
                  <a:srgbClr val="006600"/>
                </a:solidFill>
              </a:rPr>
              <a:t>Frustrerad</a:t>
            </a:r>
          </a:p>
          <a:p>
            <a:pPr algn="l">
              <a:spcBef>
                <a:spcPts val="0"/>
              </a:spcBef>
            </a:pPr>
            <a:endParaRPr lang="sv-SE" sz="1100" b="1" dirty="0">
              <a:solidFill>
                <a:schemeClr val="tx1"/>
              </a:solidFill>
            </a:endParaRPr>
          </a:p>
          <a:p>
            <a:pPr algn="l">
              <a:spcBef>
                <a:spcPts val="0"/>
              </a:spcBef>
            </a:pPr>
            <a:endParaRPr lang="sv-SE" sz="1100" b="1" dirty="0" smtClean="0">
              <a:solidFill>
                <a:srgbClr val="002060"/>
              </a:solidFill>
            </a:endParaRPr>
          </a:p>
        </p:txBody>
      </p:sp>
      <p:sp>
        <p:nvSpPr>
          <p:cNvPr id="27" name="textruta 26"/>
          <p:cNvSpPr txBox="1"/>
          <p:nvPr/>
        </p:nvSpPr>
        <p:spPr>
          <a:xfrm>
            <a:off x="3716464" y="2541039"/>
            <a:ext cx="731794" cy="584775"/>
          </a:xfrm>
          <a:prstGeom prst="rect">
            <a:avLst/>
          </a:prstGeom>
          <a:ln>
            <a:noFill/>
          </a:ln>
        </p:spPr>
        <p:style>
          <a:lnRef idx="2">
            <a:schemeClr val="accent5"/>
          </a:lnRef>
          <a:fillRef idx="1">
            <a:schemeClr val="lt1"/>
          </a:fillRef>
          <a:effectRef idx="0">
            <a:schemeClr val="accent5"/>
          </a:effectRef>
          <a:fontRef idx="minor">
            <a:schemeClr val="dk1"/>
          </a:fontRef>
        </p:style>
        <p:txBody>
          <a:bodyPr wrap="square" rtlCol="0">
            <a:spAutoFit/>
          </a:bodyPr>
          <a:lstStyle/>
          <a:p>
            <a:pPr algn="l">
              <a:spcBef>
                <a:spcPts val="0"/>
              </a:spcBef>
            </a:pPr>
            <a:r>
              <a:rPr lang="sv-SE" sz="1000" b="1" dirty="0" smtClean="0">
                <a:solidFill>
                  <a:srgbClr val="006600"/>
                </a:solidFill>
              </a:rPr>
              <a:t>Nöjd</a:t>
            </a:r>
          </a:p>
          <a:p>
            <a:pPr algn="l">
              <a:spcBef>
                <a:spcPts val="0"/>
              </a:spcBef>
            </a:pPr>
            <a:endParaRPr lang="sv-SE" sz="1100" b="1" dirty="0">
              <a:solidFill>
                <a:schemeClr val="tx1"/>
              </a:solidFill>
            </a:endParaRPr>
          </a:p>
          <a:p>
            <a:pPr algn="l">
              <a:spcBef>
                <a:spcPts val="0"/>
              </a:spcBef>
            </a:pPr>
            <a:endParaRPr lang="sv-SE" sz="1100" b="1" dirty="0" smtClean="0">
              <a:solidFill>
                <a:srgbClr val="002060"/>
              </a:solidFill>
            </a:endParaRPr>
          </a:p>
        </p:txBody>
      </p:sp>
    </p:spTree>
    <p:extLst>
      <p:ext uri="{BB962C8B-B14F-4D97-AF65-F5344CB8AC3E}">
        <p14:creationId xmlns:p14="http://schemas.microsoft.com/office/powerpoint/2010/main" val="385827519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5"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70792"/>
            <a:ext cx="9144000" cy="4999387"/>
          </a:xfrm>
          <a:prstGeom prst="rect">
            <a:avLst/>
          </a:prstGeom>
          <a:noFill/>
          <a:extLst>
            <a:ext uri="{909E8E84-426E-40DD-AFC4-6F175D3DCCD1}">
              <a14:hiddenFill xmlns:a14="http://schemas.microsoft.com/office/drawing/2010/main">
                <a:solidFill>
                  <a:srgbClr val="FFFFFF"/>
                </a:solidFill>
              </a14:hiddenFill>
            </a:ext>
          </a:extLst>
        </p:spPr>
      </p:pic>
      <p:sp>
        <p:nvSpPr>
          <p:cNvPr id="35842" name="Text Box 3"/>
          <p:cNvSpPr txBox="1">
            <a:spLocks noChangeArrowheads="1"/>
          </p:cNvSpPr>
          <p:nvPr/>
        </p:nvSpPr>
        <p:spPr bwMode="auto">
          <a:xfrm>
            <a:off x="583223" y="770792"/>
            <a:ext cx="2526323" cy="7741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ctr">
                <a:solidFill>
                  <a:srgbClr val="000000"/>
                </a:solidFill>
                <a:miter lim="800000"/>
                <a:headEnd/>
                <a:tailEnd/>
              </a14:hiddenLine>
            </a:ext>
          </a:extLst>
        </p:spPr>
        <p:txBody>
          <a:bodyPr>
            <a:spAutoFit/>
          </a:bodyPr>
          <a:lstStyle>
            <a:lvl1pPr marL="457200" indent="-457200" defTabSz="957263">
              <a:defRPr sz="2000">
                <a:solidFill>
                  <a:schemeClr val="tx1"/>
                </a:solidFill>
                <a:latin typeface="Verdana" panose="020B0604030504040204" pitchFamily="34" charset="0"/>
              </a:defRPr>
            </a:lvl1pPr>
            <a:lvl2pPr marL="742950" indent="-285750" defTabSz="957263">
              <a:defRPr sz="2000">
                <a:solidFill>
                  <a:schemeClr val="tx1"/>
                </a:solidFill>
                <a:latin typeface="Verdana" panose="020B0604030504040204" pitchFamily="34" charset="0"/>
              </a:defRPr>
            </a:lvl2pPr>
            <a:lvl3pPr marL="1143000" indent="-228600" defTabSz="957263">
              <a:defRPr sz="2000">
                <a:solidFill>
                  <a:schemeClr val="tx1"/>
                </a:solidFill>
                <a:latin typeface="Verdana" panose="020B0604030504040204" pitchFamily="34" charset="0"/>
              </a:defRPr>
            </a:lvl3pPr>
            <a:lvl4pPr marL="1600200" indent="-228600" defTabSz="957263">
              <a:defRPr sz="2000">
                <a:solidFill>
                  <a:schemeClr val="tx1"/>
                </a:solidFill>
                <a:latin typeface="Verdana" panose="020B0604030504040204" pitchFamily="34" charset="0"/>
              </a:defRPr>
            </a:lvl4pPr>
            <a:lvl5pPr marL="2057400" indent="-228600" defTabSz="957263">
              <a:defRPr sz="2000">
                <a:solidFill>
                  <a:schemeClr val="tx1"/>
                </a:solidFill>
                <a:latin typeface="Verdana" panose="020B0604030504040204" pitchFamily="34" charset="0"/>
              </a:defRPr>
            </a:lvl5pPr>
            <a:lvl6pPr marL="2514600" indent="-228600" defTabSz="957263" fontAlgn="base">
              <a:spcBef>
                <a:spcPct val="0"/>
              </a:spcBef>
              <a:spcAft>
                <a:spcPct val="0"/>
              </a:spcAft>
              <a:defRPr sz="2000">
                <a:solidFill>
                  <a:schemeClr val="tx1"/>
                </a:solidFill>
                <a:latin typeface="Verdana" panose="020B0604030504040204" pitchFamily="34" charset="0"/>
              </a:defRPr>
            </a:lvl6pPr>
            <a:lvl7pPr marL="2971800" indent="-228600" defTabSz="957263" fontAlgn="base">
              <a:spcBef>
                <a:spcPct val="0"/>
              </a:spcBef>
              <a:spcAft>
                <a:spcPct val="0"/>
              </a:spcAft>
              <a:defRPr sz="2000">
                <a:solidFill>
                  <a:schemeClr val="tx1"/>
                </a:solidFill>
                <a:latin typeface="Verdana" panose="020B0604030504040204" pitchFamily="34" charset="0"/>
              </a:defRPr>
            </a:lvl7pPr>
            <a:lvl8pPr marL="3429000" indent="-228600" defTabSz="957263" fontAlgn="base">
              <a:spcBef>
                <a:spcPct val="0"/>
              </a:spcBef>
              <a:spcAft>
                <a:spcPct val="0"/>
              </a:spcAft>
              <a:defRPr sz="2000">
                <a:solidFill>
                  <a:schemeClr val="tx1"/>
                </a:solidFill>
                <a:latin typeface="Verdana" panose="020B0604030504040204" pitchFamily="34" charset="0"/>
              </a:defRPr>
            </a:lvl8pPr>
            <a:lvl9pPr marL="3886200" indent="-228600" defTabSz="957263" fontAlgn="base">
              <a:spcBef>
                <a:spcPct val="0"/>
              </a:spcBef>
              <a:spcAft>
                <a:spcPct val="0"/>
              </a:spcAft>
              <a:defRPr sz="2000">
                <a:solidFill>
                  <a:schemeClr val="tx1"/>
                </a:solidFill>
                <a:latin typeface="Verdana" panose="020B0604030504040204" pitchFamily="34" charset="0"/>
              </a:defRPr>
            </a:lvl9pPr>
          </a:lstStyle>
          <a:p>
            <a:pPr>
              <a:spcBef>
                <a:spcPct val="50000"/>
              </a:spcBef>
            </a:pPr>
            <a:r>
              <a:rPr lang="sv-SE" altLang="sv-SE" sz="4431" b="1">
                <a:latin typeface="Arial" panose="020B0604020202020204" pitchFamily="34" charset="0"/>
              </a:rPr>
              <a:t>Fika</a:t>
            </a:r>
          </a:p>
        </p:txBody>
      </p:sp>
    </p:spTree>
    <p:extLst>
      <p:ext uri="{BB962C8B-B14F-4D97-AF65-F5344CB8AC3E}">
        <p14:creationId xmlns:p14="http://schemas.microsoft.com/office/powerpoint/2010/main" val="181187633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ruta 4"/>
          <p:cNvSpPr txBox="1"/>
          <p:nvPr/>
        </p:nvSpPr>
        <p:spPr>
          <a:xfrm>
            <a:off x="228599" y="805117"/>
            <a:ext cx="2092385" cy="738664"/>
          </a:xfrm>
          <a:prstGeom prst="rect">
            <a:avLst/>
          </a:prstGeom>
          <a:noFill/>
          <a:ln>
            <a:solidFill>
              <a:schemeClr val="tx1"/>
            </a:solidFill>
            <a:prstDash val="lgDashDotDot"/>
          </a:ln>
        </p:spPr>
        <p:txBody>
          <a:bodyPr wrap="square" rtlCol="0">
            <a:spAutoFit/>
          </a:bodyPr>
          <a:lstStyle/>
          <a:p>
            <a:r>
              <a:rPr lang="sv-SE" sz="1400" b="1" dirty="0" smtClean="0">
                <a:solidFill>
                  <a:srgbClr val="FFC000"/>
                </a:solidFill>
              </a:rPr>
              <a:t>Tolkning</a:t>
            </a:r>
            <a:br>
              <a:rPr lang="sv-SE" sz="1400" b="1" dirty="0" smtClean="0">
                <a:solidFill>
                  <a:srgbClr val="FFC000"/>
                </a:solidFill>
              </a:rPr>
            </a:br>
            <a:r>
              <a:rPr lang="sv-SE" sz="1400" dirty="0" smtClean="0">
                <a:solidFill>
                  <a:srgbClr val="FFC000"/>
                </a:solidFill>
              </a:rPr>
              <a:t>Diagnoser</a:t>
            </a:r>
            <a:br>
              <a:rPr lang="sv-SE" sz="1400" dirty="0" smtClean="0">
                <a:solidFill>
                  <a:srgbClr val="FFC000"/>
                </a:solidFill>
              </a:rPr>
            </a:br>
            <a:r>
              <a:rPr lang="sv-SE" sz="1400" dirty="0" smtClean="0">
                <a:solidFill>
                  <a:srgbClr val="FFC000"/>
                </a:solidFill>
              </a:rPr>
              <a:t>Etiketter</a:t>
            </a:r>
            <a:endParaRPr lang="sv-SE" sz="1400" b="1" dirty="0">
              <a:solidFill>
                <a:schemeClr val="accent1">
                  <a:lumMod val="75000"/>
                </a:schemeClr>
              </a:solidFill>
            </a:endParaRPr>
          </a:p>
        </p:txBody>
      </p:sp>
      <p:sp>
        <p:nvSpPr>
          <p:cNvPr id="8" name="textruta 7"/>
          <p:cNvSpPr txBox="1"/>
          <p:nvPr/>
        </p:nvSpPr>
        <p:spPr>
          <a:xfrm>
            <a:off x="2932142" y="3229493"/>
            <a:ext cx="2880320" cy="646331"/>
          </a:xfrm>
          <a:prstGeom prst="rect">
            <a:avLst/>
          </a:prstGeom>
          <a:noFill/>
        </p:spPr>
        <p:txBody>
          <a:bodyPr wrap="square" rtlCol="0">
            <a:spAutoFit/>
          </a:bodyPr>
          <a:lstStyle/>
          <a:p>
            <a:pPr algn="ctr"/>
            <a:r>
              <a:rPr lang="sv-SE" sz="1800" b="1" dirty="0" smtClean="0">
                <a:solidFill>
                  <a:srgbClr val="002060"/>
                </a:solidFill>
              </a:rPr>
              <a:t>Intentionen </a:t>
            </a:r>
            <a:br>
              <a:rPr lang="sv-SE" sz="1800" b="1" dirty="0" smtClean="0">
                <a:solidFill>
                  <a:srgbClr val="002060"/>
                </a:solidFill>
              </a:rPr>
            </a:br>
            <a:r>
              <a:rPr lang="sv-SE" sz="1800" b="1" dirty="0" smtClean="0">
                <a:solidFill>
                  <a:srgbClr val="002060"/>
                </a:solidFill>
              </a:rPr>
              <a:t>är kontakt</a:t>
            </a:r>
            <a:endParaRPr lang="sv-SE" sz="1800" b="1" dirty="0">
              <a:solidFill>
                <a:srgbClr val="002060"/>
              </a:solidFill>
            </a:endParaRPr>
          </a:p>
        </p:txBody>
      </p:sp>
      <p:sp>
        <p:nvSpPr>
          <p:cNvPr id="7" name="Platshållare för bildnummer 6"/>
          <p:cNvSpPr>
            <a:spLocks noGrp="1"/>
          </p:cNvSpPr>
          <p:nvPr>
            <p:ph type="sldNum" sz="quarter" idx="12"/>
          </p:nvPr>
        </p:nvSpPr>
        <p:spPr/>
        <p:txBody>
          <a:bodyPr/>
          <a:lstStyle/>
          <a:p>
            <a:fld id="{EF507F4B-B44B-4017-97A3-E9C08C994F4D}" type="slidenum">
              <a:rPr lang="sv-SE" smtClean="0"/>
              <a:t>37</a:t>
            </a:fld>
            <a:endParaRPr lang="sv-SE"/>
          </a:p>
        </p:txBody>
      </p:sp>
      <p:sp>
        <p:nvSpPr>
          <p:cNvPr id="9" name="Upp-ned 8"/>
          <p:cNvSpPr/>
          <p:nvPr/>
        </p:nvSpPr>
        <p:spPr bwMode="auto">
          <a:xfrm rot="7183305">
            <a:off x="3177738" y="2119661"/>
            <a:ext cx="269484" cy="722062"/>
          </a:xfrm>
          <a:prstGeom prst="upDownArrow">
            <a:avLst/>
          </a:prstGeom>
          <a:solidFill>
            <a:srgbClr val="002060"/>
          </a:solidFill>
          <a:ln w="9525" cap="flat" cmpd="sng" algn="ctr">
            <a:solidFill>
              <a:schemeClr val="accent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sv-SE" sz="2200" b="0" i="0" u="none" strike="noStrike" cap="none" normalizeH="0" baseline="0" smtClean="0">
              <a:ln>
                <a:noFill/>
              </a:ln>
              <a:solidFill>
                <a:schemeClr val="tx1"/>
              </a:solidFill>
              <a:effectLst/>
              <a:latin typeface="Verdana" pitchFamily="34" charset="0"/>
              <a:ea typeface="Geneva" pitchFamily="1" charset="-128"/>
            </a:endParaRPr>
          </a:p>
        </p:txBody>
      </p:sp>
      <p:sp>
        <p:nvSpPr>
          <p:cNvPr id="3" name="Ellips 2"/>
          <p:cNvSpPr/>
          <p:nvPr/>
        </p:nvSpPr>
        <p:spPr bwMode="auto">
          <a:xfrm>
            <a:off x="3237185" y="2554013"/>
            <a:ext cx="2270235" cy="1985041"/>
          </a:xfrm>
          <a:prstGeom prst="ellipse">
            <a:avLst/>
          </a:prstGeom>
          <a:noFill/>
          <a:ln w="76200" cap="flat" cmpd="sng" algn="ctr">
            <a:solidFill>
              <a:srgbClr val="003468"/>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sv-SE" sz="2200" b="0" i="0" u="none" strike="noStrike" cap="none" normalizeH="0" baseline="0" smtClean="0">
              <a:ln>
                <a:noFill/>
              </a:ln>
              <a:solidFill>
                <a:schemeClr val="tx1"/>
              </a:solidFill>
              <a:effectLst/>
              <a:latin typeface="Verdana" pitchFamily="34" charset="0"/>
              <a:ea typeface="Geneva" pitchFamily="1" charset="-128"/>
            </a:endParaRPr>
          </a:p>
        </p:txBody>
      </p:sp>
      <p:sp>
        <p:nvSpPr>
          <p:cNvPr id="2" name="textruta 1"/>
          <p:cNvSpPr txBox="1"/>
          <p:nvPr/>
        </p:nvSpPr>
        <p:spPr>
          <a:xfrm>
            <a:off x="738554" y="1815349"/>
            <a:ext cx="2092384" cy="738664"/>
          </a:xfrm>
          <a:prstGeom prst="rect">
            <a:avLst/>
          </a:prstGeom>
          <a:ln w="57150">
            <a:solidFill>
              <a:schemeClr val="accent1"/>
            </a:solidFill>
          </a:ln>
        </p:spPr>
        <p:style>
          <a:lnRef idx="2">
            <a:schemeClr val="accent5"/>
          </a:lnRef>
          <a:fillRef idx="1">
            <a:schemeClr val="lt1"/>
          </a:fillRef>
          <a:effectRef idx="0">
            <a:schemeClr val="accent5"/>
          </a:effectRef>
          <a:fontRef idx="minor">
            <a:schemeClr val="dk1"/>
          </a:fontRef>
        </p:style>
        <p:txBody>
          <a:bodyPr wrap="square" rtlCol="0">
            <a:spAutoFit/>
          </a:bodyPr>
          <a:lstStyle/>
          <a:p>
            <a:pPr>
              <a:spcBef>
                <a:spcPts val="0"/>
              </a:spcBef>
            </a:pPr>
            <a:r>
              <a:rPr lang="sv-SE" sz="1400" b="1" dirty="0" smtClean="0">
                <a:solidFill>
                  <a:schemeClr val="accent1">
                    <a:lumMod val="75000"/>
                  </a:schemeClr>
                </a:solidFill>
              </a:rPr>
              <a:t/>
            </a:r>
            <a:br>
              <a:rPr lang="sv-SE" sz="1400" b="1" dirty="0" smtClean="0">
                <a:solidFill>
                  <a:schemeClr val="accent1">
                    <a:lumMod val="75000"/>
                  </a:schemeClr>
                </a:solidFill>
              </a:rPr>
            </a:br>
            <a:r>
              <a:rPr lang="sv-SE" sz="1400" b="1" dirty="0" smtClean="0">
                <a:solidFill>
                  <a:schemeClr val="accent1">
                    <a:lumMod val="75000"/>
                  </a:schemeClr>
                </a:solidFill>
              </a:rPr>
              <a:t>Observation</a:t>
            </a:r>
            <a:endParaRPr lang="sv-SE" sz="1400" b="1" dirty="0">
              <a:solidFill>
                <a:schemeClr val="accent1">
                  <a:lumMod val="75000"/>
                </a:schemeClr>
              </a:solidFill>
            </a:endParaRPr>
          </a:p>
          <a:p>
            <a:pPr algn="l">
              <a:spcBef>
                <a:spcPts val="0"/>
              </a:spcBef>
            </a:pPr>
            <a:endParaRPr lang="sv-SE" sz="1400" b="1" dirty="0" smtClean="0"/>
          </a:p>
        </p:txBody>
      </p:sp>
      <p:pic>
        <p:nvPicPr>
          <p:cNvPr id="6" name="Bildobjekt 5"/>
          <p:cNvPicPr>
            <a:picLocks noChangeAspect="1"/>
          </p:cNvPicPr>
          <p:nvPr/>
        </p:nvPicPr>
        <p:blipFill>
          <a:blip r:embed="rId3"/>
          <a:stretch>
            <a:fillRect/>
          </a:stretch>
        </p:blipFill>
        <p:spPr>
          <a:xfrm flipH="1">
            <a:off x="2686556" y="1362559"/>
            <a:ext cx="1101258" cy="369332"/>
          </a:xfrm>
          <a:prstGeom prst="rect">
            <a:avLst/>
          </a:prstGeom>
        </p:spPr>
      </p:pic>
    </p:spTree>
    <p:extLst>
      <p:ext uri="{BB962C8B-B14F-4D97-AF65-F5344CB8AC3E}">
        <p14:creationId xmlns:p14="http://schemas.microsoft.com/office/powerpoint/2010/main" val="17694589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animBg="1"/>
      <p:bldP spid="2"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latshållare för bildnummer 6"/>
          <p:cNvSpPr>
            <a:spLocks noGrp="1"/>
          </p:cNvSpPr>
          <p:nvPr>
            <p:ph type="sldNum" sz="quarter" idx="12"/>
          </p:nvPr>
        </p:nvSpPr>
        <p:spPr/>
        <p:txBody>
          <a:bodyPr/>
          <a:lstStyle/>
          <a:p>
            <a:fld id="{EF507F4B-B44B-4017-97A3-E9C08C994F4D}" type="slidenum">
              <a:rPr lang="sv-SE" smtClean="0"/>
              <a:t>38</a:t>
            </a:fld>
            <a:endParaRPr lang="sv-SE"/>
          </a:p>
        </p:txBody>
      </p:sp>
      <p:sp>
        <p:nvSpPr>
          <p:cNvPr id="2" name="textruta 1"/>
          <p:cNvSpPr txBox="1"/>
          <p:nvPr/>
        </p:nvSpPr>
        <p:spPr>
          <a:xfrm>
            <a:off x="292642" y="703482"/>
            <a:ext cx="8522584" cy="2723823"/>
          </a:xfrm>
          <a:prstGeom prst="rect">
            <a:avLst/>
          </a:prstGeom>
          <a:ln>
            <a:noFill/>
          </a:ln>
        </p:spPr>
        <p:style>
          <a:lnRef idx="2">
            <a:schemeClr val="accent5"/>
          </a:lnRef>
          <a:fillRef idx="1">
            <a:schemeClr val="lt1"/>
          </a:fillRef>
          <a:effectRef idx="0">
            <a:schemeClr val="accent5"/>
          </a:effectRef>
          <a:fontRef idx="minor">
            <a:schemeClr val="dk1"/>
          </a:fontRef>
        </p:style>
        <p:txBody>
          <a:bodyPr wrap="square" rtlCol="0">
            <a:spAutoFit/>
          </a:bodyPr>
          <a:lstStyle/>
          <a:p>
            <a:pPr algn="l"/>
            <a:r>
              <a:rPr lang="sv-SE" dirty="0"/>
              <a:t>Observation eller tolkning?</a:t>
            </a:r>
            <a:br>
              <a:rPr lang="sv-SE" dirty="0"/>
            </a:br>
            <a:endParaRPr lang="sv-SE" sz="1100" dirty="0"/>
          </a:p>
          <a:p>
            <a:pPr algn="l"/>
            <a:r>
              <a:rPr lang="sv-SE" sz="1200" dirty="0" smtClean="0"/>
              <a:t>Det är värdefullt att kunna se skillnaden mellan observation eller tolkning; inte minst inom vården där det ingår i arbetet att göra observationer men också bedömningar och att vidareförmedla dem vid överlämningar och journalföring. </a:t>
            </a:r>
            <a:br>
              <a:rPr lang="sv-SE" sz="1200" dirty="0" smtClean="0"/>
            </a:br>
            <a:endParaRPr lang="sv-SE" sz="1200" dirty="0" smtClean="0"/>
          </a:p>
          <a:p>
            <a:pPr algn="l"/>
            <a:r>
              <a:rPr lang="sv-SE" sz="1200" dirty="0" smtClean="0"/>
              <a:t>Bedömningar har sin grund i observationer men ibland glömmer vi bort att förmedla vilka observationer som bedömningarna grundar sig på. </a:t>
            </a:r>
            <a:br>
              <a:rPr lang="sv-SE" sz="1200" dirty="0" smtClean="0"/>
            </a:br>
            <a:r>
              <a:rPr lang="sv-SE" sz="1200" dirty="0" smtClean="0"/>
              <a:t/>
            </a:r>
            <a:br>
              <a:rPr lang="sv-SE" sz="1200" dirty="0" smtClean="0"/>
            </a:br>
            <a:r>
              <a:rPr lang="sv-SE" sz="1200" i="1" dirty="0" smtClean="0">
                <a:solidFill>
                  <a:srgbClr val="C00000"/>
                </a:solidFill>
              </a:rPr>
              <a:t>”Hen är på bättringsvägen”</a:t>
            </a:r>
            <a:br>
              <a:rPr lang="sv-SE" sz="1200" i="1" dirty="0" smtClean="0">
                <a:solidFill>
                  <a:srgbClr val="C00000"/>
                </a:solidFill>
              </a:rPr>
            </a:br>
            <a:r>
              <a:rPr lang="sv-SE" sz="1200" dirty="0" smtClean="0"/>
              <a:t> eller</a:t>
            </a:r>
          </a:p>
          <a:p>
            <a:pPr algn="l"/>
            <a:r>
              <a:rPr lang="sv-SE" sz="1200" i="1" dirty="0" smtClean="0">
                <a:solidFill>
                  <a:srgbClr val="0070C0"/>
                </a:solidFill>
              </a:rPr>
              <a:t>”Såret har minskat till 1 cm och jag tolkar det som att hen är på bättringsvägen”</a:t>
            </a:r>
          </a:p>
        </p:txBody>
      </p:sp>
      <p:sp>
        <p:nvSpPr>
          <p:cNvPr id="5" name="textruta 4"/>
          <p:cNvSpPr txBox="1"/>
          <p:nvPr/>
        </p:nvSpPr>
        <p:spPr>
          <a:xfrm>
            <a:off x="292642" y="3660725"/>
            <a:ext cx="8707519" cy="2492990"/>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rtlCol="0">
            <a:spAutoFit/>
          </a:bodyPr>
          <a:lstStyle/>
          <a:p>
            <a:pPr algn="l"/>
            <a:r>
              <a:rPr lang="sv-SE" sz="1200" i="1" dirty="0" smtClean="0">
                <a:solidFill>
                  <a:srgbClr val="C00000"/>
                </a:solidFill>
              </a:rPr>
              <a:t>”Patienten blir aggressiv mot personal som försöker hjälpa henne då hon hela tiden faller omkull. Hon klarar inte att hålla sig vaken på grund av den kraftiga berusningen”</a:t>
            </a:r>
            <a:br>
              <a:rPr lang="sv-SE" sz="1200" i="1" dirty="0" smtClean="0">
                <a:solidFill>
                  <a:srgbClr val="C00000"/>
                </a:solidFill>
              </a:rPr>
            </a:br>
            <a:r>
              <a:rPr lang="sv-SE" sz="1200" dirty="0" smtClean="0"/>
              <a:t/>
            </a:r>
            <a:br>
              <a:rPr lang="sv-SE" sz="1200" dirty="0" smtClean="0"/>
            </a:br>
            <a:r>
              <a:rPr lang="sv-SE" sz="1200" dirty="0" smtClean="0"/>
              <a:t>Tolkning att patienten är kraftig berusad och aggressiv, vi får inte veta vad bedömningen grundar sig på.</a:t>
            </a:r>
            <a:br>
              <a:rPr lang="sv-SE" sz="1200" dirty="0" smtClean="0"/>
            </a:br>
            <a:r>
              <a:rPr lang="sv-SE" sz="1200" dirty="0" smtClean="0"/>
              <a:t/>
            </a:r>
            <a:br>
              <a:rPr lang="sv-SE" sz="1200" dirty="0" smtClean="0"/>
            </a:br>
            <a:r>
              <a:rPr lang="sv-SE" sz="1200" dirty="0" smtClean="0"/>
              <a:t>Ex på observation:</a:t>
            </a:r>
            <a:br>
              <a:rPr lang="sv-SE" sz="1200" dirty="0" smtClean="0"/>
            </a:br>
            <a:r>
              <a:rPr lang="sv-SE" sz="1200" i="1" dirty="0" smtClean="0">
                <a:solidFill>
                  <a:srgbClr val="0070C0"/>
                </a:solidFill>
              </a:rPr>
              <a:t>”Vid ankomst blåser patienten 3,4 promille i utandningstest. Patienten ramlar vid två tillfällen då hon går från sängen till toaletten och slår mot personal som försöker hjälpa henne upp.</a:t>
            </a:r>
            <a:br>
              <a:rPr lang="sv-SE" sz="1200" i="1" dirty="0" smtClean="0">
                <a:solidFill>
                  <a:srgbClr val="0070C0"/>
                </a:solidFill>
              </a:rPr>
            </a:br>
            <a:r>
              <a:rPr lang="sv-SE" sz="1200" dirty="0" smtClean="0"/>
              <a:t/>
            </a:r>
            <a:br>
              <a:rPr lang="sv-SE" sz="1200" dirty="0" smtClean="0"/>
            </a:br>
            <a:r>
              <a:rPr lang="sv-SE" sz="1200" dirty="0" smtClean="0"/>
              <a:t>Vi får veta vad patienten gör när hon är aggressiv och att ”hela tiden” betyder två gånger. </a:t>
            </a:r>
            <a:br>
              <a:rPr lang="sv-SE" sz="1200" dirty="0" smtClean="0"/>
            </a:br>
            <a:r>
              <a:rPr lang="sv-SE" sz="1200" dirty="0" smtClean="0"/>
              <a:t/>
            </a:r>
            <a:br>
              <a:rPr lang="sv-SE" sz="1200" dirty="0" smtClean="0"/>
            </a:br>
            <a:r>
              <a:rPr lang="sv-SE" sz="1200" dirty="0" smtClean="0"/>
              <a:t>Om patienten läser sin journal finns det i det senare inga bedömningar som aggressiv, kraftig berusad och hela tiden som patienten kan ha invändningar emot. </a:t>
            </a:r>
          </a:p>
        </p:txBody>
      </p:sp>
    </p:spTree>
    <p:extLst>
      <p:ext uri="{BB962C8B-B14F-4D97-AF65-F5344CB8AC3E}">
        <p14:creationId xmlns:p14="http://schemas.microsoft.com/office/powerpoint/2010/main" val="537909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latshållare för bildnummer 6"/>
          <p:cNvSpPr>
            <a:spLocks noGrp="1"/>
          </p:cNvSpPr>
          <p:nvPr>
            <p:ph type="sldNum" sz="quarter" idx="12"/>
          </p:nvPr>
        </p:nvSpPr>
        <p:spPr/>
        <p:txBody>
          <a:bodyPr/>
          <a:lstStyle/>
          <a:p>
            <a:fld id="{EF507F4B-B44B-4017-97A3-E9C08C994F4D}" type="slidenum">
              <a:rPr lang="sv-SE" smtClean="0"/>
              <a:t>39</a:t>
            </a:fld>
            <a:endParaRPr lang="sv-SE"/>
          </a:p>
        </p:txBody>
      </p:sp>
      <p:sp>
        <p:nvSpPr>
          <p:cNvPr id="2" name="textruta 1"/>
          <p:cNvSpPr txBox="1"/>
          <p:nvPr/>
        </p:nvSpPr>
        <p:spPr>
          <a:xfrm>
            <a:off x="281625" y="1045004"/>
            <a:ext cx="8522584" cy="3093154"/>
          </a:xfrm>
          <a:prstGeom prst="rect">
            <a:avLst/>
          </a:prstGeom>
          <a:ln>
            <a:noFill/>
          </a:ln>
        </p:spPr>
        <p:style>
          <a:lnRef idx="2">
            <a:schemeClr val="accent5"/>
          </a:lnRef>
          <a:fillRef idx="1">
            <a:schemeClr val="lt1"/>
          </a:fillRef>
          <a:effectRef idx="0">
            <a:schemeClr val="accent5"/>
          </a:effectRef>
          <a:fontRef idx="minor">
            <a:schemeClr val="dk1"/>
          </a:fontRef>
        </p:style>
        <p:txBody>
          <a:bodyPr wrap="square" rtlCol="0">
            <a:spAutoFit/>
          </a:bodyPr>
          <a:lstStyle/>
          <a:p>
            <a:pPr algn="l"/>
            <a:r>
              <a:rPr lang="sv-SE" dirty="0" smtClean="0"/>
              <a:t>Förutfattade meningar?</a:t>
            </a:r>
            <a:r>
              <a:rPr lang="sv-SE" dirty="0"/>
              <a:t/>
            </a:r>
            <a:br>
              <a:rPr lang="sv-SE" dirty="0"/>
            </a:br>
            <a:endParaRPr lang="sv-SE" sz="1100" dirty="0"/>
          </a:p>
          <a:p>
            <a:pPr algn="l"/>
            <a:r>
              <a:rPr lang="sv-SE" sz="1200" dirty="0" smtClean="0"/>
              <a:t>Kvinnor och män.</a:t>
            </a:r>
          </a:p>
          <a:p>
            <a:pPr algn="l"/>
            <a:endParaRPr lang="sv-SE" sz="1200" i="1" dirty="0">
              <a:solidFill>
                <a:srgbClr val="0070C0"/>
              </a:solidFill>
            </a:endParaRPr>
          </a:p>
          <a:p>
            <a:pPr algn="l"/>
            <a:r>
              <a:rPr lang="sv-SE" sz="1200" dirty="0" smtClean="0">
                <a:solidFill>
                  <a:schemeClr val="tx1"/>
                </a:solidFill>
              </a:rPr>
              <a:t>Kvinnor kan fortfarande få felaktigt stöd vid hjärtinfarkter och att män inte får den vård de behöver när de är deprimerade.</a:t>
            </a:r>
            <a:br>
              <a:rPr lang="sv-SE" sz="1200" dirty="0" smtClean="0">
                <a:solidFill>
                  <a:schemeClr val="tx1"/>
                </a:solidFill>
              </a:rPr>
            </a:br>
            <a:r>
              <a:rPr lang="sv-SE" sz="1200" dirty="0" smtClean="0">
                <a:solidFill>
                  <a:schemeClr val="tx1"/>
                </a:solidFill>
              </a:rPr>
              <a:t/>
            </a:r>
            <a:br>
              <a:rPr lang="sv-SE" sz="1200" dirty="0" smtClean="0">
                <a:solidFill>
                  <a:schemeClr val="tx1"/>
                </a:solidFill>
              </a:rPr>
            </a:br>
            <a:r>
              <a:rPr lang="sv-SE" sz="1200" dirty="0" smtClean="0">
                <a:solidFill>
                  <a:schemeClr val="tx1"/>
                </a:solidFill>
              </a:rPr>
              <a:t>Kanske har vi fått inpräntade i oss att kvinnor är svaga och styrda av sina känslor och att vi därför missar viktiga fysiska symtom. Å andra sidan kanske vi har en idé om att en riktig man kan hantera lite oro, bita ihop och gå vidare och inser inte att personen behöver stöd.</a:t>
            </a:r>
            <a:br>
              <a:rPr lang="sv-SE" sz="1200" dirty="0" smtClean="0">
                <a:solidFill>
                  <a:schemeClr val="tx1"/>
                </a:solidFill>
              </a:rPr>
            </a:br>
            <a:r>
              <a:rPr lang="sv-SE" sz="1200" dirty="0" smtClean="0">
                <a:solidFill>
                  <a:schemeClr val="tx1"/>
                </a:solidFill>
              </a:rPr>
              <a:t/>
            </a:r>
            <a:br>
              <a:rPr lang="sv-SE" sz="1200" dirty="0" smtClean="0">
                <a:solidFill>
                  <a:schemeClr val="tx1"/>
                </a:solidFill>
              </a:rPr>
            </a:br>
            <a:r>
              <a:rPr lang="sv-SE" sz="1200" dirty="0" smtClean="0">
                <a:solidFill>
                  <a:schemeClr val="tx1"/>
                </a:solidFill>
              </a:rPr>
              <a:t>Oavsett vilken grad av de här förutfattade meningarna påverkar oss eller inte är de värda att reflektera över.</a:t>
            </a:r>
            <a:br>
              <a:rPr lang="sv-SE" sz="1200" dirty="0" smtClean="0">
                <a:solidFill>
                  <a:schemeClr val="tx1"/>
                </a:solidFill>
              </a:rPr>
            </a:br>
            <a:endParaRPr lang="sv-SE" sz="1200" dirty="0" smtClean="0">
              <a:solidFill>
                <a:schemeClr val="tx1"/>
              </a:solidFill>
            </a:endParaRPr>
          </a:p>
        </p:txBody>
      </p:sp>
    </p:spTree>
    <p:extLst>
      <p:ext uri="{BB962C8B-B14F-4D97-AF65-F5344CB8AC3E}">
        <p14:creationId xmlns:p14="http://schemas.microsoft.com/office/powerpoint/2010/main" val="20416759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Bildobjekt 33">
            <a:hlinkClick r:id="rId3" action="ppaction://hlinksldjump"/>
          </p:cNvPr>
          <p:cNvPicPr>
            <a:picLocks/>
          </p:cNvPicPr>
          <p:nvPr/>
        </p:nvPicPr>
        <p:blipFill>
          <a:blip r:embed="rId4"/>
          <a:stretch>
            <a:fillRect/>
          </a:stretch>
        </p:blipFill>
        <p:spPr>
          <a:xfrm>
            <a:off x="1568777" y="2622147"/>
            <a:ext cx="2264324" cy="808068"/>
          </a:xfrm>
          <a:prstGeom prst="rect">
            <a:avLst/>
          </a:prstGeom>
        </p:spPr>
      </p:pic>
      <p:sp>
        <p:nvSpPr>
          <p:cNvPr id="35" name="Rektangel 34"/>
          <p:cNvSpPr/>
          <p:nvPr/>
        </p:nvSpPr>
        <p:spPr>
          <a:xfrm>
            <a:off x="1223701" y="2291514"/>
            <a:ext cx="2954476" cy="276338"/>
          </a:xfrm>
          <a:prstGeom prst="rect">
            <a:avLst/>
          </a:prstGeom>
        </p:spPr>
        <p:txBody>
          <a:bodyPr wrap="none">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sv-SE" sz="1800" b="0" i="0" u="none" strike="noStrike" kern="0" cap="none" spc="0" normalizeH="0" baseline="0" noProof="0" dirty="0">
                <a:ln>
                  <a:noFill/>
                </a:ln>
                <a:solidFill>
                  <a:srgbClr val="006428"/>
                </a:solidFill>
                <a:effectLst/>
                <a:uLnTx/>
                <a:uFillTx/>
                <a:latin typeface="Helvetica" charset="0"/>
                <a:ea typeface="Helvetica" charset="0"/>
                <a:cs typeface="Helvetica" charset="0"/>
              </a:rPr>
              <a:t>Självständiga och engagerade</a:t>
            </a:r>
            <a:endParaRPr kumimoji="0" lang="sv-SE" sz="1800" b="0" i="0" u="none" strike="noStrike" kern="0" cap="none" spc="0" normalizeH="0" baseline="0" noProof="0" dirty="0">
              <a:ln>
                <a:noFill/>
              </a:ln>
              <a:solidFill>
                <a:srgbClr val="000000"/>
              </a:solidFill>
              <a:effectLst/>
              <a:uLnTx/>
              <a:uFillTx/>
              <a:latin typeface="Verdana"/>
              <a:ea typeface="ＭＳ Ｐゴシック"/>
            </a:endParaRPr>
          </a:p>
        </p:txBody>
      </p:sp>
      <p:sp>
        <p:nvSpPr>
          <p:cNvPr id="36" name="Rektangel 35"/>
          <p:cNvSpPr/>
          <p:nvPr/>
        </p:nvSpPr>
        <p:spPr>
          <a:xfrm>
            <a:off x="4863647" y="2291514"/>
            <a:ext cx="2389852" cy="276338"/>
          </a:xfrm>
          <a:prstGeom prst="rect">
            <a:avLst/>
          </a:prstGeom>
        </p:spPr>
        <p:txBody>
          <a:bodyPr wrap="none">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sv-SE" sz="1800" b="0" i="0" u="none" strike="noStrike" kern="0" cap="none" spc="0" normalizeH="0" baseline="0" noProof="0" dirty="0">
                <a:ln>
                  <a:noFill/>
                </a:ln>
                <a:solidFill>
                  <a:srgbClr val="75B0B5"/>
                </a:solidFill>
                <a:effectLst/>
                <a:uLnTx/>
                <a:uFillTx/>
                <a:latin typeface="Helvetica" charset="0"/>
                <a:ea typeface="Helvetica" charset="0"/>
                <a:cs typeface="Helvetica" charset="0"/>
              </a:rPr>
              <a:t>Oroliga och engagerade</a:t>
            </a:r>
            <a:endParaRPr kumimoji="0" lang="sv-SE" sz="1800" b="0" i="0" u="none" strike="noStrike" kern="0" cap="none" spc="0" normalizeH="0" baseline="0" noProof="0" dirty="0">
              <a:ln>
                <a:noFill/>
              </a:ln>
              <a:solidFill>
                <a:srgbClr val="000000"/>
              </a:solidFill>
              <a:effectLst/>
              <a:uLnTx/>
              <a:uFillTx/>
              <a:latin typeface="Verdana"/>
              <a:ea typeface="ＭＳ Ｐゴシック"/>
            </a:endParaRPr>
          </a:p>
        </p:txBody>
      </p:sp>
      <p:pic>
        <p:nvPicPr>
          <p:cNvPr id="37" name="Bildobjekt 36">
            <a:hlinkClick r:id="rId5" action="ppaction://hlinksldjump"/>
          </p:cNvPr>
          <p:cNvPicPr>
            <a:picLocks noChangeAspect="1"/>
          </p:cNvPicPr>
          <p:nvPr/>
        </p:nvPicPr>
        <p:blipFill>
          <a:blip r:embed="rId6"/>
          <a:stretch>
            <a:fillRect/>
          </a:stretch>
        </p:blipFill>
        <p:spPr>
          <a:xfrm>
            <a:off x="4926411" y="2622147"/>
            <a:ext cx="2264324" cy="808068"/>
          </a:xfrm>
          <a:prstGeom prst="rect">
            <a:avLst/>
          </a:prstGeom>
        </p:spPr>
      </p:pic>
      <p:pic>
        <p:nvPicPr>
          <p:cNvPr id="38" name="Bildobjekt 37">
            <a:hlinkClick r:id="rId7" action="ppaction://hlinksldjump"/>
          </p:cNvPr>
          <p:cNvPicPr>
            <a:picLocks/>
          </p:cNvPicPr>
          <p:nvPr/>
        </p:nvPicPr>
        <p:blipFill>
          <a:blip r:embed="rId8"/>
          <a:stretch>
            <a:fillRect/>
          </a:stretch>
        </p:blipFill>
        <p:spPr>
          <a:xfrm>
            <a:off x="1568777" y="4042548"/>
            <a:ext cx="2264324" cy="808068"/>
          </a:xfrm>
          <a:prstGeom prst="rect">
            <a:avLst/>
          </a:prstGeom>
        </p:spPr>
      </p:pic>
      <p:sp>
        <p:nvSpPr>
          <p:cNvPr id="39" name="Rektangel 38"/>
          <p:cNvSpPr/>
          <p:nvPr/>
        </p:nvSpPr>
        <p:spPr>
          <a:xfrm>
            <a:off x="1458020" y="3738437"/>
            <a:ext cx="2485839" cy="276338"/>
          </a:xfrm>
          <a:prstGeom prst="rect">
            <a:avLst/>
          </a:prstGeom>
        </p:spPr>
        <p:txBody>
          <a:bodyPr wrap="none">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sv-SE" sz="1800" b="0" i="0" u="none" strike="noStrike" kern="0" cap="none" spc="0" normalizeH="0" baseline="0" noProof="0" dirty="0">
                <a:ln>
                  <a:noFill/>
                </a:ln>
                <a:solidFill>
                  <a:srgbClr val="B30538"/>
                </a:solidFill>
                <a:effectLst/>
                <a:uLnTx/>
                <a:uFillTx/>
                <a:latin typeface="Helvetica" charset="0"/>
                <a:ea typeface="Helvetica" charset="0"/>
                <a:cs typeface="Helvetica" charset="0"/>
              </a:rPr>
              <a:t>Traditionella och obrydda</a:t>
            </a:r>
            <a:endParaRPr kumimoji="0" lang="sv-SE" sz="1800" b="0" i="0" u="none" strike="noStrike" kern="0" cap="none" spc="0" normalizeH="0" baseline="0" noProof="0" dirty="0">
              <a:ln>
                <a:noFill/>
              </a:ln>
              <a:solidFill>
                <a:srgbClr val="000000"/>
              </a:solidFill>
              <a:effectLst/>
              <a:uLnTx/>
              <a:uFillTx/>
              <a:latin typeface="Verdana"/>
              <a:ea typeface="ＭＳ Ｐゴシック"/>
            </a:endParaRPr>
          </a:p>
        </p:txBody>
      </p:sp>
      <p:pic>
        <p:nvPicPr>
          <p:cNvPr id="40" name="Bildobjekt 39">
            <a:hlinkClick r:id="rId9" action="ppaction://hlinksldjump"/>
          </p:cNvPr>
          <p:cNvPicPr>
            <a:picLocks/>
          </p:cNvPicPr>
          <p:nvPr/>
        </p:nvPicPr>
        <p:blipFill>
          <a:blip r:embed="rId10"/>
          <a:stretch>
            <a:fillRect/>
          </a:stretch>
        </p:blipFill>
        <p:spPr>
          <a:xfrm>
            <a:off x="4926411" y="4042548"/>
            <a:ext cx="2264324" cy="808068"/>
          </a:xfrm>
          <a:prstGeom prst="rect">
            <a:avLst/>
          </a:prstGeom>
        </p:spPr>
      </p:pic>
      <p:sp>
        <p:nvSpPr>
          <p:cNvPr id="41" name="Rektangel 40"/>
          <p:cNvSpPr/>
          <p:nvPr/>
        </p:nvSpPr>
        <p:spPr>
          <a:xfrm>
            <a:off x="5071059" y="3738437"/>
            <a:ext cx="1975028" cy="276338"/>
          </a:xfrm>
          <a:prstGeom prst="rect">
            <a:avLst/>
          </a:prstGeom>
        </p:spPr>
        <p:txBody>
          <a:bodyPr wrap="none">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sv-SE" sz="1800" b="0" i="0" u="none" strike="noStrike" kern="0" cap="none" spc="0" normalizeH="0" baseline="0" noProof="0" dirty="0">
                <a:ln>
                  <a:noFill/>
                </a:ln>
                <a:solidFill>
                  <a:srgbClr val="00AEEF"/>
                </a:solidFill>
                <a:effectLst/>
                <a:uLnTx/>
                <a:uFillTx/>
                <a:latin typeface="Helvetica" charset="0"/>
                <a:ea typeface="Helvetica" charset="0"/>
                <a:cs typeface="Helvetica" charset="0"/>
              </a:rPr>
              <a:t>Sårbara och oroliga</a:t>
            </a:r>
            <a:endParaRPr kumimoji="0" lang="sv-SE" sz="1800" b="0" i="0" u="none" strike="noStrike" kern="0" cap="none" spc="0" normalizeH="0" baseline="0" noProof="0" dirty="0">
              <a:ln>
                <a:noFill/>
              </a:ln>
              <a:solidFill>
                <a:srgbClr val="000000"/>
              </a:solidFill>
              <a:effectLst/>
              <a:uLnTx/>
              <a:uFillTx/>
              <a:latin typeface="Verdana"/>
              <a:ea typeface="ＭＳ Ｐゴシック"/>
            </a:endParaRPr>
          </a:p>
        </p:txBody>
      </p:sp>
      <p:cxnSp>
        <p:nvCxnSpPr>
          <p:cNvPr id="42" name="Rak koppling 41"/>
          <p:cNvCxnSpPr/>
          <p:nvPr/>
        </p:nvCxnSpPr>
        <p:spPr bwMode="auto">
          <a:xfrm>
            <a:off x="4475434" y="2163286"/>
            <a:ext cx="0" cy="2801614"/>
          </a:xfrm>
          <a:prstGeom prst="line">
            <a:avLst/>
          </a:prstGeom>
          <a:noFill/>
          <a:ln w="9525" cap="flat" cmpd="sng" algn="ctr">
            <a:solidFill>
              <a:srgbClr val="000000"/>
            </a:solidFill>
            <a:prstDash val="dash"/>
            <a:round/>
            <a:headEnd type="none" w="med" len="med"/>
            <a:tailEnd type="none" w="med" len="med"/>
          </a:ln>
          <a:effectLst/>
        </p:spPr>
      </p:cxnSp>
      <p:cxnSp>
        <p:nvCxnSpPr>
          <p:cNvPr id="43" name="Rak koppling 42"/>
          <p:cNvCxnSpPr/>
          <p:nvPr/>
        </p:nvCxnSpPr>
        <p:spPr bwMode="auto">
          <a:xfrm>
            <a:off x="1175624" y="3628426"/>
            <a:ext cx="6276110" cy="0"/>
          </a:xfrm>
          <a:prstGeom prst="line">
            <a:avLst/>
          </a:prstGeom>
          <a:noFill/>
          <a:ln w="9525" cap="flat" cmpd="sng" algn="ctr">
            <a:solidFill>
              <a:srgbClr val="000000"/>
            </a:solidFill>
            <a:prstDash val="dash"/>
            <a:round/>
            <a:headEnd type="none" w="med" len="med"/>
            <a:tailEnd type="none" w="med" len="med"/>
          </a:ln>
          <a:effectLst/>
        </p:spPr>
      </p:cxnSp>
      <p:sp>
        <p:nvSpPr>
          <p:cNvPr id="2" name="Rubrik 1"/>
          <p:cNvSpPr>
            <a:spLocks noGrp="1"/>
          </p:cNvSpPr>
          <p:nvPr>
            <p:ph type="title"/>
          </p:nvPr>
        </p:nvSpPr>
        <p:spPr/>
        <p:txBody>
          <a:bodyPr/>
          <a:lstStyle/>
          <a:p>
            <a:r>
              <a:rPr lang="sv-SE" dirty="0"/>
              <a:t>Fyra olika </a:t>
            </a:r>
            <a:r>
              <a:rPr lang="sv-SE" dirty="0" smtClean="0"/>
              <a:t>patienttyper </a:t>
            </a:r>
            <a:r>
              <a:rPr lang="sv-SE" dirty="0"/>
              <a:t>identifierades i studien</a:t>
            </a:r>
          </a:p>
        </p:txBody>
      </p:sp>
    </p:spTree>
    <p:extLst>
      <p:ext uri="{BB962C8B-B14F-4D97-AF65-F5344CB8AC3E}">
        <p14:creationId xmlns:p14="http://schemas.microsoft.com/office/powerpoint/2010/main" val="239161271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ruta 7"/>
          <p:cNvSpPr txBox="1"/>
          <p:nvPr/>
        </p:nvSpPr>
        <p:spPr>
          <a:xfrm>
            <a:off x="2915816" y="3024333"/>
            <a:ext cx="2880320" cy="584775"/>
          </a:xfrm>
          <a:prstGeom prst="rect">
            <a:avLst/>
          </a:prstGeom>
          <a:noFill/>
        </p:spPr>
        <p:txBody>
          <a:bodyPr wrap="square" rtlCol="0">
            <a:spAutoFit/>
          </a:bodyPr>
          <a:lstStyle/>
          <a:p>
            <a:pPr algn="ctr"/>
            <a:r>
              <a:rPr lang="sv-SE" sz="3200" dirty="0" smtClean="0">
                <a:solidFill>
                  <a:schemeClr val="bg1"/>
                </a:solidFill>
              </a:rPr>
              <a:t>KONTAKT</a:t>
            </a:r>
            <a:endParaRPr lang="sv-SE" sz="3200" dirty="0">
              <a:solidFill>
                <a:schemeClr val="bg1"/>
              </a:solidFill>
            </a:endParaRPr>
          </a:p>
        </p:txBody>
      </p:sp>
      <p:sp>
        <p:nvSpPr>
          <p:cNvPr id="7" name="Platshållare för bildnummer 6"/>
          <p:cNvSpPr>
            <a:spLocks noGrp="1"/>
          </p:cNvSpPr>
          <p:nvPr>
            <p:ph type="sldNum" sz="quarter" idx="12"/>
          </p:nvPr>
        </p:nvSpPr>
        <p:spPr/>
        <p:txBody>
          <a:bodyPr/>
          <a:lstStyle/>
          <a:p>
            <a:fld id="{EF507F4B-B44B-4017-97A3-E9C08C994F4D}" type="slidenum">
              <a:rPr lang="sv-SE" smtClean="0"/>
              <a:t>40</a:t>
            </a:fld>
            <a:endParaRPr lang="sv-SE"/>
          </a:p>
        </p:txBody>
      </p:sp>
      <p:sp>
        <p:nvSpPr>
          <p:cNvPr id="9" name="Upp-ned 8"/>
          <p:cNvSpPr/>
          <p:nvPr/>
        </p:nvSpPr>
        <p:spPr bwMode="auto">
          <a:xfrm rot="7426254">
            <a:off x="3149924" y="2128146"/>
            <a:ext cx="269484" cy="722062"/>
          </a:xfrm>
          <a:prstGeom prst="upDownArrow">
            <a:avLst/>
          </a:prstGeom>
          <a:solidFill>
            <a:srgbClr val="002060"/>
          </a:solidFill>
          <a:ln w="9525" cap="flat" cmpd="sng" algn="ctr">
            <a:solidFill>
              <a:schemeClr val="accent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sv-SE" sz="2200" b="0" i="0" u="none" strike="noStrike" cap="none" normalizeH="0" baseline="0" smtClean="0">
              <a:ln>
                <a:noFill/>
              </a:ln>
              <a:solidFill>
                <a:schemeClr val="tx1"/>
              </a:solidFill>
              <a:effectLst/>
              <a:latin typeface="Verdana" pitchFamily="34" charset="0"/>
              <a:ea typeface="Geneva" pitchFamily="1" charset="-128"/>
            </a:endParaRPr>
          </a:p>
        </p:txBody>
      </p:sp>
      <p:sp>
        <p:nvSpPr>
          <p:cNvPr id="11" name="Upp-ned 10"/>
          <p:cNvSpPr/>
          <p:nvPr/>
        </p:nvSpPr>
        <p:spPr bwMode="auto">
          <a:xfrm rot="3088487">
            <a:off x="5368870" y="2121331"/>
            <a:ext cx="269484" cy="722062"/>
          </a:xfrm>
          <a:prstGeom prst="upDownArrow">
            <a:avLst/>
          </a:prstGeom>
          <a:solidFill>
            <a:srgbClr val="002060"/>
          </a:solidFill>
          <a:ln w="9525" cap="flat" cmpd="sng" algn="ctr">
            <a:solidFill>
              <a:schemeClr val="accent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sv-SE" sz="2200" b="0" i="0" u="none" strike="noStrike" cap="none" normalizeH="0" baseline="0" smtClean="0">
              <a:ln>
                <a:noFill/>
              </a:ln>
              <a:solidFill>
                <a:schemeClr val="tx1"/>
              </a:solidFill>
              <a:effectLst/>
              <a:latin typeface="Verdana" pitchFamily="34" charset="0"/>
              <a:ea typeface="Geneva" pitchFamily="1" charset="-128"/>
            </a:endParaRPr>
          </a:p>
        </p:txBody>
      </p:sp>
      <p:sp>
        <p:nvSpPr>
          <p:cNvPr id="10" name="Ellips 9"/>
          <p:cNvSpPr/>
          <p:nvPr/>
        </p:nvSpPr>
        <p:spPr bwMode="auto">
          <a:xfrm>
            <a:off x="3237185" y="2554013"/>
            <a:ext cx="2270235" cy="1985041"/>
          </a:xfrm>
          <a:prstGeom prst="ellipse">
            <a:avLst/>
          </a:prstGeom>
          <a:noFill/>
          <a:ln w="76200" cap="flat" cmpd="sng" algn="ctr">
            <a:solidFill>
              <a:srgbClr val="003468"/>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sv-SE" sz="2200" b="0" i="0" u="none" strike="noStrike" cap="none" normalizeH="0" baseline="0" smtClean="0">
              <a:ln>
                <a:noFill/>
              </a:ln>
              <a:solidFill>
                <a:schemeClr val="tx1"/>
              </a:solidFill>
              <a:effectLst/>
              <a:latin typeface="Verdana" pitchFamily="34" charset="0"/>
              <a:ea typeface="Geneva" pitchFamily="1" charset="-128"/>
            </a:endParaRPr>
          </a:p>
        </p:txBody>
      </p:sp>
      <p:sp>
        <p:nvSpPr>
          <p:cNvPr id="12" name="textruta 11"/>
          <p:cNvSpPr txBox="1"/>
          <p:nvPr/>
        </p:nvSpPr>
        <p:spPr>
          <a:xfrm>
            <a:off x="2932142" y="3229493"/>
            <a:ext cx="2880320" cy="646331"/>
          </a:xfrm>
          <a:prstGeom prst="rect">
            <a:avLst/>
          </a:prstGeom>
          <a:noFill/>
        </p:spPr>
        <p:txBody>
          <a:bodyPr wrap="square" rtlCol="0">
            <a:spAutoFit/>
          </a:bodyPr>
          <a:lstStyle/>
          <a:p>
            <a:pPr algn="ctr"/>
            <a:r>
              <a:rPr lang="sv-SE" sz="1800" b="1" dirty="0" smtClean="0">
                <a:solidFill>
                  <a:srgbClr val="002060"/>
                </a:solidFill>
              </a:rPr>
              <a:t>Intentionen </a:t>
            </a:r>
            <a:br>
              <a:rPr lang="sv-SE" sz="1800" b="1" dirty="0" smtClean="0">
                <a:solidFill>
                  <a:srgbClr val="002060"/>
                </a:solidFill>
              </a:rPr>
            </a:br>
            <a:r>
              <a:rPr lang="sv-SE" sz="1800" b="1" dirty="0" smtClean="0">
                <a:solidFill>
                  <a:srgbClr val="002060"/>
                </a:solidFill>
              </a:rPr>
              <a:t>är kontakt</a:t>
            </a:r>
            <a:endParaRPr lang="sv-SE" sz="1800" b="1" dirty="0">
              <a:solidFill>
                <a:srgbClr val="002060"/>
              </a:solidFill>
            </a:endParaRPr>
          </a:p>
        </p:txBody>
      </p:sp>
      <p:sp>
        <p:nvSpPr>
          <p:cNvPr id="13" name="textruta 12"/>
          <p:cNvSpPr txBox="1"/>
          <p:nvPr/>
        </p:nvSpPr>
        <p:spPr>
          <a:xfrm>
            <a:off x="839758" y="1782745"/>
            <a:ext cx="2092384" cy="738664"/>
          </a:xfrm>
          <a:prstGeom prst="rect">
            <a:avLst/>
          </a:prstGeom>
          <a:ln w="57150">
            <a:solidFill>
              <a:schemeClr val="accent1"/>
            </a:solidFill>
          </a:ln>
        </p:spPr>
        <p:style>
          <a:lnRef idx="2">
            <a:schemeClr val="accent5"/>
          </a:lnRef>
          <a:fillRef idx="1">
            <a:schemeClr val="lt1"/>
          </a:fillRef>
          <a:effectRef idx="0">
            <a:schemeClr val="accent5"/>
          </a:effectRef>
          <a:fontRef idx="minor">
            <a:schemeClr val="dk1"/>
          </a:fontRef>
        </p:style>
        <p:txBody>
          <a:bodyPr wrap="square" rtlCol="0">
            <a:spAutoFit/>
          </a:bodyPr>
          <a:lstStyle/>
          <a:p>
            <a:pPr>
              <a:spcBef>
                <a:spcPts val="0"/>
              </a:spcBef>
            </a:pPr>
            <a:r>
              <a:rPr lang="sv-SE" sz="1400" b="1" dirty="0" smtClean="0">
                <a:solidFill>
                  <a:schemeClr val="accent1">
                    <a:lumMod val="75000"/>
                  </a:schemeClr>
                </a:solidFill>
              </a:rPr>
              <a:t/>
            </a:r>
            <a:br>
              <a:rPr lang="sv-SE" sz="1400" b="1" dirty="0" smtClean="0">
                <a:solidFill>
                  <a:schemeClr val="accent1">
                    <a:lumMod val="75000"/>
                  </a:schemeClr>
                </a:solidFill>
              </a:rPr>
            </a:br>
            <a:r>
              <a:rPr lang="sv-SE" sz="1400" b="1" dirty="0" smtClean="0">
                <a:solidFill>
                  <a:schemeClr val="accent1">
                    <a:lumMod val="75000"/>
                  </a:schemeClr>
                </a:solidFill>
              </a:rPr>
              <a:t>Observation</a:t>
            </a:r>
            <a:endParaRPr lang="sv-SE" sz="1400" b="1" dirty="0">
              <a:solidFill>
                <a:schemeClr val="accent1">
                  <a:lumMod val="75000"/>
                </a:schemeClr>
              </a:solidFill>
            </a:endParaRPr>
          </a:p>
          <a:p>
            <a:pPr algn="l">
              <a:spcBef>
                <a:spcPts val="0"/>
              </a:spcBef>
            </a:pPr>
            <a:endParaRPr lang="sv-SE" sz="1400" b="1" dirty="0" smtClean="0"/>
          </a:p>
        </p:txBody>
      </p:sp>
      <p:sp>
        <p:nvSpPr>
          <p:cNvPr id="14" name="textruta 13"/>
          <p:cNvSpPr txBox="1"/>
          <p:nvPr/>
        </p:nvSpPr>
        <p:spPr>
          <a:xfrm>
            <a:off x="228599" y="805117"/>
            <a:ext cx="2092385" cy="738664"/>
          </a:xfrm>
          <a:prstGeom prst="rect">
            <a:avLst/>
          </a:prstGeom>
          <a:noFill/>
          <a:ln>
            <a:solidFill>
              <a:schemeClr val="tx1"/>
            </a:solidFill>
            <a:prstDash val="lgDashDotDot"/>
          </a:ln>
        </p:spPr>
        <p:txBody>
          <a:bodyPr wrap="square" rtlCol="0">
            <a:spAutoFit/>
          </a:bodyPr>
          <a:lstStyle/>
          <a:p>
            <a:r>
              <a:rPr lang="sv-SE" sz="1400" b="1" dirty="0" smtClean="0">
                <a:solidFill>
                  <a:srgbClr val="FFC000"/>
                </a:solidFill>
              </a:rPr>
              <a:t>Tolkning</a:t>
            </a:r>
            <a:br>
              <a:rPr lang="sv-SE" sz="1400" b="1" dirty="0" smtClean="0">
                <a:solidFill>
                  <a:srgbClr val="FFC000"/>
                </a:solidFill>
              </a:rPr>
            </a:br>
            <a:r>
              <a:rPr lang="sv-SE" sz="1400" dirty="0" smtClean="0">
                <a:solidFill>
                  <a:srgbClr val="FFC000"/>
                </a:solidFill>
              </a:rPr>
              <a:t>Diagnoser</a:t>
            </a:r>
            <a:br>
              <a:rPr lang="sv-SE" sz="1400" dirty="0" smtClean="0">
                <a:solidFill>
                  <a:srgbClr val="FFC000"/>
                </a:solidFill>
              </a:rPr>
            </a:br>
            <a:r>
              <a:rPr lang="sv-SE" sz="1400" dirty="0" smtClean="0">
                <a:solidFill>
                  <a:srgbClr val="FFC000"/>
                </a:solidFill>
              </a:rPr>
              <a:t>Etiketter</a:t>
            </a:r>
            <a:endParaRPr lang="sv-SE" sz="1400" b="1" dirty="0">
              <a:solidFill>
                <a:schemeClr val="accent1">
                  <a:lumMod val="75000"/>
                </a:schemeClr>
              </a:solidFill>
            </a:endParaRPr>
          </a:p>
        </p:txBody>
      </p:sp>
      <p:sp>
        <p:nvSpPr>
          <p:cNvPr id="15" name="textruta 14"/>
          <p:cNvSpPr txBox="1"/>
          <p:nvPr/>
        </p:nvSpPr>
        <p:spPr>
          <a:xfrm>
            <a:off x="5914244" y="1830656"/>
            <a:ext cx="2092384" cy="707886"/>
          </a:xfrm>
          <a:prstGeom prst="rect">
            <a:avLst/>
          </a:prstGeom>
          <a:ln w="57150">
            <a:solidFill>
              <a:schemeClr val="accent1"/>
            </a:solidFill>
          </a:ln>
        </p:spPr>
        <p:style>
          <a:lnRef idx="2">
            <a:schemeClr val="accent5"/>
          </a:lnRef>
          <a:fillRef idx="1">
            <a:schemeClr val="lt1"/>
          </a:fillRef>
          <a:effectRef idx="0">
            <a:schemeClr val="accent5"/>
          </a:effectRef>
          <a:fontRef idx="minor">
            <a:schemeClr val="dk1"/>
          </a:fontRef>
        </p:style>
        <p:txBody>
          <a:bodyPr wrap="square" rtlCol="0">
            <a:spAutoFit/>
          </a:bodyPr>
          <a:lstStyle/>
          <a:p>
            <a:pPr>
              <a:spcBef>
                <a:spcPts val="0"/>
              </a:spcBef>
            </a:pPr>
            <a:r>
              <a:rPr lang="sv-SE" sz="1400" b="1" dirty="0" smtClean="0">
                <a:solidFill>
                  <a:schemeClr val="accent1">
                    <a:lumMod val="75000"/>
                  </a:schemeClr>
                </a:solidFill>
              </a:rPr>
              <a:t/>
            </a:r>
            <a:br>
              <a:rPr lang="sv-SE" sz="1400" b="1" dirty="0" smtClean="0">
                <a:solidFill>
                  <a:schemeClr val="accent1">
                    <a:lumMod val="75000"/>
                  </a:schemeClr>
                </a:solidFill>
              </a:rPr>
            </a:br>
            <a:r>
              <a:rPr lang="sv-SE" sz="1400" b="1" dirty="0" smtClean="0">
                <a:solidFill>
                  <a:schemeClr val="accent1">
                    <a:lumMod val="75000"/>
                  </a:schemeClr>
                </a:solidFill>
              </a:rPr>
              <a:t>Känslor</a:t>
            </a:r>
            <a:r>
              <a:rPr lang="sv-SE" sz="1400" b="1" dirty="0">
                <a:solidFill>
                  <a:schemeClr val="accent1">
                    <a:lumMod val="75000"/>
                  </a:schemeClr>
                </a:solidFill>
              </a:rPr>
              <a:t/>
            </a:r>
            <a:br>
              <a:rPr lang="sv-SE" sz="1400" b="1" dirty="0">
                <a:solidFill>
                  <a:schemeClr val="accent1">
                    <a:lumMod val="75000"/>
                  </a:schemeClr>
                </a:solidFill>
              </a:rPr>
            </a:br>
            <a:endParaRPr lang="sv-SE" sz="1200" b="1" dirty="0" smtClean="0"/>
          </a:p>
        </p:txBody>
      </p:sp>
      <p:sp>
        <p:nvSpPr>
          <p:cNvPr id="16" name="textruta 15"/>
          <p:cNvSpPr txBox="1"/>
          <p:nvPr/>
        </p:nvSpPr>
        <p:spPr>
          <a:xfrm>
            <a:off x="7145525" y="873872"/>
            <a:ext cx="1722207" cy="830997"/>
          </a:xfrm>
          <a:prstGeom prst="rect">
            <a:avLst/>
          </a:prstGeom>
          <a:noFill/>
          <a:ln>
            <a:solidFill>
              <a:schemeClr val="tx1"/>
            </a:solidFill>
            <a:prstDash val="lgDashDotDot"/>
          </a:ln>
        </p:spPr>
        <p:txBody>
          <a:bodyPr wrap="square" rtlCol="0">
            <a:spAutoFit/>
          </a:bodyPr>
          <a:lstStyle/>
          <a:p>
            <a:r>
              <a:rPr lang="sv-SE" sz="1400" b="1" dirty="0" smtClean="0">
                <a:solidFill>
                  <a:srgbClr val="FFC000"/>
                </a:solidFill>
              </a:rPr>
              <a:t>Tankar</a:t>
            </a:r>
            <a:br>
              <a:rPr lang="sv-SE" sz="1400" b="1" dirty="0" smtClean="0">
                <a:solidFill>
                  <a:srgbClr val="FFC000"/>
                </a:solidFill>
              </a:rPr>
            </a:br>
            <a:r>
              <a:rPr lang="sv-SE" sz="1600" dirty="0"/>
              <a:t/>
            </a:r>
            <a:br>
              <a:rPr lang="sv-SE" sz="1600" dirty="0"/>
            </a:br>
            <a:endParaRPr lang="sv-SE" sz="1600" dirty="0">
              <a:solidFill>
                <a:schemeClr val="accent1">
                  <a:lumMod val="75000"/>
                </a:schemeClr>
              </a:solidFill>
            </a:endParaRPr>
          </a:p>
        </p:txBody>
      </p:sp>
      <p:pic>
        <p:nvPicPr>
          <p:cNvPr id="17" name="Bildobjekt 16"/>
          <p:cNvPicPr>
            <a:picLocks noChangeAspect="1"/>
          </p:cNvPicPr>
          <p:nvPr/>
        </p:nvPicPr>
        <p:blipFill>
          <a:blip r:embed="rId3"/>
          <a:stretch>
            <a:fillRect/>
          </a:stretch>
        </p:blipFill>
        <p:spPr>
          <a:xfrm flipH="1">
            <a:off x="5869985" y="1289370"/>
            <a:ext cx="1101258" cy="369332"/>
          </a:xfrm>
          <a:prstGeom prst="rect">
            <a:avLst/>
          </a:prstGeom>
        </p:spPr>
      </p:pic>
      <p:pic>
        <p:nvPicPr>
          <p:cNvPr id="18" name="Bildobjekt 17"/>
          <p:cNvPicPr>
            <a:picLocks noChangeAspect="1"/>
          </p:cNvPicPr>
          <p:nvPr/>
        </p:nvPicPr>
        <p:blipFill>
          <a:blip r:embed="rId3"/>
          <a:stretch>
            <a:fillRect/>
          </a:stretch>
        </p:blipFill>
        <p:spPr>
          <a:xfrm flipH="1">
            <a:off x="2686556" y="1362559"/>
            <a:ext cx="1101258" cy="369332"/>
          </a:xfrm>
          <a:prstGeom prst="rect">
            <a:avLst/>
          </a:prstGeom>
        </p:spPr>
      </p:pic>
    </p:spTree>
    <p:extLst>
      <p:ext uri="{BB962C8B-B14F-4D97-AF65-F5344CB8AC3E}">
        <p14:creationId xmlns:p14="http://schemas.microsoft.com/office/powerpoint/2010/main" val="33665389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ruta 6"/>
          <p:cNvSpPr txBox="1"/>
          <p:nvPr/>
        </p:nvSpPr>
        <p:spPr>
          <a:xfrm>
            <a:off x="222422" y="1507524"/>
            <a:ext cx="8390238" cy="400110"/>
          </a:xfrm>
          <a:prstGeom prst="rect">
            <a:avLst/>
          </a:prstGeom>
          <a:ln>
            <a:noFill/>
          </a:ln>
        </p:spPr>
        <p:style>
          <a:lnRef idx="2">
            <a:schemeClr val="accent5"/>
          </a:lnRef>
          <a:fillRef idx="1">
            <a:schemeClr val="lt1"/>
          </a:fillRef>
          <a:effectRef idx="0">
            <a:schemeClr val="accent5"/>
          </a:effectRef>
          <a:fontRef idx="minor">
            <a:schemeClr val="dk1"/>
          </a:fontRef>
        </p:style>
        <p:txBody>
          <a:bodyPr wrap="square" rtlCol="0">
            <a:spAutoFit/>
          </a:bodyPr>
          <a:lstStyle/>
          <a:p>
            <a:pPr algn="l"/>
            <a:endParaRPr lang="sv-SE" sz="2000" b="1" dirty="0" smtClean="0"/>
          </a:p>
        </p:txBody>
      </p:sp>
      <p:sp>
        <p:nvSpPr>
          <p:cNvPr id="3" name="Rektangel 2"/>
          <p:cNvSpPr/>
          <p:nvPr/>
        </p:nvSpPr>
        <p:spPr>
          <a:xfrm>
            <a:off x="222422" y="748261"/>
            <a:ext cx="8129099" cy="3031599"/>
          </a:xfrm>
          <a:prstGeom prst="rect">
            <a:avLst/>
          </a:prstGeom>
        </p:spPr>
        <p:txBody>
          <a:bodyPr wrap="square">
            <a:spAutoFit/>
          </a:bodyPr>
          <a:lstStyle/>
          <a:p>
            <a:pPr algn="l">
              <a:lnSpc>
                <a:spcPct val="150000"/>
              </a:lnSpc>
            </a:pPr>
            <a:r>
              <a:rPr lang="sv-SE" b="1" dirty="0" smtClean="0"/>
              <a:t>Känslor </a:t>
            </a:r>
            <a:r>
              <a:rPr lang="sv-SE" sz="2000" b="1" dirty="0"/>
              <a:t>till skillnad från </a:t>
            </a:r>
            <a:r>
              <a:rPr lang="sv-SE" sz="2000" b="1" dirty="0" smtClean="0"/>
              <a:t>tankar</a:t>
            </a:r>
            <a:br>
              <a:rPr lang="sv-SE" sz="2000" b="1" dirty="0" smtClean="0"/>
            </a:br>
            <a:r>
              <a:rPr lang="sv-SE" sz="1200" b="1" dirty="0" smtClean="0"/>
              <a:t/>
            </a:r>
            <a:br>
              <a:rPr lang="sv-SE" sz="1200" b="1" dirty="0" smtClean="0"/>
            </a:br>
            <a:r>
              <a:rPr lang="sv-SE" sz="1400" dirty="0" smtClean="0"/>
              <a:t>● </a:t>
            </a:r>
            <a:r>
              <a:rPr lang="sv-SE" sz="1400" dirty="0"/>
              <a:t>Känslor </a:t>
            </a:r>
            <a:r>
              <a:rPr lang="sv-SE" sz="1400" dirty="0" smtClean="0"/>
              <a:t>är signaler i kroppen som vi kan se som ett internt feedbacksystem.</a:t>
            </a:r>
          </a:p>
          <a:p>
            <a:pPr algn="l">
              <a:lnSpc>
                <a:spcPct val="150000"/>
              </a:lnSpc>
            </a:pPr>
            <a:r>
              <a:rPr lang="sv-SE" sz="1400" dirty="0"/>
              <a:t>● </a:t>
            </a:r>
            <a:r>
              <a:rPr lang="sv-SE" sz="1400" dirty="0" smtClean="0"/>
              <a:t>Att </a:t>
            </a:r>
            <a:r>
              <a:rPr lang="sv-SE" sz="1400" dirty="0"/>
              <a:t>veta vad man känner är en hjälp till att hitta ett språk, </a:t>
            </a:r>
            <a:r>
              <a:rPr lang="sv-SE" sz="1400" dirty="0" smtClean="0"/>
              <a:t>en </a:t>
            </a:r>
            <a:r>
              <a:rPr lang="sv-SE" sz="1400" dirty="0"/>
              <a:t>kod som vi delar, och </a:t>
            </a:r>
            <a:r>
              <a:rPr lang="sv-SE" sz="1400" dirty="0" smtClean="0"/>
              <a:t/>
            </a:r>
            <a:br>
              <a:rPr lang="sv-SE" sz="1400" dirty="0" smtClean="0"/>
            </a:br>
            <a:r>
              <a:rPr lang="sv-SE" sz="1400" dirty="0" smtClean="0"/>
              <a:t>   som </a:t>
            </a:r>
            <a:r>
              <a:rPr lang="sv-SE" sz="1400" dirty="0"/>
              <a:t>vi kan känna igen oss i. </a:t>
            </a:r>
            <a:endParaRPr lang="sv-SE" sz="1400" dirty="0" smtClean="0"/>
          </a:p>
          <a:p>
            <a:pPr algn="l">
              <a:lnSpc>
                <a:spcPct val="150000"/>
              </a:lnSpc>
            </a:pPr>
            <a:r>
              <a:rPr lang="sv-SE" sz="1400" dirty="0"/>
              <a:t>● Känslor </a:t>
            </a:r>
            <a:r>
              <a:rPr lang="sv-SE" sz="1400" dirty="0" smtClean="0"/>
              <a:t>pekar på om mina behov </a:t>
            </a:r>
            <a:r>
              <a:rPr lang="sv-SE" sz="1400" dirty="0"/>
              <a:t>tillgodosedda </a:t>
            </a:r>
            <a:r>
              <a:rPr lang="sv-SE" sz="1400" dirty="0" smtClean="0"/>
              <a:t>eller ej</a:t>
            </a:r>
            <a:br>
              <a:rPr lang="sv-SE" sz="1400" dirty="0" smtClean="0"/>
            </a:br>
            <a:r>
              <a:rPr lang="sv-SE" sz="1400" dirty="0"/>
              <a:t/>
            </a:r>
            <a:br>
              <a:rPr lang="sv-SE" sz="1400" dirty="0"/>
            </a:br>
            <a:r>
              <a:rPr lang="sv-SE" sz="1400" dirty="0"/>
              <a:t>● </a:t>
            </a:r>
            <a:r>
              <a:rPr lang="sv-SE" sz="1400" dirty="0" smtClean="0"/>
              <a:t>I NVC kopplar vi hur </a:t>
            </a:r>
            <a:r>
              <a:rPr lang="sv-SE" sz="1400" dirty="0"/>
              <a:t>vi </a:t>
            </a:r>
            <a:r>
              <a:rPr lang="sv-SE" sz="1400" dirty="0" smtClean="0"/>
              <a:t>känner till </a:t>
            </a:r>
            <a:r>
              <a:rPr lang="sv-SE" sz="1400" dirty="0"/>
              <a:t>det vi observerar</a:t>
            </a:r>
            <a:r>
              <a:rPr lang="sv-SE" sz="1400" dirty="0" smtClean="0"/>
              <a:t>.</a:t>
            </a:r>
            <a:endParaRPr lang="sv-SE" sz="1800" dirty="0"/>
          </a:p>
        </p:txBody>
      </p:sp>
      <p:sp>
        <p:nvSpPr>
          <p:cNvPr id="4" name="Platshållare för bildnummer 3"/>
          <p:cNvSpPr>
            <a:spLocks noGrp="1"/>
          </p:cNvSpPr>
          <p:nvPr>
            <p:ph type="sldNum" sz="quarter" idx="12"/>
          </p:nvPr>
        </p:nvSpPr>
        <p:spPr/>
        <p:txBody>
          <a:bodyPr/>
          <a:lstStyle/>
          <a:p>
            <a:fld id="{EF507F4B-B44B-4017-97A3-E9C08C994F4D}" type="slidenum">
              <a:rPr lang="sv-SE" smtClean="0"/>
              <a:t>41</a:t>
            </a:fld>
            <a:endParaRPr lang="sv-SE"/>
          </a:p>
        </p:txBody>
      </p:sp>
      <p:sp>
        <p:nvSpPr>
          <p:cNvPr id="8" name="Rektangel 7"/>
          <p:cNvSpPr/>
          <p:nvPr/>
        </p:nvSpPr>
        <p:spPr>
          <a:xfrm>
            <a:off x="594884" y="4371573"/>
            <a:ext cx="8129099" cy="1615827"/>
          </a:xfrm>
          <a:prstGeom prst="rect">
            <a:avLst/>
          </a:prstGeom>
        </p:spPr>
        <p:txBody>
          <a:bodyPr wrap="square">
            <a:spAutoFit/>
          </a:bodyPr>
          <a:lstStyle/>
          <a:p>
            <a:pPr algn="l">
              <a:lnSpc>
                <a:spcPct val="150000"/>
              </a:lnSpc>
            </a:pPr>
            <a:r>
              <a:rPr lang="sv-SE" sz="1400" dirty="0" smtClean="0"/>
              <a:t/>
            </a:r>
            <a:br>
              <a:rPr lang="sv-SE" sz="1400" dirty="0" smtClean="0"/>
            </a:br>
            <a:r>
              <a:rPr lang="sv-SE" sz="1400" dirty="0" smtClean="0"/>
              <a:t>   ”När jag ser de </a:t>
            </a:r>
            <a:r>
              <a:rPr lang="sv-SE" sz="1400" dirty="0" smtClean="0">
                <a:solidFill>
                  <a:schemeClr val="accent1">
                    <a:lumMod val="60000"/>
                    <a:lumOff val="40000"/>
                  </a:schemeClr>
                </a:solidFill>
              </a:rPr>
              <a:t>smutsiga kaffekopparna </a:t>
            </a:r>
            <a:r>
              <a:rPr lang="sv-SE" sz="1400" dirty="0" smtClean="0"/>
              <a:t>på diskbänken känner jag mig </a:t>
            </a:r>
            <a:r>
              <a:rPr lang="sv-SE" sz="1400" dirty="0" smtClean="0">
                <a:solidFill>
                  <a:schemeClr val="accent1">
                    <a:lumMod val="60000"/>
                    <a:lumOff val="40000"/>
                  </a:schemeClr>
                </a:solidFill>
              </a:rPr>
              <a:t>irriterad</a:t>
            </a:r>
            <a:r>
              <a:rPr lang="sv-SE" sz="1400" dirty="0" smtClean="0"/>
              <a:t>     </a:t>
            </a:r>
            <a:br>
              <a:rPr lang="sv-SE" sz="1400" dirty="0" smtClean="0"/>
            </a:br>
            <a:r>
              <a:rPr lang="sv-SE" sz="1400" dirty="0" smtClean="0"/>
              <a:t>    eftersom jag vill ha </a:t>
            </a:r>
            <a:r>
              <a:rPr lang="sv-SE" sz="1400" dirty="0" smtClean="0">
                <a:solidFill>
                  <a:schemeClr val="accent1">
                    <a:lumMod val="60000"/>
                    <a:lumOff val="40000"/>
                  </a:schemeClr>
                </a:solidFill>
              </a:rPr>
              <a:t>ordning</a:t>
            </a:r>
            <a:r>
              <a:rPr lang="sv-SE" sz="1400" dirty="0" smtClean="0"/>
              <a:t> i våra gemensamma rum”</a:t>
            </a:r>
            <a:endParaRPr lang="sv-SE" sz="1400" dirty="0"/>
          </a:p>
          <a:p>
            <a:pPr algn="l">
              <a:lnSpc>
                <a:spcPct val="150000"/>
              </a:lnSpc>
            </a:pPr>
            <a:endParaRPr lang="sv-SE" sz="1800" dirty="0"/>
          </a:p>
        </p:txBody>
      </p:sp>
    </p:spTree>
    <p:extLst>
      <p:ext uri="{BB962C8B-B14F-4D97-AF65-F5344CB8AC3E}">
        <p14:creationId xmlns:p14="http://schemas.microsoft.com/office/powerpoint/2010/main" val="1102270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latshållare för bildnummer 6"/>
          <p:cNvSpPr>
            <a:spLocks noGrp="1"/>
          </p:cNvSpPr>
          <p:nvPr>
            <p:ph type="sldNum" sz="quarter" idx="12"/>
          </p:nvPr>
        </p:nvSpPr>
        <p:spPr/>
        <p:txBody>
          <a:bodyPr/>
          <a:lstStyle/>
          <a:p>
            <a:fld id="{EF507F4B-B44B-4017-97A3-E9C08C994F4D}" type="slidenum">
              <a:rPr lang="sv-SE" smtClean="0"/>
              <a:t>42</a:t>
            </a:fld>
            <a:endParaRPr lang="sv-SE"/>
          </a:p>
        </p:txBody>
      </p:sp>
      <p:sp>
        <p:nvSpPr>
          <p:cNvPr id="2" name="textruta 1"/>
          <p:cNvSpPr txBox="1"/>
          <p:nvPr/>
        </p:nvSpPr>
        <p:spPr>
          <a:xfrm>
            <a:off x="154420" y="768949"/>
            <a:ext cx="8676696" cy="3108543"/>
          </a:xfrm>
          <a:prstGeom prst="rect">
            <a:avLst/>
          </a:prstGeom>
          <a:ln>
            <a:noFill/>
          </a:ln>
        </p:spPr>
        <p:style>
          <a:lnRef idx="2">
            <a:schemeClr val="accent5"/>
          </a:lnRef>
          <a:fillRef idx="1">
            <a:schemeClr val="lt1"/>
          </a:fillRef>
          <a:effectRef idx="0">
            <a:schemeClr val="accent5"/>
          </a:effectRef>
          <a:fontRef idx="minor">
            <a:schemeClr val="dk1"/>
          </a:fontRef>
        </p:style>
        <p:txBody>
          <a:bodyPr wrap="square" rtlCol="0">
            <a:spAutoFit/>
          </a:bodyPr>
          <a:lstStyle/>
          <a:p>
            <a:pPr algn="l"/>
            <a:r>
              <a:rPr lang="sv-SE" dirty="0"/>
              <a:t>Känslor eller </a:t>
            </a:r>
            <a:r>
              <a:rPr lang="sv-SE" dirty="0" smtClean="0"/>
              <a:t>tankar?</a:t>
            </a:r>
            <a:br>
              <a:rPr lang="sv-SE" dirty="0" smtClean="0"/>
            </a:br>
            <a:endParaRPr lang="sv-SE" sz="1200" dirty="0"/>
          </a:p>
          <a:p>
            <a:pPr algn="l" defTabSz="914583">
              <a:defRPr/>
            </a:pPr>
            <a:r>
              <a:rPr lang="sv-SE" sz="1200" dirty="0"/>
              <a:t>Om du vill skapa kontakt är det värdefullt att du uttrycker vad du känner på ett sätt som gör att du tar ansvar för känslorna utan att förväxla </a:t>
            </a:r>
            <a:r>
              <a:rPr lang="sv-SE" sz="1200" dirty="0" smtClean="0"/>
              <a:t>dem med det du tänker.</a:t>
            </a:r>
            <a:br>
              <a:rPr lang="sv-SE" sz="1200" dirty="0" smtClean="0"/>
            </a:br>
            <a:r>
              <a:rPr lang="sv-SE" sz="1200" dirty="0" smtClean="0"/>
              <a:t/>
            </a:r>
            <a:br>
              <a:rPr lang="sv-SE" sz="1200" dirty="0" smtClean="0"/>
            </a:br>
            <a:r>
              <a:rPr lang="sv-SE" sz="1200" b="1" dirty="0" smtClean="0"/>
              <a:t>Känslotankar</a:t>
            </a:r>
            <a:r>
              <a:rPr lang="sv-SE" sz="1200" dirty="0" smtClean="0"/>
              <a:t>: avvisad, nonchalerad, ignorerad, sviken, åsidosatt, kränkt, övergiven, lurad</a:t>
            </a:r>
            <a:br>
              <a:rPr lang="sv-SE" sz="1200" dirty="0" smtClean="0"/>
            </a:br>
            <a:r>
              <a:rPr lang="sv-SE" sz="1200" dirty="0" smtClean="0"/>
              <a:t/>
            </a:r>
            <a:br>
              <a:rPr lang="sv-SE" sz="1200" dirty="0" smtClean="0"/>
            </a:br>
            <a:r>
              <a:rPr lang="sv-SE" sz="1200" dirty="0" smtClean="0"/>
              <a:t/>
            </a:r>
            <a:br>
              <a:rPr lang="sv-SE" sz="1200" dirty="0" smtClean="0"/>
            </a:br>
            <a:r>
              <a:rPr lang="sv-SE" sz="1200" i="1" dirty="0" smtClean="0">
                <a:solidFill>
                  <a:srgbClr val="C00000"/>
                </a:solidFill>
              </a:rPr>
              <a:t>”Jag känner mig lurad”</a:t>
            </a:r>
            <a:r>
              <a:rPr lang="sv-SE" sz="1200" dirty="0" smtClean="0"/>
              <a:t>. Lurad är en tolkning av någon annans handlingar</a:t>
            </a:r>
            <a:br>
              <a:rPr lang="sv-SE" sz="1200" dirty="0" smtClean="0"/>
            </a:br>
            <a:r>
              <a:rPr lang="sv-SE" sz="1200" dirty="0" smtClean="0"/>
              <a:t/>
            </a:r>
            <a:br>
              <a:rPr lang="sv-SE" sz="1200" dirty="0" smtClean="0"/>
            </a:br>
            <a:r>
              <a:rPr lang="sv-SE" sz="1200" dirty="0" smtClean="0"/>
              <a:t>Vi kan istället dela upp det i en observation och en känsla…..</a:t>
            </a:r>
            <a:br>
              <a:rPr lang="sv-SE" sz="1200" dirty="0" smtClean="0"/>
            </a:br>
            <a:r>
              <a:rPr lang="sv-SE" sz="1200" dirty="0" smtClean="0"/>
              <a:t/>
            </a:r>
            <a:br>
              <a:rPr lang="sv-SE" sz="1200" dirty="0" smtClean="0"/>
            </a:br>
            <a:r>
              <a:rPr lang="sv-SE" sz="1200" i="1" dirty="0" smtClean="0">
                <a:solidFill>
                  <a:srgbClr val="0070C0"/>
                </a:solidFill>
              </a:rPr>
              <a:t>När jag frågade min kollega om hen kunde dela dosetterna, eftersom jag gjorde de senaste tre gångerna, svarade hen att hen inte ville det (observation). Jag blev ledsen (känslan) eftersom jag litade på att hen ville hjälpa mig när jag behövde det.</a:t>
            </a:r>
          </a:p>
        </p:txBody>
      </p:sp>
      <p:sp>
        <p:nvSpPr>
          <p:cNvPr id="5" name="textruta 4"/>
          <p:cNvSpPr txBox="1"/>
          <p:nvPr/>
        </p:nvSpPr>
        <p:spPr>
          <a:xfrm>
            <a:off x="154420" y="3877492"/>
            <a:ext cx="8676696" cy="2308324"/>
          </a:xfrm>
          <a:prstGeom prst="rect">
            <a:avLst/>
          </a:prstGeom>
          <a:solidFill>
            <a:schemeClr val="bg1"/>
          </a:solidFill>
          <a:ln>
            <a:noFill/>
          </a:ln>
        </p:spPr>
        <p:style>
          <a:lnRef idx="2">
            <a:schemeClr val="accent5"/>
          </a:lnRef>
          <a:fillRef idx="1">
            <a:schemeClr val="lt1"/>
          </a:fillRef>
          <a:effectRef idx="0">
            <a:schemeClr val="accent5"/>
          </a:effectRef>
          <a:fontRef idx="minor">
            <a:schemeClr val="dk1"/>
          </a:fontRef>
        </p:style>
        <p:txBody>
          <a:bodyPr wrap="square" rtlCol="0">
            <a:spAutoFit/>
          </a:bodyPr>
          <a:lstStyle/>
          <a:p>
            <a:pPr algn="l" defTabSz="914583">
              <a:defRPr/>
            </a:pPr>
            <a:r>
              <a:rPr lang="sv-SE" sz="1200" dirty="0" smtClean="0"/>
              <a:t/>
            </a:r>
            <a:br>
              <a:rPr lang="sv-SE" sz="1200" dirty="0" smtClean="0"/>
            </a:br>
            <a:r>
              <a:rPr lang="sv-SE" sz="1200" i="1" dirty="0" smtClean="0">
                <a:solidFill>
                  <a:srgbClr val="C00000"/>
                </a:solidFill>
              </a:rPr>
              <a:t>”Jag känner att du är en idiot”</a:t>
            </a:r>
            <a:r>
              <a:rPr lang="sv-SE" sz="1200" dirty="0" smtClean="0"/>
              <a:t>. </a:t>
            </a:r>
            <a:br>
              <a:rPr lang="sv-SE" sz="1200" dirty="0" smtClean="0"/>
            </a:br>
            <a:r>
              <a:rPr lang="sv-SE" sz="1200" dirty="0" smtClean="0"/>
              <a:t/>
            </a:r>
            <a:br>
              <a:rPr lang="sv-SE" sz="1200" dirty="0" smtClean="0"/>
            </a:br>
            <a:r>
              <a:rPr lang="sv-SE" sz="1200" dirty="0" smtClean="0"/>
              <a:t>I det här </a:t>
            </a:r>
            <a:r>
              <a:rPr lang="sv-SE" sz="1200" dirty="0"/>
              <a:t>exemplet </a:t>
            </a:r>
            <a:r>
              <a:rPr lang="sv-SE" sz="1200" dirty="0" smtClean="0"/>
              <a:t>tänker personen </a:t>
            </a:r>
            <a:r>
              <a:rPr lang="sv-SE" sz="1200" dirty="0"/>
              <a:t>att </a:t>
            </a:r>
            <a:r>
              <a:rPr lang="sv-SE" sz="1200" dirty="0" smtClean="0"/>
              <a:t>du är en idiot. Jag behöver då inte tro på den </a:t>
            </a:r>
            <a:r>
              <a:rPr lang="sv-SE" sz="1200" dirty="0"/>
              <a:t>tolkningen </a:t>
            </a:r>
            <a:r>
              <a:rPr lang="sv-SE" sz="1200" dirty="0" smtClean="0"/>
              <a:t>och försvara mig eller förklara mig utan jag kan gissa </a:t>
            </a:r>
            <a:r>
              <a:rPr lang="sv-SE" sz="1200" dirty="0"/>
              <a:t>vad som pågår i </a:t>
            </a:r>
            <a:r>
              <a:rPr lang="sv-SE" sz="1200" dirty="0" smtClean="0"/>
              <a:t>personen.</a:t>
            </a:r>
            <a:br>
              <a:rPr lang="sv-SE" sz="1200" dirty="0" smtClean="0"/>
            </a:br>
            <a:r>
              <a:rPr lang="sv-SE" sz="1200" dirty="0" smtClean="0"/>
              <a:t>Är personen rädd och behöver trygghet, arg för att hen vill uppleva respekt eller frustrerad för behovet at förståelse inte är uppnått.</a:t>
            </a:r>
            <a:br>
              <a:rPr lang="sv-SE" sz="1200" dirty="0" smtClean="0"/>
            </a:br>
            <a:r>
              <a:rPr lang="sv-SE" sz="1200" dirty="0" smtClean="0"/>
              <a:t/>
            </a:r>
            <a:br>
              <a:rPr lang="sv-SE" sz="1200" dirty="0" smtClean="0"/>
            </a:br>
            <a:r>
              <a:rPr lang="sv-SE" sz="1200" dirty="0" smtClean="0"/>
              <a:t>Vi skulle kunna välja att vara nyfikna på vad dom ligger bakom personens etikett och fråga</a:t>
            </a:r>
            <a:br>
              <a:rPr lang="sv-SE" sz="1200" dirty="0" smtClean="0"/>
            </a:br>
            <a:r>
              <a:rPr lang="sv-SE" sz="1200" i="1" dirty="0" smtClean="0">
                <a:solidFill>
                  <a:schemeClr val="accent1">
                    <a:lumMod val="60000"/>
                    <a:lumOff val="40000"/>
                  </a:schemeClr>
                </a:solidFill>
              </a:rPr>
              <a:t>- vad var det du hörde mig säga eller vad var det jag gjorde som får dig att kalla mig idiot. </a:t>
            </a:r>
            <a:br>
              <a:rPr lang="sv-SE" sz="1200" i="1" dirty="0" smtClean="0">
                <a:solidFill>
                  <a:schemeClr val="accent1">
                    <a:lumMod val="60000"/>
                    <a:lumOff val="40000"/>
                  </a:schemeClr>
                </a:solidFill>
              </a:rPr>
            </a:br>
            <a:r>
              <a:rPr lang="sv-SE" sz="1200" dirty="0" smtClean="0"/>
              <a:t>Då kan en dialog skapas där vi kan dela mer information med varandra. Tänker jag istället att jag har blivit kränkt så är risken stor att vi hamnar i konflikt. </a:t>
            </a:r>
            <a:endParaRPr lang="sv-SE" sz="1200" i="1" dirty="0" smtClean="0">
              <a:solidFill>
                <a:srgbClr val="0070C0"/>
              </a:solidFill>
            </a:endParaRPr>
          </a:p>
        </p:txBody>
      </p:sp>
    </p:spTree>
    <p:extLst>
      <p:ext uri="{BB962C8B-B14F-4D97-AF65-F5344CB8AC3E}">
        <p14:creationId xmlns:p14="http://schemas.microsoft.com/office/powerpoint/2010/main" val="4544264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ruta 7"/>
          <p:cNvSpPr txBox="1"/>
          <p:nvPr/>
        </p:nvSpPr>
        <p:spPr>
          <a:xfrm>
            <a:off x="2915816" y="3024333"/>
            <a:ext cx="2880320" cy="584775"/>
          </a:xfrm>
          <a:prstGeom prst="rect">
            <a:avLst/>
          </a:prstGeom>
          <a:noFill/>
        </p:spPr>
        <p:txBody>
          <a:bodyPr wrap="square" rtlCol="0">
            <a:spAutoFit/>
          </a:bodyPr>
          <a:lstStyle/>
          <a:p>
            <a:pPr algn="ctr"/>
            <a:r>
              <a:rPr lang="sv-SE" sz="3200" dirty="0" smtClean="0">
                <a:solidFill>
                  <a:schemeClr val="bg1"/>
                </a:solidFill>
              </a:rPr>
              <a:t>KONTAKT</a:t>
            </a:r>
            <a:endParaRPr lang="sv-SE" sz="3200" dirty="0">
              <a:solidFill>
                <a:schemeClr val="bg1"/>
              </a:solidFill>
            </a:endParaRPr>
          </a:p>
        </p:txBody>
      </p:sp>
      <p:sp>
        <p:nvSpPr>
          <p:cNvPr id="7" name="Platshållare för bildnummer 6"/>
          <p:cNvSpPr>
            <a:spLocks noGrp="1"/>
          </p:cNvSpPr>
          <p:nvPr>
            <p:ph type="sldNum" sz="quarter" idx="12"/>
          </p:nvPr>
        </p:nvSpPr>
        <p:spPr/>
        <p:txBody>
          <a:bodyPr/>
          <a:lstStyle/>
          <a:p>
            <a:fld id="{EF507F4B-B44B-4017-97A3-E9C08C994F4D}" type="slidenum">
              <a:rPr lang="sv-SE" smtClean="0"/>
              <a:t>43</a:t>
            </a:fld>
            <a:endParaRPr lang="sv-SE"/>
          </a:p>
        </p:txBody>
      </p:sp>
      <p:sp>
        <p:nvSpPr>
          <p:cNvPr id="9" name="Upp-ned 8"/>
          <p:cNvSpPr/>
          <p:nvPr/>
        </p:nvSpPr>
        <p:spPr bwMode="auto">
          <a:xfrm rot="7183305">
            <a:off x="3102004" y="2184247"/>
            <a:ext cx="269484" cy="722062"/>
          </a:xfrm>
          <a:prstGeom prst="upDownArrow">
            <a:avLst/>
          </a:prstGeom>
          <a:solidFill>
            <a:srgbClr val="002060"/>
          </a:solidFill>
          <a:ln w="9525" cap="flat" cmpd="sng" algn="ctr">
            <a:solidFill>
              <a:schemeClr val="accent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sv-SE" sz="2200" b="0" i="0" u="none" strike="noStrike" cap="none" normalizeH="0" baseline="0" smtClean="0">
              <a:ln>
                <a:noFill/>
              </a:ln>
              <a:solidFill>
                <a:schemeClr val="tx1"/>
              </a:solidFill>
              <a:effectLst/>
              <a:latin typeface="Verdana" pitchFamily="34" charset="0"/>
              <a:ea typeface="Geneva" pitchFamily="1" charset="-128"/>
            </a:endParaRPr>
          </a:p>
        </p:txBody>
      </p:sp>
      <p:sp>
        <p:nvSpPr>
          <p:cNvPr id="11" name="Upp-ned 10"/>
          <p:cNvSpPr/>
          <p:nvPr/>
        </p:nvSpPr>
        <p:spPr bwMode="auto">
          <a:xfrm rot="3203978">
            <a:off x="5383278" y="2227111"/>
            <a:ext cx="269484" cy="722062"/>
          </a:xfrm>
          <a:prstGeom prst="upDownArrow">
            <a:avLst/>
          </a:prstGeom>
          <a:solidFill>
            <a:srgbClr val="002060"/>
          </a:solidFill>
          <a:ln w="9525" cap="flat" cmpd="sng" algn="ctr">
            <a:solidFill>
              <a:schemeClr val="accent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sv-SE" sz="2200" b="0" i="0" u="none" strike="noStrike" cap="none" normalizeH="0" baseline="0" smtClean="0">
              <a:ln>
                <a:noFill/>
              </a:ln>
              <a:solidFill>
                <a:schemeClr val="tx1"/>
              </a:solidFill>
              <a:effectLst/>
              <a:latin typeface="Verdana" pitchFamily="34" charset="0"/>
              <a:ea typeface="Geneva" pitchFamily="1" charset="-128"/>
            </a:endParaRPr>
          </a:p>
        </p:txBody>
      </p:sp>
      <p:sp>
        <p:nvSpPr>
          <p:cNvPr id="12" name="Upp-ned 11"/>
          <p:cNvSpPr/>
          <p:nvPr/>
        </p:nvSpPr>
        <p:spPr bwMode="auto">
          <a:xfrm rot="6901399">
            <a:off x="5397237" y="4078681"/>
            <a:ext cx="269484" cy="722062"/>
          </a:xfrm>
          <a:prstGeom prst="upDownArrow">
            <a:avLst/>
          </a:prstGeom>
          <a:solidFill>
            <a:srgbClr val="002060"/>
          </a:solidFill>
          <a:ln w="9525" cap="flat" cmpd="sng" algn="ctr">
            <a:solidFill>
              <a:schemeClr val="accent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sv-SE" sz="2200" b="0" i="0" u="none" strike="noStrike" cap="none" normalizeH="0" baseline="0" smtClean="0">
              <a:ln>
                <a:noFill/>
              </a:ln>
              <a:solidFill>
                <a:schemeClr val="tx1"/>
              </a:solidFill>
              <a:effectLst/>
              <a:latin typeface="Verdana" pitchFamily="34" charset="0"/>
              <a:ea typeface="Geneva" pitchFamily="1" charset="-128"/>
            </a:endParaRPr>
          </a:p>
        </p:txBody>
      </p:sp>
      <p:sp>
        <p:nvSpPr>
          <p:cNvPr id="13" name="textruta 12"/>
          <p:cNvSpPr txBox="1"/>
          <p:nvPr/>
        </p:nvSpPr>
        <p:spPr>
          <a:xfrm>
            <a:off x="2932142" y="3229493"/>
            <a:ext cx="2880320" cy="646331"/>
          </a:xfrm>
          <a:prstGeom prst="rect">
            <a:avLst/>
          </a:prstGeom>
          <a:noFill/>
        </p:spPr>
        <p:txBody>
          <a:bodyPr wrap="square" rtlCol="0">
            <a:spAutoFit/>
          </a:bodyPr>
          <a:lstStyle/>
          <a:p>
            <a:pPr algn="ctr"/>
            <a:r>
              <a:rPr lang="sv-SE" sz="1800" b="1" dirty="0" smtClean="0">
                <a:solidFill>
                  <a:srgbClr val="002060"/>
                </a:solidFill>
              </a:rPr>
              <a:t>Intentionen </a:t>
            </a:r>
            <a:br>
              <a:rPr lang="sv-SE" sz="1800" b="1" dirty="0" smtClean="0">
                <a:solidFill>
                  <a:srgbClr val="002060"/>
                </a:solidFill>
              </a:rPr>
            </a:br>
            <a:r>
              <a:rPr lang="sv-SE" sz="1800" b="1" dirty="0" smtClean="0">
                <a:solidFill>
                  <a:srgbClr val="002060"/>
                </a:solidFill>
              </a:rPr>
              <a:t>är kontakt</a:t>
            </a:r>
            <a:endParaRPr lang="sv-SE" sz="1800" b="1" dirty="0">
              <a:solidFill>
                <a:srgbClr val="002060"/>
              </a:solidFill>
            </a:endParaRPr>
          </a:p>
        </p:txBody>
      </p:sp>
      <p:sp>
        <p:nvSpPr>
          <p:cNvPr id="14" name="Ellips 13"/>
          <p:cNvSpPr/>
          <p:nvPr/>
        </p:nvSpPr>
        <p:spPr bwMode="auto">
          <a:xfrm>
            <a:off x="3237185" y="2554013"/>
            <a:ext cx="2270235" cy="1985041"/>
          </a:xfrm>
          <a:prstGeom prst="ellipse">
            <a:avLst/>
          </a:prstGeom>
          <a:noFill/>
          <a:ln w="76200" cap="flat" cmpd="sng" algn="ctr">
            <a:solidFill>
              <a:srgbClr val="003468"/>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sv-SE" sz="2200" b="0" i="0" u="none" strike="noStrike" cap="none" normalizeH="0" baseline="0" smtClean="0">
              <a:ln>
                <a:noFill/>
              </a:ln>
              <a:solidFill>
                <a:schemeClr val="tx1"/>
              </a:solidFill>
              <a:effectLst/>
              <a:latin typeface="Verdana" pitchFamily="34" charset="0"/>
              <a:ea typeface="Geneva" pitchFamily="1" charset="-128"/>
            </a:endParaRPr>
          </a:p>
        </p:txBody>
      </p:sp>
      <p:sp>
        <p:nvSpPr>
          <p:cNvPr id="16" name="textruta 15"/>
          <p:cNvSpPr txBox="1"/>
          <p:nvPr/>
        </p:nvSpPr>
        <p:spPr>
          <a:xfrm>
            <a:off x="774623" y="1810176"/>
            <a:ext cx="2092384" cy="738664"/>
          </a:xfrm>
          <a:prstGeom prst="rect">
            <a:avLst/>
          </a:prstGeom>
          <a:ln w="57150">
            <a:solidFill>
              <a:schemeClr val="accent1"/>
            </a:solidFill>
          </a:ln>
        </p:spPr>
        <p:style>
          <a:lnRef idx="2">
            <a:schemeClr val="accent5"/>
          </a:lnRef>
          <a:fillRef idx="1">
            <a:schemeClr val="lt1"/>
          </a:fillRef>
          <a:effectRef idx="0">
            <a:schemeClr val="accent5"/>
          </a:effectRef>
          <a:fontRef idx="minor">
            <a:schemeClr val="dk1"/>
          </a:fontRef>
        </p:style>
        <p:txBody>
          <a:bodyPr wrap="square" rtlCol="0">
            <a:spAutoFit/>
          </a:bodyPr>
          <a:lstStyle/>
          <a:p>
            <a:pPr>
              <a:spcBef>
                <a:spcPts val="0"/>
              </a:spcBef>
            </a:pPr>
            <a:r>
              <a:rPr lang="sv-SE" sz="1400" b="1" dirty="0" smtClean="0">
                <a:solidFill>
                  <a:schemeClr val="accent1">
                    <a:lumMod val="75000"/>
                  </a:schemeClr>
                </a:solidFill>
              </a:rPr>
              <a:t/>
            </a:r>
            <a:br>
              <a:rPr lang="sv-SE" sz="1400" b="1" dirty="0" smtClean="0">
                <a:solidFill>
                  <a:schemeClr val="accent1">
                    <a:lumMod val="75000"/>
                  </a:schemeClr>
                </a:solidFill>
              </a:rPr>
            </a:br>
            <a:r>
              <a:rPr lang="sv-SE" sz="1400" b="1" dirty="0" smtClean="0">
                <a:solidFill>
                  <a:schemeClr val="accent1">
                    <a:lumMod val="75000"/>
                  </a:schemeClr>
                </a:solidFill>
              </a:rPr>
              <a:t>Observation</a:t>
            </a:r>
            <a:endParaRPr lang="sv-SE" sz="1400" b="1" dirty="0">
              <a:solidFill>
                <a:schemeClr val="accent1">
                  <a:lumMod val="75000"/>
                </a:schemeClr>
              </a:solidFill>
            </a:endParaRPr>
          </a:p>
          <a:p>
            <a:pPr algn="l">
              <a:spcBef>
                <a:spcPts val="0"/>
              </a:spcBef>
            </a:pPr>
            <a:endParaRPr lang="sv-SE" sz="1400" b="1" dirty="0" smtClean="0"/>
          </a:p>
        </p:txBody>
      </p:sp>
      <p:sp>
        <p:nvSpPr>
          <p:cNvPr id="17" name="textruta 16"/>
          <p:cNvSpPr txBox="1"/>
          <p:nvPr/>
        </p:nvSpPr>
        <p:spPr>
          <a:xfrm>
            <a:off x="219807" y="882931"/>
            <a:ext cx="2092385" cy="738664"/>
          </a:xfrm>
          <a:prstGeom prst="rect">
            <a:avLst/>
          </a:prstGeom>
          <a:noFill/>
          <a:ln>
            <a:solidFill>
              <a:schemeClr val="tx1"/>
            </a:solidFill>
            <a:prstDash val="lgDashDotDot"/>
          </a:ln>
        </p:spPr>
        <p:txBody>
          <a:bodyPr wrap="square" rtlCol="0">
            <a:spAutoFit/>
          </a:bodyPr>
          <a:lstStyle/>
          <a:p>
            <a:r>
              <a:rPr lang="sv-SE" sz="1400" b="1" dirty="0" smtClean="0">
                <a:solidFill>
                  <a:srgbClr val="FFC000"/>
                </a:solidFill>
              </a:rPr>
              <a:t>Tolkning</a:t>
            </a:r>
            <a:br>
              <a:rPr lang="sv-SE" sz="1400" b="1" dirty="0" smtClean="0">
                <a:solidFill>
                  <a:srgbClr val="FFC000"/>
                </a:solidFill>
              </a:rPr>
            </a:br>
            <a:r>
              <a:rPr lang="sv-SE" sz="1400" dirty="0" smtClean="0">
                <a:solidFill>
                  <a:srgbClr val="FFC000"/>
                </a:solidFill>
              </a:rPr>
              <a:t>Diagnoser</a:t>
            </a:r>
            <a:br>
              <a:rPr lang="sv-SE" sz="1400" dirty="0" smtClean="0">
                <a:solidFill>
                  <a:srgbClr val="FFC000"/>
                </a:solidFill>
              </a:rPr>
            </a:br>
            <a:r>
              <a:rPr lang="sv-SE" sz="1400" dirty="0" smtClean="0">
                <a:solidFill>
                  <a:srgbClr val="FFC000"/>
                </a:solidFill>
              </a:rPr>
              <a:t>Etiketter</a:t>
            </a:r>
            <a:endParaRPr lang="sv-SE" sz="1400" b="1" dirty="0">
              <a:solidFill>
                <a:schemeClr val="accent1">
                  <a:lumMod val="75000"/>
                </a:schemeClr>
              </a:solidFill>
            </a:endParaRPr>
          </a:p>
        </p:txBody>
      </p:sp>
      <p:sp>
        <p:nvSpPr>
          <p:cNvPr id="18" name="textruta 17"/>
          <p:cNvSpPr txBox="1"/>
          <p:nvPr/>
        </p:nvSpPr>
        <p:spPr>
          <a:xfrm>
            <a:off x="5888198" y="1858123"/>
            <a:ext cx="2092384" cy="707886"/>
          </a:xfrm>
          <a:prstGeom prst="rect">
            <a:avLst/>
          </a:prstGeom>
          <a:ln w="57150">
            <a:solidFill>
              <a:schemeClr val="accent1"/>
            </a:solidFill>
          </a:ln>
        </p:spPr>
        <p:style>
          <a:lnRef idx="2">
            <a:schemeClr val="accent5"/>
          </a:lnRef>
          <a:fillRef idx="1">
            <a:schemeClr val="lt1"/>
          </a:fillRef>
          <a:effectRef idx="0">
            <a:schemeClr val="accent5"/>
          </a:effectRef>
          <a:fontRef idx="minor">
            <a:schemeClr val="dk1"/>
          </a:fontRef>
        </p:style>
        <p:txBody>
          <a:bodyPr wrap="square" rtlCol="0">
            <a:spAutoFit/>
          </a:bodyPr>
          <a:lstStyle/>
          <a:p>
            <a:pPr>
              <a:spcBef>
                <a:spcPts val="0"/>
              </a:spcBef>
            </a:pPr>
            <a:r>
              <a:rPr lang="sv-SE" sz="1400" b="1" dirty="0" smtClean="0">
                <a:solidFill>
                  <a:schemeClr val="accent1">
                    <a:lumMod val="75000"/>
                  </a:schemeClr>
                </a:solidFill>
              </a:rPr>
              <a:t/>
            </a:r>
            <a:br>
              <a:rPr lang="sv-SE" sz="1400" b="1" dirty="0" smtClean="0">
                <a:solidFill>
                  <a:schemeClr val="accent1">
                    <a:lumMod val="75000"/>
                  </a:schemeClr>
                </a:solidFill>
              </a:rPr>
            </a:br>
            <a:r>
              <a:rPr lang="sv-SE" sz="1400" b="1" dirty="0" smtClean="0">
                <a:solidFill>
                  <a:schemeClr val="accent1">
                    <a:lumMod val="75000"/>
                  </a:schemeClr>
                </a:solidFill>
              </a:rPr>
              <a:t>Känslor</a:t>
            </a:r>
            <a:r>
              <a:rPr lang="sv-SE" sz="1400" b="1" dirty="0">
                <a:solidFill>
                  <a:schemeClr val="accent1">
                    <a:lumMod val="75000"/>
                  </a:schemeClr>
                </a:solidFill>
              </a:rPr>
              <a:t/>
            </a:r>
            <a:br>
              <a:rPr lang="sv-SE" sz="1400" b="1" dirty="0">
                <a:solidFill>
                  <a:schemeClr val="accent1">
                    <a:lumMod val="75000"/>
                  </a:schemeClr>
                </a:solidFill>
              </a:rPr>
            </a:br>
            <a:endParaRPr lang="sv-SE" sz="1200" b="1" dirty="0" smtClean="0"/>
          </a:p>
        </p:txBody>
      </p:sp>
      <p:sp>
        <p:nvSpPr>
          <p:cNvPr id="19" name="textruta 18"/>
          <p:cNvSpPr txBox="1"/>
          <p:nvPr/>
        </p:nvSpPr>
        <p:spPr>
          <a:xfrm>
            <a:off x="7113873" y="882930"/>
            <a:ext cx="1722207" cy="769441"/>
          </a:xfrm>
          <a:prstGeom prst="rect">
            <a:avLst/>
          </a:prstGeom>
          <a:noFill/>
          <a:ln>
            <a:solidFill>
              <a:schemeClr val="tx1"/>
            </a:solidFill>
            <a:prstDash val="lgDashDotDot"/>
          </a:ln>
        </p:spPr>
        <p:txBody>
          <a:bodyPr wrap="square" rtlCol="0">
            <a:spAutoFit/>
          </a:bodyPr>
          <a:lstStyle/>
          <a:p>
            <a:r>
              <a:rPr lang="sv-SE" sz="1400" b="1" dirty="0" smtClean="0">
                <a:solidFill>
                  <a:srgbClr val="FFC000"/>
                </a:solidFill>
              </a:rPr>
              <a:t/>
            </a:r>
            <a:br>
              <a:rPr lang="sv-SE" sz="1400" b="1" dirty="0" smtClean="0">
                <a:solidFill>
                  <a:srgbClr val="FFC000"/>
                </a:solidFill>
              </a:rPr>
            </a:br>
            <a:r>
              <a:rPr lang="sv-SE" sz="1400" b="1" dirty="0" smtClean="0">
                <a:solidFill>
                  <a:srgbClr val="FFC000"/>
                </a:solidFill>
              </a:rPr>
              <a:t>Tankar</a:t>
            </a:r>
            <a:br>
              <a:rPr lang="sv-SE" sz="1400" b="1" dirty="0" smtClean="0">
                <a:solidFill>
                  <a:srgbClr val="FFC000"/>
                </a:solidFill>
              </a:rPr>
            </a:br>
            <a:endParaRPr lang="sv-SE" sz="1600" dirty="0">
              <a:solidFill>
                <a:schemeClr val="accent1">
                  <a:lumMod val="75000"/>
                </a:schemeClr>
              </a:solidFill>
            </a:endParaRPr>
          </a:p>
        </p:txBody>
      </p:sp>
      <p:sp>
        <p:nvSpPr>
          <p:cNvPr id="20" name="textruta 19"/>
          <p:cNvSpPr txBox="1"/>
          <p:nvPr/>
        </p:nvSpPr>
        <p:spPr>
          <a:xfrm>
            <a:off x="5916116" y="4102973"/>
            <a:ext cx="2092384" cy="738664"/>
          </a:xfrm>
          <a:prstGeom prst="rect">
            <a:avLst/>
          </a:prstGeom>
          <a:ln w="57150">
            <a:solidFill>
              <a:schemeClr val="accent1"/>
            </a:solidFill>
          </a:ln>
        </p:spPr>
        <p:style>
          <a:lnRef idx="2">
            <a:schemeClr val="accent5"/>
          </a:lnRef>
          <a:fillRef idx="1">
            <a:schemeClr val="lt1"/>
          </a:fillRef>
          <a:effectRef idx="0">
            <a:schemeClr val="accent5"/>
          </a:effectRef>
          <a:fontRef idx="minor">
            <a:schemeClr val="dk1"/>
          </a:fontRef>
        </p:style>
        <p:txBody>
          <a:bodyPr wrap="square" rtlCol="0">
            <a:spAutoFit/>
          </a:bodyPr>
          <a:lstStyle/>
          <a:p>
            <a:pPr>
              <a:spcBef>
                <a:spcPts val="0"/>
              </a:spcBef>
            </a:pPr>
            <a:r>
              <a:rPr lang="sv-SE" sz="1400" b="1" dirty="0" smtClean="0">
                <a:solidFill>
                  <a:schemeClr val="accent1">
                    <a:lumMod val="75000"/>
                  </a:schemeClr>
                </a:solidFill>
              </a:rPr>
              <a:t/>
            </a:r>
            <a:br>
              <a:rPr lang="sv-SE" sz="1400" b="1" dirty="0" smtClean="0">
                <a:solidFill>
                  <a:schemeClr val="accent1">
                    <a:lumMod val="75000"/>
                  </a:schemeClr>
                </a:solidFill>
              </a:rPr>
            </a:br>
            <a:r>
              <a:rPr lang="sv-SE" sz="1400" b="1" dirty="0" smtClean="0">
                <a:solidFill>
                  <a:schemeClr val="accent1">
                    <a:lumMod val="75000"/>
                  </a:schemeClr>
                </a:solidFill>
              </a:rPr>
              <a:t>Behov</a:t>
            </a:r>
          </a:p>
          <a:p>
            <a:pPr>
              <a:spcBef>
                <a:spcPts val="0"/>
              </a:spcBef>
            </a:pPr>
            <a:endParaRPr lang="sv-SE" sz="1400" b="1" dirty="0" smtClean="0"/>
          </a:p>
        </p:txBody>
      </p:sp>
      <p:sp>
        <p:nvSpPr>
          <p:cNvPr id="21" name="textruta 20"/>
          <p:cNvSpPr txBox="1"/>
          <p:nvPr/>
        </p:nvSpPr>
        <p:spPr>
          <a:xfrm>
            <a:off x="6770629" y="4904899"/>
            <a:ext cx="2172504" cy="954107"/>
          </a:xfrm>
          <a:prstGeom prst="rect">
            <a:avLst/>
          </a:prstGeom>
          <a:noFill/>
          <a:ln>
            <a:solidFill>
              <a:schemeClr val="tx1"/>
            </a:solidFill>
            <a:prstDash val="lgDashDotDot"/>
          </a:ln>
        </p:spPr>
        <p:txBody>
          <a:bodyPr wrap="square" rtlCol="0">
            <a:spAutoFit/>
          </a:bodyPr>
          <a:lstStyle/>
          <a:p>
            <a:r>
              <a:rPr lang="sv-SE" sz="1400" b="1" dirty="0">
                <a:solidFill>
                  <a:srgbClr val="FFC000"/>
                </a:solidFill>
              </a:rPr>
              <a:t>Strategi</a:t>
            </a:r>
            <a:r>
              <a:rPr lang="sv-SE" sz="1400" dirty="0"/>
              <a:t/>
            </a:r>
            <a:br>
              <a:rPr lang="sv-SE" sz="1400" dirty="0"/>
            </a:br>
            <a:r>
              <a:rPr lang="sv-SE" sz="1400" dirty="0"/>
              <a:t>tillvägagångssätt</a:t>
            </a:r>
            <a:br>
              <a:rPr lang="sv-SE" sz="1400" dirty="0"/>
            </a:br>
            <a:r>
              <a:rPr lang="sv-SE" sz="1400" dirty="0"/>
              <a:t>att möta behov,</a:t>
            </a:r>
            <a:br>
              <a:rPr lang="sv-SE" sz="1400" dirty="0"/>
            </a:br>
            <a:r>
              <a:rPr lang="sv-SE" sz="1400" dirty="0"/>
              <a:t>är specifika</a:t>
            </a:r>
          </a:p>
        </p:txBody>
      </p:sp>
      <p:pic>
        <p:nvPicPr>
          <p:cNvPr id="22" name="Bildobjekt 21"/>
          <p:cNvPicPr>
            <a:picLocks noChangeAspect="1"/>
          </p:cNvPicPr>
          <p:nvPr/>
        </p:nvPicPr>
        <p:blipFill>
          <a:blip r:embed="rId3"/>
          <a:stretch>
            <a:fillRect/>
          </a:stretch>
        </p:blipFill>
        <p:spPr>
          <a:xfrm flipH="1">
            <a:off x="2686117" y="1288471"/>
            <a:ext cx="1101258" cy="369332"/>
          </a:xfrm>
          <a:prstGeom prst="rect">
            <a:avLst/>
          </a:prstGeom>
        </p:spPr>
      </p:pic>
      <p:pic>
        <p:nvPicPr>
          <p:cNvPr id="23" name="Bildobjekt 22"/>
          <p:cNvPicPr>
            <a:picLocks noChangeAspect="1"/>
          </p:cNvPicPr>
          <p:nvPr/>
        </p:nvPicPr>
        <p:blipFill>
          <a:blip r:embed="rId3"/>
          <a:stretch>
            <a:fillRect/>
          </a:stretch>
        </p:blipFill>
        <p:spPr>
          <a:xfrm flipH="1">
            <a:off x="5916116" y="1283039"/>
            <a:ext cx="1101258" cy="369332"/>
          </a:xfrm>
          <a:prstGeom prst="rect">
            <a:avLst/>
          </a:prstGeom>
        </p:spPr>
      </p:pic>
      <p:pic>
        <p:nvPicPr>
          <p:cNvPr id="24" name="Bildobjekt 23"/>
          <p:cNvPicPr>
            <a:picLocks noChangeAspect="1"/>
          </p:cNvPicPr>
          <p:nvPr/>
        </p:nvPicPr>
        <p:blipFill>
          <a:blip r:embed="rId3"/>
          <a:stretch>
            <a:fillRect/>
          </a:stretch>
        </p:blipFill>
        <p:spPr>
          <a:xfrm flipH="1">
            <a:off x="5599740" y="5050920"/>
            <a:ext cx="1101258" cy="369332"/>
          </a:xfrm>
          <a:prstGeom prst="rect">
            <a:avLst/>
          </a:prstGeom>
        </p:spPr>
      </p:pic>
    </p:spTree>
    <p:extLst>
      <p:ext uri="{BB962C8B-B14F-4D97-AF65-F5344CB8AC3E}">
        <p14:creationId xmlns:p14="http://schemas.microsoft.com/office/powerpoint/2010/main" val="11683480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ruta 6"/>
          <p:cNvSpPr txBox="1"/>
          <p:nvPr/>
        </p:nvSpPr>
        <p:spPr>
          <a:xfrm>
            <a:off x="222422" y="1507524"/>
            <a:ext cx="8390238" cy="400110"/>
          </a:xfrm>
          <a:prstGeom prst="rect">
            <a:avLst/>
          </a:prstGeom>
          <a:ln>
            <a:noFill/>
          </a:ln>
        </p:spPr>
        <p:style>
          <a:lnRef idx="2">
            <a:schemeClr val="accent5"/>
          </a:lnRef>
          <a:fillRef idx="1">
            <a:schemeClr val="lt1"/>
          </a:fillRef>
          <a:effectRef idx="0">
            <a:schemeClr val="accent5"/>
          </a:effectRef>
          <a:fontRef idx="minor">
            <a:schemeClr val="dk1"/>
          </a:fontRef>
        </p:style>
        <p:txBody>
          <a:bodyPr wrap="square" rtlCol="0">
            <a:spAutoFit/>
          </a:bodyPr>
          <a:lstStyle/>
          <a:p>
            <a:pPr algn="l"/>
            <a:endParaRPr lang="sv-SE" sz="2000" b="1" dirty="0" smtClean="0"/>
          </a:p>
        </p:txBody>
      </p:sp>
      <p:sp>
        <p:nvSpPr>
          <p:cNvPr id="3" name="Rektangel 2"/>
          <p:cNvSpPr/>
          <p:nvPr/>
        </p:nvSpPr>
        <p:spPr>
          <a:xfrm>
            <a:off x="222421" y="982177"/>
            <a:ext cx="8476735" cy="2246769"/>
          </a:xfrm>
          <a:prstGeom prst="rect">
            <a:avLst/>
          </a:prstGeom>
        </p:spPr>
        <p:txBody>
          <a:bodyPr wrap="square">
            <a:spAutoFit/>
          </a:bodyPr>
          <a:lstStyle/>
          <a:p>
            <a:pPr algn="l"/>
            <a:r>
              <a:rPr lang="sv-SE" sz="1400" b="1" dirty="0" smtClean="0"/>
              <a:t>Behov (vad vi värderar, vill, hoppas på, längtar efter)</a:t>
            </a:r>
            <a:endParaRPr lang="sv-SE" sz="1400" b="1" dirty="0"/>
          </a:p>
          <a:p>
            <a:pPr algn="l"/>
            <a:r>
              <a:rPr lang="sv-SE" sz="1400" dirty="0"/>
              <a:t>Behov är </a:t>
            </a:r>
            <a:r>
              <a:rPr lang="sv-SE" sz="1400" u="sng" dirty="0"/>
              <a:t>inte</a:t>
            </a:r>
            <a:r>
              <a:rPr lang="sv-SE" sz="1400" dirty="0"/>
              <a:t> bundna till:</a:t>
            </a:r>
          </a:p>
          <a:p>
            <a:pPr algn="l"/>
            <a:r>
              <a:rPr lang="sv-SE" sz="1400" dirty="0"/>
              <a:t>● Person</a:t>
            </a:r>
          </a:p>
          <a:p>
            <a:pPr algn="l"/>
            <a:r>
              <a:rPr lang="sv-SE" sz="1400" dirty="0"/>
              <a:t>● Handling</a:t>
            </a:r>
          </a:p>
          <a:p>
            <a:pPr algn="l"/>
            <a:r>
              <a:rPr lang="sv-SE" sz="1400" dirty="0"/>
              <a:t>● Plats</a:t>
            </a:r>
          </a:p>
          <a:p>
            <a:pPr algn="l"/>
            <a:r>
              <a:rPr lang="sv-SE" sz="1400" dirty="0"/>
              <a:t>● Sak</a:t>
            </a:r>
          </a:p>
          <a:p>
            <a:pPr algn="l"/>
            <a:r>
              <a:rPr lang="sv-SE" sz="1400" dirty="0"/>
              <a:t>● Tidpunkt</a:t>
            </a:r>
            <a:endParaRPr lang="sv-SE" sz="1400" dirty="0">
              <a:latin typeface="+mn-lt"/>
            </a:endParaRPr>
          </a:p>
        </p:txBody>
      </p:sp>
      <p:sp>
        <p:nvSpPr>
          <p:cNvPr id="4" name="textruta 3"/>
          <p:cNvSpPr txBox="1"/>
          <p:nvPr/>
        </p:nvSpPr>
        <p:spPr>
          <a:xfrm>
            <a:off x="6517932" y="1232545"/>
            <a:ext cx="1978368" cy="3308598"/>
          </a:xfrm>
          <a:prstGeom prst="rect">
            <a:avLst/>
          </a:prstGeom>
          <a:ln>
            <a:noFill/>
          </a:ln>
        </p:spPr>
        <p:style>
          <a:lnRef idx="2">
            <a:schemeClr val="accent5"/>
          </a:lnRef>
          <a:fillRef idx="1">
            <a:schemeClr val="lt1"/>
          </a:fillRef>
          <a:effectRef idx="0">
            <a:schemeClr val="accent5"/>
          </a:effectRef>
          <a:fontRef idx="minor">
            <a:schemeClr val="dk1"/>
          </a:fontRef>
        </p:style>
        <p:txBody>
          <a:bodyPr wrap="square" rtlCol="0">
            <a:spAutoFit/>
          </a:bodyPr>
          <a:lstStyle/>
          <a:p>
            <a:pPr algn="l">
              <a:spcBef>
                <a:spcPts val="0"/>
              </a:spcBef>
            </a:pPr>
            <a:r>
              <a:rPr lang="sv-SE" sz="1100" b="1" dirty="0">
                <a:solidFill>
                  <a:schemeClr val="tx1"/>
                </a:solidFill>
              </a:rPr>
              <a:t>Några ord för behov:</a:t>
            </a:r>
            <a:r>
              <a:rPr lang="sv-SE" sz="1100" b="1" dirty="0">
                <a:solidFill>
                  <a:srgbClr val="0070C0"/>
                </a:solidFill>
              </a:rPr>
              <a:t/>
            </a:r>
            <a:br>
              <a:rPr lang="sv-SE" sz="1100" b="1" dirty="0">
                <a:solidFill>
                  <a:srgbClr val="0070C0"/>
                </a:solidFill>
              </a:rPr>
            </a:br>
            <a:r>
              <a:rPr lang="sv-SE" sz="1100" b="1" dirty="0">
                <a:solidFill>
                  <a:srgbClr val="002060"/>
                </a:solidFill>
              </a:rPr>
              <a:t>Att ge, bidra</a:t>
            </a:r>
            <a:br>
              <a:rPr lang="sv-SE" sz="1100" b="1" dirty="0">
                <a:solidFill>
                  <a:srgbClr val="002060"/>
                </a:solidFill>
              </a:rPr>
            </a:br>
            <a:r>
              <a:rPr lang="sv-SE" sz="1100" b="1" dirty="0">
                <a:solidFill>
                  <a:srgbClr val="002060"/>
                </a:solidFill>
              </a:rPr>
              <a:t>Att sörja</a:t>
            </a:r>
            <a:br>
              <a:rPr lang="sv-SE" sz="1100" b="1" dirty="0">
                <a:solidFill>
                  <a:srgbClr val="002060"/>
                </a:solidFill>
              </a:rPr>
            </a:br>
            <a:r>
              <a:rPr lang="sv-SE" sz="1100" b="1" dirty="0">
                <a:solidFill>
                  <a:srgbClr val="002060"/>
                </a:solidFill>
              </a:rPr>
              <a:t>Avspänning</a:t>
            </a:r>
            <a:br>
              <a:rPr lang="sv-SE" sz="1100" b="1" dirty="0">
                <a:solidFill>
                  <a:srgbClr val="002060"/>
                </a:solidFill>
              </a:rPr>
            </a:br>
            <a:r>
              <a:rPr lang="sv-SE" sz="1100" b="1" dirty="0">
                <a:solidFill>
                  <a:srgbClr val="002060"/>
                </a:solidFill>
              </a:rPr>
              <a:t>Balans</a:t>
            </a:r>
            <a:br>
              <a:rPr lang="sv-SE" sz="1100" b="1" dirty="0">
                <a:solidFill>
                  <a:srgbClr val="002060"/>
                </a:solidFill>
              </a:rPr>
            </a:br>
            <a:r>
              <a:rPr lang="sv-SE" sz="1100" b="1" dirty="0" smtClean="0">
                <a:solidFill>
                  <a:srgbClr val="002060"/>
                </a:solidFill>
              </a:rPr>
              <a:t>Bekräftelse</a:t>
            </a:r>
          </a:p>
          <a:p>
            <a:pPr algn="l">
              <a:spcBef>
                <a:spcPts val="0"/>
              </a:spcBef>
            </a:pPr>
            <a:r>
              <a:rPr lang="sv-SE" sz="1100" b="1" dirty="0">
                <a:solidFill>
                  <a:srgbClr val="002060"/>
                </a:solidFill>
              </a:rPr>
              <a:t>Enkelhet</a:t>
            </a:r>
            <a:br>
              <a:rPr lang="sv-SE" sz="1100" b="1" dirty="0">
                <a:solidFill>
                  <a:srgbClr val="002060"/>
                </a:solidFill>
              </a:rPr>
            </a:br>
            <a:r>
              <a:rPr lang="sv-SE" sz="1100" b="1" dirty="0">
                <a:solidFill>
                  <a:srgbClr val="002060"/>
                </a:solidFill>
              </a:rPr>
              <a:t>Frid, fred</a:t>
            </a:r>
            <a:br>
              <a:rPr lang="sv-SE" sz="1100" b="1" dirty="0">
                <a:solidFill>
                  <a:srgbClr val="002060"/>
                </a:solidFill>
              </a:rPr>
            </a:br>
            <a:r>
              <a:rPr lang="sv-SE" sz="1100" b="1" dirty="0">
                <a:solidFill>
                  <a:srgbClr val="002060"/>
                </a:solidFill>
              </a:rPr>
              <a:t>Frihet</a:t>
            </a:r>
            <a:br>
              <a:rPr lang="sv-SE" sz="1100" b="1" dirty="0">
                <a:solidFill>
                  <a:srgbClr val="002060"/>
                </a:solidFill>
              </a:rPr>
            </a:br>
            <a:r>
              <a:rPr lang="sv-SE" sz="1100" b="1" dirty="0">
                <a:solidFill>
                  <a:srgbClr val="002060"/>
                </a:solidFill>
              </a:rPr>
              <a:t>Förståelse</a:t>
            </a:r>
            <a:br>
              <a:rPr lang="sv-SE" sz="1100" b="1" dirty="0">
                <a:solidFill>
                  <a:srgbClr val="002060"/>
                </a:solidFill>
              </a:rPr>
            </a:br>
            <a:r>
              <a:rPr lang="sv-SE" sz="1100" b="1" dirty="0">
                <a:solidFill>
                  <a:srgbClr val="002060"/>
                </a:solidFill>
              </a:rPr>
              <a:t>Förutsägbarhet</a:t>
            </a:r>
            <a:br>
              <a:rPr lang="sv-SE" sz="1100" b="1" dirty="0">
                <a:solidFill>
                  <a:srgbClr val="002060"/>
                </a:solidFill>
              </a:rPr>
            </a:br>
            <a:r>
              <a:rPr lang="sv-SE" sz="1100" b="1" dirty="0" smtClean="0">
                <a:solidFill>
                  <a:srgbClr val="002060"/>
                </a:solidFill>
              </a:rPr>
              <a:t>Gemenskap</a:t>
            </a:r>
            <a:br>
              <a:rPr lang="sv-SE" sz="1100" b="1" dirty="0" smtClean="0">
                <a:solidFill>
                  <a:srgbClr val="002060"/>
                </a:solidFill>
              </a:rPr>
            </a:br>
            <a:r>
              <a:rPr lang="sv-SE" sz="1100" b="1" dirty="0">
                <a:solidFill>
                  <a:srgbClr val="002060"/>
                </a:solidFill>
              </a:rPr>
              <a:t>Trygghet</a:t>
            </a:r>
            <a:br>
              <a:rPr lang="sv-SE" sz="1100" b="1" dirty="0">
                <a:solidFill>
                  <a:srgbClr val="002060"/>
                </a:solidFill>
              </a:rPr>
            </a:br>
            <a:r>
              <a:rPr lang="sv-SE" sz="1100" b="1" dirty="0">
                <a:solidFill>
                  <a:srgbClr val="002060"/>
                </a:solidFill>
              </a:rPr>
              <a:t>Valfrihet</a:t>
            </a:r>
            <a:br>
              <a:rPr lang="sv-SE" sz="1100" b="1" dirty="0">
                <a:solidFill>
                  <a:srgbClr val="002060"/>
                </a:solidFill>
              </a:rPr>
            </a:br>
            <a:r>
              <a:rPr lang="sv-SE" sz="1100" b="1" dirty="0">
                <a:solidFill>
                  <a:srgbClr val="002060"/>
                </a:solidFill>
              </a:rPr>
              <a:t>Vila, sömn</a:t>
            </a:r>
            <a:br>
              <a:rPr lang="sv-SE" sz="1100" b="1" dirty="0">
                <a:solidFill>
                  <a:srgbClr val="002060"/>
                </a:solidFill>
              </a:rPr>
            </a:br>
            <a:r>
              <a:rPr lang="sv-SE" sz="1100" b="1" dirty="0">
                <a:solidFill>
                  <a:srgbClr val="002060"/>
                </a:solidFill>
              </a:rPr>
              <a:t>Värme</a:t>
            </a:r>
            <a:br>
              <a:rPr lang="sv-SE" sz="1100" b="1" dirty="0">
                <a:solidFill>
                  <a:srgbClr val="002060"/>
                </a:solidFill>
              </a:rPr>
            </a:br>
            <a:r>
              <a:rPr lang="sv-SE" sz="1100" b="1" dirty="0">
                <a:solidFill>
                  <a:srgbClr val="002060"/>
                </a:solidFill>
              </a:rPr>
              <a:t>Äkthet</a:t>
            </a:r>
            <a:br>
              <a:rPr lang="sv-SE" sz="1100" b="1" dirty="0">
                <a:solidFill>
                  <a:srgbClr val="002060"/>
                </a:solidFill>
              </a:rPr>
            </a:br>
            <a:r>
              <a:rPr lang="sv-SE" sz="1100" b="1" dirty="0">
                <a:solidFill>
                  <a:srgbClr val="002060"/>
                </a:solidFill>
              </a:rPr>
              <a:t>Ärlighet</a:t>
            </a:r>
            <a:br>
              <a:rPr lang="sv-SE" sz="1100" b="1" dirty="0">
                <a:solidFill>
                  <a:srgbClr val="002060"/>
                </a:solidFill>
              </a:rPr>
            </a:br>
            <a:r>
              <a:rPr lang="sv-SE" sz="1100" b="1" dirty="0">
                <a:solidFill>
                  <a:srgbClr val="002060"/>
                </a:solidFill>
              </a:rPr>
              <a:t>Ömsesidighet</a:t>
            </a:r>
            <a:endParaRPr lang="sv-SE" sz="1100" b="1" dirty="0" smtClean="0">
              <a:solidFill>
                <a:srgbClr val="002060"/>
              </a:solidFill>
            </a:endParaRPr>
          </a:p>
        </p:txBody>
      </p:sp>
      <p:sp>
        <p:nvSpPr>
          <p:cNvPr id="5" name="Rektangel 4"/>
          <p:cNvSpPr/>
          <p:nvPr/>
        </p:nvSpPr>
        <p:spPr>
          <a:xfrm>
            <a:off x="222421" y="3439472"/>
            <a:ext cx="8773298" cy="1400383"/>
          </a:xfrm>
          <a:prstGeom prst="rect">
            <a:avLst/>
          </a:prstGeom>
        </p:spPr>
        <p:txBody>
          <a:bodyPr wrap="square">
            <a:spAutoFit/>
          </a:bodyPr>
          <a:lstStyle/>
          <a:p>
            <a:pPr algn="l"/>
            <a:r>
              <a:rPr lang="sv-SE" sz="1600" dirty="0" smtClean="0"/>
              <a:t>●</a:t>
            </a:r>
            <a:r>
              <a:rPr lang="sv-SE" dirty="0" smtClean="0"/>
              <a:t> </a:t>
            </a:r>
            <a:r>
              <a:rPr lang="sv-SE" sz="1400" dirty="0"/>
              <a:t>Behov är allmänna, diffusa, flummiga</a:t>
            </a:r>
          </a:p>
          <a:p>
            <a:pPr algn="l"/>
            <a:r>
              <a:rPr lang="sv-SE" sz="1400" dirty="0"/>
              <a:t>● Strategier är konkreta, specifika</a:t>
            </a:r>
          </a:p>
          <a:p>
            <a:pPr algn="l"/>
            <a:r>
              <a:rPr lang="sv-SE" sz="1400" dirty="0"/>
              <a:t>● En strategi är ett sätt att försöka tillgodose </a:t>
            </a:r>
            <a:r>
              <a:rPr lang="sv-SE" sz="1400" dirty="0" smtClean="0"/>
              <a:t>ett behov</a:t>
            </a:r>
          </a:p>
          <a:p>
            <a:pPr algn="l"/>
            <a:r>
              <a:rPr lang="sv-SE" sz="1400" dirty="0"/>
              <a:t>● </a:t>
            </a:r>
            <a:r>
              <a:rPr lang="sv-SE" sz="1400" dirty="0" smtClean="0"/>
              <a:t>Konflikter uppstår på strateginivå</a:t>
            </a:r>
            <a:endParaRPr lang="sv-SE" sz="1400" dirty="0">
              <a:latin typeface="+mn-lt"/>
            </a:endParaRPr>
          </a:p>
        </p:txBody>
      </p:sp>
      <p:sp>
        <p:nvSpPr>
          <p:cNvPr id="2" name="Platshållare för bildnummer 1"/>
          <p:cNvSpPr>
            <a:spLocks noGrp="1"/>
          </p:cNvSpPr>
          <p:nvPr>
            <p:ph type="sldNum" sz="quarter" idx="12"/>
          </p:nvPr>
        </p:nvSpPr>
        <p:spPr/>
        <p:txBody>
          <a:bodyPr/>
          <a:lstStyle/>
          <a:p>
            <a:fld id="{EF507F4B-B44B-4017-97A3-E9C08C994F4D}" type="slidenum">
              <a:rPr lang="sv-SE" smtClean="0"/>
              <a:t>44</a:t>
            </a:fld>
            <a:endParaRPr lang="sv-SE"/>
          </a:p>
        </p:txBody>
      </p:sp>
    </p:spTree>
    <p:extLst>
      <p:ext uri="{BB962C8B-B14F-4D97-AF65-F5344CB8AC3E}">
        <p14:creationId xmlns:p14="http://schemas.microsoft.com/office/powerpoint/2010/main" val="3802807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ruta 7"/>
          <p:cNvSpPr txBox="1"/>
          <p:nvPr/>
        </p:nvSpPr>
        <p:spPr>
          <a:xfrm>
            <a:off x="-90142" y="1311146"/>
            <a:ext cx="2880320" cy="584775"/>
          </a:xfrm>
          <a:prstGeom prst="rect">
            <a:avLst/>
          </a:prstGeom>
          <a:noFill/>
        </p:spPr>
        <p:txBody>
          <a:bodyPr wrap="square" rtlCol="0">
            <a:spAutoFit/>
          </a:bodyPr>
          <a:lstStyle/>
          <a:p>
            <a:pPr algn="ctr"/>
            <a:r>
              <a:rPr lang="sv-SE" sz="3200" dirty="0" smtClean="0">
                <a:solidFill>
                  <a:schemeClr val="bg1"/>
                </a:solidFill>
              </a:rPr>
              <a:t>KONTAKT</a:t>
            </a:r>
            <a:endParaRPr lang="sv-SE" sz="3200" dirty="0">
              <a:solidFill>
                <a:schemeClr val="bg1"/>
              </a:solidFill>
            </a:endParaRPr>
          </a:p>
        </p:txBody>
      </p:sp>
      <p:sp>
        <p:nvSpPr>
          <p:cNvPr id="7" name="Platshållare för bildnummer 6"/>
          <p:cNvSpPr>
            <a:spLocks noGrp="1"/>
          </p:cNvSpPr>
          <p:nvPr>
            <p:ph type="sldNum" sz="quarter" idx="12"/>
          </p:nvPr>
        </p:nvSpPr>
        <p:spPr/>
        <p:txBody>
          <a:bodyPr/>
          <a:lstStyle/>
          <a:p>
            <a:fld id="{EF507F4B-B44B-4017-97A3-E9C08C994F4D}" type="slidenum">
              <a:rPr lang="sv-SE" smtClean="0"/>
              <a:t>45</a:t>
            </a:fld>
            <a:endParaRPr lang="sv-SE"/>
          </a:p>
        </p:txBody>
      </p:sp>
      <p:sp>
        <p:nvSpPr>
          <p:cNvPr id="6" name="textruta 5"/>
          <p:cNvSpPr txBox="1"/>
          <p:nvPr/>
        </p:nvSpPr>
        <p:spPr>
          <a:xfrm>
            <a:off x="325242" y="3312902"/>
            <a:ext cx="8540499" cy="954107"/>
          </a:xfrm>
          <a:prstGeom prst="rect">
            <a:avLst/>
          </a:prstGeom>
          <a:ln>
            <a:noFill/>
          </a:ln>
        </p:spPr>
        <p:style>
          <a:lnRef idx="2">
            <a:schemeClr val="accent5"/>
          </a:lnRef>
          <a:fillRef idx="1">
            <a:schemeClr val="lt1"/>
          </a:fillRef>
          <a:effectRef idx="0">
            <a:schemeClr val="accent5"/>
          </a:effectRef>
          <a:fontRef idx="minor">
            <a:schemeClr val="dk1"/>
          </a:fontRef>
        </p:style>
        <p:txBody>
          <a:bodyPr wrap="square" rtlCol="0">
            <a:spAutoFit/>
          </a:bodyPr>
          <a:lstStyle/>
          <a:p>
            <a:r>
              <a:rPr lang="sv-SE" sz="1400" dirty="0"/>
              <a:t>Vad händer om </a:t>
            </a:r>
            <a:r>
              <a:rPr lang="sv-SE" sz="1400" dirty="0" smtClean="0"/>
              <a:t>vi tänker att vissa känslor är bra och vissa är dåliga?</a:t>
            </a:r>
            <a:br>
              <a:rPr lang="sv-SE" sz="1400" dirty="0" smtClean="0"/>
            </a:br>
            <a:r>
              <a:rPr lang="sv-SE" sz="1400" dirty="0" smtClean="0"/>
              <a:t/>
            </a:r>
            <a:br>
              <a:rPr lang="sv-SE" sz="1400" dirty="0" smtClean="0"/>
            </a:br>
            <a:r>
              <a:rPr lang="sv-SE" sz="1400" dirty="0"/>
              <a:t>F</a:t>
            </a:r>
            <a:r>
              <a:rPr lang="sv-SE" sz="1400" dirty="0" smtClean="0"/>
              <a:t>örsöker vi döva </a:t>
            </a:r>
            <a:r>
              <a:rPr lang="sv-SE" sz="1400" dirty="0" err="1" smtClean="0"/>
              <a:t>sk</a:t>
            </a:r>
            <a:r>
              <a:rPr lang="sv-SE" sz="1400" dirty="0" smtClean="0"/>
              <a:t>. "negativa </a:t>
            </a:r>
            <a:r>
              <a:rPr lang="sv-SE" sz="1400" dirty="0"/>
              <a:t>känslor" </a:t>
            </a:r>
            <a:r>
              <a:rPr lang="sv-SE" sz="1400" dirty="0" smtClean="0"/>
              <a:t>såsom </a:t>
            </a:r>
            <a:br>
              <a:rPr lang="sv-SE" sz="1400" dirty="0" smtClean="0"/>
            </a:br>
            <a:r>
              <a:rPr lang="sv-SE" sz="1400" dirty="0" smtClean="0"/>
              <a:t>skam</a:t>
            </a:r>
            <a:r>
              <a:rPr lang="sv-SE" sz="1400" dirty="0"/>
              <a:t>, rädsla, sårbarhet, osäkerhet eller besvikelse</a:t>
            </a:r>
            <a:r>
              <a:rPr lang="sv-SE" sz="1400" dirty="0" smtClean="0"/>
              <a:t>.</a:t>
            </a:r>
            <a:endParaRPr lang="sv-SE" sz="1400" dirty="0">
              <a:effectLst/>
            </a:endParaRPr>
          </a:p>
        </p:txBody>
      </p:sp>
      <p:sp>
        <p:nvSpPr>
          <p:cNvPr id="13" name="Rektangel 12"/>
          <p:cNvSpPr/>
          <p:nvPr/>
        </p:nvSpPr>
        <p:spPr>
          <a:xfrm>
            <a:off x="325242" y="933279"/>
            <a:ext cx="4302781" cy="430887"/>
          </a:xfrm>
          <a:prstGeom prst="rect">
            <a:avLst/>
          </a:prstGeom>
        </p:spPr>
        <p:txBody>
          <a:bodyPr wrap="none">
            <a:spAutoFit/>
          </a:bodyPr>
          <a:lstStyle/>
          <a:p>
            <a:pPr algn="l"/>
            <a:r>
              <a:rPr lang="sv-SE" b="1" dirty="0"/>
              <a:t>Känslor – behov - strategi</a:t>
            </a:r>
            <a:endParaRPr lang="sv-SE" dirty="0"/>
          </a:p>
        </p:txBody>
      </p:sp>
      <p:sp>
        <p:nvSpPr>
          <p:cNvPr id="17" name="Rektangel 16"/>
          <p:cNvSpPr/>
          <p:nvPr/>
        </p:nvSpPr>
        <p:spPr bwMode="auto">
          <a:xfrm>
            <a:off x="259807" y="1551992"/>
            <a:ext cx="2601994" cy="338554"/>
          </a:xfrm>
          <a:prstGeom prst="rect">
            <a:avLst/>
          </a:prstGeom>
          <a:no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sv-SE" sz="1600" b="0" i="0" u="none" strike="noStrike" cap="none" normalizeH="0" baseline="0" dirty="0" smtClean="0">
                <a:ln>
                  <a:noFill/>
                </a:ln>
                <a:solidFill>
                  <a:schemeClr val="tx1"/>
                </a:solidFill>
                <a:effectLst/>
                <a:latin typeface="Verdana" pitchFamily="34" charset="0"/>
                <a:ea typeface="Geneva" pitchFamily="1" charset="-128"/>
              </a:rPr>
              <a:t>Känner mig </a:t>
            </a:r>
            <a:r>
              <a:rPr lang="sv-SE" sz="1600" dirty="0" smtClean="0">
                <a:ea typeface="Geneva" pitchFamily="1" charset="-128"/>
              </a:rPr>
              <a:t>stressad</a:t>
            </a:r>
            <a:r>
              <a:rPr kumimoji="0" lang="sv-SE" sz="1600" b="0" i="0" u="none" strike="noStrike" cap="none" normalizeH="0" baseline="0" dirty="0" smtClean="0">
                <a:ln>
                  <a:noFill/>
                </a:ln>
                <a:solidFill>
                  <a:schemeClr val="tx1"/>
                </a:solidFill>
                <a:effectLst/>
                <a:latin typeface="Verdana" pitchFamily="34" charset="0"/>
                <a:ea typeface="Geneva" pitchFamily="1" charset="-128"/>
              </a:rPr>
              <a:t>    </a:t>
            </a:r>
          </a:p>
        </p:txBody>
      </p:sp>
      <p:sp>
        <p:nvSpPr>
          <p:cNvPr id="18" name="Rektangel 17"/>
          <p:cNvSpPr/>
          <p:nvPr/>
        </p:nvSpPr>
        <p:spPr bwMode="auto">
          <a:xfrm>
            <a:off x="3531672" y="1551992"/>
            <a:ext cx="2518766" cy="338554"/>
          </a:xfrm>
          <a:prstGeom prst="rect">
            <a:avLst/>
          </a:prstGeom>
          <a:no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sv-SE" sz="1600" b="0" i="0" u="none" strike="noStrike" cap="none" normalizeH="0" baseline="0" dirty="0" smtClean="0">
                <a:ln>
                  <a:noFill/>
                </a:ln>
                <a:solidFill>
                  <a:schemeClr val="tx1"/>
                </a:solidFill>
                <a:effectLst/>
                <a:latin typeface="Verdana" pitchFamily="34" charset="0"/>
                <a:ea typeface="Geneva" pitchFamily="1" charset="-128"/>
              </a:rPr>
              <a:t>Behov av </a:t>
            </a:r>
            <a:r>
              <a:rPr lang="sv-SE" sz="1600" dirty="0" smtClean="0">
                <a:ea typeface="Geneva" pitchFamily="1" charset="-128"/>
              </a:rPr>
              <a:t>lugn och ro</a:t>
            </a:r>
            <a:r>
              <a:rPr kumimoji="0" lang="sv-SE" sz="1600" b="0" i="0" u="none" strike="noStrike" cap="none" normalizeH="0" baseline="0" dirty="0" smtClean="0">
                <a:ln>
                  <a:noFill/>
                </a:ln>
                <a:solidFill>
                  <a:schemeClr val="tx1"/>
                </a:solidFill>
                <a:effectLst/>
                <a:latin typeface="Verdana" pitchFamily="34" charset="0"/>
                <a:ea typeface="Geneva" pitchFamily="1" charset="-128"/>
              </a:rPr>
              <a:t>  </a:t>
            </a:r>
          </a:p>
        </p:txBody>
      </p:sp>
      <p:sp>
        <p:nvSpPr>
          <p:cNvPr id="19" name="Rektangel 18"/>
          <p:cNvSpPr/>
          <p:nvPr/>
        </p:nvSpPr>
        <p:spPr bwMode="auto">
          <a:xfrm>
            <a:off x="3532611" y="2024183"/>
            <a:ext cx="2715936" cy="338554"/>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r>
              <a:rPr kumimoji="0" lang="sv-SE" sz="1600" b="0" i="0" u="none" strike="noStrike" cap="none" normalizeH="0" baseline="0" dirty="0" smtClean="0">
                <a:ln>
                  <a:noFill/>
                </a:ln>
                <a:solidFill>
                  <a:schemeClr val="tx1"/>
                </a:solidFill>
                <a:effectLst/>
                <a:latin typeface="Verdana" pitchFamily="34" charset="0"/>
                <a:ea typeface="Geneva" pitchFamily="1" charset="-128"/>
              </a:rPr>
              <a:t>Behov av gemenskap    </a:t>
            </a:r>
          </a:p>
        </p:txBody>
      </p:sp>
      <p:sp>
        <p:nvSpPr>
          <p:cNvPr id="20" name="Rektangel 19"/>
          <p:cNvSpPr/>
          <p:nvPr/>
        </p:nvSpPr>
        <p:spPr bwMode="auto">
          <a:xfrm>
            <a:off x="284599" y="2046979"/>
            <a:ext cx="2276585" cy="338554"/>
          </a:xfrm>
          <a:prstGeom prst="rect">
            <a:avLst/>
          </a:prstGeom>
          <a:no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sv-SE" sz="1600" b="0" i="0" u="none" strike="noStrike" cap="none" normalizeH="0" baseline="0" dirty="0" smtClean="0">
                <a:ln>
                  <a:noFill/>
                </a:ln>
                <a:solidFill>
                  <a:schemeClr val="tx1"/>
                </a:solidFill>
                <a:effectLst/>
                <a:latin typeface="Verdana" pitchFamily="34" charset="0"/>
                <a:ea typeface="Geneva" pitchFamily="1" charset="-128"/>
              </a:rPr>
              <a:t>Känner mig ensam  </a:t>
            </a:r>
          </a:p>
        </p:txBody>
      </p:sp>
      <p:sp>
        <p:nvSpPr>
          <p:cNvPr id="21" name="Rektangel 20"/>
          <p:cNvSpPr/>
          <p:nvPr/>
        </p:nvSpPr>
        <p:spPr bwMode="auto">
          <a:xfrm>
            <a:off x="284599" y="2536591"/>
            <a:ext cx="2258952" cy="338554"/>
          </a:xfrm>
          <a:prstGeom prst="rect">
            <a:avLst/>
          </a:prstGeom>
          <a:no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sv-SE" sz="1600" b="0" i="0" u="none" strike="noStrike" cap="none" normalizeH="0" baseline="0" dirty="0" smtClean="0">
                <a:ln>
                  <a:noFill/>
                </a:ln>
                <a:solidFill>
                  <a:schemeClr val="tx1"/>
                </a:solidFill>
                <a:effectLst/>
                <a:latin typeface="Verdana" pitchFamily="34" charset="0"/>
                <a:ea typeface="Geneva" pitchFamily="1" charset="-128"/>
              </a:rPr>
              <a:t>Känner mig ledsen  </a:t>
            </a:r>
          </a:p>
        </p:txBody>
      </p:sp>
      <p:sp>
        <p:nvSpPr>
          <p:cNvPr id="22" name="Rektangel 21"/>
          <p:cNvSpPr/>
          <p:nvPr/>
        </p:nvSpPr>
        <p:spPr bwMode="auto">
          <a:xfrm>
            <a:off x="3531672" y="2490769"/>
            <a:ext cx="2715936" cy="338554"/>
          </a:xfrm>
          <a:prstGeom prst="rect">
            <a:avLst/>
          </a:prstGeom>
          <a:no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sv-SE" sz="1600" b="0" i="0" u="none" strike="noStrike" cap="none" normalizeH="0" baseline="0" dirty="0" smtClean="0">
                <a:ln>
                  <a:noFill/>
                </a:ln>
                <a:solidFill>
                  <a:schemeClr val="tx1"/>
                </a:solidFill>
                <a:effectLst/>
                <a:latin typeface="Verdana" pitchFamily="34" charset="0"/>
                <a:ea typeface="Geneva" pitchFamily="1" charset="-128"/>
              </a:rPr>
              <a:t>Behov av tröst av någon</a:t>
            </a:r>
          </a:p>
        </p:txBody>
      </p:sp>
      <p:sp>
        <p:nvSpPr>
          <p:cNvPr id="25" name="Rektangel 24"/>
          <p:cNvSpPr/>
          <p:nvPr/>
        </p:nvSpPr>
        <p:spPr bwMode="auto">
          <a:xfrm>
            <a:off x="384227" y="4624546"/>
            <a:ext cx="2457725" cy="338554"/>
          </a:xfrm>
          <a:prstGeom prst="rect">
            <a:avLst/>
          </a:prstGeom>
          <a:no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sv-SE" sz="1600" b="0" i="0" u="none" strike="noStrike" cap="none" normalizeH="0" baseline="0" dirty="0" smtClean="0">
                <a:ln>
                  <a:noFill/>
                </a:ln>
                <a:solidFill>
                  <a:schemeClr val="tx1"/>
                </a:solidFill>
                <a:effectLst/>
                <a:latin typeface="Verdana" pitchFamily="34" charset="0"/>
                <a:ea typeface="Geneva" pitchFamily="1" charset="-128"/>
              </a:rPr>
              <a:t>Känner mig </a:t>
            </a:r>
            <a:r>
              <a:rPr lang="sv-SE" sz="1600" dirty="0" smtClean="0">
                <a:ea typeface="Geneva" pitchFamily="1" charset="-128"/>
              </a:rPr>
              <a:t>stressad</a:t>
            </a:r>
            <a:r>
              <a:rPr kumimoji="0" lang="sv-SE" sz="1600" b="0" i="0" u="none" strike="noStrike" cap="none" normalizeH="0" baseline="0" dirty="0" smtClean="0">
                <a:ln>
                  <a:noFill/>
                </a:ln>
                <a:solidFill>
                  <a:schemeClr val="tx1"/>
                </a:solidFill>
                <a:effectLst/>
                <a:latin typeface="Verdana" pitchFamily="34" charset="0"/>
                <a:ea typeface="Geneva" pitchFamily="1" charset="-128"/>
              </a:rPr>
              <a:t>  </a:t>
            </a:r>
          </a:p>
        </p:txBody>
      </p:sp>
      <p:sp>
        <p:nvSpPr>
          <p:cNvPr id="26" name="Rektangel 25"/>
          <p:cNvSpPr/>
          <p:nvPr/>
        </p:nvSpPr>
        <p:spPr bwMode="auto">
          <a:xfrm>
            <a:off x="3202760" y="4673750"/>
            <a:ext cx="2747868" cy="338554"/>
          </a:xfrm>
          <a:prstGeom prst="rect">
            <a:avLst/>
          </a:prstGeom>
          <a:no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sv-SE" sz="1600" b="0" i="0" u="none" strike="noStrike" cap="none" normalizeH="0" baseline="0" dirty="0" smtClean="0">
                <a:ln>
                  <a:noFill/>
                </a:ln>
                <a:solidFill>
                  <a:schemeClr val="tx1"/>
                </a:solidFill>
                <a:effectLst/>
                <a:latin typeface="Verdana" pitchFamily="34" charset="0"/>
                <a:ea typeface="Geneva" pitchFamily="1" charset="-128"/>
              </a:rPr>
              <a:t>Äter </a:t>
            </a:r>
            <a:r>
              <a:rPr lang="sv-SE" sz="1600" dirty="0" smtClean="0">
                <a:ea typeface="Geneva" pitchFamily="1" charset="-128"/>
              </a:rPr>
              <a:t>choklad och godis</a:t>
            </a:r>
            <a:r>
              <a:rPr kumimoji="0" lang="sv-SE" sz="1600" b="0" i="0" u="none" strike="noStrike" cap="none" normalizeH="0" baseline="0" dirty="0" smtClean="0">
                <a:ln>
                  <a:noFill/>
                </a:ln>
                <a:solidFill>
                  <a:schemeClr val="tx1"/>
                </a:solidFill>
                <a:effectLst/>
                <a:latin typeface="Verdana" pitchFamily="34" charset="0"/>
                <a:ea typeface="Geneva" pitchFamily="1" charset="-128"/>
              </a:rPr>
              <a:t>   </a:t>
            </a:r>
          </a:p>
        </p:txBody>
      </p:sp>
      <p:sp>
        <p:nvSpPr>
          <p:cNvPr id="27" name="Rektangel 26"/>
          <p:cNvSpPr/>
          <p:nvPr/>
        </p:nvSpPr>
        <p:spPr bwMode="auto">
          <a:xfrm>
            <a:off x="3202760" y="5181973"/>
            <a:ext cx="3922677" cy="338554"/>
          </a:xfrm>
          <a:prstGeom prst="rect">
            <a:avLst/>
          </a:prstGeom>
          <a:no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lang="sv-SE" sz="1600" dirty="0" smtClean="0">
                <a:ea typeface="Geneva" pitchFamily="1" charset="-128"/>
              </a:rPr>
              <a:t>Hoppar över lunchen</a:t>
            </a:r>
            <a:r>
              <a:rPr kumimoji="0" lang="sv-SE" sz="1600" b="0" i="0" u="none" strike="noStrike" cap="none" normalizeH="0" baseline="0" dirty="0" smtClean="0">
                <a:ln>
                  <a:noFill/>
                </a:ln>
                <a:solidFill>
                  <a:schemeClr val="tx1"/>
                </a:solidFill>
                <a:effectLst/>
                <a:latin typeface="Verdana" pitchFamily="34" charset="0"/>
                <a:ea typeface="Geneva" pitchFamily="1" charset="-128"/>
              </a:rPr>
              <a:t>                      </a:t>
            </a:r>
          </a:p>
        </p:txBody>
      </p:sp>
      <p:sp>
        <p:nvSpPr>
          <p:cNvPr id="28" name="Rektangel 27"/>
          <p:cNvSpPr/>
          <p:nvPr/>
        </p:nvSpPr>
        <p:spPr bwMode="auto">
          <a:xfrm>
            <a:off x="3245824" y="5675135"/>
            <a:ext cx="1545231" cy="338554"/>
          </a:xfrm>
          <a:prstGeom prst="rect">
            <a:avLst/>
          </a:prstGeom>
          <a:no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sv-SE" sz="1600" b="0" i="0" u="none" strike="noStrike" cap="none" normalizeH="0" baseline="0" dirty="0" smtClean="0">
                <a:ln>
                  <a:noFill/>
                </a:ln>
                <a:solidFill>
                  <a:schemeClr val="tx1"/>
                </a:solidFill>
                <a:effectLst/>
                <a:latin typeface="Verdana" pitchFamily="34" charset="0"/>
                <a:ea typeface="Geneva" pitchFamily="1" charset="-128"/>
              </a:rPr>
              <a:t>Jobbar mera </a:t>
            </a:r>
          </a:p>
        </p:txBody>
      </p:sp>
      <p:sp>
        <p:nvSpPr>
          <p:cNvPr id="29" name="Höger klammerparentes 28"/>
          <p:cNvSpPr/>
          <p:nvPr/>
        </p:nvSpPr>
        <p:spPr bwMode="auto">
          <a:xfrm>
            <a:off x="5949198" y="1170000"/>
            <a:ext cx="523900" cy="2136284"/>
          </a:xfrm>
          <a:prstGeom prst="rightBrace">
            <a:avLst>
              <a:gd name="adj1" fmla="val 38426"/>
              <a:gd name="adj2" fmla="val 50000"/>
            </a:avLst>
          </a:prstGeom>
          <a:noFill/>
          <a:ln w="9525" cap="flat" cmpd="sng" algn="ctr">
            <a:solidFill>
              <a:srgbClr val="003468"/>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sv-SE" sz="2200" b="0" i="0" u="none" strike="noStrike" cap="none" normalizeH="0" baseline="0" smtClean="0">
              <a:ln>
                <a:noFill/>
              </a:ln>
              <a:solidFill>
                <a:schemeClr val="tx1"/>
              </a:solidFill>
              <a:effectLst/>
              <a:latin typeface="Verdana" pitchFamily="34" charset="0"/>
              <a:ea typeface="Geneva" pitchFamily="1" charset="-128"/>
            </a:endParaRPr>
          </a:p>
        </p:txBody>
      </p:sp>
      <p:sp>
        <p:nvSpPr>
          <p:cNvPr id="30" name="Uttryckssymbol 29"/>
          <p:cNvSpPr/>
          <p:nvPr/>
        </p:nvSpPr>
        <p:spPr bwMode="auto">
          <a:xfrm>
            <a:off x="6983772" y="1561814"/>
            <a:ext cx="1185836" cy="1077184"/>
          </a:xfrm>
          <a:prstGeom prst="smileyFace">
            <a:avLst/>
          </a:prstGeom>
          <a:noFill/>
          <a:ln w="28575" cap="flat" cmpd="sng" algn="ctr">
            <a:solidFill>
              <a:schemeClr val="accent2">
                <a:lumMod val="50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sv-SE" sz="2200" b="0" i="0" u="none" strike="noStrike" cap="none" normalizeH="0" baseline="0" smtClean="0">
              <a:ln>
                <a:noFill/>
              </a:ln>
              <a:solidFill>
                <a:schemeClr val="tx1"/>
              </a:solidFill>
              <a:effectLst/>
              <a:latin typeface="Verdana" pitchFamily="34" charset="0"/>
              <a:ea typeface="Geneva" pitchFamily="1" charset="-128"/>
            </a:endParaRPr>
          </a:p>
        </p:txBody>
      </p:sp>
      <p:sp>
        <p:nvSpPr>
          <p:cNvPr id="31" name="Höger klammerparentes 30"/>
          <p:cNvSpPr/>
          <p:nvPr/>
        </p:nvSpPr>
        <p:spPr bwMode="auto">
          <a:xfrm>
            <a:off x="6012088" y="4489777"/>
            <a:ext cx="398119" cy="1899456"/>
          </a:xfrm>
          <a:prstGeom prst="rightBrace">
            <a:avLst>
              <a:gd name="adj1" fmla="val 42438"/>
              <a:gd name="adj2" fmla="val 50000"/>
            </a:avLst>
          </a:prstGeom>
          <a:noFill/>
          <a:ln w="9525" cap="flat" cmpd="sng" algn="ctr">
            <a:solidFill>
              <a:srgbClr val="003468"/>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sv-SE" sz="2200" b="0" i="0" u="none" strike="noStrike" cap="none" normalizeH="0" baseline="0" smtClean="0">
              <a:ln>
                <a:noFill/>
              </a:ln>
              <a:solidFill>
                <a:schemeClr val="tx1"/>
              </a:solidFill>
              <a:effectLst/>
              <a:latin typeface="Verdana" pitchFamily="34" charset="0"/>
              <a:ea typeface="Geneva" pitchFamily="1" charset="-128"/>
            </a:endParaRPr>
          </a:p>
        </p:txBody>
      </p:sp>
      <p:sp>
        <p:nvSpPr>
          <p:cNvPr id="32" name="textruta 31"/>
          <p:cNvSpPr txBox="1"/>
          <p:nvPr/>
        </p:nvSpPr>
        <p:spPr>
          <a:xfrm>
            <a:off x="6492509" y="4747007"/>
            <a:ext cx="2484927" cy="1384995"/>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rtlCol="0">
            <a:spAutoFit/>
          </a:bodyPr>
          <a:lstStyle/>
          <a:p>
            <a:pPr algn="l">
              <a:spcBef>
                <a:spcPts val="0"/>
              </a:spcBef>
            </a:pPr>
            <a:r>
              <a:rPr lang="sv-SE" sz="1200" dirty="0"/>
              <a:t>Om vi dövar känslan, </a:t>
            </a:r>
            <a:br>
              <a:rPr lang="sv-SE" sz="1200" dirty="0"/>
            </a:br>
            <a:r>
              <a:rPr lang="sv-SE" sz="1200" dirty="0"/>
              <a:t>kan vi inte koppla dem till våra behov och då kan vi göra sämre val/ strategier som vi inte kommer bli nöjda med plus andra</a:t>
            </a:r>
          </a:p>
          <a:p>
            <a:pPr algn="l">
              <a:spcBef>
                <a:spcPts val="0"/>
              </a:spcBef>
            </a:pPr>
            <a:r>
              <a:rPr lang="sv-SE" sz="1200" dirty="0"/>
              <a:t>konsekvenser</a:t>
            </a:r>
          </a:p>
        </p:txBody>
      </p:sp>
      <p:sp>
        <p:nvSpPr>
          <p:cNvPr id="33" name="Rektangel 32"/>
          <p:cNvSpPr/>
          <p:nvPr/>
        </p:nvSpPr>
        <p:spPr bwMode="auto">
          <a:xfrm>
            <a:off x="3235287" y="6176053"/>
            <a:ext cx="2720040" cy="338554"/>
          </a:xfrm>
          <a:prstGeom prst="rect">
            <a:avLst/>
          </a:prstGeom>
          <a:no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sv-SE" sz="1600" b="0" i="0" u="none" strike="noStrike" cap="none" normalizeH="0" baseline="0" dirty="0" smtClean="0">
                <a:ln>
                  <a:noFill/>
                </a:ln>
                <a:solidFill>
                  <a:schemeClr val="tx1"/>
                </a:solidFill>
                <a:effectLst/>
                <a:latin typeface="Verdana" pitchFamily="34" charset="0"/>
                <a:ea typeface="Geneva" pitchFamily="1" charset="-128"/>
              </a:rPr>
              <a:t>Äter mediciner,</a:t>
            </a:r>
            <a:r>
              <a:rPr kumimoji="0" lang="sv-SE" sz="1600" b="0" i="0" u="none" strike="noStrike" cap="none" normalizeH="0" dirty="0" smtClean="0">
                <a:ln>
                  <a:noFill/>
                </a:ln>
                <a:solidFill>
                  <a:schemeClr val="tx1"/>
                </a:solidFill>
                <a:effectLst/>
                <a:latin typeface="Verdana" pitchFamily="34" charset="0"/>
                <a:ea typeface="Geneva" pitchFamily="1" charset="-128"/>
              </a:rPr>
              <a:t> röker</a:t>
            </a:r>
            <a:r>
              <a:rPr kumimoji="0" lang="sv-SE" sz="1600" b="0" i="0" u="none" strike="noStrike" cap="none" normalizeH="0" baseline="0" dirty="0" smtClean="0">
                <a:ln>
                  <a:noFill/>
                </a:ln>
                <a:solidFill>
                  <a:schemeClr val="tx1"/>
                </a:solidFill>
                <a:effectLst/>
                <a:latin typeface="Verdana" pitchFamily="34" charset="0"/>
                <a:ea typeface="Geneva" pitchFamily="1" charset="-128"/>
              </a:rPr>
              <a:t>     </a:t>
            </a:r>
          </a:p>
        </p:txBody>
      </p:sp>
      <p:sp>
        <p:nvSpPr>
          <p:cNvPr id="2" name="textruta 1"/>
          <p:cNvSpPr txBox="1"/>
          <p:nvPr/>
        </p:nvSpPr>
        <p:spPr>
          <a:xfrm>
            <a:off x="6983772" y="2751008"/>
            <a:ext cx="1883884" cy="307777"/>
          </a:xfrm>
          <a:prstGeom prst="rect">
            <a:avLst/>
          </a:prstGeom>
          <a:ln>
            <a:noFill/>
          </a:ln>
        </p:spPr>
        <p:style>
          <a:lnRef idx="2">
            <a:schemeClr val="accent5"/>
          </a:lnRef>
          <a:fillRef idx="1">
            <a:schemeClr val="lt1"/>
          </a:fillRef>
          <a:effectRef idx="0">
            <a:schemeClr val="accent5"/>
          </a:effectRef>
          <a:fontRef idx="minor">
            <a:schemeClr val="dk1"/>
          </a:fontRef>
        </p:style>
        <p:txBody>
          <a:bodyPr wrap="square" rtlCol="0">
            <a:spAutoFit/>
          </a:bodyPr>
          <a:lstStyle/>
          <a:p>
            <a:pPr algn="l">
              <a:spcBef>
                <a:spcPts val="0"/>
              </a:spcBef>
            </a:pPr>
            <a:r>
              <a:rPr lang="sv-SE" sz="1400" b="1" dirty="0" smtClean="0"/>
              <a:t>Vi mår bra</a:t>
            </a:r>
          </a:p>
        </p:txBody>
      </p:sp>
      <p:sp>
        <p:nvSpPr>
          <p:cNvPr id="3" name="Högerpil 2"/>
          <p:cNvSpPr/>
          <p:nvPr/>
        </p:nvSpPr>
        <p:spPr bwMode="auto">
          <a:xfrm>
            <a:off x="2692281" y="1598455"/>
            <a:ext cx="691529" cy="242201"/>
          </a:xfrm>
          <a:prstGeom prst="rightArrow">
            <a:avLst/>
          </a:prstGeom>
          <a:noFill/>
          <a:ln w="9525" cap="flat" cmpd="sng" algn="ctr">
            <a:solidFill>
              <a:srgbClr val="003468"/>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sv-SE" sz="2200" b="0" i="0" u="none" strike="noStrike" cap="none" normalizeH="0" baseline="0" smtClean="0">
              <a:ln>
                <a:noFill/>
              </a:ln>
              <a:solidFill>
                <a:schemeClr val="tx1"/>
              </a:solidFill>
              <a:effectLst/>
              <a:latin typeface="Verdana" pitchFamily="34" charset="0"/>
              <a:ea typeface="Geneva" pitchFamily="1" charset="-128"/>
            </a:endParaRPr>
          </a:p>
        </p:txBody>
      </p:sp>
      <p:sp>
        <p:nvSpPr>
          <p:cNvPr id="24" name="Högerpil 23"/>
          <p:cNvSpPr/>
          <p:nvPr/>
        </p:nvSpPr>
        <p:spPr bwMode="auto">
          <a:xfrm>
            <a:off x="2692280" y="2037701"/>
            <a:ext cx="691529" cy="242201"/>
          </a:xfrm>
          <a:prstGeom prst="rightArrow">
            <a:avLst/>
          </a:prstGeom>
          <a:noFill/>
          <a:ln w="9525" cap="flat" cmpd="sng" algn="ctr">
            <a:solidFill>
              <a:srgbClr val="003468"/>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sv-SE" sz="2200" b="0" i="0" u="none" strike="noStrike" cap="none" normalizeH="0" baseline="0" smtClean="0">
              <a:ln>
                <a:noFill/>
              </a:ln>
              <a:solidFill>
                <a:schemeClr val="tx1"/>
              </a:solidFill>
              <a:effectLst/>
              <a:latin typeface="Verdana" pitchFamily="34" charset="0"/>
              <a:ea typeface="Geneva" pitchFamily="1" charset="-128"/>
            </a:endParaRPr>
          </a:p>
        </p:txBody>
      </p:sp>
      <p:sp>
        <p:nvSpPr>
          <p:cNvPr id="34" name="Högerpil 33"/>
          <p:cNvSpPr/>
          <p:nvPr/>
        </p:nvSpPr>
        <p:spPr bwMode="auto">
          <a:xfrm>
            <a:off x="2708460" y="2538946"/>
            <a:ext cx="691529" cy="242201"/>
          </a:xfrm>
          <a:prstGeom prst="rightArrow">
            <a:avLst/>
          </a:prstGeom>
          <a:noFill/>
          <a:ln w="9525" cap="flat" cmpd="sng" algn="ctr">
            <a:solidFill>
              <a:srgbClr val="003468"/>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sv-SE" sz="2200" b="0" i="0" u="none" strike="noStrike" cap="none" normalizeH="0" baseline="0" smtClean="0">
              <a:ln>
                <a:noFill/>
              </a:ln>
              <a:solidFill>
                <a:schemeClr val="tx1"/>
              </a:solidFill>
              <a:effectLst/>
              <a:latin typeface="Verdana" pitchFamily="34" charset="0"/>
              <a:ea typeface="Geneva" pitchFamily="1" charset="-128"/>
            </a:endParaRPr>
          </a:p>
        </p:txBody>
      </p:sp>
    </p:spTree>
    <p:extLst>
      <p:ext uri="{BB962C8B-B14F-4D97-AF65-F5344CB8AC3E}">
        <p14:creationId xmlns:p14="http://schemas.microsoft.com/office/powerpoint/2010/main" val="24868548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4"/>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9"/>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0"/>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6"/>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25"/>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26"/>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27"/>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28"/>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33"/>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31"/>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7" grpId="0"/>
      <p:bldP spid="18" grpId="0"/>
      <p:bldP spid="19" grpId="0"/>
      <p:bldP spid="20" grpId="0"/>
      <p:bldP spid="21" grpId="0"/>
      <p:bldP spid="22" grpId="0"/>
      <p:bldP spid="25" grpId="0"/>
      <p:bldP spid="26" grpId="0"/>
      <p:bldP spid="27" grpId="0"/>
      <p:bldP spid="28" grpId="0"/>
      <p:bldP spid="29" grpId="0" animBg="1"/>
      <p:bldP spid="30" grpId="0" animBg="1"/>
      <p:bldP spid="31" grpId="0" animBg="1"/>
      <p:bldP spid="32" grpId="0"/>
      <p:bldP spid="33" grpId="0"/>
      <p:bldP spid="2" grpId="0" animBg="1"/>
      <p:bldP spid="3" grpId="0" animBg="1"/>
      <p:bldP spid="24" grpId="0" animBg="1"/>
      <p:bldP spid="34"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ruta 7"/>
          <p:cNvSpPr txBox="1"/>
          <p:nvPr/>
        </p:nvSpPr>
        <p:spPr>
          <a:xfrm>
            <a:off x="-90142" y="1311146"/>
            <a:ext cx="2880320" cy="584775"/>
          </a:xfrm>
          <a:prstGeom prst="rect">
            <a:avLst/>
          </a:prstGeom>
          <a:noFill/>
        </p:spPr>
        <p:txBody>
          <a:bodyPr wrap="square" rtlCol="0">
            <a:spAutoFit/>
          </a:bodyPr>
          <a:lstStyle/>
          <a:p>
            <a:pPr algn="ctr"/>
            <a:r>
              <a:rPr lang="sv-SE" sz="3200" dirty="0" smtClean="0">
                <a:solidFill>
                  <a:schemeClr val="bg1"/>
                </a:solidFill>
              </a:rPr>
              <a:t>KONTAKT</a:t>
            </a:r>
            <a:endParaRPr lang="sv-SE" sz="3200" dirty="0">
              <a:solidFill>
                <a:schemeClr val="bg1"/>
              </a:solidFill>
            </a:endParaRPr>
          </a:p>
        </p:txBody>
      </p:sp>
      <p:sp>
        <p:nvSpPr>
          <p:cNvPr id="7" name="Platshållare för bildnummer 6"/>
          <p:cNvSpPr>
            <a:spLocks noGrp="1"/>
          </p:cNvSpPr>
          <p:nvPr>
            <p:ph type="sldNum" sz="quarter" idx="12"/>
          </p:nvPr>
        </p:nvSpPr>
        <p:spPr/>
        <p:txBody>
          <a:bodyPr/>
          <a:lstStyle/>
          <a:p>
            <a:fld id="{EF507F4B-B44B-4017-97A3-E9C08C994F4D}" type="slidenum">
              <a:rPr lang="sv-SE" smtClean="0"/>
              <a:t>46</a:t>
            </a:fld>
            <a:endParaRPr lang="sv-SE"/>
          </a:p>
        </p:txBody>
      </p:sp>
      <p:sp>
        <p:nvSpPr>
          <p:cNvPr id="13" name="Rektangel 12"/>
          <p:cNvSpPr/>
          <p:nvPr/>
        </p:nvSpPr>
        <p:spPr>
          <a:xfrm>
            <a:off x="325241" y="933279"/>
            <a:ext cx="5470919" cy="430887"/>
          </a:xfrm>
          <a:prstGeom prst="rect">
            <a:avLst/>
          </a:prstGeom>
        </p:spPr>
        <p:txBody>
          <a:bodyPr wrap="square">
            <a:spAutoFit/>
          </a:bodyPr>
          <a:lstStyle/>
          <a:p>
            <a:pPr algn="l"/>
            <a:r>
              <a:rPr lang="sv-SE" b="1" dirty="0" smtClean="0"/>
              <a:t>Känslor – behov - strategi</a:t>
            </a:r>
            <a:endParaRPr lang="sv-SE" dirty="0"/>
          </a:p>
        </p:txBody>
      </p:sp>
      <p:sp>
        <p:nvSpPr>
          <p:cNvPr id="17" name="Rektangel 16"/>
          <p:cNvSpPr/>
          <p:nvPr/>
        </p:nvSpPr>
        <p:spPr bwMode="auto">
          <a:xfrm>
            <a:off x="306027" y="1550277"/>
            <a:ext cx="2674130" cy="338554"/>
          </a:xfrm>
          <a:prstGeom prst="rect">
            <a:avLst/>
          </a:prstGeom>
          <a:no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sv-SE" sz="1600" b="0" i="0" u="none" strike="noStrike" cap="none" normalizeH="0" baseline="0" dirty="0" smtClean="0">
                <a:ln>
                  <a:noFill/>
                </a:ln>
                <a:solidFill>
                  <a:schemeClr val="tx1"/>
                </a:solidFill>
                <a:effectLst/>
                <a:latin typeface="Verdana" pitchFamily="34" charset="0"/>
                <a:ea typeface="Geneva" pitchFamily="1" charset="-128"/>
              </a:rPr>
              <a:t>Känner mig </a:t>
            </a:r>
            <a:r>
              <a:rPr lang="sv-SE" sz="1600" dirty="0" smtClean="0">
                <a:ea typeface="Geneva" pitchFamily="1" charset="-128"/>
              </a:rPr>
              <a:t>stressad</a:t>
            </a:r>
            <a:r>
              <a:rPr kumimoji="0" lang="sv-SE" sz="1600" b="0" i="0" u="none" strike="noStrike" cap="none" normalizeH="0" baseline="0" dirty="0" smtClean="0">
                <a:ln>
                  <a:noFill/>
                </a:ln>
                <a:solidFill>
                  <a:schemeClr val="tx1"/>
                </a:solidFill>
                <a:effectLst/>
                <a:latin typeface="Verdana" pitchFamily="34" charset="0"/>
                <a:ea typeface="Geneva" pitchFamily="1" charset="-128"/>
              </a:rPr>
              <a:t>     </a:t>
            </a:r>
          </a:p>
        </p:txBody>
      </p:sp>
      <p:sp>
        <p:nvSpPr>
          <p:cNvPr id="18" name="Rektangel 17"/>
          <p:cNvSpPr/>
          <p:nvPr/>
        </p:nvSpPr>
        <p:spPr bwMode="auto">
          <a:xfrm>
            <a:off x="3680395" y="1536715"/>
            <a:ext cx="3528658" cy="338554"/>
          </a:xfrm>
          <a:prstGeom prst="rect">
            <a:avLst/>
          </a:prstGeom>
          <a:no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sv-SE" sz="1600" b="0" i="0" u="none" strike="noStrike" cap="none" normalizeH="0" baseline="0" dirty="0" smtClean="0">
                <a:ln>
                  <a:noFill/>
                </a:ln>
                <a:solidFill>
                  <a:schemeClr val="tx1"/>
                </a:solidFill>
                <a:effectLst/>
                <a:latin typeface="Verdana" pitchFamily="34" charset="0"/>
                <a:ea typeface="Geneva" pitchFamily="1" charset="-128"/>
              </a:rPr>
              <a:t>Behov av </a:t>
            </a:r>
            <a:r>
              <a:rPr lang="sv-SE" sz="1600" dirty="0" smtClean="0">
                <a:ea typeface="Geneva" pitchFamily="1" charset="-128"/>
              </a:rPr>
              <a:t>lugn och ro</a:t>
            </a:r>
            <a:r>
              <a:rPr kumimoji="0" lang="sv-SE" sz="1600" b="0" i="0" u="none" strike="noStrike" cap="none" normalizeH="0" baseline="0" dirty="0" smtClean="0">
                <a:ln>
                  <a:noFill/>
                </a:ln>
                <a:solidFill>
                  <a:schemeClr val="tx1"/>
                </a:solidFill>
                <a:effectLst/>
                <a:latin typeface="Verdana" pitchFamily="34" charset="0"/>
                <a:ea typeface="Geneva" pitchFamily="1" charset="-128"/>
              </a:rPr>
              <a:t>                </a:t>
            </a:r>
          </a:p>
        </p:txBody>
      </p:sp>
      <p:sp>
        <p:nvSpPr>
          <p:cNvPr id="19" name="Rektangel 18"/>
          <p:cNvSpPr/>
          <p:nvPr/>
        </p:nvSpPr>
        <p:spPr bwMode="auto">
          <a:xfrm>
            <a:off x="3695983" y="2021867"/>
            <a:ext cx="2715936" cy="338554"/>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r>
              <a:rPr kumimoji="0" lang="sv-SE" sz="1600" b="0" i="0" u="none" strike="noStrike" cap="none" normalizeH="0" baseline="0" dirty="0" smtClean="0">
                <a:ln>
                  <a:noFill/>
                </a:ln>
                <a:solidFill>
                  <a:schemeClr val="tx1"/>
                </a:solidFill>
                <a:effectLst/>
                <a:latin typeface="Verdana" pitchFamily="34" charset="0"/>
                <a:ea typeface="Geneva" pitchFamily="1" charset="-128"/>
              </a:rPr>
              <a:t>Behov av gemenskap    </a:t>
            </a:r>
          </a:p>
        </p:txBody>
      </p:sp>
      <p:sp>
        <p:nvSpPr>
          <p:cNvPr id="20" name="Rektangel 19"/>
          <p:cNvSpPr/>
          <p:nvPr/>
        </p:nvSpPr>
        <p:spPr bwMode="auto">
          <a:xfrm>
            <a:off x="325241" y="2031252"/>
            <a:ext cx="2276585" cy="338554"/>
          </a:xfrm>
          <a:prstGeom prst="rect">
            <a:avLst/>
          </a:prstGeom>
          <a:no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sv-SE" sz="1600" b="0" i="0" u="none" strike="noStrike" cap="none" normalizeH="0" baseline="0" dirty="0" smtClean="0">
                <a:ln>
                  <a:noFill/>
                </a:ln>
                <a:solidFill>
                  <a:schemeClr val="tx1"/>
                </a:solidFill>
                <a:effectLst/>
                <a:latin typeface="Verdana" pitchFamily="34" charset="0"/>
                <a:ea typeface="Geneva" pitchFamily="1" charset="-128"/>
              </a:rPr>
              <a:t>Känner mig ensam  </a:t>
            </a:r>
          </a:p>
        </p:txBody>
      </p:sp>
      <p:sp>
        <p:nvSpPr>
          <p:cNvPr id="21" name="Rektangel 20"/>
          <p:cNvSpPr/>
          <p:nvPr/>
        </p:nvSpPr>
        <p:spPr bwMode="auto">
          <a:xfrm>
            <a:off x="334057" y="2536968"/>
            <a:ext cx="2258952" cy="338554"/>
          </a:xfrm>
          <a:prstGeom prst="rect">
            <a:avLst/>
          </a:prstGeom>
          <a:no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sv-SE" sz="1600" b="0" i="0" u="none" strike="noStrike" cap="none" normalizeH="0" baseline="0" dirty="0" smtClean="0">
                <a:ln>
                  <a:noFill/>
                </a:ln>
                <a:solidFill>
                  <a:schemeClr val="tx1"/>
                </a:solidFill>
                <a:effectLst/>
                <a:latin typeface="Verdana" pitchFamily="34" charset="0"/>
                <a:ea typeface="Geneva" pitchFamily="1" charset="-128"/>
              </a:rPr>
              <a:t>Känner mig ledsen  </a:t>
            </a:r>
          </a:p>
        </p:txBody>
      </p:sp>
      <p:sp>
        <p:nvSpPr>
          <p:cNvPr id="22" name="Rektangel 21"/>
          <p:cNvSpPr/>
          <p:nvPr/>
        </p:nvSpPr>
        <p:spPr bwMode="auto">
          <a:xfrm>
            <a:off x="3686394" y="2536968"/>
            <a:ext cx="2715936" cy="338554"/>
          </a:xfrm>
          <a:prstGeom prst="rect">
            <a:avLst/>
          </a:prstGeom>
          <a:no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sv-SE" sz="1600" b="0" i="0" u="none" strike="noStrike" cap="none" normalizeH="0" baseline="0" dirty="0" smtClean="0">
                <a:ln>
                  <a:noFill/>
                </a:ln>
                <a:solidFill>
                  <a:schemeClr val="tx1"/>
                </a:solidFill>
                <a:effectLst/>
                <a:latin typeface="Verdana" pitchFamily="34" charset="0"/>
                <a:ea typeface="Geneva" pitchFamily="1" charset="-128"/>
              </a:rPr>
              <a:t>Behov av tröst av någon</a:t>
            </a:r>
          </a:p>
        </p:txBody>
      </p:sp>
      <p:sp>
        <p:nvSpPr>
          <p:cNvPr id="25" name="Rektangel 24"/>
          <p:cNvSpPr/>
          <p:nvPr/>
        </p:nvSpPr>
        <p:spPr bwMode="auto">
          <a:xfrm>
            <a:off x="384227" y="4624546"/>
            <a:ext cx="2457725" cy="338554"/>
          </a:xfrm>
          <a:prstGeom prst="rect">
            <a:avLst/>
          </a:prstGeom>
          <a:no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sv-SE" sz="1600" b="0" i="0" u="none" strike="noStrike" cap="none" normalizeH="0" baseline="0" dirty="0" smtClean="0">
                <a:ln>
                  <a:noFill/>
                </a:ln>
                <a:solidFill>
                  <a:schemeClr val="tx1"/>
                </a:solidFill>
                <a:effectLst/>
                <a:latin typeface="Verdana" pitchFamily="34" charset="0"/>
                <a:ea typeface="Geneva" pitchFamily="1" charset="-128"/>
              </a:rPr>
              <a:t>Känner mig </a:t>
            </a:r>
            <a:r>
              <a:rPr lang="sv-SE" sz="1600" dirty="0" smtClean="0">
                <a:ea typeface="Geneva" pitchFamily="1" charset="-128"/>
              </a:rPr>
              <a:t>stressad</a:t>
            </a:r>
            <a:r>
              <a:rPr kumimoji="0" lang="sv-SE" sz="1600" b="0" i="0" u="none" strike="noStrike" cap="none" normalizeH="0" baseline="0" dirty="0" smtClean="0">
                <a:ln>
                  <a:noFill/>
                </a:ln>
                <a:solidFill>
                  <a:schemeClr val="tx1"/>
                </a:solidFill>
                <a:effectLst/>
                <a:latin typeface="Verdana" pitchFamily="34" charset="0"/>
                <a:ea typeface="Geneva" pitchFamily="1" charset="-128"/>
              </a:rPr>
              <a:t>  </a:t>
            </a:r>
          </a:p>
        </p:txBody>
      </p:sp>
      <p:sp>
        <p:nvSpPr>
          <p:cNvPr id="26" name="Rektangel 25"/>
          <p:cNvSpPr/>
          <p:nvPr/>
        </p:nvSpPr>
        <p:spPr bwMode="auto">
          <a:xfrm>
            <a:off x="3176765" y="4654030"/>
            <a:ext cx="2747868" cy="338554"/>
          </a:xfrm>
          <a:prstGeom prst="rect">
            <a:avLst/>
          </a:prstGeom>
          <a:no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sv-SE" sz="1600" b="0" i="0" u="none" strike="noStrike" cap="none" normalizeH="0" baseline="0" dirty="0" smtClean="0">
                <a:ln>
                  <a:noFill/>
                </a:ln>
                <a:solidFill>
                  <a:schemeClr val="tx1"/>
                </a:solidFill>
                <a:effectLst/>
                <a:latin typeface="Verdana" pitchFamily="34" charset="0"/>
                <a:ea typeface="Geneva" pitchFamily="1" charset="-128"/>
              </a:rPr>
              <a:t>Äter </a:t>
            </a:r>
            <a:r>
              <a:rPr lang="sv-SE" sz="1600" dirty="0" smtClean="0">
                <a:ea typeface="Geneva" pitchFamily="1" charset="-128"/>
              </a:rPr>
              <a:t>choklad och godis</a:t>
            </a:r>
            <a:r>
              <a:rPr kumimoji="0" lang="sv-SE" sz="1600" b="0" i="0" u="none" strike="noStrike" cap="none" normalizeH="0" baseline="0" dirty="0" smtClean="0">
                <a:ln>
                  <a:noFill/>
                </a:ln>
                <a:solidFill>
                  <a:schemeClr val="tx1"/>
                </a:solidFill>
                <a:effectLst/>
                <a:latin typeface="Verdana" pitchFamily="34" charset="0"/>
                <a:ea typeface="Geneva" pitchFamily="1" charset="-128"/>
              </a:rPr>
              <a:t>   </a:t>
            </a:r>
          </a:p>
        </p:txBody>
      </p:sp>
      <p:sp>
        <p:nvSpPr>
          <p:cNvPr id="27" name="Rektangel 26"/>
          <p:cNvSpPr/>
          <p:nvPr/>
        </p:nvSpPr>
        <p:spPr bwMode="auto">
          <a:xfrm>
            <a:off x="3176765" y="5158370"/>
            <a:ext cx="3922677" cy="338554"/>
          </a:xfrm>
          <a:prstGeom prst="rect">
            <a:avLst/>
          </a:prstGeom>
          <a:no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sv-SE" sz="1600" b="0" i="0" u="none" strike="noStrike" cap="none" normalizeH="0" baseline="0" dirty="0" smtClean="0">
                <a:ln>
                  <a:noFill/>
                </a:ln>
                <a:solidFill>
                  <a:schemeClr val="tx1"/>
                </a:solidFill>
                <a:effectLst/>
                <a:latin typeface="Verdana" pitchFamily="34" charset="0"/>
                <a:ea typeface="Geneva" pitchFamily="1" charset="-128"/>
              </a:rPr>
              <a:t>Hoppar över lunchen                      </a:t>
            </a:r>
          </a:p>
        </p:txBody>
      </p:sp>
      <p:sp>
        <p:nvSpPr>
          <p:cNvPr id="28" name="Rektangel 27"/>
          <p:cNvSpPr/>
          <p:nvPr/>
        </p:nvSpPr>
        <p:spPr bwMode="auto">
          <a:xfrm>
            <a:off x="3228695" y="5691433"/>
            <a:ext cx="1473096" cy="338554"/>
          </a:xfrm>
          <a:prstGeom prst="rect">
            <a:avLst/>
          </a:prstGeom>
          <a:no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sv-SE" sz="1600" b="0" i="0" u="none" strike="noStrike" cap="none" normalizeH="0" baseline="0" dirty="0" smtClean="0">
                <a:ln>
                  <a:noFill/>
                </a:ln>
                <a:solidFill>
                  <a:schemeClr val="tx1"/>
                </a:solidFill>
                <a:effectLst/>
                <a:latin typeface="Verdana" pitchFamily="34" charset="0"/>
                <a:ea typeface="Geneva" pitchFamily="1" charset="-128"/>
              </a:rPr>
              <a:t>Jobbar mera</a:t>
            </a:r>
          </a:p>
        </p:txBody>
      </p:sp>
      <p:sp>
        <p:nvSpPr>
          <p:cNvPr id="29" name="Höger klammerparentes 28"/>
          <p:cNvSpPr/>
          <p:nvPr/>
        </p:nvSpPr>
        <p:spPr bwMode="auto">
          <a:xfrm>
            <a:off x="6310620" y="1150636"/>
            <a:ext cx="523900" cy="2136284"/>
          </a:xfrm>
          <a:prstGeom prst="rightBrace">
            <a:avLst>
              <a:gd name="adj1" fmla="val 38426"/>
              <a:gd name="adj2" fmla="val 50000"/>
            </a:avLst>
          </a:prstGeom>
          <a:noFill/>
          <a:ln w="9525" cap="flat" cmpd="sng" algn="ctr">
            <a:solidFill>
              <a:srgbClr val="003468"/>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sv-SE" sz="2200" b="0" i="0" u="none" strike="noStrike" cap="none" normalizeH="0" baseline="0" smtClean="0">
              <a:ln>
                <a:noFill/>
              </a:ln>
              <a:solidFill>
                <a:schemeClr val="tx1"/>
              </a:solidFill>
              <a:effectLst/>
              <a:latin typeface="Verdana" pitchFamily="34" charset="0"/>
              <a:ea typeface="Geneva" pitchFamily="1" charset="-128"/>
            </a:endParaRPr>
          </a:p>
        </p:txBody>
      </p:sp>
      <p:sp>
        <p:nvSpPr>
          <p:cNvPr id="30" name="Uttryckssymbol 29"/>
          <p:cNvSpPr/>
          <p:nvPr/>
        </p:nvSpPr>
        <p:spPr bwMode="auto">
          <a:xfrm>
            <a:off x="7099442" y="1561713"/>
            <a:ext cx="1203729" cy="1190301"/>
          </a:xfrm>
          <a:prstGeom prst="smileyFace">
            <a:avLst/>
          </a:prstGeom>
          <a:noFill/>
          <a:ln w="28575" cap="flat" cmpd="sng" algn="ctr">
            <a:solidFill>
              <a:schemeClr val="accent2">
                <a:lumMod val="50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sv-SE" sz="2200" b="0" i="0" u="none" strike="noStrike" cap="none" normalizeH="0" baseline="0" smtClean="0">
              <a:ln>
                <a:noFill/>
              </a:ln>
              <a:solidFill>
                <a:schemeClr val="tx1"/>
              </a:solidFill>
              <a:effectLst/>
              <a:latin typeface="Verdana" pitchFamily="34" charset="0"/>
              <a:ea typeface="Geneva" pitchFamily="1" charset="-128"/>
            </a:endParaRPr>
          </a:p>
        </p:txBody>
      </p:sp>
      <p:sp>
        <p:nvSpPr>
          <p:cNvPr id="31" name="Höger klammerparentes 30"/>
          <p:cNvSpPr/>
          <p:nvPr/>
        </p:nvSpPr>
        <p:spPr bwMode="auto">
          <a:xfrm>
            <a:off x="6012088" y="4489777"/>
            <a:ext cx="398119" cy="1899456"/>
          </a:xfrm>
          <a:prstGeom prst="rightBrace">
            <a:avLst>
              <a:gd name="adj1" fmla="val 42438"/>
              <a:gd name="adj2" fmla="val 50000"/>
            </a:avLst>
          </a:prstGeom>
          <a:noFill/>
          <a:ln w="9525" cap="flat" cmpd="sng" algn="ctr">
            <a:solidFill>
              <a:srgbClr val="003468"/>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sv-SE" sz="2200" b="0" i="0" u="none" strike="noStrike" cap="none" normalizeH="0" baseline="0" smtClean="0">
              <a:ln>
                <a:noFill/>
              </a:ln>
              <a:solidFill>
                <a:schemeClr val="tx1"/>
              </a:solidFill>
              <a:effectLst/>
              <a:latin typeface="Verdana" pitchFamily="34" charset="0"/>
              <a:ea typeface="Geneva" pitchFamily="1" charset="-128"/>
            </a:endParaRPr>
          </a:p>
        </p:txBody>
      </p:sp>
      <p:sp>
        <p:nvSpPr>
          <p:cNvPr id="32" name="textruta 31"/>
          <p:cNvSpPr txBox="1"/>
          <p:nvPr/>
        </p:nvSpPr>
        <p:spPr>
          <a:xfrm>
            <a:off x="6492509" y="4673750"/>
            <a:ext cx="2484927" cy="1384995"/>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rtlCol="0">
            <a:spAutoFit/>
          </a:bodyPr>
          <a:lstStyle/>
          <a:p>
            <a:pPr algn="l">
              <a:spcBef>
                <a:spcPts val="0"/>
              </a:spcBef>
            </a:pPr>
            <a:r>
              <a:rPr lang="sv-SE" sz="1200" dirty="0" smtClean="0"/>
              <a:t>Om vi dövar känslan, </a:t>
            </a:r>
            <a:br>
              <a:rPr lang="sv-SE" sz="1200" dirty="0" smtClean="0"/>
            </a:br>
            <a:r>
              <a:rPr lang="sv-SE" sz="1200" dirty="0" smtClean="0"/>
              <a:t>kan vi inte koppla dem till våra behov och då kan vi göra sämre val/ strategier som vi inte kommer bli nöjda med plus andra</a:t>
            </a:r>
          </a:p>
          <a:p>
            <a:pPr algn="l">
              <a:spcBef>
                <a:spcPts val="0"/>
              </a:spcBef>
            </a:pPr>
            <a:r>
              <a:rPr lang="sv-SE" sz="1200" dirty="0" smtClean="0"/>
              <a:t>konsekvenser</a:t>
            </a:r>
          </a:p>
        </p:txBody>
      </p:sp>
      <p:sp>
        <p:nvSpPr>
          <p:cNvPr id="33" name="Rektangel 32"/>
          <p:cNvSpPr/>
          <p:nvPr/>
        </p:nvSpPr>
        <p:spPr bwMode="auto">
          <a:xfrm>
            <a:off x="3235287" y="6176053"/>
            <a:ext cx="2720040" cy="338554"/>
          </a:xfrm>
          <a:prstGeom prst="rect">
            <a:avLst/>
          </a:prstGeom>
          <a:no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sv-SE" sz="1600" b="0" i="0" u="none" strike="noStrike" cap="none" normalizeH="0" baseline="0" dirty="0" smtClean="0">
                <a:ln>
                  <a:noFill/>
                </a:ln>
                <a:solidFill>
                  <a:schemeClr val="tx1"/>
                </a:solidFill>
                <a:effectLst/>
                <a:latin typeface="Verdana" pitchFamily="34" charset="0"/>
                <a:ea typeface="Geneva" pitchFamily="1" charset="-128"/>
              </a:rPr>
              <a:t>Äter mediciner,</a:t>
            </a:r>
            <a:r>
              <a:rPr kumimoji="0" lang="sv-SE" sz="1600" b="0" i="0" u="none" strike="noStrike" cap="none" normalizeH="0" dirty="0" smtClean="0">
                <a:ln>
                  <a:noFill/>
                </a:ln>
                <a:solidFill>
                  <a:schemeClr val="tx1"/>
                </a:solidFill>
                <a:effectLst/>
                <a:latin typeface="Verdana" pitchFamily="34" charset="0"/>
                <a:ea typeface="Geneva" pitchFamily="1" charset="-128"/>
              </a:rPr>
              <a:t> röker</a:t>
            </a:r>
            <a:r>
              <a:rPr kumimoji="0" lang="sv-SE" sz="1600" b="0" i="0" u="none" strike="noStrike" cap="none" normalizeH="0" baseline="0" dirty="0" smtClean="0">
                <a:ln>
                  <a:noFill/>
                </a:ln>
                <a:solidFill>
                  <a:schemeClr val="tx1"/>
                </a:solidFill>
                <a:effectLst/>
                <a:latin typeface="Verdana" pitchFamily="34" charset="0"/>
                <a:ea typeface="Geneva" pitchFamily="1" charset="-128"/>
              </a:rPr>
              <a:t>     </a:t>
            </a:r>
          </a:p>
        </p:txBody>
      </p:sp>
      <p:sp>
        <p:nvSpPr>
          <p:cNvPr id="23" name="textruta 22"/>
          <p:cNvSpPr txBox="1"/>
          <p:nvPr/>
        </p:nvSpPr>
        <p:spPr>
          <a:xfrm>
            <a:off x="2530237" y="3156229"/>
            <a:ext cx="3715279" cy="1384995"/>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rtlCol="0">
            <a:spAutoFit/>
          </a:bodyPr>
          <a:lstStyle/>
          <a:p>
            <a:pPr algn="l"/>
            <a:r>
              <a:rPr lang="sv-SE" sz="6600" dirty="0" smtClean="0"/>
              <a:t>Dialog</a:t>
            </a:r>
            <a:br>
              <a:rPr lang="sv-SE" sz="6600" dirty="0" smtClean="0"/>
            </a:br>
            <a:r>
              <a:rPr lang="sv-SE" sz="1800" dirty="0" smtClean="0"/>
              <a:t>   </a:t>
            </a:r>
          </a:p>
        </p:txBody>
      </p:sp>
      <p:sp>
        <p:nvSpPr>
          <p:cNvPr id="34" name="textruta 33"/>
          <p:cNvSpPr txBox="1"/>
          <p:nvPr/>
        </p:nvSpPr>
        <p:spPr>
          <a:xfrm>
            <a:off x="7091950" y="2848452"/>
            <a:ext cx="1883884" cy="307777"/>
          </a:xfrm>
          <a:prstGeom prst="rect">
            <a:avLst/>
          </a:prstGeom>
          <a:ln>
            <a:noFill/>
          </a:ln>
        </p:spPr>
        <p:style>
          <a:lnRef idx="2">
            <a:schemeClr val="accent5"/>
          </a:lnRef>
          <a:fillRef idx="1">
            <a:schemeClr val="lt1"/>
          </a:fillRef>
          <a:effectRef idx="0">
            <a:schemeClr val="accent5"/>
          </a:effectRef>
          <a:fontRef idx="minor">
            <a:schemeClr val="dk1"/>
          </a:fontRef>
        </p:style>
        <p:txBody>
          <a:bodyPr wrap="square" rtlCol="0">
            <a:spAutoFit/>
          </a:bodyPr>
          <a:lstStyle/>
          <a:p>
            <a:pPr algn="l">
              <a:spcBef>
                <a:spcPts val="0"/>
              </a:spcBef>
            </a:pPr>
            <a:r>
              <a:rPr lang="sv-SE" sz="1400" b="1" dirty="0" smtClean="0"/>
              <a:t>Vi mår bra</a:t>
            </a:r>
          </a:p>
        </p:txBody>
      </p:sp>
      <p:sp>
        <p:nvSpPr>
          <p:cNvPr id="35" name="Högerpil 34"/>
          <p:cNvSpPr/>
          <p:nvPr/>
        </p:nvSpPr>
        <p:spPr bwMode="auto">
          <a:xfrm>
            <a:off x="2742563" y="1609100"/>
            <a:ext cx="691529" cy="242201"/>
          </a:xfrm>
          <a:prstGeom prst="rightArrow">
            <a:avLst/>
          </a:prstGeom>
          <a:noFill/>
          <a:ln w="9525" cap="flat" cmpd="sng" algn="ctr">
            <a:solidFill>
              <a:srgbClr val="003468"/>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sv-SE" sz="2200" b="0" i="0" u="none" strike="noStrike" cap="none" normalizeH="0" baseline="0" smtClean="0">
              <a:ln>
                <a:noFill/>
              </a:ln>
              <a:solidFill>
                <a:schemeClr val="tx1"/>
              </a:solidFill>
              <a:effectLst/>
              <a:latin typeface="Verdana" pitchFamily="34" charset="0"/>
              <a:ea typeface="Geneva" pitchFamily="1" charset="-128"/>
            </a:endParaRPr>
          </a:p>
        </p:txBody>
      </p:sp>
      <p:sp>
        <p:nvSpPr>
          <p:cNvPr id="36" name="Högerpil 35"/>
          <p:cNvSpPr/>
          <p:nvPr/>
        </p:nvSpPr>
        <p:spPr bwMode="auto">
          <a:xfrm>
            <a:off x="2770521" y="2125165"/>
            <a:ext cx="691529" cy="242201"/>
          </a:xfrm>
          <a:prstGeom prst="rightArrow">
            <a:avLst/>
          </a:prstGeom>
          <a:noFill/>
          <a:ln w="9525" cap="flat" cmpd="sng" algn="ctr">
            <a:solidFill>
              <a:srgbClr val="003468"/>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sv-SE" sz="2200" b="0" i="0" u="none" strike="noStrike" cap="none" normalizeH="0" baseline="0" smtClean="0">
              <a:ln>
                <a:noFill/>
              </a:ln>
              <a:solidFill>
                <a:schemeClr val="tx1"/>
              </a:solidFill>
              <a:effectLst/>
              <a:latin typeface="Verdana" pitchFamily="34" charset="0"/>
              <a:ea typeface="Geneva" pitchFamily="1" charset="-128"/>
            </a:endParaRPr>
          </a:p>
        </p:txBody>
      </p:sp>
      <p:sp>
        <p:nvSpPr>
          <p:cNvPr id="37" name="Högerpil 36"/>
          <p:cNvSpPr/>
          <p:nvPr/>
        </p:nvSpPr>
        <p:spPr bwMode="auto">
          <a:xfrm>
            <a:off x="2770521" y="2620877"/>
            <a:ext cx="691529" cy="242201"/>
          </a:xfrm>
          <a:prstGeom prst="rightArrow">
            <a:avLst/>
          </a:prstGeom>
          <a:noFill/>
          <a:ln w="9525" cap="flat" cmpd="sng" algn="ctr">
            <a:solidFill>
              <a:srgbClr val="003468"/>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sv-SE" sz="2200" b="0" i="0" u="none" strike="noStrike" cap="none" normalizeH="0" baseline="0" smtClean="0">
              <a:ln>
                <a:noFill/>
              </a:ln>
              <a:solidFill>
                <a:schemeClr val="tx1"/>
              </a:solidFill>
              <a:effectLst/>
              <a:latin typeface="Verdana" pitchFamily="34" charset="0"/>
              <a:ea typeface="Geneva" pitchFamily="1" charset="-128"/>
            </a:endParaRPr>
          </a:p>
        </p:txBody>
      </p:sp>
    </p:spTree>
    <p:extLst>
      <p:ext uri="{BB962C8B-B14F-4D97-AF65-F5344CB8AC3E}">
        <p14:creationId xmlns:p14="http://schemas.microsoft.com/office/powerpoint/2010/main" val="25350457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latshållare för bildnummer 6"/>
          <p:cNvSpPr>
            <a:spLocks noGrp="1"/>
          </p:cNvSpPr>
          <p:nvPr>
            <p:ph type="sldNum" sz="quarter" idx="12"/>
          </p:nvPr>
        </p:nvSpPr>
        <p:spPr/>
        <p:txBody>
          <a:bodyPr/>
          <a:lstStyle/>
          <a:p>
            <a:fld id="{EF507F4B-B44B-4017-97A3-E9C08C994F4D}" type="slidenum">
              <a:rPr lang="sv-SE" smtClean="0"/>
              <a:t>47</a:t>
            </a:fld>
            <a:endParaRPr lang="sv-SE"/>
          </a:p>
        </p:txBody>
      </p:sp>
      <p:sp>
        <p:nvSpPr>
          <p:cNvPr id="9" name="Upp-ned 8"/>
          <p:cNvSpPr/>
          <p:nvPr/>
        </p:nvSpPr>
        <p:spPr bwMode="auto">
          <a:xfrm rot="7183305">
            <a:off x="3066470" y="2222182"/>
            <a:ext cx="269484" cy="722062"/>
          </a:xfrm>
          <a:prstGeom prst="upDownArrow">
            <a:avLst/>
          </a:prstGeom>
          <a:solidFill>
            <a:srgbClr val="002060"/>
          </a:solidFill>
          <a:ln w="9525" cap="flat" cmpd="sng" algn="ctr">
            <a:solidFill>
              <a:schemeClr val="accent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sv-SE" sz="2200" b="0" i="0" u="none" strike="noStrike" cap="none" normalizeH="0" baseline="0" smtClean="0">
              <a:ln>
                <a:noFill/>
              </a:ln>
              <a:solidFill>
                <a:schemeClr val="tx1"/>
              </a:solidFill>
              <a:effectLst/>
              <a:latin typeface="Verdana" pitchFamily="34" charset="0"/>
              <a:ea typeface="Geneva" pitchFamily="1" charset="-128"/>
            </a:endParaRPr>
          </a:p>
        </p:txBody>
      </p:sp>
      <p:sp>
        <p:nvSpPr>
          <p:cNvPr id="11" name="Upp-ned 10"/>
          <p:cNvSpPr/>
          <p:nvPr/>
        </p:nvSpPr>
        <p:spPr bwMode="auto">
          <a:xfrm rot="3203978">
            <a:off x="5383278" y="2227111"/>
            <a:ext cx="269484" cy="722062"/>
          </a:xfrm>
          <a:prstGeom prst="upDownArrow">
            <a:avLst/>
          </a:prstGeom>
          <a:solidFill>
            <a:srgbClr val="002060"/>
          </a:solidFill>
          <a:ln w="9525" cap="flat" cmpd="sng" algn="ctr">
            <a:solidFill>
              <a:schemeClr val="accent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sv-SE" sz="2200" b="0" i="0" u="none" strike="noStrike" cap="none" normalizeH="0" baseline="0" smtClean="0">
              <a:ln>
                <a:noFill/>
              </a:ln>
              <a:solidFill>
                <a:schemeClr val="tx1"/>
              </a:solidFill>
              <a:effectLst/>
              <a:latin typeface="Verdana" pitchFamily="34" charset="0"/>
              <a:ea typeface="Geneva" pitchFamily="1" charset="-128"/>
            </a:endParaRPr>
          </a:p>
        </p:txBody>
      </p:sp>
      <p:sp>
        <p:nvSpPr>
          <p:cNvPr id="12" name="Upp-ned 11"/>
          <p:cNvSpPr/>
          <p:nvPr/>
        </p:nvSpPr>
        <p:spPr bwMode="auto">
          <a:xfrm rot="7204145">
            <a:off x="5430179" y="4132438"/>
            <a:ext cx="269484" cy="722062"/>
          </a:xfrm>
          <a:prstGeom prst="upDownArrow">
            <a:avLst/>
          </a:prstGeom>
          <a:solidFill>
            <a:srgbClr val="002060"/>
          </a:solidFill>
          <a:ln w="9525" cap="flat" cmpd="sng" algn="ctr">
            <a:solidFill>
              <a:schemeClr val="accent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sv-SE" sz="2200" b="0" i="0" u="none" strike="noStrike" cap="none" normalizeH="0" baseline="0" smtClean="0">
              <a:ln>
                <a:noFill/>
              </a:ln>
              <a:solidFill>
                <a:schemeClr val="tx1"/>
              </a:solidFill>
              <a:effectLst/>
              <a:latin typeface="Verdana" pitchFamily="34" charset="0"/>
              <a:ea typeface="Geneva" pitchFamily="1" charset="-128"/>
            </a:endParaRPr>
          </a:p>
        </p:txBody>
      </p:sp>
      <p:sp>
        <p:nvSpPr>
          <p:cNvPr id="13" name="textruta 12"/>
          <p:cNvSpPr txBox="1"/>
          <p:nvPr/>
        </p:nvSpPr>
        <p:spPr>
          <a:xfrm>
            <a:off x="2932142" y="3229493"/>
            <a:ext cx="2880320" cy="646331"/>
          </a:xfrm>
          <a:prstGeom prst="rect">
            <a:avLst/>
          </a:prstGeom>
          <a:noFill/>
        </p:spPr>
        <p:txBody>
          <a:bodyPr wrap="square" rtlCol="0">
            <a:spAutoFit/>
          </a:bodyPr>
          <a:lstStyle/>
          <a:p>
            <a:pPr algn="ctr"/>
            <a:r>
              <a:rPr lang="sv-SE" sz="1800" b="1" dirty="0" smtClean="0">
                <a:solidFill>
                  <a:srgbClr val="002060"/>
                </a:solidFill>
              </a:rPr>
              <a:t>Intentionen </a:t>
            </a:r>
            <a:br>
              <a:rPr lang="sv-SE" sz="1800" b="1" dirty="0" smtClean="0">
                <a:solidFill>
                  <a:srgbClr val="002060"/>
                </a:solidFill>
              </a:rPr>
            </a:br>
            <a:r>
              <a:rPr lang="sv-SE" sz="1800" b="1" dirty="0" smtClean="0">
                <a:solidFill>
                  <a:srgbClr val="002060"/>
                </a:solidFill>
              </a:rPr>
              <a:t>är kontakt</a:t>
            </a:r>
            <a:endParaRPr lang="sv-SE" sz="1800" b="1" dirty="0">
              <a:solidFill>
                <a:srgbClr val="002060"/>
              </a:solidFill>
            </a:endParaRPr>
          </a:p>
        </p:txBody>
      </p:sp>
      <p:sp>
        <p:nvSpPr>
          <p:cNvPr id="14" name="Ellips 13"/>
          <p:cNvSpPr/>
          <p:nvPr/>
        </p:nvSpPr>
        <p:spPr bwMode="auto">
          <a:xfrm>
            <a:off x="3237185" y="2554013"/>
            <a:ext cx="2270235" cy="1985041"/>
          </a:xfrm>
          <a:prstGeom prst="ellipse">
            <a:avLst/>
          </a:prstGeom>
          <a:noFill/>
          <a:ln w="76200" cap="flat" cmpd="sng" algn="ctr">
            <a:solidFill>
              <a:srgbClr val="003468"/>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sv-SE" sz="2200" b="0" i="0" u="none" strike="noStrike" cap="none" normalizeH="0" baseline="0" smtClean="0">
              <a:ln>
                <a:noFill/>
              </a:ln>
              <a:solidFill>
                <a:schemeClr val="tx1"/>
              </a:solidFill>
              <a:effectLst/>
              <a:latin typeface="Verdana" pitchFamily="34" charset="0"/>
              <a:ea typeface="Geneva" pitchFamily="1" charset="-128"/>
            </a:endParaRPr>
          </a:p>
        </p:txBody>
      </p:sp>
      <p:sp>
        <p:nvSpPr>
          <p:cNvPr id="16" name="textruta 15"/>
          <p:cNvSpPr txBox="1"/>
          <p:nvPr/>
        </p:nvSpPr>
        <p:spPr>
          <a:xfrm>
            <a:off x="774623" y="1810176"/>
            <a:ext cx="2092384" cy="738664"/>
          </a:xfrm>
          <a:prstGeom prst="rect">
            <a:avLst/>
          </a:prstGeom>
          <a:ln w="57150">
            <a:solidFill>
              <a:schemeClr val="accent1"/>
            </a:solidFill>
          </a:ln>
        </p:spPr>
        <p:style>
          <a:lnRef idx="2">
            <a:schemeClr val="accent5"/>
          </a:lnRef>
          <a:fillRef idx="1">
            <a:schemeClr val="lt1"/>
          </a:fillRef>
          <a:effectRef idx="0">
            <a:schemeClr val="accent5"/>
          </a:effectRef>
          <a:fontRef idx="minor">
            <a:schemeClr val="dk1"/>
          </a:fontRef>
        </p:style>
        <p:txBody>
          <a:bodyPr wrap="square" rtlCol="0">
            <a:spAutoFit/>
          </a:bodyPr>
          <a:lstStyle/>
          <a:p>
            <a:pPr>
              <a:spcBef>
                <a:spcPts val="0"/>
              </a:spcBef>
            </a:pPr>
            <a:r>
              <a:rPr lang="sv-SE" sz="1400" b="1" dirty="0" smtClean="0">
                <a:solidFill>
                  <a:schemeClr val="accent1">
                    <a:lumMod val="75000"/>
                  </a:schemeClr>
                </a:solidFill>
              </a:rPr>
              <a:t/>
            </a:r>
            <a:br>
              <a:rPr lang="sv-SE" sz="1400" b="1" dirty="0" smtClean="0">
                <a:solidFill>
                  <a:schemeClr val="accent1">
                    <a:lumMod val="75000"/>
                  </a:schemeClr>
                </a:solidFill>
              </a:rPr>
            </a:br>
            <a:r>
              <a:rPr lang="sv-SE" sz="1400" b="1" dirty="0" smtClean="0">
                <a:solidFill>
                  <a:schemeClr val="accent1">
                    <a:lumMod val="75000"/>
                  </a:schemeClr>
                </a:solidFill>
              </a:rPr>
              <a:t>Observation</a:t>
            </a:r>
            <a:endParaRPr lang="sv-SE" sz="1400" b="1" dirty="0">
              <a:solidFill>
                <a:schemeClr val="accent1">
                  <a:lumMod val="75000"/>
                </a:schemeClr>
              </a:solidFill>
            </a:endParaRPr>
          </a:p>
          <a:p>
            <a:pPr algn="l">
              <a:spcBef>
                <a:spcPts val="0"/>
              </a:spcBef>
            </a:pPr>
            <a:endParaRPr lang="sv-SE" sz="1400" b="1" dirty="0" smtClean="0"/>
          </a:p>
        </p:txBody>
      </p:sp>
      <p:sp>
        <p:nvSpPr>
          <p:cNvPr id="17" name="textruta 16"/>
          <p:cNvSpPr txBox="1"/>
          <p:nvPr/>
        </p:nvSpPr>
        <p:spPr>
          <a:xfrm>
            <a:off x="219807" y="882931"/>
            <a:ext cx="2092385" cy="738664"/>
          </a:xfrm>
          <a:prstGeom prst="rect">
            <a:avLst/>
          </a:prstGeom>
          <a:noFill/>
          <a:ln>
            <a:solidFill>
              <a:schemeClr val="tx1"/>
            </a:solidFill>
            <a:prstDash val="lgDashDotDot"/>
          </a:ln>
        </p:spPr>
        <p:txBody>
          <a:bodyPr wrap="square" rtlCol="0">
            <a:spAutoFit/>
          </a:bodyPr>
          <a:lstStyle/>
          <a:p>
            <a:r>
              <a:rPr lang="sv-SE" sz="1400" b="1" dirty="0" smtClean="0">
                <a:solidFill>
                  <a:srgbClr val="FFC000"/>
                </a:solidFill>
              </a:rPr>
              <a:t>Tolkning</a:t>
            </a:r>
            <a:br>
              <a:rPr lang="sv-SE" sz="1400" b="1" dirty="0" smtClean="0">
                <a:solidFill>
                  <a:srgbClr val="FFC000"/>
                </a:solidFill>
              </a:rPr>
            </a:br>
            <a:r>
              <a:rPr lang="sv-SE" sz="1400" dirty="0" smtClean="0">
                <a:solidFill>
                  <a:srgbClr val="FFC000"/>
                </a:solidFill>
              </a:rPr>
              <a:t>Diagnoser</a:t>
            </a:r>
            <a:br>
              <a:rPr lang="sv-SE" sz="1400" dirty="0" smtClean="0">
                <a:solidFill>
                  <a:srgbClr val="FFC000"/>
                </a:solidFill>
              </a:rPr>
            </a:br>
            <a:r>
              <a:rPr lang="sv-SE" sz="1400" dirty="0" smtClean="0">
                <a:solidFill>
                  <a:srgbClr val="FFC000"/>
                </a:solidFill>
              </a:rPr>
              <a:t>Etiketter</a:t>
            </a:r>
            <a:endParaRPr lang="sv-SE" sz="1400" b="1" dirty="0">
              <a:solidFill>
                <a:schemeClr val="accent1">
                  <a:lumMod val="75000"/>
                </a:schemeClr>
              </a:solidFill>
            </a:endParaRPr>
          </a:p>
        </p:txBody>
      </p:sp>
      <p:sp>
        <p:nvSpPr>
          <p:cNvPr id="18" name="textruta 17"/>
          <p:cNvSpPr txBox="1"/>
          <p:nvPr/>
        </p:nvSpPr>
        <p:spPr>
          <a:xfrm>
            <a:off x="5888198" y="1858123"/>
            <a:ext cx="2092384" cy="738664"/>
          </a:xfrm>
          <a:prstGeom prst="rect">
            <a:avLst/>
          </a:prstGeom>
          <a:ln w="57150">
            <a:solidFill>
              <a:schemeClr val="accent1"/>
            </a:solidFill>
          </a:ln>
        </p:spPr>
        <p:style>
          <a:lnRef idx="2">
            <a:schemeClr val="accent5"/>
          </a:lnRef>
          <a:fillRef idx="1">
            <a:schemeClr val="lt1"/>
          </a:fillRef>
          <a:effectRef idx="0">
            <a:schemeClr val="accent5"/>
          </a:effectRef>
          <a:fontRef idx="minor">
            <a:schemeClr val="dk1"/>
          </a:fontRef>
        </p:style>
        <p:txBody>
          <a:bodyPr wrap="square" rtlCol="0">
            <a:spAutoFit/>
          </a:bodyPr>
          <a:lstStyle/>
          <a:p>
            <a:pPr>
              <a:spcBef>
                <a:spcPts val="0"/>
              </a:spcBef>
            </a:pPr>
            <a:r>
              <a:rPr lang="sv-SE" sz="1400" b="1" dirty="0" smtClean="0">
                <a:solidFill>
                  <a:schemeClr val="accent1">
                    <a:lumMod val="75000"/>
                  </a:schemeClr>
                </a:solidFill>
              </a:rPr>
              <a:t/>
            </a:r>
            <a:br>
              <a:rPr lang="sv-SE" sz="1400" b="1" dirty="0" smtClean="0">
                <a:solidFill>
                  <a:schemeClr val="accent1">
                    <a:lumMod val="75000"/>
                  </a:schemeClr>
                </a:solidFill>
              </a:rPr>
            </a:br>
            <a:r>
              <a:rPr lang="sv-SE" sz="1400" b="1" dirty="0" smtClean="0">
                <a:solidFill>
                  <a:schemeClr val="accent1">
                    <a:lumMod val="75000"/>
                  </a:schemeClr>
                </a:solidFill>
              </a:rPr>
              <a:t>Känslor</a:t>
            </a:r>
            <a:r>
              <a:rPr lang="sv-SE" sz="1400" b="1" dirty="0">
                <a:solidFill>
                  <a:schemeClr val="accent1">
                    <a:lumMod val="75000"/>
                  </a:schemeClr>
                </a:solidFill>
              </a:rPr>
              <a:t/>
            </a:r>
            <a:br>
              <a:rPr lang="sv-SE" sz="1400" b="1" dirty="0">
                <a:solidFill>
                  <a:schemeClr val="accent1">
                    <a:lumMod val="75000"/>
                  </a:schemeClr>
                </a:solidFill>
              </a:rPr>
            </a:br>
            <a:endParaRPr lang="sv-SE" sz="1400" b="1" dirty="0" smtClean="0"/>
          </a:p>
        </p:txBody>
      </p:sp>
      <p:sp>
        <p:nvSpPr>
          <p:cNvPr id="19" name="textruta 18"/>
          <p:cNvSpPr txBox="1"/>
          <p:nvPr/>
        </p:nvSpPr>
        <p:spPr>
          <a:xfrm>
            <a:off x="7113873" y="882930"/>
            <a:ext cx="1722207" cy="769441"/>
          </a:xfrm>
          <a:prstGeom prst="rect">
            <a:avLst/>
          </a:prstGeom>
          <a:noFill/>
          <a:ln>
            <a:solidFill>
              <a:schemeClr val="tx1"/>
            </a:solidFill>
            <a:prstDash val="lgDashDotDot"/>
          </a:ln>
        </p:spPr>
        <p:txBody>
          <a:bodyPr wrap="square" rtlCol="0">
            <a:spAutoFit/>
          </a:bodyPr>
          <a:lstStyle/>
          <a:p>
            <a:r>
              <a:rPr lang="sv-SE" sz="1400" b="1" dirty="0" smtClean="0">
                <a:solidFill>
                  <a:srgbClr val="FFC000"/>
                </a:solidFill>
              </a:rPr>
              <a:t/>
            </a:r>
            <a:br>
              <a:rPr lang="sv-SE" sz="1400" b="1" dirty="0" smtClean="0">
                <a:solidFill>
                  <a:srgbClr val="FFC000"/>
                </a:solidFill>
              </a:rPr>
            </a:br>
            <a:r>
              <a:rPr lang="sv-SE" sz="1400" b="1" dirty="0" smtClean="0">
                <a:solidFill>
                  <a:srgbClr val="FFC000"/>
                </a:solidFill>
              </a:rPr>
              <a:t>Tankar</a:t>
            </a:r>
            <a:br>
              <a:rPr lang="sv-SE" sz="1400" b="1" dirty="0" smtClean="0">
                <a:solidFill>
                  <a:srgbClr val="FFC000"/>
                </a:solidFill>
              </a:rPr>
            </a:br>
            <a:endParaRPr lang="sv-SE" sz="1600" dirty="0">
              <a:solidFill>
                <a:schemeClr val="accent1">
                  <a:lumMod val="75000"/>
                </a:schemeClr>
              </a:solidFill>
            </a:endParaRPr>
          </a:p>
        </p:txBody>
      </p:sp>
      <p:sp>
        <p:nvSpPr>
          <p:cNvPr id="20" name="textruta 19"/>
          <p:cNvSpPr txBox="1"/>
          <p:nvPr/>
        </p:nvSpPr>
        <p:spPr>
          <a:xfrm>
            <a:off x="5916116" y="4102973"/>
            <a:ext cx="2092384" cy="738664"/>
          </a:xfrm>
          <a:prstGeom prst="rect">
            <a:avLst/>
          </a:prstGeom>
          <a:ln w="57150">
            <a:solidFill>
              <a:schemeClr val="accent1"/>
            </a:solidFill>
          </a:ln>
        </p:spPr>
        <p:style>
          <a:lnRef idx="2">
            <a:schemeClr val="accent5"/>
          </a:lnRef>
          <a:fillRef idx="1">
            <a:schemeClr val="lt1"/>
          </a:fillRef>
          <a:effectRef idx="0">
            <a:schemeClr val="accent5"/>
          </a:effectRef>
          <a:fontRef idx="minor">
            <a:schemeClr val="dk1"/>
          </a:fontRef>
        </p:style>
        <p:txBody>
          <a:bodyPr wrap="square" rtlCol="0">
            <a:spAutoFit/>
          </a:bodyPr>
          <a:lstStyle/>
          <a:p>
            <a:pPr>
              <a:spcBef>
                <a:spcPts val="0"/>
              </a:spcBef>
            </a:pPr>
            <a:r>
              <a:rPr lang="sv-SE" sz="1400" b="1" dirty="0" smtClean="0">
                <a:solidFill>
                  <a:schemeClr val="accent1">
                    <a:lumMod val="75000"/>
                  </a:schemeClr>
                </a:solidFill>
              </a:rPr>
              <a:t/>
            </a:r>
            <a:br>
              <a:rPr lang="sv-SE" sz="1400" b="1" dirty="0" smtClean="0">
                <a:solidFill>
                  <a:schemeClr val="accent1">
                    <a:lumMod val="75000"/>
                  </a:schemeClr>
                </a:solidFill>
              </a:rPr>
            </a:br>
            <a:r>
              <a:rPr lang="sv-SE" sz="1400" b="1" dirty="0" smtClean="0">
                <a:solidFill>
                  <a:schemeClr val="accent1">
                    <a:lumMod val="75000"/>
                  </a:schemeClr>
                </a:solidFill>
              </a:rPr>
              <a:t>Behov</a:t>
            </a:r>
          </a:p>
          <a:p>
            <a:pPr>
              <a:spcBef>
                <a:spcPts val="0"/>
              </a:spcBef>
            </a:pPr>
            <a:endParaRPr lang="sv-SE" sz="1400" b="1" dirty="0" smtClean="0"/>
          </a:p>
        </p:txBody>
      </p:sp>
      <p:sp>
        <p:nvSpPr>
          <p:cNvPr id="21" name="textruta 20"/>
          <p:cNvSpPr txBox="1"/>
          <p:nvPr/>
        </p:nvSpPr>
        <p:spPr>
          <a:xfrm>
            <a:off x="6770629" y="4967927"/>
            <a:ext cx="2172504" cy="954107"/>
          </a:xfrm>
          <a:prstGeom prst="rect">
            <a:avLst/>
          </a:prstGeom>
          <a:noFill/>
          <a:ln>
            <a:solidFill>
              <a:schemeClr val="tx1"/>
            </a:solidFill>
            <a:prstDash val="lgDashDotDot"/>
          </a:ln>
        </p:spPr>
        <p:txBody>
          <a:bodyPr wrap="square" rtlCol="0">
            <a:spAutoFit/>
          </a:bodyPr>
          <a:lstStyle/>
          <a:p>
            <a:r>
              <a:rPr lang="sv-SE" sz="1400" b="1" dirty="0">
                <a:solidFill>
                  <a:srgbClr val="FFC000"/>
                </a:solidFill>
              </a:rPr>
              <a:t>Strategi</a:t>
            </a:r>
            <a:r>
              <a:rPr lang="sv-SE" sz="1400" dirty="0"/>
              <a:t/>
            </a:r>
            <a:br>
              <a:rPr lang="sv-SE" sz="1400" dirty="0"/>
            </a:br>
            <a:r>
              <a:rPr lang="sv-SE" sz="1400" dirty="0"/>
              <a:t>tillvägagångssätt</a:t>
            </a:r>
            <a:br>
              <a:rPr lang="sv-SE" sz="1400" dirty="0"/>
            </a:br>
            <a:r>
              <a:rPr lang="sv-SE" sz="1400" dirty="0"/>
              <a:t>att möta behov,</a:t>
            </a:r>
            <a:br>
              <a:rPr lang="sv-SE" sz="1400" dirty="0"/>
            </a:br>
            <a:r>
              <a:rPr lang="sv-SE" sz="1400" dirty="0"/>
              <a:t>är specifika</a:t>
            </a:r>
          </a:p>
        </p:txBody>
      </p:sp>
      <p:sp>
        <p:nvSpPr>
          <p:cNvPr id="23" name="Upp-ned 22"/>
          <p:cNvSpPr/>
          <p:nvPr/>
        </p:nvSpPr>
        <p:spPr bwMode="auto">
          <a:xfrm rot="3059087">
            <a:off x="3051944" y="4129841"/>
            <a:ext cx="269484" cy="722062"/>
          </a:xfrm>
          <a:prstGeom prst="upDownArrow">
            <a:avLst/>
          </a:prstGeom>
          <a:solidFill>
            <a:srgbClr val="002060"/>
          </a:solidFill>
          <a:ln w="9525" cap="flat" cmpd="sng" algn="ctr">
            <a:solidFill>
              <a:schemeClr val="accent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sv-SE" sz="2200" b="0" i="0" u="none" strike="noStrike" cap="none" normalizeH="0" baseline="0" smtClean="0">
              <a:ln>
                <a:noFill/>
              </a:ln>
              <a:solidFill>
                <a:schemeClr val="tx1"/>
              </a:solidFill>
              <a:effectLst/>
              <a:latin typeface="Verdana" pitchFamily="34" charset="0"/>
              <a:ea typeface="Geneva" pitchFamily="1" charset="-128"/>
            </a:endParaRPr>
          </a:p>
        </p:txBody>
      </p:sp>
      <p:sp>
        <p:nvSpPr>
          <p:cNvPr id="24" name="textruta 23"/>
          <p:cNvSpPr txBox="1"/>
          <p:nvPr/>
        </p:nvSpPr>
        <p:spPr>
          <a:xfrm>
            <a:off x="728489" y="4107501"/>
            <a:ext cx="2092384" cy="892552"/>
          </a:xfrm>
          <a:prstGeom prst="rect">
            <a:avLst/>
          </a:prstGeom>
          <a:ln w="57150">
            <a:solidFill>
              <a:schemeClr val="accent1"/>
            </a:solidFill>
          </a:ln>
        </p:spPr>
        <p:style>
          <a:lnRef idx="2">
            <a:schemeClr val="accent5"/>
          </a:lnRef>
          <a:fillRef idx="1">
            <a:schemeClr val="lt1"/>
          </a:fillRef>
          <a:effectRef idx="0">
            <a:schemeClr val="accent5"/>
          </a:effectRef>
          <a:fontRef idx="minor">
            <a:schemeClr val="dk1"/>
          </a:fontRef>
        </p:style>
        <p:txBody>
          <a:bodyPr wrap="square" rtlCol="0">
            <a:spAutoFit/>
          </a:bodyPr>
          <a:lstStyle/>
          <a:p>
            <a:pPr>
              <a:spcBef>
                <a:spcPts val="0"/>
              </a:spcBef>
            </a:pPr>
            <a:r>
              <a:rPr lang="sv-SE" sz="1400" b="1" dirty="0" smtClean="0">
                <a:solidFill>
                  <a:schemeClr val="accent1">
                    <a:lumMod val="75000"/>
                  </a:schemeClr>
                </a:solidFill>
              </a:rPr>
              <a:t>Önskemål</a:t>
            </a:r>
            <a:br>
              <a:rPr lang="sv-SE" sz="1400" b="1" dirty="0" smtClean="0">
                <a:solidFill>
                  <a:schemeClr val="accent1">
                    <a:lumMod val="75000"/>
                  </a:schemeClr>
                </a:solidFill>
              </a:rPr>
            </a:br>
            <a:r>
              <a:rPr lang="sv-SE" sz="1400" b="1" dirty="0">
                <a:solidFill>
                  <a:schemeClr val="accent1">
                    <a:lumMod val="75000"/>
                  </a:schemeClr>
                </a:solidFill>
              </a:rPr>
              <a:t/>
            </a:r>
            <a:br>
              <a:rPr lang="sv-SE" sz="1400" b="1" dirty="0">
                <a:solidFill>
                  <a:schemeClr val="accent1">
                    <a:lumMod val="75000"/>
                  </a:schemeClr>
                </a:solidFill>
              </a:rPr>
            </a:br>
            <a:r>
              <a:rPr lang="sv-SE" sz="1200" dirty="0">
                <a:solidFill>
                  <a:schemeClr val="accent1">
                    <a:lumMod val="75000"/>
                  </a:schemeClr>
                </a:solidFill>
              </a:rPr>
              <a:t>Handlingsspråk</a:t>
            </a:r>
            <a:br>
              <a:rPr lang="sv-SE" sz="1200" dirty="0">
                <a:solidFill>
                  <a:schemeClr val="accent1">
                    <a:lumMod val="75000"/>
                  </a:schemeClr>
                </a:solidFill>
              </a:rPr>
            </a:br>
            <a:r>
              <a:rPr lang="sv-SE" sz="1200" dirty="0">
                <a:solidFill>
                  <a:schemeClr val="accent1">
                    <a:lumMod val="75000"/>
                  </a:schemeClr>
                </a:solidFill>
              </a:rPr>
              <a:t>Konkret görbara i </a:t>
            </a:r>
            <a:r>
              <a:rPr lang="sv-SE" sz="1200" dirty="0" smtClean="0">
                <a:solidFill>
                  <a:schemeClr val="accent1">
                    <a:lumMod val="75000"/>
                  </a:schemeClr>
                </a:solidFill>
              </a:rPr>
              <a:t>nuet</a:t>
            </a:r>
            <a:endParaRPr lang="sv-SE" sz="1200" b="1" dirty="0" smtClean="0"/>
          </a:p>
        </p:txBody>
      </p:sp>
      <p:sp>
        <p:nvSpPr>
          <p:cNvPr id="25" name="textruta 24"/>
          <p:cNvSpPr txBox="1"/>
          <p:nvPr/>
        </p:nvSpPr>
        <p:spPr>
          <a:xfrm>
            <a:off x="219807" y="5183370"/>
            <a:ext cx="2092385" cy="738664"/>
          </a:xfrm>
          <a:prstGeom prst="rect">
            <a:avLst/>
          </a:prstGeom>
          <a:noFill/>
          <a:ln>
            <a:solidFill>
              <a:schemeClr val="tx1"/>
            </a:solidFill>
            <a:prstDash val="lgDashDotDot"/>
          </a:ln>
        </p:spPr>
        <p:txBody>
          <a:bodyPr wrap="square" rtlCol="0">
            <a:spAutoFit/>
          </a:bodyPr>
          <a:lstStyle/>
          <a:p>
            <a:r>
              <a:rPr lang="sv-SE" sz="1400" b="1" dirty="0">
                <a:solidFill>
                  <a:srgbClr val="FFC000"/>
                </a:solidFill>
              </a:rPr>
              <a:t>Krav</a:t>
            </a:r>
            <a:br>
              <a:rPr lang="sv-SE" sz="1400" b="1" dirty="0">
                <a:solidFill>
                  <a:srgbClr val="FFC000"/>
                </a:solidFill>
              </a:rPr>
            </a:br>
            <a:r>
              <a:rPr lang="sv-SE" sz="1400" b="1" dirty="0">
                <a:solidFill>
                  <a:srgbClr val="FFC000"/>
                </a:solidFill>
              </a:rPr>
              <a:t>Icke görbara önskemål</a:t>
            </a:r>
          </a:p>
        </p:txBody>
      </p:sp>
      <p:pic>
        <p:nvPicPr>
          <p:cNvPr id="26" name="Bildobjekt 25"/>
          <p:cNvPicPr>
            <a:picLocks noChangeAspect="1"/>
          </p:cNvPicPr>
          <p:nvPr/>
        </p:nvPicPr>
        <p:blipFill>
          <a:blip r:embed="rId3"/>
          <a:stretch>
            <a:fillRect/>
          </a:stretch>
        </p:blipFill>
        <p:spPr>
          <a:xfrm flipH="1">
            <a:off x="2686556" y="1362559"/>
            <a:ext cx="1101258" cy="369332"/>
          </a:xfrm>
          <a:prstGeom prst="rect">
            <a:avLst/>
          </a:prstGeom>
        </p:spPr>
      </p:pic>
      <p:pic>
        <p:nvPicPr>
          <p:cNvPr id="27" name="Bildobjekt 26"/>
          <p:cNvPicPr>
            <a:picLocks noChangeAspect="1"/>
          </p:cNvPicPr>
          <p:nvPr/>
        </p:nvPicPr>
        <p:blipFill>
          <a:blip r:embed="rId3"/>
          <a:stretch>
            <a:fillRect/>
          </a:stretch>
        </p:blipFill>
        <p:spPr>
          <a:xfrm flipH="1">
            <a:off x="5583572" y="5356423"/>
            <a:ext cx="1101258" cy="369332"/>
          </a:xfrm>
          <a:prstGeom prst="rect">
            <a:avLst/>
          </a:prstGeom>
        </p:spPr>
      </p:pic>
      <p:pic>
        <p:nvPicPr>
          <p:cNvPr id="28" name="Bildobjekt 27"/>
          <p:cNvPicPr>
            <a:picLocks noChangeAspect="1"/>
          </p:cNvPicPr>
          <p:nvPr/>
        </p:nvPicPr>
        <p:blipFill>
          <a:blip r:embed="rId3"/>
          <a:stretch>
            <a:fillRect/>
          </a:stretch>
        </p:blipFill>
        <p:spPr>
          <a:xfrm flipH="1">
            <a:off x="5860215" y="1340531"/>
            <a:ext cx="1101258" cy="369332"/>
          </a:xfrm>
          <a:prstGeom prst="rect">
            <a:avLst/>
          </a:prstGeom>
        </p:spPr>
      </p:pic>
      <p:pic>
        <p:nvPicPr>
          <p:cNvPr id="29" name="Bildobjekt 28"/>
          <p:cNvPicPr>
            <a:picLocks noChangeAspect="1"/>
          </p:cNvPicPr>
          <p:nvPr/>
        </p:nvPicPr>
        <p:blipFill>
          <a:blip r:embed="rId3"/>
          <a:stretch>
            <a:fillRect/>
          </a:stretch>
        </p:blipFill>
        <p:spPr>
          <a:xfrm flipH="1">
            <a:off x="2381513" y="5356423"/>
            <a:ext cx="1101258" cy="369332"/>
          </a:xfrm>
          <a:prstGeom prst="rect">
            <a:avLst/>
          </a:prstGeom>
        </p:spPr>
      </p:pic>
    </p:spTree>
    <p:extLst>
      <p:ext uri="{BB962C8B-B14F-4D97-AF65-F5344CB8AC3E}">
        <p14:creationId xmlns:p14="http://schemas.microsoft.com/office/powerpoint/2010/main" val="4921163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ruta 6"/>
          <p:cNvSpPr txBox="1"/>
          <p:nvPr/>
        </p:nvSpPr>
        <p:spPr>
          <a:xfrm>
            <a:off x="222422" y="1507524"/>
            <a:ext cx="8390238" cy="400110"/>
          </a:xfrm>
          <a:prstGeom prst="rect">
            <a:avLst/>
          </a:prstGeom>
          <a:ln>
            <a:noFill/>
          </a:ln>
        </p:spPr>
        <p:style>
          <a:lnRef idx="2">
            <a:schemeClr val="accent5"/>
          </a:lnRef>
          <a:fillRef idx="1">
            <a:schemeClr val="lt1"/>
          </a:fillRef>
          <a:effectRef idx="0">
            <a:schemeClr val="accent5"/>
          </a:effectRef>
          <a:fontRef idx="minor">
            <a:schemeClr val="dk1"/>
          </a:fontRef>
        </p:style>
        <p:txBody>
          <a:bodyPr wrap="square" rtlCol="0">
            <a:spAutoFit/>
          </a:bodyPr>
          <a:lstStyle/>
          <a:p>
            <a:pPr algn="l"/>
            <a:endParaRPr lang="sv-SE" sz="2000" b="1" dirty="0" smtClean="0"/>
          </a:p>
        </p:txBody>
      </p:sp>
      <p:sp>
        <p:nvSpPr>
          <p:cNvPr id="3" name="Rektangel 2"/>
          <p:cNvSpPr/>
          <p:nvPr/>
        </p:nvSpPr>
        <p:spPr>
          <a:xfrm>
            <a:off x="74140" y="922749"/>
            <a:ext cx="8921579" cy="1892826"/>
          </a:xfrm>
          <a:prstGeom prst="rect">
            <a:avLst/>
          </a:prstGeom>
        </p:spPr>
        <p:txBody>
          <a:bodyPr wrap="square">
            <a:spAutoFit/>
          </a:bodyPr>
          <a:lstStyle/>
          <a:p>
            <a:pPr algn="l"/>
            <a:r>
              <a:rPr lang="sv-SE" b="1" dirty="0" smtClean="0"/>
              <a:t>Önskemål </a:t>
            </a:r>
            <a:r>
              <a:rPr lang="sv-SE" sz="2000" b="1" dirty="0"/>
              <a:t>till skillnad från </a:t>
            </a:r>
            <a:r>
              <a:rPr lang="sv-SE" sz="2000" b="1" dirty="0" smtClean="0"/>
              <a:t>krav</a:t>
            </a:r>
            <a:br>
              <a:rPr lang="sv-SE" sz="2000" b="1" dirty="0" smtClean="0"/>
            </a:br>
            <a:endParaRPr lang="sv-SE" b="1" dirty="0" smtClean="0"/>
          </a:p>
          <a:p>
            <a:pPr algn="l"/>
            <a:r>
              <a:rPr lang="sv-SE" dirty="0" smtClean="0"/>
              <a:t>● </a:t>
            </a:r>
            <a:r>
              <a:rPr lang="sv-SE" sz="1600" dirty="0" smtClean="0"/>
              <a:t>De önskemål vi har som kan berika våra liv, både </a:t>
            </a:r>
            <a:r>
              <a:rPr lang="sv-SE" sz="1600" dirty="0"/>
              <a:t>för mig själv och </a:t>
            </a:r>
            <a:r>
              <a:rPr lang="sv-SE" sz="1600" dirty="0" smtClean="0"/>
              <a:t>andra</a:t>
            </a:r>
            <a:br>
              <a:rPr lang="sv-SE" sz="1600" dirty="0" smtClean="0"/>
            </a:br>
            <a:endParaRPr lang="sv-SE" sz="1600" dirty="0"/>
          </a:p>
          <a:p>
            <a:pPr algn="l"/>
            <a:r>
              <a:rPr lang="sv-SE" sz="1600" dirty="0"/>
              <a:t>● Berätta vad du </a:t>
            </a:r>
            <a:r>
              <a:rPr lang="sv-SE" sz="1600" dirty="0" smtClean="0"/>
              <a:t>vill – </a:t>
            </a:r>
            <a:r>
              <a:rPr lang="sv-SE" sz="1600" dirty="0"/>
              <a:t>inte vad du inte vill</a:t>
            </a:r>
            <a:endParaRPr lang="sv-SE" sz="1600" dirty="0">
              <a:latin typeface="+mn-lt"/>
            </a:endParaRPr>
          </a:p>
        </p:txBody>
      </p:sp>
      <p:sp>
        <p:nvSpPr>
          <p:cNvPr id="2" name="Platshållare för bildnummer 1"/>
          <p:cNvSpPr>
            <a:spLocks noGrp="1"/>
          </p:cNvSpPr>
          <p:nvPr>
            <p:ph type="sldNum" sz="quarter" idx="12"/>
          </p:nvPr>
        </p:nvSpPr>
        <p:spPr/>
        <p:txBody>
          <a:bodyPr/>
          <a:lstStyle/>
          <a:p>
            <a:fld id="{EF507F4B-B44B-4017-97A3-E9C08C994F4D}" type="slidenum">
              <a:rPr lang="sv-SE" smtClean="0"/>
              <a:t>48</a:t>
            </a:fld>
            <a:endParaRPr lang="sv-SE"/>
          </a:p>
        </p:txBody>
      </p:sp>
      <p:sp>
        <p:nvSpPr>
          <p:cNvPr id="5" name="Rektangel 4"/>
          <p:cNvSpPr/>
          <p:nvPr/>
        </p:nvSpPr>
        <p:spPr>
          <a:xfrm>
            <a:off x="74140" y="2799815"/>
            <a:ext cx="8773298" cy="1585049"/>
          </a:xfrm>
          <a:prstGeom prst="rect">
            <a:avLst/>
          </a:prstGeom>
        </p:spPr>
        <p:txBody>
          <a:bodyPr wrap="square">
            <a:spAutoFit/>
          </a:bodyPr>
          <a:lstStyle/>
          <a:p>
            <a:pPr algn="l"/>
            <a:endParaRPr lang="sv-SE" sz="1400" b="1" dirty="0"/>
          </a:p>
          <a:p>
            <a:pPr algn="l"/>
            <a:r>
              <a:rPr lang="sv-SE" sz="1800" dirty="0" smtClean="0"/>
              <a:t>● </a:t>
            </a:r>
            <a:r>
              <a:rPr lang="sv-SE" sz="1600" dirty="0"/>
              <a:t>När människor hör </a:t>
            </a:r>
            <a:r>
              <a:rPr lang="sv-SE" sz="1600" dirty="0" smtClean="0"/>
              <a:t>krav - </a:t>
            </a:r>
            <a:r>
              <a:rPr lang="sv-SE" sz="1600" dirty="0"/>
              <a:t>Lyda eller </a:t>
            </a:r>
            <a:r>
              <a:rPr lang="sv-SE" sz="1600" dirty="0" smtClean="0"/>
              <a:t>revoltera</a:t>
            </a:r>
            <a:br>
              <a:rPr lang="sv-SE" sz="1600" dirty="0" smtClean="0"/>
            </a:br>
            <a:endParaRPr lang="sv-SE" sz="1600" dirty="0"/>
          </a:p>
          <a:p>
            <a:pPr algn="l"/>
            <a:r>
              <a:rPr lang="sv-SE" sz="1600" dirty="0"/>
              <a:t>● Skilja på önskemål och </a:t>
            </a:r>
            <a:r>
              <a:rPr lang="sv-SE" sz="1600" dirty="0" smtClean="0"/>
              <a:t>krav - Reaktion </a:t>
            </a:r>
            <a:r>
              <a:rPr lang="sv-SE" sz="1600" dirty="0"/>
              <a:t>vid </a:t>
            </a:r>
            <a:r>
              <a:rPr lang="sv-SE" sz="1600" dirty="0" smtClean="0"/>
              <a:t>nej</a:t>
            </a:r>
            <a:br>
              <a:rPr lang="sv-SE" sz="1600" dirty="0" smtClean="0"/>
            </a:br>
            <a:endParaRPr lang="sv-SE" sz="1600" dirty="0">
              <a:latin typeface="+mn-lt"/>
            </a:endParaRPr>
          </a:p>
        </p:txBody>
      </p:sp>
    </p:spTree>
    <p:extLst>
      <p:ext uri="{BB962C8B-B14F-4D97-AF65-F5344CB8AC3E}">
        <p14:creationId xmlns:p14="http://schemas.microsoft.com/office/powerpoint/2010/main" val="1673636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ktangel 2"/>
          <p:cNvSpPr/>
          <p:nvPr/>
        </p:nvSpPr>
        <p:spPr>
          <a:xfrm>
            <a:off x="380076" y="803014"/>
            <a:ext cx="3301615" cy="3016210"/>
          </a:xfrm>
          <a:prstGeom prst="rect">
            <a:avLst/>
          </a:prstGeom>
        </p:spPr>
        <p:txBody>
          <a:bodyPr wrap="square">
            <a:spAutoFit/>
          </a:bodyPr>
          <a:lstStyle/>
          <a:p>
            <a:pPr algn="l"/>
            <a:r>
              <a:rPr lang="sv-SE" b="1" dirty="0"/>
              <a:t>Önskemål</a:t>
            </a:r>
          </a:p>
          <a:p>
            <a:pPr algn="l"/>
            <a:r>
              <a:rPr lang="sv-SE" sz="1600" dirty="0"/>
              <a:t>Kriterier för önskemål:</a:t>
            </a:r>
          </a:p>
          <a:p>
            <a:pPr algn="l"/>
            <a:r>
              <a:rPr lang="sv-SE" sz="1600" dirty="0"/>
              <a:t>● Vad</a:t>
            </a:r>
          </a:p>
          <a:p>
            <a:pPr algn="l"/>
            <a:r>
              <a:rPr lang="sv-SE" sz="1600" dirty="0"/>
              <a:t>● Vem</a:t>
            </a:r>
          </a:p>
          <a:p>
            <a:pPr algn="l"/>
            <a:r>
              <a:rPr lang="sv-SE" sz="1600" dirty="0"/>
              <a:t>● När</a:t>
            </a:r>
          </a:p>
          <a:p>
            <a:pPr algn="l"/>
            <a:r>
              <a:rPr lang="sv-SE" sz="1600" dirty="0"/>
              <a:t>● Nu</a:t>
            </a:r>
          </a:p>
          <a:p>
            <a:pPr algn="l"/>
            <a:r>
              <a:rPr lang="sv-SE" sz="1600" dirty="0"/>
              <a:t>● Genomföra</a:t>
            </a:r>
          </a:p>
          <a:p>
            <a:pPr algn="l"/>
            <a:r>
              <a:rPr lang="sv-SE" sz="1600" dirty="0"/>
              <a:t>● Frivilligt</a:t>
            </a:r>
            <a:endParaRPr lang="sv-SE" sz="1600" dirty="0">
              <a:latin typeface="+mn-lt"/>
            </a:endParaRPr>
          </a:p>
        </p:txBody>
      </p:sp>
      <p:sp>
        <p:nvSpPr>
          <p:cNvPr id="4" name="Platshållare för bildnummer 3"/>
          <p:cNvSpPr>
            <a:spLocks noGrp="1"/>
          </p:cNvSpPr>
          <p:nvPr>
            <p:ph type="sldNum" sz="quarter" idx="12"/>
          </p:nvPr>
        </p:nvSpPr>
        <p:spPr/>
        <p:txBody>
          <a:bodyPr/>
          <a:lstStyle/>
          <a:p>
            <a:fld id="{EF507F4B-B44B-4017-97A3-E9C08C994F4D}" type="slidenum">
              <a:rPr lang="sv-SE" smtClean="0"/>
              <a:t>49</a:t>
            </a:fld>
            <a:endParaRPr lang="sv-SE"/>
          </a:p>
        </p:txBody>
      </p:sp>
      <p:sp>
        <p:nvSpPr>
          <p:cNvPr id="2" name="textruta 1"/>
          <p:cNvSpPr txBox="1"/>
          <p:nvPr/>
        </p:nvSpPr>
        <p:spPr>
          <a:xfrm>
            <a:off x="380076" y="4063387"/>
            <a:ext cx="4551452" cy="1077218"/>
          </a:xfrm>
          <a:prstGeom prst="rect">
            <a:avLst/>
          </a:prstGeom>
          <a:ln>
            <a:noFill/>
          </a:ln>
        </p:spPr>
        <p:style>
          <a:lnRef idx="2">
            <a:schemeClr val="accent5"/>
          </a:lnRef>
          <a:fillRef idx="1">
            <a:schemeClr val="lt1"/>
          </a:fillRef>
          <a:effectRef idx="0">
            <a:schemeClr val="accent5"/>
          </a:effectRef>
          <a:fontRef idx="minor">
            <a:schemeClr val="dk1"/>
          </a:fontRef>
        </p:style>
        <p:txBody>
          <a:bodyPr wrap="square" rtlCol="0">
            <a:spAutoFit/>
          </a:bodyPr>
          <a:lstStyle/>
          <a:p>
            <a:pPr algn="l">
              <a:spcBef>
                <a:spcPts val="0"/>
              </a:spcBef>
            </a:pPr>
            <a:r>
              <a:rPr lang="sv-SE" sz="1600" dirty="0" smtClean="0"/>
              <a:t>Vi talar om två olika önskemål:</a:t>
            </a:r>
            <a:br>
              <a:rPr lang="sv-SE" sz="1600" dirty="0" smtClean="0"/>
            </a:br>
            <a:endParaRPr lang="sv-SE" sz="1600" dirty="0" smtClean="0"/>
          </a:p>
          <a:p>
            <a:pPr algn="l">
              <a:spcBef>
                <a:spcPts val="0"/>
              </a:spcBef>
            </a:pPr>
            <a:r>
              <a:rPr lang="sv-SE" sz="1600" dirty="0"/>
              <a:t>● med </a:t>
            </a:r>
            <a:r>
              <a:rPr lang="sv-SE" sz="1600" dirty="0" smtClean="0"/>
              <a:t>syfte att skapa kontakt</a:t>
            </a:r>
          </a:p>
          <a:p>
            <a:pPr algn="l">
              <a:spcBef>
                <a:spcPts val="0"/>
              </a:spcBef>
            </a:pPr>
            <a:r>
              <a:rPr lang="sv-SE" sz="1600" dirty="0"/>
              <a:t>● med </a:t>
            </a:r>
            <a:r>
              <a:rPr lang="sv-SE" sz="1600" dirty="0" smtClean="0"/>
              <a:t>fokus på en handling</a:t>
            </a:r>
          </a:p>
        </p:txBody>
      </p:sp>
    </p:spTree>
    <p:extLst>
      <p:ext uri="{BB962C8B-B14F-4D97-AF65-F5344CB8AC3E}">
        <p14:creationId xmlns:p14="http://schemas.microsoft.com/office/powerpoint/2010/main" val="378324411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p>
            <a:r>
              <a:rPr lang="sv-SE" dirty="0"/>
              <a:t>Olika beteenden och behov hos personer i kontakt med vården</a:t>
            </a:r>
          </a:p>
        </p:txBody>
      </p:sp>
      <p:sp>
        <p:nvSpPr>
          <p:cNvPr id="4" name="textruta 3"/>
          <p:cNvSpPr txBox="1"/>
          <p:nvPr/>
        </p:nvSpPr>
        <p:spPr>
          <a:xfrm rot="10800000" flipV="1">
            <a:off x="1113182" y="5934355"/>
            <a:ext cx="6559826" cy="553998"/>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lang="sv-SE" sz="1000" kern="0" dirty="0">
                <a:solidFill>
                  <a:srgbClr val="000000"/>
                </a:solidFill>
                <a:ea typeface="ＭＳ Ｐゴシック"/>
              </a:rPr>
              <a:t>Källa: Beteenden och behov för personer i kontakt med vården, Sveriges Kommuner och Landsting </a:t>
            </a:r>
            <a:r>
              <a:rPr lang="sv-SE" sz="1000" kern="0" dirty="0">
                <a:solidFill>
                  <a:srgbClr val="000000"/>
                </a:solidFill>
                <a:ea typeface="ＭＳ Ｐゴシック"/>
                <a:hlinkClick r:id="rId4"/>
              </a:rPr>
              <a:t>https://skl.se/download/18.5e588ed415aa6ecabde9f48f/1489484509965/Beteenden+och+behov+hos+personer+i+kontakt+med+v%C3%A5rden.pdf</a:t>
            </a:r>
            <a:r>
              <a:rPr lang="sv-SE" sz="1000" kern="0" dirty="0">
                <a:solidFill>
                  <a:srgbClr val="000000"/>
                </a:solidFill>
                <a:ea typeface="ＭＳ Ｐゴシック"/>
              </a:rPr>
              <a:t> </a:t>
            </a:r>
          </a:p>
        </p:txBody>
      </p:sp>
      <p:pic>
        <p:nvPicPr>
          <p:cNvPr id="6" name="pCC6tzy60d0"/>
          <p:cNvPicPr>
            <a:picLocks noRot="1" noChangeAspect="1"/>
          </p:cNvPicPr>
          <p:nvPr>
            <a:videoFile r:link="rId1"/>
          </p:nvPr>
        </p:nvPicPr>
        <p:blipFill>
          <a:blip r:embed="rId5"/>
          <a:stretch>
            <a:fillRect/>
          </a:stretch>
        </p:blipFill>
        <p:spPr>
          <a:xfrm>
            <a:off x="562708" y="1524000"/>
            <a:ext cx="8120037" cy="4329723"/>
          </a:xfrm>
          <a:prstGeom prst="rect">
            <a:avLst/>
          </a:prstGeom>
        </p:spPr>
      </p:pic>
    </p:spTree>
    <p:extLst>
      <p:ext uri="{BB962C8B-B14F-4D97-AF65-F5344CB8AC3E}">
        <p14:creationId xmlns:p14="http://schemas.microsoft.com/office/powerpoint/2010/main" val="350927953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ktangel 2"/>
          <p:cNvSpPr/>
          <p:nvPr/>
        </p:nvSpPr>
        <p:spPr>
          <a:xfrm>
            <a:off x="222421" y="808757"/>
            <a:ext cx="8354020" cy="1523494"/>
          </a:xfrm>
          <a:prstGeom prst="rect">
            <a:avLst/>
          </a:prstGeom>
        </p:spPr>
        <p:txBody>
          <a:bodyPr wrap="square">
            <a:spAutoFit/>
          </a:bodyPr>
          <a:lstStyle/>
          <a:p>
            <a:pPr algn="l"/>
            <a:r>
              <a:rPr lang="sv-SE" b="1" dirty="0" smtClean="0"/>
              <a:t>Känslosmitta, medkänsla och utmattningssyndrom</a:t>
            </a:r>
            <a:br>
              <a:rPr lang="sv-SE" b="1" dirty="0" smtClean="0"/>
            </a:br>
            <a:endParaRPr lang="sv-SE" sz="1100" b="1" dirty="0"/>
          </a:p>
          <a:p>
            <a:pPr marL="342900" indent="-342900" algn="l">
              <a:lnSpc>
                <a:spcPct val="150000"/>
              </a:lnSpc>
              <a:buFont typeface="Arial" panose="020B0604020202020204" pitchFamily="34" charset="0"/>
              <a:buChar char="•"/>
            </a:pPr>
            <a:r>
              <a:rPr lang="sv-SE" sz="1200" dirty="0" smtClean="0"/>
              <a:t>Djupt engagemang och utmanande berättelser från en annan människas liv tar en del energi. I alla vårdgivande roller vill så gärna erbjuda medmänskligt stöd och glömmer ibland att ta hand om sig själv och sätta gränser för vad man själv orkar med och har förmåga att hantera.</a:t>
            </a:r>
            <a:endParaRPr lang="sv-SE" sz="1200" dirty="0"/>
          </a:p>
        </p:txBody>
      </p:sp>
      <p:sp>
        <p:nvSpPr>
          <p:cNvPr id="4" name="Platshållare för bildnummer 3"/>
          <p:cNvSpPr>
            <a:spLocks noGrp="1"/>
          </p:cNvSpPr>
          <p:nvPr>
            <p:ph type="sldNum" sz="quarter" idx="12"/>
          </p:nvPr>
        </p:nvSpPr>
        <p:spPr/>
        <p:txBody>
          <a:bodyPr/>
          <a:lstStyle/>
          <a:p>
            <a:fld id="{EF507F4B-B44B-4017-97A3-E9C08C994F4D}" type="slidenum">
              <a:rPr lang="sv-SE" smtClean="0"/>
              <a:t>50</a:t>
            </a:fld>
            <a:endParaRPr lang="sv-SE"/>
          </a:p>
        </p:txBody>
      </p:sp>
      <p:sp>
        <p:nvSpPr>
          <p:cNvPr id="6" name="Rektangel 5"/>
          <p:cNvSpPr/>
          <p:nvPr/>
        </p:nvSpPr>
        <p:spPr>
          <a:xfrm>
            <a:off x="222421" y="2611447"/>
            <a:ext cx="8354020" cy="2954655"/>
          </a:xfrm>
          <a:prstGeom prst="rect">
            <a:avLst/>
          </a:prstGeom>
        </p:spPr>
        <p:txBody>
          <a:bodyPr wrap="square">
            <a:spAutoFit/>
          </a:bodyPr>
          <a:lstStyle/>
          <a:p>
            <a:pPr marL="342900" indent="-342900" algn="l">
              <a:lnSpc>
                <a:spcPct val="150000"/>
              </a:lnSpc>
              <a:buFont typeface="Arial" panose="020B0604020202020204" pitchFamily="34" charset="0"/>
              <a:buChar char="•"/>
            </a:pPr>
            <a:r>
              <a:rPr lang="sv-SE" sz="1200" b="1" dirty="0" smtClean="0"/>
              <a:t>Skillnaden mellan sympati och empati:</a:t>
            </a:r>
            <a:r>
              <a:rPr lang="sv-SE" sz="1600" dirty="0" smtClean="0"/>
              <a:t/>
            </a:r>
            <a:br>
              <a:rPr lang="sv-SE" sz="1600" dirty="0" smtClean="0"/>
            </a:br>
            <a:r>
              <a:rPr lang="sv-SE" sz="1200" dirty="0" smtClean="0"/>
              <a:t>Att lyssna med </a:t>
            </a:r>
            <a:r>
              <a:rPr lang="sv-SE" sz="1200" i="1" dirty="0" smtClean="0"/>
              <a:t>sympati</a:t>
            </a:r>
            <a:r>
              <a:rPr lang="sv-SE" sz="1200" dirty="0" smtClean="0"/>
              <a:t> innebär att lyssna och bekräfta att man förstår, kanske hålla med eller trösta. Sympatin får oss att uppleva den andres smärta (spegelneuroner). Om man är i en konflikt med någon riskerar den konflikten att förvärras om man får medhåll (jag har rätt, du har fel).</a:t>
            </a:r>
            <a:br>
              <a:rPr lang="sv-SE" sz="1200" dirty="0" smtClean="0"/>
            </a:br>
            <a:r>
              <a:rPr lang="sv-SE" sz="1200" dirty="0"/>
              <a:t/>
            </a:r>
            <a:br>
              <a:rPr lang="sv-SE" sz="1200" dirty="0"/>
            </a:br>
            <a:r>
              <a:rPr lang="sv-SE" sz="1200" dirty="0" smtClean="0"/>
              <a:t>När vi lyssnar med </a:t>
            </a:r>
            <a:r>
              <a:rPr lang="sv-SE" sz="1200" i="1" dirty="0" smtClean="0"/>
              <a:t>empati</a:t>
            </a:r>
            <a:r>
              <a:rPr lang="sv-SE" sz="1200" dirty="0" smtClean="0"/>
              <a:t> fokuserar vi på att vara närvarande med vad som pågår i den andre. Vi sätter oss in i vad personen känner och behöver utan att värdera det som bra eller dåligt. Vi kan bekräfta att vi lyssnar genom att sätta ord på vad den andre hoppas, längtar efter, vill och behöver. Förutom att den andre känner sig hörd, kan det leda till att man finner nya strategier och det gör det lättare att hitta vad som är nya steg att ta. </a:t>
            </a:r>
          </a:p>
        </p:txBody>
      </p:sp>
    </p:spTree>
    <p:extLst>
      <p:ext uri="{BB962C8B-B14F-4D97-AF65-F5344CB8AC3E}">
        <p14:creationId xmlns:p14="http://schemas.microsoft.com/office/powerpoint/2010/main" val="361024606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ruta 6"/>
          <p:cNvSpPr txBox="1"/>
          <p:nvPr/>
        </p:nvSpPr>
        <p:spPr>
          <a:xfrm>
            <a:off x="222422" y="794292"/>
            <a:ext cx="8390238" cy="938719"/>
          </a:xfrm>
          <a:prstGeom prst="rect">
            <a:avLst/>
          </a:prstGeom>
          <a:ln>
            <a:noFill/>
          </a:ln>
        </p:spPr>
        <p:style>
          <a:lnRef idx="2">
            <a:schemeClr val="accent5"/>
          </a:lnRef>
          <a:fillRef idx="1">
            <a:schemeClr val="lt1"/>
          </a:fillRef>
          <a:effectRef idx="0">
            <a:schemeClr val="accent5"/>
          </a:effectRef>
          <a:fontRef idx="minor">
            <a:schemeClr val="dk1"/>
          </a:fontRef>
        </p:style>
        <p:txBody>
          <a:bodyPr wrap="square" rtlCol="0">
            <a:spAutoFit/>
          </a:bodyPr>
          <a:lstStyle/>
          <a:p>
            <a:r>
              <a:rPr lang="sv-SE" dirty="0" smtClean="0"/>
              <a:t>Övning: Fyra </a:t>
            </a:r>
            <a:r>
              <a:rPr lang="sv-SE" dirty="0"/>
              <a:t>stolar</a:t>
            </a:r>
          </a:p>
          <a:p>
            <a:r>
              <a:rPr lang="sv-SE" dirty="0"/>
              <a:t>Fyra sätt att ta emot ett utmanande budskap</a:t>
            </a:r>
            <a:endParaRPr lang="sv-SE" sz="1800" b="1" dirty="0" smtClean="0"/>
          </a:p>
        </p:txBody>
      </p:sp>
      <p:sp>
        <p:nvSpPr>
          <p:cNvPr id="2" name="Rektangel 1"/>
          <p:cNvSpPr/>
          <p:nvPr/>
        </p:nvSpPr>
        <p:spPr bwMode="auto">
          <a:xfrm>
            <a:off x="222422" y="2988183"/>
            <a:ext cx="1935562" cy="1591056"/>
          </a:xfrm>
          <a:prstGeom prst="rect">
            <a:avLst/>
          </a:prstGeom>
          <a:noFill/>
          <a:ln w="9525" cap="flat" cmpd="sng" algn="ctr">
            <a:solidFill>
              <a:srgbClr val="003468"/>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sv-SE" sz="2200" b="0" i="0" u="none" strike="noStrike" cap="none" normalizeH="0" baseline="0" smtClean="0">
              <a:ln>
                <a:noFill/>
              </a:ln>
              <a:solidFill>
                <a:schemeClr val="tx1"/>
              </a:solidFill>
              <a:effectLst/>
              <a:latin typeface="Verdana" pitchFamily="34" charset="0"/>
              <a:ea typeface="Geneva" pitchFamily="1" charset="-128"/>
            </a:endParaRPr>
          </a:p>
        </p:txBody>
      </p:sp>
      <p:sp>
        <p:nvSpPr>
          <p:cNvPr id="6" name="Rektangel 5"/>
          <p:cNvSpPr/>
          <p:nvPr/>
        </p:nvSpPr>
        <p:spPr bwMode="auto">
          <a:xfrm>
            <a:off x="2481979" y="2987040"/>
            <a:ext cx="1935562" cy="1591056"/>
          </a:xfrm>
          <a:prstGeom prst="rect">
            <a:avLst/>
          </a:prstGeom>
          <a:noFill/>
          <a:ln w="9525" cap="flat" cmpd="sng" algn="ctr">
            <a:solidFill>
              <a:srgbClr val="003468"/>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sv-SE" sz="2200" b="0" i="0" u="none" strike="noStrike" cap="none" normalizeH="0" baseline="0" smtClean="0">
              <a:ln>
                <a:noFill/>
              </a:ln>
              <a:solidFill>
                <a:schemeClr val="tx1"/>
              </a:solidFill>
              <a:effectLst/>
              <a:latin typeface="Verdana" pitchFamily="34" charset="0"/>
              <a:ea typeface="Geneva" pitchFamily="1" charset="-128"/>
            </a:endParaRPr>
          </a:p>
        </p:txBody>
      </p:sp>
      <p:sp>
        <p:nvSpPr>
          <p:cNvPr id="8" name="Rektangel 7"/>
          <p:cNvSpPr/>
          <p:nvPr/>
        </p:nvSpPr>
        <p:spPr bwMode="auto">
          <a:xfrm>
            <a:off x="4709078" y="2962656"/>
            <a:ext cx="1935562" cy="1591056"/>
          </a:xfrm>
          <a:prstGeom prst="rect">
            <a:avLst/>
          </a:prstGeom>
          <a:noFill/>
          <a:ln w="9525" cap="flat" cmpd="sng" algn="ctr">
            <a:solidFill>
              <a:srgbClr val="003468"/>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sv-SE" sz="2200" b="0" i="0" u="none" strike="noStrike" cap="none" normalizeH="0" baseline="0" smtClean="0">
              <a:ln>
                <a:noFill/>
              </a:ln>
              <a:solidFill>
                <a:schemeClr val="tx1"/>
              </a:solidFill>
              <a:effectLst/>
              <a:latin typeface="Verdana" pitchFamily="34" charset="0"/>
              <a:ea typeface="Geneva" pitchFamily="1" charset="-128"/>
            </a:endParaRPr>
          </a:p>
        </p:txBody>
      </p:sp>
      <p:sp>
        <p:nvSpPr>
          <p:cNvPr id="9" name="Rektangel 8"/>
          <p:cNvSpPr/>
          <p:nvPr/>
        </p:nvSpPr>
        <p:spPr bwMode="auto">
          <a:xfrm>
            <a:off x="6903638" y="2938272"/>
            <a:ext cx="1935562" cy="1591056"/>
          </a:xfrm>
          <a:prstGeom prst="rect">
            <a:avLst/>
          </a:prstGeom>
          <a:noFill/>
          <a:ln w="9525" cap="flat" cmpd="sng" algn="ctr">
            <a:solidFill>
              <a:srgbClr val="003468"/>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sv-SE" sz="2200" b="0" i="0" u="none" strike="noStrike" cap="none" normalizeH="0" baseline="0" smtClean="0">
              <a:ln>
                <a:noFill/>
              </a:ln>
              <a:solidFill>
                <a:schemeClr val="tx1"/>
              </a:solidFill>
              <a:effectLst/>
              <a:latin typeface="Verdana" pitchFamily="34" charset="0"/>
              <a:ea typeface="Geneva" pitchFamily="1" charset="-128"/>
            </a:endParaRPr>
          </a:p>
        </p:txBody>
      </p:sp>
      <p:sp>
        <p:nvSpPr>
          <p:cNvPr id="3" name="textruta 2"/>
          <p:cNvSpPr txBox="1"/>
          <p:nvPr/>
        </p:nvSpPr>
        <p:spPr>
          <a:xfrm>
            <a:off x="314325" y="2611445"/>
            <a:ext cx="1752600" cy="307777"/>
          </a:xfrm>
          <a:prstGeom prst="rect">
            <a:avLst/>
          </a:prstGeom>
          <a:ln>
            <a:noFill/>
          </a:ln>
        </p:spPr>
        <p:style>
          <a:lnRef idx="2">
            <a:schemeClr val="accent5"/>
          </a:lnRef>
          <a:fillRef idx="1">
            <a:schemeClr val="lt1"/>
          </a:fillRef>
          <a:effectRef idx="0">
            <a:schemeClr val="accent5"/>
          </a:effectRef>
          <a:fontRef idx="minor">
            <a:schemeClr val="dk1"/>
          </a:fontRef>
        </p:style>
        <p:txBody>
          <a:bodyPr wrap="square" rtlCol="0">
            <a:spAutoFit/>
          </a:bodyPr>
          <a:lstStyle/>
          <a:p>
            <a:pPr>
              <a:spcBef>
                <a:spcPts val="0"/>
              </a:spcBef>
            </a:pPr>
            <a:r>
              <a:rPr lang="sv-SE" sz="1400" b="1" dirty="0" smtClean="0"/>
              <a:t>Stol 1</a:t>
            </a:r>
          </a:p>
        </p:txBody>
      </p:sp>
      <p:sp>
        <p:nvSpPr>
          <p:cNvPr id="10" name="textruta 9"/>
          <p:cNvSpPr txBox="1"/>
          <p:nvPr/>
        </p:nvSpPr>
        <p:spPr>
          <a:xfrm>
            <a:off x="2573460" y="2609956"/>
            <a:ext cx="1752600" cy="307777"/>
          </a:xfrm>
          <a:prstGeom prst="rect">
            <a:avLst/>
          </a:prstGeom>
          <a:ln>
            <a:noFill/>
          </a:ln>
        </p:spPr>
        <p:style>
          <a:lnRef idx="2">
            <a:schemeClr val="accent5"/>
          </a:lnRef>
          <a:fillRef idx="1">
            <a:schemeClr val="lt1"/>
          </a:fillRef>
          <a:effectRef idx="0">
            <a:schemeClr val="accent5"/>
          </a:effectRef>
          <a:fontRef idx="minor">
            <a:schemeClr val="dk1"/>
          </a:fontRef>
        </p:style>
        <p:txBody>
          <a:bodyPr wrap="square" rtlCol="0">
            <a:spAutoFit/>
          </a:bodyPr>
          <a:lstStyle/>
          <a:p>
            <a:pPr>
              <a:spcBef>
                <a:spcPts val="0"/>
              </a:spcBef>
            </a:pPr>
            <a:r>
              <a:rPr lang="sv-SE" sz="1400" b="1" dirty="0" smtClean="0"/>
              <a:t>Stol 2</a:t>
            </a:r>
          </a:p>
        </p:txBody>
      </p:sp>
      <p:sp>
        <p:nvSpPr>
          <p:cNvPr id="11" name="textruta 10"/>
          <p:cNvSpPr txBox="1"/>
          <p:nvPr/>
        </p:nvSpPr>
        <p:spPr>
          <a:xfrm>
            <a:off x="4800559" y="2592501"/>
            <a:ext cx="1752600" cy="307777"/>
          </a:xfrm>
          <a:prstGeom prst="rect">
            <a:avLst/>
          </a:prstGeom>
          <a:ln>
            <a:noFill/>
          </a:ln>
        </p:spPr>
        <p:style>
          <a:lnRef idx="2">
            <a:schemeClr val="accent5"/>
          </a:lnRef>
          <a:fillRef idx="1">
            <a:schemeClr val="lt1"/>
          </a:fillRef>
          <a:effectRef idx="0">
            <a:schemeClr val="accent5"/>
          </a:effectRef>
          <a:fontRef idx="minor">
            <a:schemeClr val="dk1"/>
          </a:fontRef>
        </p:style>
        <p:txBody>
          <a:bodyPr wrap="square" rtlCol="0">
            <a:spAutoFit/>
          </a:bodyPr>
          <a:lstStyle/>
          <a:p>
            <a:pPr>
              <a:spcBef>
                <a:spcPts val="0"/>
              </a:spcBef>
            </a:pPr>
            <a:r>
              <a:rPr lang="sv-SE" sz="1400" b="1" dirty="0" smtClean="0"/>
              <a:t>Stol 3</a:t>
            </a:r>
          </a:p>
        </p:txBody>
      </p:sp>
      <p:sp>
        <p:nvSpPr>
          <p:cNvPr id="12" name="textruta 11"/>
          <p:cNvSpPr txBox="1"/>
          <p:nvPr/>
        </p:nvSpPr>
        <p:spPr>
          <a:xfrm>
            <a:off x="6995119" y="2583185"/>
            <a:ext cx="1752600" cy="307777"/>
          </a:xfrm>
          <a:prstGeom prst="rect">
            <a:avLst/>
          </a:prstGeom>
          <a:ln>
            <a:noFill/>
          </a:ln>
        </p:spPr>
        <p:style>
          <a:lnRef idx="2">
            <a:schemeClr val="accent5"/>
          </a:lnRef>
          <a:fillRef idx="1">
            <a:schemeClr val="lt1"/>
          </a:fillRef>
          <a:effectRef idx="0">
            <a:schemeClr val="accent5"/>
          </a:effectRef>
          <a:fontRef idx="minor">
            <a:schemeClr val="dk1"/>
          </a:fontRef>
        </p:style>
        <p:txBody>
          <a:bodyPr wrap="square" rtlCol="0">
            <a:spAutoFit/>
          </a:bodyPr>
          <a:lstStyle/>
          <a:p>
            <a:pPr>
              <a:spcBef>
                <a:spcPts val="0"/>
              </a:spcBef>
            </a:pPr>
            <a:r>
              <a:rPr lang="sv-SE" sz="1400" b="1" dirty="0" smtClean="0"/>
              <a:t>Stol 4</a:t>
            </a:r>
          </a:p>
        </p:txBody>
      </p:sp>
      <p:sp>
        <p:nvSpPr>
          <p:cNvPr id="13" name="textruta 12"/>
          <p:cNvSpPr txBox="1"/>
          <p:nvPr/>
        </p:nvSpPr>
        <p:spPr>
          <a:xfrm>
            <a:off x="314325" y="3357637"/>
            <a:ext cx="1752600" cy="307777"/>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rtlCol="0">
            <a:spAutoFit/>
          </a:bodyPr>
          <a:lstStyle/>
          <a:p>
            <a:pPr algn="l">
              <a:spcBef>
                <a:spcPts val="0"/>
              </a:spcBef>
            </a:pPr>
            <a:r>
              <a:rPr lang="sv-SE" sz="1400" b="1" dirty="0" smtClean="0"/>
              <a:t>Det är ditt fel?</a:t>
            </a:r>
          </a:p>
        </p:txBody>
      </p:sp>
      <p:sp>
        <p:nvSpPr>
          <p:cNvPr id="14" name="textruta 13"/>
          <p:cNvSpPr txBox="1"/>
          <p:nvPr/>
        </p:nvSpPr>
        <p:spPr>
          <a:xfrm>
            <a:off x="2573460" y="3327454"/>
            <a:ext cx="1752600" cy="307777"/>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rtlCol="0">
            <a:spAutoFit/>
          </a:bodyPr>
          <a:lstStyle/>
          <a:p>
            <a:pPr algn="l">
              <a:spcBef>
                <a:spcPts val="0"/>
              </a:spcBef>
            </a:pPr>
            <a:r>
              <a:rPr lang="sv-SE" sz="1400" b="1" dirty="0" smtClean="0"/>
              <a:t>Det är mitt fel?</a:t>
            </a:r>
          </a:p>
        </p:txBody>
      </p:sp>
      <p:sp>
        <p:nvSpPr>
          <p:cNvPr id="15" name="textruta 14"/>
          <p:cNvSpPr txBox="1"/>
          <p:nvPr/>
        </p:nvSpPr>
        <p:spPr>
          <a:xfrm>
            <a:off x="4741536" y="3290848"/>
            <a:ext cx="1935561" cy="523220"/>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rtlCol="0">
            <a:spAutoFit/>
          </a:bodyPr>
          <a:lstStyle/>
          <a:p>
            <a:pPr algn="l">
              <a:spcBef>
                <a:spcPts val="0"/>
              </a:spcBef>
            </a:pPr>
            <a:r>
              <a:rPr lang="sv-SE" sz="1400" b="1" dirty="0" smtClean="0"/>
              <a:t>Vad kan pågå inom den andra?</a:t>
            </a:r>
          </a:p>
        </p:txBody>
      </p:sp>
      <p:sp>
        <p:nvSpPr>
          <p:cNvPr id="16" name="textruta 15"/>
          <p:cNvSpPr txBox="1"/>
          <p:nvPr/>
        </p:nvSpPr>
        <p:spPr>
          <a:xfrm>
            <a:off x="6903638" y="3290848"/>
            <a:ext cx="1935561" cy="738664"/>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rtlCol="0">
            <a:spAutoFit/>
          </a:bodyPr>
          <a:lstStyle/>
          <a:p>
            <a:pPr algn="l">
              <a:spcBef>
                <a:spcPts val="0"/>
              </a:spcBef>
            </a:pPr>
            <a:r>
              <a:rPr lang="sv-SE" sz="1400" b="1" dirty="0" smtClean="0"/>
              <a:t>Vad händer inom mig när jag hör det här ?</a:t>
            </a:r>
          </a:p>
        </p:txBody>
      </p:sp>
      <p:sp>
        <p:nvSpPr>
          <p:cNvPr id="4" name="Platshållare för bildnummer 3"/>
          <p:cNvSpPr>
            <a:spLocks noGrp="1"/>
          </p:cNvSpPr>
          <p:nvPr>
            <p:ph type="sldNum" sz="quarter" idx="12"/>
          </p:nvPr>
        </p:nvSpPr>
        <p:spPr/>
        <p:txBody>
          <a:bodyPr/>
          <a:lstStyle/>
          <a:p>
            <a:fld id="{EF507F4B-B44B-4017-97A3-E9C08C994F4D}" type="slidenum">
              <a:rPr lang="sv-SE" smtClean="0"/>
              <a:t>51</a:t>
            </a:fld>
            <a:endParaRPr lang="sv-SE"/>
          </a:p>
        </p:txBody>
      </p:sp>
      <p:sp>
        <p:nvSpPr>
          <p:cNvPr id="5" name="textruta 4"/>
          <p:cNvSpPr txBox="1"/>
          <p:nvPr/>
        </p:nvSpPr>
        <p:spPr>
          <a:xfrm>
            <a:off x="4788644" y="4096223"/>
            <a:ext cx="1774733" cy="261610"/>
          </a:xfrm>
          <a:prstGeom prst="rect">
            <a:avLst/>
          </a:prstGeom>
          <a:ln>
            <a:noFill/>
          </a:ln>
        </p:spPr>
        <p:style>
          <a:lnRef idx="2">
            <a:schemeClr val="accent5"/>
          </a:lnRef>
          <a:fillRef idx="1">
            <a:schemeClr val="lt1"/>
          </a:fillRef>
          <a:effectRef idx="0">
            <a:schemeClr val="accent5"/>
          </a:effectRef>
          <a:fontRef idx="minor">
            <a:schemeClr val="dk1"/>
          </a:fontRef>
        </p:style>
        <p:txBody>
          <a:bodyPr wrap="square" rtlCol="0">
            <a:spAutoFit/>
          </a:bodyPr>
          <a:lstStyle/>
          <a:p>
            <a:pPr algn="l">
              <a:spcBef>
                <a:spcPts val="0"/>
              </a:spcBef>
            </a:pPr>
            <a:r>
              <a:rPr lang="sv-SE" sz="1100" b="1" dirty="0" smtClean="0">
                <a:solidFill>
                  <a:srgbClr val="FF0000"/>
                </a:solidFill>
              </a:rPr>
              <a:t>Lyssna med empati</a:t>
            </a:r>
          </a:p>
        </p:txBody>
      </p:sp>
      <p:sp>
        <p:nvSpPr>
          <p:cNvPr id="17" name="textruta 16"/>
          <p:cNvSpPr txBox="1"/>
          <p:nvPr/>
        </p:nvSpPr>
        <p:spPr>
          <a:xfrm>
            <a:off x="6936177" y="4096223"/>
            <a:ext cx="1774733" cy="261610"/>
          </a:xfrm>
          <a:prstGeom prst="rect">
            <a:avLst/>
          </a:prstGeom>
          <a:ln>
            <a:noFill/>
          </a:ln>
        </p:spPr>
        <p:style>
          <a:lnRef idx="2">
            <a:schemeClr val="accent5"/>
          </a:lnRef>
          <a:fillRef idx="1">
            <a:schemeClr val="lt1"/>
          </a:fillRef>
          <a:effectRef idx="0">
            <a:schemeClr val="accent5"/>
          </a:effectRef>
          <a:fontRef idx="minor">
            <a:schemeClr val="dk1"/>
          </a:fontRef>
        </p:style>
        <p:txBody>
          <a:bodyPr wrap="square" rtlCol="0">
            <a:spAutoFit/>
          </a:bodyPr>
          <a:lstStyle/>
          <a:p>
            <a:pPr algn="l">
              <a:spcBef>
                <a:spcPts val="0"/>
              </a:spcBef>
            </a:pPr>
            <a:r>
              <a:rPr lang="sv-SE" sz="1100" b="1" dirty="0" smtClean="0">
                <a:solidFill>
                  <a:srgbClr val="FF0000"/>
                </a:solidFill>
              </a:rPr>
              <a:t>Tala utifrån ärlighet</a:t>
            </a:r>
          </a:p>
        </p:txBody>
      </p:sp>
      <p:sp>
        <p:nvSpPr>
          <p:cNvPr id="18" name="textruta 17"/>
          <p:cNvSpPr txBox="1"/>
          <p:nvPr/>
        </p:nvSpPr>
        <p:spPr>
          <a:xfrm>
            <a:off x="4788644" y="4661924"/>
            <a:ext cx="1935561" cy="1107996"/>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rtlCol="0">
            <a:spAutoFit/>
          </a:bodyPr>
          <a:lstStyle/>
          <a:p>
            <a:pPr algn="l">
              <a:spcBef>
                <a:spcPts val="0"/>
              </a:spcBef>
            </a:pPr>
            <a:r>
              <a:rPr lang="sv-SE" sz="1100" b="1" dirty="0" smtClean="0"/>
              <a:t>Vad tror jag den andre behöver och längtar efter?</a:t>
            </a:r>
            <a:br>
              <a:rPr lang="sv-SE" sz="1100" b="1" dirty="0" smtClean="0"/>
            </a:br>
            <a:r>
              <a:rPr lang="sv-SE" sz="1100" b="1" dirty="0" smtClean="0"/>
              <a:t/>
            </a:r>
            <a:br>
              <a:rPr lang="sv-SE" sz="1100" b="1" dirty="0" smtClean="0"/>
            </a:br>
            <a:r>
              <a:rPr lang="sv-SE" sz="1100" b="1" dirty="0" smtClean="0"/>
              <a:t>Vara nyfiken på den andre?</a:t>
            </a:r>
          </a:p>
        </p:txBody>
      </p:sp>
      <p:sp>
        <p:nvSpPr>
          <p:cNvPr id="19" name="textruta 18"/>
          <p:cNvSpPr txBox="1"/>
          <p:nvPr/>
        </p:nvSpPr>
        <p:spPr>
          <a:xfrm>
            <a:off x="6936177" y="4649699"/>
            <a:ext cx="1935561" cy="938719"/>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rtlCol="0">
            <a:spAutoFit/>
          </a:bodyPr>
          <a:lstStyle/>
          <a:p>
            <a:pPr algn="l">
              <a:spcBef>
                <a:spcPts val="0"/>
              </a:spcBef>
            </a:pPr>
            <a:r>
              <a:rPr lang="sv-SE" sz="1100" b="1" dirty="0" smtClean="0"/>
              <a:t>Vad behöver och längtar jag efter?</a:t>
            </a:r>
            <a:br>
              <a:rPr lang="sv-SE" sz="1100" b="1" dirty="0" smtClean="0"/>
            </a:br>
            <a:r>
              <a:rPr lang="sv-SE" sz="1100" b="1" dirty="0" smtClean="0"/>
              <a:t/>
            </a:r>
            <a:br>
              <a:rPr lang="sv-SE" sz="1100" b="1" dirty="0" smtClean="0"/>
            </a:br>
            <a:r>
              <a:rPr lang="sv-SE" sz="1100" b="1" dirty="0" smtClean="0"/>
              <a:t>Koppla känslor till behov.</a:t>
            </a:r>
          </a:p>
        </p:txBody>
      </p:sp>
      <p:sp>
        <p:nvSpPr>
          <p:cNvPr id="21" name="textruta 20"/>
          <p:cNvSpPr txBox="1"/>
          <p:nvPr/>
        </p:nvSpPr>
        <p:spPr>
          <a:xfrm>
            <a:off x="998483" y="4724129"/>
            <a:ext cx="3048000" cy="430887"/>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rtlCol="0">
            <a:spAutoFit/>
          </a:bodyPr>
          <a:lstStyle/>
          <a:p>
            <a:pPr>
              <a:spcBef>
                <a:spcPts val="0"/>
              </a:spcBef>
            </a:pPr>
            <a:r>
              <a:rPr lang="sv-SE" sz="1100" b="1" dirty="0" smtClean="0"/>
              <a:t>Dessa två perspektiv kan vi, </a:t>
            </a:r>
            <a:br>
              <a:rPr lang="sv-SE" sz="1100" b="1" dirty="0" smtClean="0"/>
            </a:br>
            <a:r>
              <a:rPr lang="sv-SE" sz="1100" b="1" dirty="0" smtClean="0"/>
              <a:t>det behöver vi inte öva på!</a:t>
            </a:r>
          </a:p>
        </p:txBody>
      </p:sp>
      <p:sp>
        <p:nvSpPr>
          <p:cNvPr id="22" name="Vänster-höger-pil 21"/>
          <p:cNvSpPr/>
          <p:nvPr/>
        </p:nvSpPr>
        <p:spPr bwMode="auto">
          <a:xfrm>
            <a:off x="1975945" y="4357833"/>
            <a:ext cx="725214" cy="171495"/>
          </a:xfrm>
          <a:prstGeom prst="leftRightArrow">
            <a:avLst/>
          </a:prstGeom>
          <a:solidFill>
            <a:srgbClr val="C00000"/>
          </a:solidFill>
          <a:ln w="9525" cap="flat" cmpd="sng" algn="ctr">
            <a:solidFill>
              <a:srgbClr val="C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sv-SE" sz="2200" b="0" i="0" u="none" strike="noStrike" cap="none" normalizeH="0" baseline="0" smtClean="0">
              <a:ln>
                <a:noFill/>
              </a:ln>
              <a:solidFill>
                <a:schemeClr val="tx1"/>
              </a:solidFill>
              <a:effectLst/>
              <a:latin typeface="Verdana" pitchFamily="34" charset="0"/>
              <a:ea typeface="Geneva" pitchFamily="1" charset="-128"/>
            </a:endParaRPr>
          </a:p>
        </p:txBody>
      </p:sp>
    </p:spTree>
    <p:extLst>
      <p:ext uri="{BB962C8B-B14F-4D97-AF65-F5344CB8AC3E}">
        <p14:creationId xmlns:p14="http://schemas.microsoft.com/office/powerpoint/2010/main" val="15682006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10"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childTnLst>
                                </p:cTn>
                              </p:par>
                              <p:par>
                                <p:cTn id="18" presetID="10" presetClass="entr" presetSubtype="0"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fade">
                                      <p:cBhvr>
                                        <p:cTn id="20" dur="500"/>
                                        <p:tgtEl>
                                          <p:spTgt spid="14"/>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500"/>
                                        <p:tgtEl>
                                          <p:spTgt spid="21"/>
                                        </p:tgtEl>
                                      </p:cBhvr>
                                    </p:animEffect>
                                  </p:childTnLst>
                                </p:cTn>
                              </p:par>
                              <p:par>
                                <p:cTn id="26" presetID="1" presetClass="entr" presetSubtype="0" fill="hold" grpId="0" nodeType="withEffect">
                                  <p:stCondLst>
                                    <p:cond delay="0"/>
                                  </p:stCondLst>
                                  <p:childTnLst>
                                    <p:set>
                                      <p:cBhvr>
                                        <p:cTn id="27" dur="1" fill="hold">
                                          <p:stCondLst>
                                            <p:cond delay="0"/>
                                          </p:stCondLst>
                                        </p:cTn>
                                        <p:tgtEl>
                                          <p:spTgt spid="22"/>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childTnLst>
                                </p:cTn>
                              </p:par>
                              <p:par>
                                <p:cTn id="32" presetID="1" presetClass="entr" presetSubtype="0" fill="hold" grpId="0" nodeType="withEffect">
                                  <p:stCondLst>
                                    <p:cond delay="0"/>
                                  </p:stCondLst>
                                  <p:childTnLst>
                                    <p:set>
                                      <p:cBhvr>
                                        <p:cTn id="33" dur="1" fill="hold">
                                          <p:stCondLst>
                                            <p:cond delay="0"/>
                                          </p:stCondLst>
                                        </p:cTn>
                                        <p:tgtEl>
                                          <p:spTgt spid="11"/>
                                        </p:tgtEl>
                                        <p:attrNameLst>
                                          <p:attrName>style.visibility</p:attrName>
                                        </p:attrNameLst>
                                      </p:cBhvr>
                                      <p:to>
                                        <p:strVal val="visible"/>
                                      </p:to>
                                    </p:set>
                                  </p:childTnLst>
                                </p:cTn>
                              </p:par>
                              <p:par>
                                <p:cTn id="34" presetID="10" presetClass="entr" presetSubtype="0"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fade">
                                      <p:cBhvr>
                                        <p:cTn id="36" dur="500"/>
                                        <p:tgtEl>
                                          <p:spTgt spid="15"/>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250"/>
                                  </p:stCondLst>
                                  <p:childTnLst>
                                    <p:set>
                                      <p:cBhvr>
                                        <p:cTn id="40" dur="1" fill="hold">
                                          <p:stCondLst>
                                            <p:cond delay="0"/>
                                          </p:stCondLst>
                                        </p:cTn>
                                        <p:tgtEl>
                                          <p:spTgt spid="5">
                                            <p:txEl>
                                              <p:pRg st="0" end="0"/>
                                            </p:txEl>
                                          </p:spTgt>
                                        </p:tgtEl>
                                        <p:attrNameLst>
                                          <p:attrName>style.visibility</p:attrName>
                                        </p:attrNameLst>
                                      </p:cBhvr>
                                      <p:to>
                                        <p:strVal val="visible"/>
                                      </p:to>
                                    </p:set>
                                    <p:animEffect transition="in" filter="fade">
                                      <p:cBhvr>
                                        <p:cTn id="41" dur="1500"/>
                                        <p:tgtEl>
                                          <p:spTgt spid="5">
                                            <p:txEl>
                                              <p:pRg st="0" end="0"/>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18"/>
                                        </p:tgtEl>
                                        <p:attrNameLst>
                                          <p:attrName>style.visibility</p:attrName>
                                        </p:attrNameLst>
                                      </p:cBhvr>
                                      <p:to>
                                        <p:strVal val="visible"/>
                                      </p:to>
                                    </p:set>
                                    <p:animEffect transition="in" filter="fade">
                                      <p:cBhvr>
                                        <p:cTn id="46" dur="500"/>
                                        <p:tgtEl>
                                          <p:spTgt spid="18"/>
                                        </p:tgtEl>
                                      </p:cBhvr>
                                    </p:animEffec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9"/>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12"/>
                                        </p:tgtEl>
                                        <p:attrNameLst>
                                          <p:attrName>style.visibility</p:attrName>
                                        </p:attrNameLst>
                                      </p:cBhvr>
                                      <p:to>
                                        <p:strVal val="visible"/>
                                      </p:to>
                                    </p:set>
                                  </p:childTnLst>
                                </p:cTn>
                              </p:par>
                              <p:par>
                                <p:cTn id="53" presetID="10" presetClass="entr" presetSubtype="0" fill="hold" grpId="0" nodeType="with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500"/>
                                        <p:tgtEl>
                                          <p:spTgt spid="16"/>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nodeType="clickEffect">
                                  <p:stCondLst>
                                    <p:cond delay="250"/>
                                  </p:stCondLst>
                                  <p:childTnLst>
                                    <p:set>
                                      <p:cBhvr>
                                        <p:cTn id="59" dur="1" fill="hold">
                                          <p:stCondLst>
                                            <p:cond delay="0"/>
                                          </p:stCondLst>
                                        </p:cTn>
                                        <p:tgtEl>
                                          <p:spTgt spid="17">
                                            <p:txEl>
                                              <p:pRg st="0" end="0"/>
                                            </p:txEl>
                                          </p:spTgt>
                                        </p:tgtEl>
                                        <p:attrNameLst>
                                          <p:attrName>style.visibility</p:attrName>
                                        </p:attrNameLst>
                                      </p:cBhvr>
                                      <p:to>
                                        <p:strVal val="visible"/>
                                      </p:to>
                                    </p:set>
                                    <p:animEffect transition="in" filter="fade">
                                      <p:cBhvr>
                                        <p:cTn id="60" dur="1500"/>
                                        <p:tgtEl>
                                          <p:spTgt spid="17">
                                            <p:txEl>
                                              <p:pRg st="0" end="0"/>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19"/>
                                        </p:tgtEl>
                                        <p:attrNameLst>
                                          <p:attrName>style.visibility</p:attrName>
                                        </p:attrNameLst>
                                      </p:cBhvr>
                                      <p:to>
                                        <p:strVal val="visible"/>
                                      </p:to>
                                    </p:set>
                                    <p:animEffect transition="in" filter="fade">
                                      <p:cBhvr>
                                        <p:cTn id="65"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8" grpId="0" animBg="1"/>
      <p:bldP spid="9" grpId="0" animBg="1"/>
      <p:bldP spid="3" grpId="0" animBg="1"/>
      <p:bldP spid="10" grpId="0" animBg="1"/>
      <p:bldP spid="11" grpId="0" animBg="1"/>
      <p:bldP spid="12" grpId="0" animBg="1"/>
      <p:bldP spid="13" grpId="0"/>
      <p:bldP spid="14" grpId="0"/>
      <p:bldP spid="15" grpId="0"/>
      <p:bldP spid="16" grpId="0"/>
      <p:bldP spid="18" grpId="0"/>
      <p:bldP spid="19" grpId="0"/>
      <p:bldP spid="21" grpId="0"/>
      <p:bldP spid="22"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ktangel 2"/>
          <p:cNvSpPr/>
          <p:nvPr/>
        </p:nvSpPr>
        <p:spPr>
          <a:xfrm>
            <a:off x="222421" y="982177"/>
            <a:ext cx="8773298" cy="3277820"/>
          </a:xfrm>
          <a:prstGeom prst="rect">
            <a:avLst/>
          </a:prstGeom>
        </p:spPr>
        <p:txBody>
          <a:bodyPr wrap="square">
            <a:spAutoFit/>
          </a:bodyPr>
          <a:lstStyle/>
          <a:p>
            <a:pPr algn="l"/>
            <a:r>
              <a:rPr lang="sv-SE" sz="1800" b="1" dirty="0" smtClean="0"/>
              <a:t>Mer för den nyfikne…</a:t>
            </a:r>
            <a:br>
              <a:rPr lang="sv-SE" sz="1800" b="1" dirty="0" smtClean="0"/>
            </a:br>
            <a:endParaRPr lang="sv-SE" sz="1400" b="1" dirty="0"/>
          </a:p>
          <a:p>
            <a:pPr marL="285750" indent="-285750" algn="l">
              <a:buFont typeface="Arial" panose="020B0604020202020204" pitchFamily="34" charset="0"/>
              <a:buChar char="•"/>
            </a:pPr>
            <a:r>
              <a:rPr lang="sv-SE" sz="1400" dirty="0"/>
              <a:t>Lathundar på hur ni kan formulera </a:t>
            </a:r>
            <a:r>
              <a:rPr lang="sv-SE" sz="1400" dirty="0" smtClean="0"/>
              <a:t>er!</a:t>
            </a:r>
            <a:r>
              <a:rPr lang="sv-SE" sz="1400" dirty="0"/>
              <a:t/>
            </a:r>
            <a:br>
              <a:rPr lang="sv-SE" sz="1400" dirty="0"/>
            </a:br>
            <a:r>
              <a:rPr lang="sv-SE" sz="1400" dirty="0" smtClean="0"/>
              <a:t>Så </a:t>
            </a:r>
            <a:r>
              <a:rPr lang="sv-SE" sz="1400" dirty="0"/>
              <a:t>i</a:t>
            </a:r>
            <a:r>
              <a:rPr lang="sv-SE" sz="1400" dirty="0" smtClean="0"/>
              <a:t>nnan ni ”skäller ut” </a:t>
            </a:r>
            <a:r>
              <a:rPr lang="sv-SE" sz="1400" dirty="0"/>
              <a:t>någon, </a:t>
            </a:r>
            <a:r>
              <a:rPr lang="sv-SE" sz="1400" dirty="0" smtClean="0"/>
              <a:t>ta fusklappen, </a:t>
            </a:r>
            <a:br>
              <a:rPr lang="sv-SE" sz="1400" dirty="0" smtClean="0"/>
            </a:br>
            <a:r>
              <a:rPr lang="sv-SE" sz="1400" dirty="0" smtClean="0"/>
              <a:t>då </a:t>
            </a:r>
            <a:r>
              <a:rPr lang="sv-SE" sz="1400" dirty="0"/>
              <a:t>blir det graciöst </a:t>
            </a:r>
            <a:r>
              <a:rPr lang="sv-SE" sz="1400" dirty="0" smtClean="0"/>
              <a:t>så </a:t>
            </a:r>
            <a:r>
              <a:rPr lang="sv-SE" sz="1400" dirty="0"/>
              <a:t>det blir en hållbar </a:t>
            </a:r>
            <a:r>
              <a:rPr lang="sv-SE" sz="1400" dirty="0" smtClean="0"/>
              <a:t>förändring.</a:t>
            </a:r>
            <a:br>
              <a:rPr lang="sv-SE" sz="1400" dirty="0" smtClean="0"/>
            </a:br>
            <a:endParaRPr lang="sv-SE" sz="1400" dirty="0" smtClean="0"/>
          </a:p>
          <a:p>
            <a:pPr marL="285750" indent="-285750" algn="l">
              <a:buFont typeface="Arial" panose="020B0604020202020204" pitchFamily="34" charset="0"/>
              <a:buChar char="•"/>
            </a:pPr>
            <a:r>
              <a:rPr lang="sv-SE" sz="1400" dirty="0" smtClean="0"/>
              <a:t>Listor på </a:t>
            </a:r>
            <a:r>
              <a:rPr lang="sv-SE" sz="1400" dirty="0" err="1"/>
              <a:t>k</a:t>
            </a:r>
            <a:r>
              <a:rPr lang="sv-SE" sz="1400" dirty="0" err="1" smtClean="0"/>
              <a:t>änslo</a:t>
            </a:r>
            <a:r>
              <a:rPr lang="sv-SE" sz="1400" dirty="0" smtClean="0"/>
              <a:t> - och behovsord</a:t>
            </a:r>
            <a:br>
              <a:rPr lang="sv-SE" sz="1400" dirty="0" smtClean="0"/>
            </a:br>
            <a:endParaRPr lang="sv-SE" sz="1400" dirty="0" smtClean="0"/>
          </a:p>
          <a:p>
            <a:pPr marL="285750" indent="-285750" algn="l">
              <a:buFont typeface="Arial" panose="020B0604020202020204" pitchFamily="34" charset="0"/>
              <a:buChar char="•"/>
            </a:pPr>
            <a:r>
              <a:rPr lang="sv-SE" sz="1400" dirty="0" smtClean="0"/>
              <a:t>Ett sätt att utveckla förmågan att kommunicera</a:t>
            </a:r>
            <a:br>
              <a:rPr lang="sv-SE" sz="1400" dirty="0" smtClean="0"/>
            </a:br>
            <a:r>
              <a:rPr lang="sv-SE" sz="1400" dirty="0" smtClean="0"/>
              <a:t>mer medvetet är att under en dag lyssna</a:t>
            </a:r>
            <a:br>
              <a:rPr lang="sv-SE" sz="1400" dirty="0" smtClean="0"/>
            </a:br>
            <a:r>
              <a:rPr lang="sv-SE" sz="1400" dirty="0" smtClean="0"/>
              <a:t>på hur vi själva kommunicerar.</a:t>
            </a:r>
            <a:br>
              <a:rPr lang="sv-SE" sz="1400" dirty="0" smtClean="0"/>
            </a:br>
            <a:r>
              <a:rPr lang="sv-SE" sz="1400" dirty="0" smtClean="0"/>
              <a:t/>
            </a:r>
            <a:br>
              <a:rPr lang="sv-SE" sz="1400" dirty="0" smtClean="0"/>
            </a:br>
            <a:r>
              <a:rPr lang="sv-SE" sz="1400" dirty="0" smtClean="0"/>
              <a:t>Bara lyssna, utan att ändra något!</a:t>
            </a:r>
            <a:endParaRPr lang="sv-SE" sz="1400" dirty="0"/>
          </a:p>
        </p:txBody>
      </p:sp>
      <p:sp>
        <p:nvSpPr>
          <p:cNvPr id="2" name="Platshållare för bildnummer 1"/>
          <p:cNvSpPr>
            <a:spLocks noGrp="1"/>
          </p:cNvSpPr>
          <p:nvPr>
            <p:ph type="sldNum" sz="quarter" idx="12"/>
          </p:nvPr>
        </p:nvSpPr>
        <p:spPr/>
        <p:txBody>
          <a:bodyPr/>
          <a:lstStyle/>
          <a:p>
            <a:fld id="{EF507F4B-B44B-4017-97A3-E9C08C994F4D}" type="slidenum">
              <a:rPr lang="sv-SE" smtClean="0"/>
              <a:t>52</a:t>
            </a:fld>
            <a:endParaRPr lang="sv-SE"/>
          </a:p>
        </p:txBody>
      </p:sp>
      <p:pic>
        <p:nvPicPr>
          <p:cNvPr id="4" name="Bildobjekt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367557">
            <a:off x="5979539" y="1724578"/>
            <a:ext cx="2553389" cy="300398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95324370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objekt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4207" y="717720"/>
            <a:ext cx="9158207" cy="6140280"/>
          </a:xfrm>
          <a:prstGeom prst="rect">
            <a:avLst/>
          </a:prstGeom>
        </p:spPr>
      </p:pic>
      <p:pic>
        <p:nvPicPr>
          <p:cNvPr id="6" name="Picture 543" descr="eHalsa-linje-rod"/>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0" y="5858085"/>
            <a:ext cx="1457325" cy="9406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ruta 6"/>
          <p:cNvSpPr txBox="1"/>
          <p:nvPr/>
        </p:nvSpPr>
        <p:spPr>
          <a:xfrm>
            <a:off x="3668891" y="6635277"/>
            <a:ext cx="4341633" cy="215444"/>
          </a:xfrm>
          <a:prstGeom prst="rect">
            <a:avLst/>
          </a:prstGeom>
          <a:noFill/>
        </p:spPr>
        <p:txBody>
          <a:bodyPr wrap="square" rtlCol="0">
            <a:spAutoFit/>
          </a:bodyPr>
          <a:lstStyle/>
          <a:p>
            <a:pPr algn="r"/>
            <a:r>
              <a:rPr lang="sv-SE" sz="800" dirty="0">
                <a:solidFill>
                  <a:srgbClr val="000000"/>
                </a:solidFill>
              </a:rPr>
              <a:t>Detta projektet medfinansieras av Europeiska unionen/Europeiska socialfonden</a:t>
            </a:r>
          </a:p>
        </p:txBody>
      </p:sp>
      <p:pic>
        <p:nvPicPr>
          <p:cNvPr id="8" name="Bildobjekt 7"/>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8010524" y="5926006"/>
            <a:ext cx="1044411" cy="878631"/>
          </a:xfrm>
          <a:prstGeom prst="rect">
            <a:avLst/>
          </a:prstGeom>
        </p:spPr>
      </p:pic>
      <p:sp>
        <p:nvSpPr>
          <p:cNvPr id="2" name="Rubrik 1"/>
          <p:cNvSpPr>
            <a:spLocks noGrp="1"/>
          </p:cNvSpPr>
          <p:nvPr>
            <p:ph type="ctrTitle"/>
          </p:nvPr>
        </p:nvSpPr>
        <p:spPr>
          <a:xfrm>
            <a:off x="317696" y="1082865"/>
            <a:ext cx="8737239" cy="1470025"/>
          </a:xfrm>
        </p:spPr>
        <p:txBody>
          <a:bodyPr/>
          <a:lstStyle/>
          <a:p>
            <a:r>
              <a:rPr lang="sv-SE" sz="1600" dirty="0"/>
              <a:t>Olika beteenden och behov hos personer </a:t>
            </a:r>
            <a:r>
              <a:rPr lang="sv-SE" sz="1600" dirty="0" smtClean="0"/>
              <a:t/>
            </a:r>
            <a:br>
              <a:rPr lang="sv-SE" sz="1600" dirty="0" smtClean="0"/>
            </a:br>
            <a:r>
              <a:rPr lang="sv-SE" sz="1600" dirty="0" smtClean="0"/>
              <a:t>i </a:t>
            </a:r>
            <a:r>
              <a:rPr lang="sv-SE" sz="1600" dirty="0"/>
              <a:t>kontakt med </a:t>
            </a:r>
            <a:r>
              <a:rPr lang="sv-SE" sz="1600" dirty="0" smtClean="0"/>
              <a:t>vården</a:t>
            </a:r>
            <a:br>
              <a:rPr lang="sv-SE" sz="1600" dirty="0" smtClean="0"/>
            </a:br>
            <a:r>
              <a:rPr lang="sv-SE" sz="1600" dirty="0" smtClean="0"/>
              <a:t/>
            </a:r>
            <a:br>
              <a:rPr lang="sv-SE" sz="1600" dirty="0" smtClean="0"/>
            </a:br>
            <a:r>
              <a:rPr lang="sv-SE" dirty="0" smtClean="0"/>
              <a:t/>
            </a:r>
            <a:br>
              <a:rPr lang="sv-SE" dirty="0" smtClean="0"/>
            </a:br>
            <a:r>
              <a:rPr lang="sv-SE" b="0" dirty="0" smtClean="0"/>
              <a:t>----------------------------------------------------</a:t>
            </a:r>
            <a:r>
              <a:rPr lang="sv-SE" dirty="0" smtClean="0"/>
              <a:t/>
            </a:r>
            <a:br>
              <a:rPr lang="sv-SE" dirty="0" smtClean="0"/>
            </a:br>
            <a:r>
              <a:rPr lang="sv-SE" dirty="0" smtClean="0"/>
              <a:t/>
            </a:r>
            <a:br>
              <a:rPr lang="sv-SE" dirty="0" smtClean="0"/>
            </a:br>
            <a:r>
              <a:rPr lang="sv-SE" sz="1600" dirty="0" smtClean="0"/>
              <a:t>Journalgranskning/dokumentation</a:t>
            </a:r>
            <a:r>
              <a:rPr lang="sv-SE" sz="1600" dirty="0"/>
              <a:t/>
            </a:r>
            <a:br>
              <a:rPr lang="sv-SE" sz="1600" dirty="0"/>
            </a:br>
            <a:r>
              <a:rPr lang="sv-SE" dirty="0"/>
              <a:t/>
            </a:r>
            <a:br>
              <a:rPr lang="sv-SE" dirty="0"/>
            </a:br>
            <a:r>
              <a:rPr lang="sv-SE" b="0" dirty="0" smtClean="0"/>
              <a:t>----------------------------------------------------</a:t>
            </a:r>
            <a:r>
              <a:rPr lang="sv-SE" dirty="0" smtClean="0"/>
              <a:t/>
            </a:r>
            <a:br>
              <a:rPr lang="sv-SE" dirty="0" smtClean="0"/>
            </a:br>
            <a:r>
              <a:rPr lang="sv-SE" dirty="0" smtClean="0"/>
              <a:t/>
            </a:r>
            <a:br>
              <a:rPr lang="sv-SE" dirty="0" smtClean="0"/>
            </a:br>
            <a:r>
              <a:rPr lang="sv-SE" sz="1600" dirty="0" smtClean="0"/>
              <a:t>Kontaktskapande kommunikation</a:t>
            </a:r>
            <a:endParaRPr lang="sv-SE" sz="1600" dirty="0"/>
          </a:p>
        </p:txBody>
      </p:sp>
      <p:pic>
        <p:nvPicPr>
          <p:cNvPr id="3" name="Bildobjekt 2"/>
          <p:cNvPicPr>
            <a:picLocks noChangeAspect="1"/>
          </p:cNvPicPr>
          <p:nvPr/>
        </p:nvPicPr>
        <p:blipFill>
          <a:blip r:embed="rId6"/>
          <a:stretch>
            <a:fillRect/>
          </a:stretch>
        </p:blipFill>
        <p:spPr>
          <a:xfrm>
            <a:off x="5570264" y="837459"/>
            <a:ext cx="3263841" cy="1538439"/>
          </a:xfrm>
          <a:prstGeom prst="rect">
            <a:avLst/>
          </a:prstGeom>
        </p:spPr>
      </p:pic>
      <p:pic>
        <p:nvPicPr>
          <p:cNvPr id="4" name="Bildobjekt 3"/>
          <p:cNvPicPr>
            <a:picLocks noChangeAspect="1"/>
          </p:cNvPicPr>
          <p:nvPr/>
        </p:nvPicPr>
        <p:blipFill>
          <a:blip r:embed="rId7"/>
          <a:stretch>
            <a:fillRect/>
          </a:stretch>
        </p:blipFill>
        <p:spPr>
          <a:xfrm>
            <a:off x="5570264" y="4226262"/>
            <a:ext cx="3263840" cy="1699744"/>
          </a:xfrm>
          <a:prstGeom prst="rect">
            <a:avLst/>
          </a:prstGeom>
        </p:spPr>
      </p:pic>
      <p:sp>
        <p:nvSpPr>
          <p:cNvPr id="9" name="Rektangel 8"/>
          <p:cNvSpPr/>
          <p:nvPr/>
        </p:nvSpPr>
        <p:spPr bwMode="auto">
          <a:xfrm>
            <a:off x="5570264" y="2681671"/>
            <a:ext cx="3263841" cy="1160980"/>
          </a:xfrm>
          <a:prstGeom prst="rect">
            <a:avLst/>
          </a:prstGeom>
          <a:solidFill>
            <a:schemeClr val="bg1"/>
          </a:solidFill>
          <a:ln w="9525" cap="flat" cmpd="sng" algn="ctr">
            <a:solidFill>
              <a:srgbClr val="003468"/>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sv-SE" sz="2200" b="0" i="0" u="none" strike="noStrike" cap="none" normalizeH="0" baseline="0" smtClean="0">
              <a:ln>
                <a:noFill/>
              </a:ln>
              <a:solidFill>
                <a:schemeClr val="tx1"/>
              </a:solidFill>
              <a:effectLst/>
              <a:latin typeface="Verdana" pitchFamily="34" charset="0"/>
              <a:ea typeface="Geneva" pitchFamily="1" charset="-128"/>
            </a:endParaRPr>
          </a:p>
        </p:txBody>
      </p:sp>
      <p:sp>
        <p:nvSpPr>
          <p:cNvPr id="10" name="textruta 9"/>
          <p:cNvSpPr txBox="1"/>
          <p:nvPr/>
        </p:nvSpPr>
        <p:spPr>
          <a:xfrm>
            <a:off x="5681608" y="2741043"/>
            <a:ext cx="3041151" cy="1015663"/>
          </a:xfrm>
          <a:prstGeom prst="rect">
            <a:avLst/>
          </a:prstGeom>
          <a:ln>
            <a:noFill/>
          </a:ln>
        </p:spPr>
        <p:style>
          <a:lnRef idx="2">
            <a:schemeClr val="accent5"/>
          </a:lnRef>
          <a:fillRef idx="1">
            <a:schemeClr val="lt1"/>
          </a:fillRef>
          <a:effectRef idx="0">
            <a:schemeClr val="accent5"/>
          </a:effectRef>
          <a:fontRef idx="minor">
            <a:schemeClr val="dk1"/>
          </a:fontRef>
        </p:style>
        <p:txBody>
          <a:bodyPr wrap="square" rtlCol="0">
            <a:spAutoFit/>
          </a:bodyPr>
          <a:lstStyle/>
          <a:p>
            <a:pPr marL="171450" indent="-171450" algn="l">
              <a:lnSpc>
                <a:spcPct val="150000"/>
              </a:lnSpc>
              <a:spcBef>
                <a:spcPts val="0"/>
              </a:spcBef>
              <a:buFont typeface="Arial" panose="020B0604020202020204" pitchFamily="34" charset="0"/>
              <a:buChar char="•"/>
            </a:pPr>
            <a:r>
              <a:rPr lang="sv-SE" sz="1000" b="1" dirty="0" smtClean="0"/>
              <a:t>Färre förkortningar</a:t>
            </a:r>
          </a:p>
          <a:p>
            <a:pPr marL="171450" indent="-171450" algn="l">
              <a:lnSpc>
                <a:spcPct val="150000"/>
              </a:lnSpc>
              <a:spcBef>
                <a:spcPts val="0"/>
              </a:spcBef>
              <a:buFont typeface="Arial" panose="020B0604020202020204" pitchFamily="34" charset="0"/>
              <a:buChar char="•"/>
            </a:pPr>
            <a:r>
              <a:rPr lang="sv-SE" sz="1000" b="1" dirty="0" smtClean="0"/>
              <a:t>Faktabaserat, ej värderande språk</a:t>
            </a:r>
          </a:p>
          <a:p>
            <a:pPr marL="171450" indent="-171450" algn="l">
              <a:lnSpc>
                <a:spcPct val="150000"/>
              </a:lnSpc>
              <a:spcBef>
                <a:spcPts val="0"/>
              </a:spcBef>
              <a:buFont typeface="Arial" panose="020B0604020202020204" pitchFamily="34" charset="0"/>
              <a:buChar char="•"/>
            </a:pPr>
            <a:r>
              <a:rPr lang="sv-SE" sz="1000" b="1" dirty="0" smtClean="0"/>
              <a:t>Tydlig plan för uppföljning</a:t>
            </a:r>
          </a:p>
          <a:p>
            <a:pPr marL="171450" indent="-171450" algn="l">
              <a:lnSpc>
                <a:spcPct val="150000"/>
              </a:lnSpc>
              <a:spcBef>
                <a:spcPts val="0"/>
              </a:spcBef>
              <a:buFont typeface="Arial" panose="020B0604020202020204" pitchFamily="34" charset="0"/>
              <a:buChar char="•"/>
            </a:pPr>
            <a:r>
              <a:rPr lang="sv-SE" sz="1000" b="1" dirty="0" smtClean="0"/>
              <a:t>Skilj på orsak, planering, bedömning</a:t>
            </a:r>
          </a:p>
        </p:txBody>
      </p:sp>
    </p:spTree>
    <p:extLst>
      <p:ext uri="{BB962C8B-B14F-4D97-AF65-F5344CB8AC3E}">
        <p14:creationId xmlns:p14="http://schemas.microsoft.com/office/powerpoint/2010/main" val="224527442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Självständiga och engagerade</a:t>
            </a:r>
            <a:endParaRPr lang="sv-SE" dirty="0"/>
          </a:p>
        </p:txBody>
      </p:sp>
      <p:sp>
        <p:nvSpPr>
          <p:cNvPr id="3" name="Content Placeholder 2"/>
          <p:cNvSpPr>
            <a:spLocks noGrp="1"/>
          </p:cNvSpPr>
          <p:nvPr>
            <p:ph idx="1"/>
          </p:nvPr>
        </p:nvSpPr>
        <p:spPr/>
        <p:txBody>
          <a:bodyPr/>
          <a:lstStyle/>
          <a:p>
            <a:r>
              <a:rPr lang="sv-SE" sz="1200" dirty="0"/>
              <a:t>När jag söker vård vill jag vara med och bestämma. Kunna diskutera de olika alternativen som finns och vara med för att tycka och tänka. </a:t>
            </a:r>
          </a:p>
          <a:p>
            <a:r>
              <a:rPr lang="sv-SE" sz="1200" dirty="0"/>
              <a:t>Jag kan ta hand om mig själv och det är viktigt med kost och motion, tycker jag.  </a:t>
            </a:r>
          </a:p>
          <a:p>
            <a:r>
              <a:rPr lang="sv-SE" sz="1200" dirty="0"/>
              <a:t>Om jag blir sjuk så söker jag först vård efter det att jag har försökt att hitta en egen lösning, via nätet eller via bekanta. </a:t>
            </a:r>
          </a:p>
          <a:p>
            <a:r>
              <a:rPr lang="sv-SE" sz="1200" dirty="0"/>
              <a:t>Jag lyssnar på läkarens rekommendation och fullföljer även behandlingar om jag upplever att de är meningsfulla och ger mig ett resultat.</a:t>
            </a:r>
          </a:p>
          <a:p>
            <a:endParaRPr lang="sv-SE" sz="1400" dirty="0"/>
          </a:p>
        </p:txBody>
      </p:sp>
      <p:pic>
        <p:nvPicPr>
          <p:cNvPr id="5" name="Självständiga och Engagerade_Perv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3057207" y="5117933"/>
            <a:ext cx="609600" cy="609600"/>
          </a:xfrm>
          <a:prstGeom prst="rect">
            <a:avLst/>
          </a:prstGeom>
        </p:spPr>
      </p:pic>
      <p:pic>
        <p:nvPicPr>
          <p:cNvPr id="6" name="Bildobjekt 33"/>
          <p:cNvPicPr>
            <a:picLocks/>
          </p:cNvPicPr>
          <p:nvPr/>
        </p:nvPicPr>
        <p:blipFill>
          <a:blip r:embed="rId6"/>
          <a:stretch>
            <a:fillRect/>
          </a:stretch>
        </p:blipFill>
        <p:spPr>
          <a:xfrm>
            <a:off x="5399623" y="1009228"/>
            <a:ext cx="2617200" cy="892800"/>
          </a:xfrm>
          <a:prstGeom prst="rect">
            <a:avLst/>
          </a:prstGeom>
        </p:spPr>
      </p:pic>
      <p:sp>
        <p:nvSpPr>
          <p:cNvPr id="40" name="textruta 39"/>
          <p:cNvSpPr txBox="1"/>
          <p:nvPr/>
        </p:nvSpPr>
        <p:spPr>
          <a:xfrm>
            <a:off x="2773545" y="5973155"/>
            <a:ext cx="1176925" cy="307777"/>
          </a:xfrm>
          <a:prstGeom prst="rect">
            <a:avLst/>
          </a:prstGeom>
          <a:ln>
            <a:noFill/>
          </a:ln>
        </p:spPr>
        <p:style>
          <a:lnRef idx="2">
            <a:schemeClr val="accent5"/>
          </a:lnRef>
          <a:fillRef idx="1">
            <a:schemeClr val="lt1"/>
          </a:fillRef>
          <a:effectRef idx="0">
            <a:schemeClr val="accent5"/>
          </a:effectRef>
          <a:fontRef idx="minor">
            <a:schemeClr val="dk1"/>
          </a:fontRef>
        </p:style>
        <p:txBody>
          <a:bodyPr wrap="none" rtlCol="0">
            <a:spAutoFit/>
          </a:bodyPr>
          <a:lstStyle/>
          <a:p>
            <a:pPr algn="l">
              <a:spcBef>
                <a:spcPts val="0"/>
              </a:spcBef>
            </a:pPr>
            <a:r>
              <a:rPr lang="sv-SE" sz="1400" b="1" dirty="0"/>
              <a:t>Spela upp</a:t>
            </a:r>
          </a:p>
        </p:txBody>
      </p:sp>
    </p:spTree>
    <p:extLst>
      <p:ext uri="{BB962C8B-B14F-4D97-AF65-F5344CB8AC3E}">
        <p14:creationId xmlns:p14="http://schemas.microsoft.com/office/powerpoint/2010/main" val="17096184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6098" fill="hold"/>
                                        <p:tgtEl>
                                          <p:spTgt spid="5"/>
                                        </p:tgtEl>
                                      </p:cBhvr>
                                    </p:cmd>
                                  </p:childTnLst>
                                </p:cTn>
                              </p:par>
                            </p:childTnLst>
                          </p:cTn>
                        </p:par>
                      </p:childTnLst>
                    </p:cTn>
                  </p:par>
                </p:childTnLst>
              </p:cTn>
              <p:nextCondLst>
                <p:cond evt="onClick" delay="0">
                  <p:tgtEl>
                    <p:spTgt spid="5"/>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 name="Bildobjekt 36"/>
          <p:cNvPicPr>
            <a:picLocks noChangeAspect="1"/>
          </p:cNvPicPr>
          <p:nvPr/>
        </p:nvPicPr>
        <p:blipFill>
          <a:blip r:embed="rId5"/>
          <a:stretch>
            <a:fillRect/>
          </a:stretch>
        </p:blipFill>
        <p:spPr>
          <a:xfrm>
            <a:off x="5397823" y="998982"/>
            <a:ext cx="2620800" cy="913292"/>
          </a:xfrm>
          <a:prstGeom prst="rect">
            <a:avLst/>
          </a:prstGeom>
        </p:spPr>
      </p:pic>
      <p:sp>
        <p:nvSpPr>
          <p:cNvPr id="2" name="Title 1"/>
          <p:cNvSpPr>
            <a:spLocks noGrp="1"/>
          </p:cNvSpPr>
          <p:nvPr>
            <p:ph type="title"/>
          </p:nvPr>
        </p:nvSpPr>
        <p:spPr/>
        <p:txBody>
          <a:bodyPr/>
          <a:lstStyle/>
          <a:p>
            <a:r>
              <a:rPr lang="sv-SE"/>
              <a:t>Oroliga och engagerade</a:t>
            </a:r>
            <a:endParaRPr lang="sv-SE" dirty="0"/>
          </a:p>
        </p:txBody>
      </p:sp>
      <p:sp>
        <p:nvSpPr>
          <p:cNvPr id="3" name="Content Placeholder 2"/>
          <p:cNvSpPr>
            <a:spLocks noGrp="1"/>
          </p:cNvSpPr>
          <p:nvPr>
            <p:ph idx="1"/>
          </p:nvPr>
        </p:nvSpPr>
        <p:spPr/>
        <p:txBody>
          <a:bodyPr/>
          <a:lstStyle/>
          <a:p>
            <a:r>
              <a:rPr lang="sv-SE" sz="1200" dirty="0"/>
              <a:t>Jag kan oroa mig för saker om det är så att jag känner symptom och tänker på vad det är. Jag tycker att det är skönt att få komma till vården och få reda på vad som är tokigt. Jag känner mig inte så trygg och oroar mig för min hälsa både idag men även i framtiden. </a:t>
            </a:r>
          </a:p>
          <a:p>
            <a:r>
              <a:rPr lang="sv-SE" sz="1200" dirty="0"/>
              <a:t>Jag är väl medveten om vad jag äter och har insett att motion är viktigt, men det gör jag ju mer av plikt det är knappast njutningsfullt för mig.</a:t>
            </a:r>
          </a:p>
          <a:p>
            <a:r>
              <a:rPr lang="sv-SE" sz="1200" dirty="0"/>
              <a:t>Jag brukar väl ofta söka information om hälsa, men det tror jag både hjälper och oroar mig.</a:t>
            </a:r>
          </a:p>
          <a:p>
            <a:r>
              <a:rPr lang="sv-SE" sz="1200" dirty="0"/>
              <a:t>Och den oron kan göra att jag kontaktar vården för snabbt om jag upplever ett problem, men vissa gånger kan jag faktiskt vänta för länge med att söka vård. </a:t>
            </a:r>
          </a:p>
          <a:p>
            <a:r>
              <a:rPr lang="sv-SE" sz="1200" dirty="0"/>
              <a:t>För mig är det jätteviktigt att få träffa samma person varje gång och att man lyssnar på mig, det gör mig mer lugn och trygg.</a:t>
            </a:r>
          </a:p>
        </p:txBody>
      </p:sp>
      <p:pic>
        <p:nvPicPr>
          <p:cNvPr id="8" name="Aisha_ny">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2014012" y="5410021"/>
            <a:ext cx="609600" cy="609600"/>
          </a:xfrm>
          <a:prstGeom prst="rect">
            <a:avLst/>
          </a:prstGeom>
        </p:spPr>
      </p:pic>
    </p:spTree>
    <p:extLst>
      <p:ext uri="{BB962C8B-B14F-4D97-AF65-F5344CB8AC3E}">
        <p14:creationId xmlns:p14="http://schemas.microsoft.com/office/powerpoint/2010/main" val="1751871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57939" fill="hold"/>
                                        <p:tgtEl>
                                          <p:spTgt spid="8"/>
                                        </p:tgtEl>
                                      </p:cBhvr>
                                    </p:cmd>
                                  </p:childTnLst>
                                </p:cTn>
                              </p:par>
                            </p:childTnLst>
                          </p:cTn>
                        </p:par>
                      </p:childTnLst>
                    </p:cTn>
                  </p:par>
                </p:childTnLst>
              </p:cTn>
              <p:nextCondLst>
                <p:cond evt="onClick" delay="0">
                  <p:tgtEl>
                    <p:spTgt spid="8"/>
                  </p:tgtEl>
                </p:cond>
              </p:nextCondLst>
            </p:seq>
            <p:audio>
              <p:cMediaNode vol="80000">
                <p:cTn id="7" fill="hold" display="0">
                  <p:stCondLst>
                    <p:cond delay="indefinite"/>
                  </p:stCondLst>
                  <p:endCondLst>
                    <p:cond evt="onStopAudio" delay="0">
                      <p:tgtEl>
                        <p:sldTgt/>
                      </p:tgtEl>
                    </p:cond>
                  </p:endCondLst>
                </p:cTn>
                <p:tgtEl>
                  <p:spTgt spid="8"/>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Traditionella och obrydda</a:t>
            </a:r>
            <a:endParaRPr lang="sv-SE" dirty="0"/>
          </a:p>
        </p:txBody>
      </p:sp>
      <p:sp>
        <p:nvSpPr>
          <p:cNvPr id="3" name="Content Placeholder 2"/>
          <p:cNvSpPr>
            <a:spLocks noGrp="1"/>
          </p:cNvSpPr>
          <p:nvPr>
            <p:ph idx="1"/>
          </p:nvPr>
        </p:nvSpPr>
        <p:spPr/>
        <p:txBody>
          <a:bodyPr/>
          <a:lstStyle/>
          <a:p>
            <a:r>
              <a:rPr lang="sv-SE" sz="1200" dirty="0"/>
              <a:t>Alltså, säger en läkare till mig att ”du behöver göra det här” så tror jag på det. Det är ju ändå läkarens jobb att göra den här bedömningen. Jag kan ju inte tycka så mycket om det.</a:t>
            </a:r>
          </a:p>
          <a:p>
            <a:r>
              <a:rPr lang="sv-SE" sz="1200" dirty="0"/>
              <a:t>Jag är inte så oroad över min hälsa. Jag brukar inte oroa mig i onödan. Jag tycker att jag äter det jag vill och motionerar lagom.</a:t>
            </a:r>
          </a:p>
          <a:p>
            <a:r>
              <a:rPr lang="sv-SE" sz="1200" dirty="0"/>
              <a:t>Jag lägger knappast någon tid på att söka information om sjukdomar på internet. Det tycker jag är vårdpersonalens jobb att veta. </a:t>
            </a:r>
          </a:p>
          <a:p>
            <a:r>
              <a:rPr lang="sv-SE" sz="1200" dirty="0"/>
              <a:t>Jag är tyvärr en sån som gärna väntar med att kontakta vården även om jag känner att jag har problem med hälsan, men när jag väl kommer dit känner jag att jag litar på personalen.</a:t>
            </a:r>
          </a:p>
          <a:p>
            <a:endParaRPr lang="sv-SE" sz="1200" dirty="0"/>
          </a:p>
        </p:txBody>
      </p:sp>
      <p:pic>
        <p:nvPicPr>
          <p:cNvPr id="6" name="Bildobjekt 37"/>
          <p:cNvPicPr>
            <a:picLocks/>
          </p:cNvPicPr>
          <p:nvPr/>
        </p:nvPicPr>
        <p:blipFill>
          <a:blip r:embed="rId5"/>
          <a:stretch>
            <a:fillRect/>
          </a:stretch>
        </p:blipFill>
        <p:spPr>
          <a:xfrm>
            <a:off x="5397823" y="978167"/>
            <a:ext cx="2620800" cy="953081"/>
          </a:xfrm>
          <a:prstGeom prst="rect">
            <a:avLst/>
          </a:prstGeom>
        </p:spPr>
      </p:pic>
      <p:pic>
        <p:nvPicPr>
          <p:cNvPr id="5" name="Traditionella och obrydda">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2458064" y="5363555"/>
            <a:ext cx="609600" cy="609600"/>
          </a:xfrm>
          <a:prstGeom prst="rect">
            <a:avLst/>
          </a:prstGeom>
        </p:spPr>
      </p:pic>
    </p:spTree>
    <p:extLst>
      <p:ext uri="{BB962C8B-B14F-4D97-AF65-F5344CB8AC3E}">
        <p14:creationId xmlns:p14="http://schemas.microsoft.com/office/powerpoint/2010/main" val="36643077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46445" fill="hold"/>
                                        <p:tgtEl>
                                          <p:spTgt spid="5"/>
                                        </p:tgtEl>
                                      </p:cBhvr>
                                    </p:cmd>
                                  </p:childTnLst>
                                </p:cTn>
                              </p:par>
                            </p:childTnLst>
                          </p:cTn>
                        </p:par>
                      </p:childTnLst>
                    </p:cTn>
                  </p:par>
                </p:childTnLst>
              </p:cTn>
              <p:nextCondLst>
                <p:cond evt="onClick" delay="0">
                  <p:tgtEl>
                    <p:spTgt spid="5"/>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Sårbara och oroliga</a:t>
            </a:r>
            <a:endParaRPr lang="sv-SE" dirty="0"/>
          </a:p>
        </p:txBody>
      </p:sp>
      <p:sp>
        <p:nvSpPr>
          <p:cNvPr id="3" name="Content Placeholder 2"/>
          <p:cNvSpPr>
            <a:spLocks noGrp="1"/>
          </p:cNvSpPr>
          <p:nvPr>
            <p:ph idx="1"/>
          </p:nvPr>
        </p:nvSpPr>
        <p:spPr/>
        <p:txBody>
          <a:bodyPr/>
          <a:lstStyle/>
          <a:p>
            <a:r>
              <a:rPr lang="sv-SE" sz="1200" dirty="0"/>
              <a:t>När jag blir sjuk så väntar jag alltid så länge som möjligt för att det ska gå över.</a:t>
            </a:r>
          </a:p>
          <a:p>
            <a:r>
              <a:rPr lang="sv-SE" sz="1200" dirty="0"/>
              <a:t>Jag är väldigt rädd för sjukhus överhuvudtaget och väldigt rädd för att råka ut för något otrevligt. </a:t>
            </a:r>
          </a:p>
          <a:p>
            <a:r>
              <a:rPr lang="sv-SE" sz="1200" dirty="0"/>
              <a:t>Jag är en ganska stressad person och har inte så stort umgänge. Mitt självförtroende är inte </a:t>
            </a:r>
            <a:r>
              <a:rPr lang="sv-SE" sz="1200" dirty="0" smtClean="0"/>
              <a:t>alltid </a:t>
            </a:r>
            <a:r>
              <a:rPr lang="sv-SE" sz="1200" dirty="0"/>
              <a:t>på topp och jag oroar mig ofta för saker.</a:t>
            </a:r>
          </a:p>
          <a:p>
            <a:r>
              <a:rPr lang="sv-SE" sz="1200" dirty="0"/>
              <a:t>Jag undviker in i det längsta att söka vård eller så åker jag in direkt till akuten.</a:t>
            </a:r>
          </a:p>
          <a:p>
            <a:r>
              <a:rPr lang="sv-SE" sz="1200" dirty="0"/>
              <a:t>Jag är orolig för att jag inte ska bli lyssnad på av sjukvårdspersonalen. Däremot så lyssnar jag alltid och gör som de säger. Jag tycker att det är svårt att förstå hur vården funkar och var och hur jag ska få hjälp. Tänk om det fanns någon person som kunde hjälpa mig rätt!</a:t>
            </a:r>
          </a:p>
          <a:p>
            <a:endParaRPr lang="sv-SE" sz="1200" dirty="0"/>
          </a:p>
          <a:p>
            <a:endParaRPr lang="sv-SE" sz="1200" dirty="0"/>
          </a:p>
          <a:p>
            <a:endParaRPr lang="sv-SE" sz="1200" dirty="0"/>
          </a:p>
        </p:txBody>
      </p:sp>
      <p:pic>
        <p:nvPicPr>
          <p:cNvPr id="6" name="Bildobjekt 39"/>
          <p:cNvPicPr>
            <a:picLocks/>
          </p:cNvPicPr>
          <p:nvPr/>
        </p:nvPicPr>
        <p:blipFill>
          <a:blip r:embed="rId5"/>
          <a:stretch>
            <a:fillRect/>
          </a:stretch>
        </p:blipFill>
        <p:spPr>
          <a:xfrm>
            <a:off x="5397483" y="978903"/>
            <a:ext cx="2621481" cy="953450"/>
          </a:xfrm>
          <a:prstGeom prst="rect">
            <a:avLst/>
          </a:prstGeom>
        </p:spPr>
      </p:pic>
      <p:pic>
        <p:nvPicPr>
          <p:cNvPr id="9" name="Sårbara och oroliga">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2231922" y="5243721"/>
            <a:ext cx="609600" cy="609600"/>
          </a:xfrm>
          <a:prstGeom prst="rect">
            <a:avLst/>
          </a:prstGeom>
        </p:spPr>
      </p:pic>
    </p:spTree>
    <p:extLst>
      <p:ext uri="{BB962C8B-B14F-4D97-AF65-F5344CB8AC3E}">
        <p14:creationId xmlns:p14="http://schemas.microsoft.com/office/powerpoint/2010/main" val="35670725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53995" fill="hold"/>
                                        <p:tgtEl>
                                          <p:spTgt spid="9"/>
                                        </p:tgtEl>
                                      </p:cBhvr>
                                    </p:cmd>
                                  </p:childTnLst>
                                </p:cTn>
                              </p:par>
                            </p:childTnLst>
                          </p:cTn>
                        </p:par>
                      </p:childTnLst>
                    </p:cTn>
                  </p:par>
                </p:childTnLst>
              </p:cTn>
              <p:nextCondLst>
                <p:cond evt="onClick" delay="0">
                  <p:tgtEl>
                    <p:spTgt spid="9"/>
                  </p:tgtEl>
                </p:cond>
              </p:nextCondLst>
            </p:seq>
            <p:audio>
              <p:cMediaNode vol="100000">
                <p:cTn id="7" fill="hold" display="0">
                  <p:stCondLst>
                    <p:cond delay="indefinite"/>
                  </p:stCondLst>
                  <p:endCondLst>
                    <p:cond evt="onStopAudio" delay="0">
                      <p:tgtEl>
                        <p:sldTgt/>
                      </p:tgtEl>
                    </p:cond>
                  </p:endCondLst>
                </p:cTn>
                <p:tgtEl>
                  <p:spTgt spid="9"/>
                </p:tgtEl>
              </p:cMediaNode>
            </p:audio>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Presentation sll mall plus EU logga_NY">
  <a:themeElements>
    <a:clrScheme name="Standardformgivning 1">
      <a:dk1>
        <a:srgbClr val="000000"/>
      </a:dk1>
      <a:lt1>
        <a:srgbClr val="FFFFFF"/>
      </a:lt1>
      <a:dk2>
        <a:srgbClr val="000000"/>
      </a:dk2>
      <a:lt2>
        <a:srgbClr val="BAB0B9"/>
      </a:lt2>
      <a:accent1>
        <a:srgbClr val="003468"/>
      </a:accent1>
      <a:accent2>
        <a:srgbClr val="00AEEF"/>
      </a:accent2>
      <a:accent3>
        <a:srgbClr val="FFFFFF"/>
      </a:accent3>
      <a:accent4>
        <a:srgbClr val="000000"/>
      </a:accent4>
      <a:accent5>
        <a:srgbClr val="AAAEB9"/>
      </a:accent5>
      <a:accent6>
        <a:srgbClr val="009DD9"/>
      </a:accent6>
      <a:hlink>
        <a:srgbClr val="B30538"/>
      </a:hlink>
      <a:folHlink>
        <a:srgbClr val="E20012"/>
      </a:folHlink>
    </a:clrScheme>
    <a:fontScheme name="Standardformgivning">
      <a:majorFont>
        <a:latin typeface="Verdana"/>
        <a:ea typeface="Geneva"/>
        <a:cs typeface=""/>
      </a:majorFont>
      <a:minorFont>
        <a:latin typeface="Verdana"/>
        <a:ea typeface="Geneva"/>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rgbClr val="003468"/>
          </a:solidFill>
          <a:prstDash val="solid"/>
          <a:round/>
          <a:headEnd type="none" w="med" len="med"/>
          <a:tailEnd type="none" w="med" len="med"/>
        </a:ln>
        <a:effectLst/>
      </a:spPr>
      <a:bodyPr vert="horz" wrap="none" lIns="91440" tIns="45720" rIns="91440" bIns="45720" numCol="1" anchor="ctr" anchorCtr="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sv-SE" sz="2200" b="0" i="0" u="none" strike="noStrike" cap="none" normalizeH="0" baseline="0" smtClean="0">
            <a:ln>
              <a:noFill/>
            </a:ln>
            <a:solidFill>
              <a:schemeClr val="tx1"/>
            </a:solidFill>
            <a:effectLst/>
            <a:latin typeface="Verdana" pitchFamily="34" charset="0"/>
            <a:ea typeface="Geneva" pitchFamily="1" charset="-128"/>
          </a:defRPr>
        </a:defPPr>
      </a:lstStyle>
    </a:spDef>
    <a:lnDef>
      <a:spPr bwMode="auto">
        <a:xfrm>
          <a:off x="0" y="0"/>
          <a:ext cx="1" cy="1"/>
        </a:xfrm>
        <a:custGeom>
          <a:avLst/>
          <a:gdLst/>
          <a:ahLst/>
          <a:cxnLst/>
          <a:rect l="0" t="0" r="0" b="0"/>
          <a:pathLst/>
        </a:custGeom>
        <a:noFill/>
        <a:ln w="9525" cap="flat" cmpd="sng" algn="ctr">
          <a:solidFill>
            <a:srgbClr val="003468"/>
          </a:solidFill>
          <a:prstDash val="solid"/>
          <a:round/>
          <a:headEnd type="none" w="med" len="med"/>
          <a:tailEnd type="none" w="med" len="med"/>
        </a:ln>
        <a:effectLst/>
      </a:spPr>
      <a:bodyPr vert="horz" wrap="none" lIns="91440" tIns="45720" rIns="91440" bIns="45720" numCol="1" anchor="ctr" anchorCtr="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sv-SE" sz="2200" b="0" i="0" u="none" strike="noStrike" cap="none" normalizeH="0" baseline="0" smtClean="0">
            <a:ln>
              <a:noFill/>
            </a:ln>
            <a:solidFill>
              <a:schemeClr val="tx1"/>
            </a:solidFill>
            <a:effectLst/>
            <a:latin typeface="Verdana" pitchFamily="34" charset="0"/>
            <a:ea typeface="Geneva" pitchFamily="1" charset="-128"/>
          </a:defRPr>
        </a:defPPr>
      </a:lstStyle>
    </a:lnDef>
    <a:txDef>
      <a:spPr/>
      <a:bodyPr wrap="square" rtlCol="0">
        <a:spAutoFit/>
      </a:bodyPr>
      <a:lstStyle>
        <a:defPPr algn="l">
          <a:spcBef>
            <a:spcPts val="0"/>
          </a:spcBef>
          <a:defRPr sz="1400" b="1" dirty="0" smtClean="0"/>
        </a:defPPr>
      </a:lstStyle>
      <a:style>
        <a:lnRef idx="2">
          <a:schemeClr val="accent5"/>
        </a:lnRef>
        <a:fillRef idx="1">
          <a:schemeClr val="lt1"/>
        </a:fillRef>
        <a:effectRef idx="0">
          <a:schemeClr val="accent5"/>
        </a:effectRef>
        <a:fontRef idx="minor">
          <a:schemeClr val="dk1"/>
        </a:fontRef>
      </a:style>
    </a:txDef>
  </a:objectDefaults>
  <a:extraClrSchemeLst>
    <a:extraClrScheme>
      <a:clrScheme name="Standardformgivning 1">
        <a:dk1>
          <a:srgbClr val="000000"/>
        </a:dk1>
        <a:lt1>
          <a:srgbClr val="FFFFFF"/>
        </a:lt1>
        <a:dk2>
          <a:srgbClr val="000000"/>
        </a:dk2>
        <a:lt2>
          <a:srgbClr val="BAB0B9"/>
        </a:lt2>
        <a:accent1>
          <a:srgbClr val="003468"/>
        </a:accent1>
        <a:accent2>
          <a:srgbClr val="00AEEF"/>
        </a:accent2>
        <a:accent3>
          <a:srgbClr val="FFFFFF"/>
        </a:accent3>
        <a:accent4>
          <a:srgbClr val="000000"/>
        </a:accent4>
        <a:accent5>
          <a:srgbClr val="AAAEB9"/>
        </a:accent5>
        <a:accent6>
          <a:srgbClr val="009DD9"/>
        </a:accent6>
        <a:hlink>
          <a:srgbClr val="B30538"/>
        </a:hlink>
        <a:folHlink>
          <a:srgbClr val="E2001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t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Presentation sll mall plus EU logga_NY</Template>
  <TotalTime>8863</TotalTime>
  <Words>3531</Words>
  <Application>Microsoft Office PowerPoint</Application>
  <PresentationFormat>Bildspel på skärmen (4:3)</PresentationFormat>
  <Paragraphs>501</Paragraphs>
  <Slides>53</Slides>
  <Notes>51</Notes>
  <HiddenSlides>0</HiddenSlides>
  <MMClips>5</MMClips>
  <ScaleCrop>false</ScaleCrop>
  <HeadingPairs>
    <vt:vector size="8" baseType="variant">
      <vt:variant>
        <vt:lpstr>Använt teckensnitt</vt:lpstr>
      </vt:variant>
      <vt:variant>
        <vt:i4>7</vt:i4>
      </vt:variant>
      <vt:variant>
        <vt:lpstr>Tema</vt:lpstr>
      </vt:variant>
      <vt:variant>
        <vt:i4>1</vt:i4>
      </vt:variant>
      <vt:variant>
        <vt:lpstr>Serverprogram för OLE-inbäddning</vt:lpstr>
      </vt:variant>
      <vt:variant>
        <vt:i4>1</vt:i4>
      </vt:variant>
      <vt:variant>
        <vt:lpstr>Bildrubriker</vt:lpstr>
      </vt:variant>
      <vt:variant>
        <vt:i4>53</vt:i4>
      </vt:variant>
    </vt:vector>
  </HeadingPairs>
  <TitlesOfParts>
    <vt:vector size="62" baseType="lpstr">
      <vt:lpstr>ＭＳ Ｐゴシック</vt:lpstr>
      <vt:lpstr>Arial</vt:lpstr>
      <vt:lpstr>Calibri</vt:lpstr>
      <vt:lpstr>Geneva</vt:lpstr>
      <vt:lpstr>Helvetica</vt:lpstr>
      <vt:lpstr>Verdana</vt:lpstr>
      <vt:lpstr>Wingdings</vt:lpstr>
      <vt:lpstr>Presentation sll mall plus EU logga_NY</vt:lpstr>
      <vt:lpstr>think-cell Slide</vt:lpstr>
      <vt:lpstr>Välkomna till eHälsalyftet!  Tema 2</vt:lpstr>
      <vt:lpstr>Olika beteenden och behov hos personer i kontakt med vården  ----------------------------------------------  Journalgranskning/dokumentation  ----------------------------------------------  Kontaktskapande kommunikation</vt:lpstr>
      <vt:lpstr>Olika beteenden och behov hos personer i kontakt med vården</vt:lpstr>
      <vt:lpstr>Fyra olika patienttyper identifierades i studien</vt:lpstr>
      <vt:lpstr>Olika beteenden och behov hos personer i kontakt med vården</vt:lpstr>
      <vt:lpstr>Självständiga och engagerade</vt:lpstr>
      <vt:lpstr>Oroliga och engagerade</vt:lpstr>
      <vt:lpstr>Traditionella och obrydda</vt:lpstr>
      <vt:lpstr>Sårbara och oroliga</vt:lpstr>
      <vt:lpstr>Dialog</vt:lpstr>
      <vt:lpstr>Hur skulle det se ut om patienten själv kunde välja? - Exempel på möjliga vägar</vt:lpstr>
      <vt:lpstr> Bensträckare 2 min   Journalgranskning/dokumentation  </vt:lpstr>
      <vt:lpstr>PowerPoint-presentation</vt:lpstr>
      <vt:lpstr>PowerPoint-presentation</vt:lpstr>
      <vt:lpstr>Kontaktskapande kommunikation  </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Olika beteenden och behov hos personer  i kontakt med vården   ----------------------------------------------------  Journalgranskning/dokumentation  ----------------------------------------------------  Kontaktskapande kommunikation</vt:lpstr>
    </vt:vector>
  </TitlesOfParts>
  <Company>SLL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Joachim Ljungh Stenström 9RRJ</dc:creator>
  <cp:lastModifiedBy>Kristiina Krank 3FR6</cp:lastModifiedBy>
  <cp:revision>942</cp:revision>
  <cp:lastPrinted>2017-10-27T06:52:50Z</cp:lastPrinted>
  <dcterms:created xsi:type="dcterms:W3CDTF">2016-02-16T09:54:35Z</dcterms:created>
  <dcterms:modified xsi:type="dcterms:W3CDTF">2017-10-27T13:06:23Z</dcterms:modified>
</cp:coreProperties>
</file>