
<file path=[Content_Types].xml><?xml version="1.0" encoding="utf-8"?>
<Types xmlns="http://schemas.openxmlformats.org/package/2006/content-types">
  <Default Extension="png" ContentType="image/png"/>
  <Default Extension="bin" ContentType="application/vnd.openxmlformats-officedocument.oleObject"/>
  <Default Extension="mp3" ContentType="audio/mpeg"/>
  <Default Extension="emf" ContentType="image/x-emf"/>
  <Default Extension="jpeg" ContentType="image/jpeg"/>
  <Default Extension="m4a" ContentType="audio/mp4"/>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983" r:id="rId2"/>
  </p:sldMasterIdLst>
  <p:notesMasterIdLst>
    <p:notesMasterId r:id="rId24"/>
  </p:notesMasterIdLst>
  <p:handoutMasterIdLst>
    <p:handoutMasterId r:id="rId25"/>
  </p:handoutMasterIdLst>
  <p:sldIdLst>
    <p:sldId id="437" r:id="rId3"/>
    <p:sldId id="435" r:id="rId4"/>
    <p:sldId id="436" r:id="rId5"/>
    <p:sldId id="403" r:id="rId6"/>
    <p:sldId id="354" r:id="rId7"/>
    <p:sldId id="309" r:id="rId8"/>
    <p:sldId id="356" r:id="rId9"/>
    <p:sldId id="351" r:id="rId10"/>
    <p:sldId id="355" r:id="rId11"/>
    <p:sldId id="353" r:id="rId12"/>
    <p:sldId id="399" r:id="rId13"/>
    <p:sldId id="357" r:id="rId14"/>
    <p:sldId id="442" r:id="rId15"/>
    <p:sldId id="439" r:id="rId16"/>
    <p:sldId id="379" r:id="rId17"/>
    <p:sldId id="424" r:id="rId18"/>
    <p:sldId id="427" r:id="rId19"/>
    <p:sldId id="431" r:id="rId20"/>
    <p:sldId id="429" r:id="rId21"/>
    <p:sldId id="441" r:id="rId22"/>
    <p:sldId id="434" r:id="rId23"/>
  </p:sldIdLst>
  <p:sldSz cx="9144000" cy="6858000" type="screen4x3"/>
  <p:notesSz cx="6797675" cy="9928225"/>
  <p:defaultTextStyle>
    <a:defPPr>
      <a:defRPr lang="sv-SE"/>
    </a:defPPr>
    <a:lvl1pPr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1pPr>
    <a:lvl2pPr marL="457200"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2pPr>
    <a:lvl3pPr marL="914400"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3pPr>
    <a:lvl4pPr marL="1371600"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4pPr>
    <a:lvl5pPr marL="1828800" algn="ctr" rtl="0" eaLnBrk="0" fontAlgn="base" hangingPunct="0">
      <a:spcBef>
        <a:spcPct val="50000"/>
      </a:spcBef>
      <a:spcAft>
        <a:spcPct val="0"/>
      </a:spcAft>
      <a:defRPr sz="2200" kern="1200">
        <a:solidFill>
          <a:schemeClr val="tx1"/>
        </a:solidFill>
        <a:latin typeface="Verdana" pitchFamily="34" charset="0"/>
        <a:ea typeface="Geneva" charset="0"/>
        <a:cs typeface="Geneva" charset="0"/>
      </a:defRPr>
    </a:lvl5pPr>
    <a:lvl6pPr marL="2286000" algn="l" defTabSz="914400" rtl="0" eaLnBrk="1" latinLnBrk="0" hangingPunct="1">
      <a:defRPr sz="2200" kern="1200">
        <a:solidFill>
          <a:schemeClr val="tx1"/>
        </a:solidFill>
        <a:latin typeface="Verdana" pitchFamily="34" charset="0"/>
        <a:ea typeface="Geneva" charset="0"/>
        <a:cs typeface="Geneva" charset="0"/>
      </a:defRPr>
    </a:lvl6pPr>
    <a:lvl7pPr marL="2743200" algn="l" defTabSz="914400" rtl="0" eaLnBrk="1" latinLnBrk="0" hangingPunct="1">
      <a:defRPr sz="2200" kern="1200">
        <a:solidFill>
          <a:schemeClr val="tx1"/>
        </a:solidFill>
        <a:latin typeface="Verdana" pitchFamily="34" charset="0"/>
        <a:ea typeface="Geneva" charset="0"/>
        <a:cs typeface="Geneva" charset="0"/>
      </a:defRPr>
    </a:lvl7pPr>
    <a:lvl8pPr marL="3200400" algn="l" defTabSz="914400" rtl="0" eaLnBrk="1" latinLnBrk="0" hangingPunct="1">
      <a:defRPr sz="2200" kern="1200">
        <a:solidFill>
          <a:schemeClr val="tx1"/>
        </a:solidFill>
        <a:latin typeface="Verdana" pitchFamily="34" charset="0"/>
        <a:ea typeface="Geneva" charset="0"/>
        <a:cs typeface="Geneva" charset="0"/>
      </a:defRPr>
    </a:lvl8pPr>
    <a:lvl9pPr marL="3657600" algn="l" defTabSz="914400" rtl="0" eaLnBrk="1" latinLnBrk="0" hangingPunct="1">
      <a:defRPr sz="2200" kern="1200">
        <a:solidFill>
          <a:schemeClr val="tx1"/>
        </a:solidFill>
        <a:latin typeface="Verdana" pitchFamily="34" charset="0"/>
        <a:ea typeface="Geneva" charset="0"/>
        <a:cs typeface="Geneva" charset="0"/>
      </a:defRPr>
    </a:lvl9pPr>
  </p:defaultTextStyle>
  <p:extLst>
    <p:ext uri="{EFAFB233-063F-42B5-8137-9DF3F51BA10A}">
      <p15:sldGuideLst xmlns:p15="http://schemas.microsoft.com/office/powerpoint/2012/main">
        <p15:guide id="1" orient="horz" pos="413">
          <p15:clr>
            <a:srgbClr val="A4A3A4"/>
          </p15:clr>
        </p15:guide>
        <p15:guide id="2" orient="horz" pos="2160">
          <p15:clr>
            <a:srgbClr val="A4A3A4"/>
          </p15:clr>
        </p15:guide>
        <p15:guide id="3" orient="horz" pos="197">
          <p15:clr>
            <a:srgbClr val="A4A3A4"/>
          </p15:clr>
        </p15:guide>
        <p15:guide id="4" orient="horz" pos="4193">
          <p15:clr>
            <a:srgbClr val="A4A3A4"/>
          </p15:clr>
        </p15:guide>
        <p15:guide id="5" orient="horz" pos="3948">
          <p15:clr>
            <a:srgbClr val="A4A3A4"/>
          </p15:clr>
        </p15:guide>
        <p15:guide id="6" pos="2880">
          <p15:clr>
            <a:srgbClr val="A4A3A4"/>
          </p15:clr>
        </p15:guide>
        <p15:guide id="7" pos="209">
          <p15:clr>
            <a:srgbClr val="A4A3A4"/>
          </p15:clr>
        </p15:guide>
        <p15:guide id="8" pos="422">
          <p15:clr>
            <a:srgbClr val="A4A3A4"/>
          </p15:clr>
        </p15:guide>
        <p15:guide id="9" pos="5506">
          <p15:clr>
            <a:srgbClr val="A4A3A4"/>
          </p15:clr>
        </p15:guide>
        <p15:guide id="10" pos="330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lrika Bjarre 2D9T" initials="UB2" lastIdx="1" clrIdx="1">
    <p:extLst>
      <p:ext uri="{19B8F6BF-5375-455C-9EA6-DF929625EA0E}">
        <p15:presenceInfo xmlns:p15="http://schemas.microsoft.com/office/powerpoint/2012/main" userId="S-1-5-21-713154107-2118410690-69297403-537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3DC"/>
    <a:srgbClr val="003468"/>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38" autoAdjust="0"/>
    <p:restoredTop sz="87591" autoAdjust="0"/>
  </p:normalViewPr>
  <p:slideViewPr>
    <p:cSldViewPr snapToGrid="0">
      <p:cViewPr varScale="1">
        <p:scale>
          <a:sx n="64" d="100"/>
          <a:sy n="64" d="100"/>
        </p:scale>
        <p:origin x="1626" y="66"/>
      </p:cViewPr>
      <p:guideLst>
        <p:guide orient="horz" pos="413"/>
        <p:guide orient="horz" pos="2160"/>
        <p:guide orient="horz" pos="197"/>
        <p:guide orient="horz" pos="4193"/>
        <p:guide orient="horz" pos="3948"/>
        <p:guide pos="2880"/>
        <p:guide pos="209"/>
        <p:guide pos="422"/>
        <p:guide pos="5506"/>
        <p:guide pos="3308"/>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 d="1"/>
        <a:sy n="1" d="1"/>
      </p:scale>
      <p:origin x="0" y="-1078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A7164C-03F1-46E6-B243-377F09A4EB4C}" type="doc">
      <dgm:prSet loTypeId="urn:microsoft.com/office/officeart/2005/8/layout/hierarchy4" loCatId="relationship" qsTypeId="urn:microsoft.com/office/officeart/2005/8/quickstyle/simple3" qsCatId="simple" csTypeId="urn:microsoft.com/office/officeart/2005/8/colors/accent0_1" csCatId="mainScheme" phldr="1"/>
      <dgm:spPr/>
    </dgm:pt>
    <dgm:pt modelId="{48796728-2E9B-4FCD-A043-4B25AEB0F61C}">
      <dgm:prSet phldrT="[Text]" custT="1"/>
      <dgm:spPr/>
      <dgm:t>
        <a:bodyPr/>
        <a:lstStyle/>
        <a:p>
          <a:r>
            <a:rPr lang="sv-SE" sz="1400" dirty="0" smtClean="0"/>
            <a:t>Googlar?</a:t>
          </a:r>
          <a:endParaRPr lang="sv-SE" sz="1400" dirty="0"/>
        </a:p>
      </dgm:t>
    </dgm:pt>
    <dgm:pt modelId="{9265883A-F1B6-48F4-A436-4194F1D557CC}" type="parTrans" cxnId="{E07A1A16-1224-4682-BAD9-6F3181A2DB6C}">
      <dgm:prSet/>
      <dgm:spPr/>
      <dgm:t>
        <a:bodyPr/>
        <a:lstStyle/>
        <a:p>
          <a:endParaRPr lang="sv-SE"/>
        </a:p>
      </dgm:t>
    </dgm:pt>
    <dgm:pt modelId="{C91EFA26-659F-4976-A5F5-F0EBD3069B3C}" type="sibTrans" cxnId="{E07A1A16-1224-4682-BAD9-6F3181A2DB6C}">
      <dgm:prSet/>
      <dgm:spPr/>
      <dgm:t>
        <a:bodyPr/>
        <a:lstStyle/>
        <a:p>
          <a:endParaRPr lang="sv-SE"/>
        </a:p>
      </dgm:t>
    </dgm:pt>
    <dgm:pt modelId="{48A0565B-4D65-420F-8AD9-014651878A11}">
      <dgm:prSet phldrT="[Text]" custT="1"/>
      <dgm:spPr/>
      <dgm:t>
        <a:bodyPr/>
        <a:lstStyle/>
        <a:p>
          <a:r>
            <a:rPr lang="sv-SE" sz="1400" dirty="0" smtClean="0"/>
            <a:t>Självincheck?</a:t>
          </a:r>
          <a:endParaRPr lang="sv-SE" sz="1400" dirty="0"/>
        </a:p>
      </dgm:t>
    </dgm:pt>
    <dgm:pt modelId="{4A5955C1-FB4D-4FBE-874F-A37DD283E07A}" type="parTrans" cxnId="{63962D0D-2476-4DD7-80BF-C60DC42D70A3}">
      <dgm:prSet/>
      <dgm:spPr/>
      <dgm:t>
        <a:bodyPr/>
        <a:lstStyle/>
        <a:p>
          <a:endParaRPr lang="sv-SE"/>
        </a:p>
      </dgm:t>
    </dgm:pt>
    <dgm:pt modelId="{F133C348-2D0C-466B-8CDE-FE63A6F5F46D}" type="sibTrans" cxnId="{63962D0D-2476-4DD7-80BF-C60DC42D70A3}">
      <dgm:prSet/>
      <dgm:spPr/>
      <dgm:t>
        <a:bodyPr/>
        <a:lstStyle/>
        <a:p>
          <a:endParaRPr lang="sv-SE"/>
        </a:p>
      </dgm:t>
    </dgm:pt>
    <dgm:pt modelId="{5841C1CC-B9A7-49ED-9FC4-6AF658BAB47D}">
      <dgm:prSet phldrT="[Text]" custT="1"/>
      <dgm:spPr/>
      <dgm:t>
        <a:bodyPr/>
        <a:lstStyle/>
        <a:p>
          <a:r>
            <a:rPr lang="sv-SE" sz="1400" dirty="0"/>
            <a:t>Läser i </a:t>
          </a:r>
          <a:r>
            <a:rPr lang="sv-SE" sz="1400" dirty="0" smtClean="0"/>
            <a:t>journal?</a:t>
          </a:r>
          <a:endParaRPr lang="sv-SE" sz="1400" dirty="0"/>
        </a:p>
      </dgm:t>
    </dgm:pt>
    <dgm:pt modelId="{CA6268A0-7374-4711-A9EA-EF59353038EE}" type="parTrans" cxnId="{5370B064-5FFE-45E2-9EDF-8B06C55FE430}">
      <dgm:prSet/>
      <dgm:spPr/>
      <dgm:t>
        <a:bodyPr/>
        <a:lstStyle/>
        <a:p>
          <a:endParaRPr lang="sv-SE"/>
        </a:p>
      </dgm:t>
    </dgm:pt>
    <dgm:pt modelId="{93148F13-0570-4EBF-BD2F-043CB70D39E2}" type="sibTrans" cxnId="{5370B064-5FFE-45E2-9EDF-8B06C55FE430}">
      <dgm:prSet/>
      <dgm:spPr/>
      <dgm:t>
        <a:bodyPr/>
        <a:lstStyle/>
        <a:p>
          <a:endParaRPr lang="sv-SE"/>
        </a:p>
      </dgm:t>
    </dgm:pt>
    <dgm:pt modelId="{B21E1869-AE07-48B6-A0EA-CF9CDDB5933F}" type="pres">
      <dgm:prSet presAssocID="{10A7164C-03F1-46E6-B243-377F09A4EB4C}" presName="Name0" presStyleCnt="0">
        <dgm:presLayoutVars>
          <dgm:chPref val="1"/>
          <dgm:dir/>
          <dgm:animOne val="branch"/>
          <dgm:animLvl val="lvl"/>
          <dgm:resizeHandles/>
        </dgm:presLayoutVars>
      </dgm:prSet>
      <dgm:spPr/>
    </dgm:pt>
    <dgm:pt modelId="{705348FE-4067-497E-B529-8961CC621D67}" type="pres">
      <dgm:prSet presAssocID="{48796728-2E9B-4FCD-A043-4B25AEB0F61C}" presName="vertOne" presStyleCnt="0"/>
      <dgm:spPr/>
    </dgm:pt>
    <dgm:pt modelId="{6AE50E37-28B2-454A-9836-77D62FEC5832}" type="pres">
      <dgm:prSet presAssocID="{48796728-2E9B-4FCD-A043-4B25AEB0F61C}" presName="txOne" presStyleLbl="node0" presStyleIdx="0" presStyleCnt="3">
        <dgm:presLayoutVars>
          <dgm:chPref val="3"/>
        </dgm:presLayoutVars>
      </dgm:prSet>
      <dgm:spPr/>
      <dgm:t>
        <a:bodyPr/>
        <a:lstStyle/>
        <a:p>
          <a:endParaRPr lang="sv-SE"/>
        </a:p>
      </dgm:t>
    </dgm:pt>
    <dgm:pt modelId="{D009C26F-A5BA-46A3-958B-5DA52F69591F}" type="pres">
      <dgm:prSet presAssocID="{48796728-2E9B-4FCD-A043-4B25AEB0F61C}" presName="horzOne" presStyleCnt="0"/>
      <dgm:spPr/>
    </dgm:pt>
    <dgm:pt modelId="{0CEE8E97-21C9-406D-BA8C-97744A0AC2D7}" type="pres">
      <dgm:prSet presAssocID="{C91EFA26-659F-4976-A5F5-F0EBD3069B3C}" presName="sibSpaceOne" presStyleCnt="0"/>
      <dgm:spPr/>
    </dgm:pt>
    <dgm:pt modelId="{5C7D62A0-EDEE-4A3D-AA0B-EED4CA6F75B0}" type="pres">
      <dgm:prSet presAssocID="{48A0565B-4D65-420F-8AD9-014651878A11}" presName="vertOne" presStyleCnt="0"/>
      <dgm:spPr/>
    </dgm:pt>
    <dgm:pt modelId="{C9707B4A-336A-4D68-9710-7F7C6E5DBCD1}" type="pres">
      <dgm:prSet presAssocID="{48A0565B-4D65-420F-8AD9-014651878A11}" presName="txOne" presStyleLbl="node0" presStyleIdx="1" presStyleCnt="3">
        <dgm:presLayoutVars>
          <dgm:chPref val="3"/>
        </dgm:presLayoutVars>
      </dgm:prSet>
      <dgm:spPr/>
      <dgm:t>
        <a:bodyPr/>
        <a:lstStyle/>
        <a:p>
          <a:endParaRPr lang="sv-SE"/>
        </a:p>
      </dgm:t>
    </dgm:pt>
    <dgm:pt modelId="{AFAAA1F2-1275-4B1C-80E9-3BBEAC49AF34}" type="pres">
      <dgm:prSet presAssocID="{48A0565B-4D65-420F-8AD9-014651878A11}" presName="horzOne" presStyleCnt="0"/>
      <dgm:spPr/>
    </dgm:pt>
    <dgm:pt modelId="{DB8852F2-CA07-4806-92F5-E25A2738BBE1}" type="pres">
      <dgm:prSet presAssocID="{F133C348-2D0C-466B-8CDE-FE63A6F5F46D}" presName="sibSpaceOne" presStyleCnt="0"/>
      <dgm:spPr/>
    </dgm:pt>
    <dgm:pt modelId="{EDD44122-2DE9-40B2-9907-27A0259415CB}" type="pres">
      <dgm:prSet presAssocID="{5841C1CC-B9A7-49ED-9FC4-6AF658BAB47D}" presName="vertOne" presStyleCnt="0"/>
      <dgm:spPr/>
    </dgm:pt>
    <dgm:pt modelId="{D229D159-4A34-41B3-B8F3-78E06C98150F}" type="pres">
      <dgm:prSet presAssocID="{5841C1CC-B9A7-49ED-9FC4-6AF658BAB47D}" presName="txOne" presStyleLbl="node0" presStyleIdx="2" presStyleCnt="3">
        <dgm:presLayoutVars>
          <dgm:chPref val="3"/>
        </dgm:presLayoutVars>
      </dgm:prSet>
      <dgm:spPr/>
      <dgm:t>
        <a:bodyPr/>
        <a:lstStyle/>
        <a:p>
          <a:endParaRPr lang="sv-SE"/>
        </a:p>
      </dgm:t>
    </dgm:pt>
    <dgm:pt modelId="{EF3A37B4-C7F7-4483-8DCA-5E3E436D857B}" type="pres">
      <dgm:prSet presAssocID="{5841C1CC-B9A7-49ED-9FC4-6AF658BAB47D}" presName="horzOne" presStyleCnt="0"/>
      <dgm:spPr/>
    </dgm:pt>
  </dgm:ptLst>
  <dgm:cxnLst>
    <dgm:cxn modelId="{5370B064-5FFE-45E2-9EDF-8B06C55FE430}" srcId="{10A7164C-03F1-46E6-B243-377F09A4EB4C}" destId="{5841C1CC-B9A7-49ED-9FC4-6AF658BAB47D}" srcOrd="2" destOrd="0" parTransId="{CA6268A0-7374-4711-A9EA-EF59353038EE}" sibTransId="{93148F13-0570-4EBF-BD2F-043CB70D39E2}"/>
    <dgm:cxn modelId="{3941A8F2-57B7-44DF-A2C6-0AE9E49D8B73}" type="presOf" srcId="{5841C1CC-B9A7-49ED-9FC4-6AF658BAB47D}" destId="{D229D159-4A34-41B3-B8F3-78E06C98150F}" srcOrd="0" destOrd="0" presId="urn:microsoft.com/office/officeart/2005/8/layout/hierarchy4"/>
    <dgm:cxn modelId="{63962D0D-2476-4DD7-80BF-C60DC42D70A3}" srcId="{10A7164C-03F1-46E6-B243-377F09A4EB4C}" destId="{48A0565B-4D65-420F-8AD9-014651878A11}" srcOrd="1" destOrd="0" parTransId="{4A5955C1-FB4D-4FBE-874F-A37DD283E07A}" sibTransId="{F133C348-2D0C-466B-8CDE-FE63A6F5F46D}"/>
    <dgm:cxn modelId="{DFB2FBE6-3C2C-45A3-8B06-7CCE2B11A247}" type="presOf" srcId="{10A7164C-03F1-46E6-B243-377F09A4EB4C}" destId="{B21E1869-AE07-48B6-A0EA-CF9CDDB5933F}" srcOrd="0" destOrd="0" presId="urn:microsoft.com/office/officeart/2005/8/layout/hierarchy4"/>
    <dgm:cxn modelId="{8EAB29E1-4903-4861-AF78-1577BF6803D7}" type="presOf" srcId="{48A0565B-4D65-420F-8AD9-014651878A11}" destId="{C9707B4A-336A-4D68-9710-7F7C6E5DBCD1}" srcOrd="0" destOrd="0" presId="urn:microsoft.com/office/officeart/2005/8/layout/hierarchy4"/>
    <dgm:cxn modelId="{8A5EBFA1-FB02-4E39-AB45-70D99D81EB45}" type="presOf" srcId="{48796728-2E9B-4FCD-A043-4B25AEB0F61C}" destId="{6AE50E37-28B2-454A-9836-77D62FEC5832}" srcOrd="0" destOrd="0" presId="urn:microsoft.com/office/officeart/2005/8/layout/hierarchy4"/>
    <dgm:cxn modelId="{E07A1A16-1224-4682-BAD9-6F3181A2DB6C}" srcId="{10A7164C-03F1-46E6-B243-377F09A4EB4C}" destId="{48796728-2E9B-4FCD-A043-4B25AEB0F61C}" srcOrd="0" destOrd="0" parTransId="{9265883A-F1B6-48F4-A436-4194F1D557CC}" sibTransId="{C91EFA26-659F-4976-A5F5-F0EBD3069B3C}"/>
    <dgm:cxn modelId="{DC45691F-0C9B-45F4-82C5-A5DACD30B092}" type="presParOf" srcId="{B21E1869-AE07-48B6-A0EA-CF9CDDB5933F}" destId="{705348FE-4067-497E-B529-8961CC621D67}" srcOrd="0" destOrd="0" presId="urn:microsoft.com/office/officeart/2005/8/layout/hierarchy4"/>
    <dgm:cxn modelId="{FCFDA596-6281-4CD3-A6A1-752833D9DD5A}" type="presParOf" srcId="{705348FE-4067-497E-B529-8961CC621D67}" destId="{6AE50E37-28B2-454A-9836-77D62FEC5832}" srcOrd="0" destOrd="0" presId="urn:microsoft.com/office/officeart/2005/8/layout/hierarchy4"/>
    <dgm:cxn modelId="{4A0F8854-B1E4-406C-B5B8-BDBF2BFA49CD}" type="presParOf" srcId="{705348FE-4067-497E-B529-8961CC621D67}" destId="{D009C26F-A5BA-46A3-958B-5DA52F69591F}" srcOrd="1" destOrd="0" presId="urn:microsoft.com/office/officeart/2005/8/layout/hierarchy4"/>
    <dgm:cxn modelId="{34DD0D92-41E3-432E-8316-DEFBA4E291C6}" type="presParOf" srcId="{B21E1869-AE07-48B6-A0EA-CF9CDDB5933F}" destId="{0CEE8E97-21C9-406D-BA8C-97744A0AC2D7}" srcOrd="1" destOrd="0" presId="urn:microsoft.com/office/officeart/2005/8/layout/hierarchy4"/>
    <dgm:cxn modelId="{965E59BF-2C0A-41F7-82D2-AA9AB9657BAD}" type="presParOf" srcId="{B21E1869-AE07-48B6-A0EA-CF9CDDB5933F}" destId="{5C7D62A0-EDEE-4A3D-AA0B-EED4CA6F75B0}" srcOrd="2" destOrd="0" presId="urn:microsoft.com/office/officeart/2005/8/layout/hierarchy4"/>
    <dgm:cxn modelId="{62AD364D-6C8A-4084-846D-A1DDD658DEA7}" type="presParOf" srcId="{5C7D62A0-EDEE-4A3D-AA0B-EED4CA6F75B0}" destId="{C9707B4A-336A-4D68-9710-7F7C6E5DBCD1}" srcOrd="0" destOrd="0" presId="urn:microsoft.com/office/officeart/2005/8/layout/hierarchy4"/>
    <dgm:cxn modelId="{CA20D52D-6904-40AA-82A7-C69E557DB08F}" type="presParOf" srcId="{5C7D62A0-EDEE-4A3D-AA0B-EED4CA6F75B0}" destId="{AFAAA1F2-1275-4B1C-80E9-3BBEAC49AF34}" srcOrd="1" destOrd="0" presId="urn:microsoft.com/office/officeart/2005/8/layout/hierarchy4"/>
    <dgm:cxn modelId="{89E04A53-D709-4A00-BD27-6485C402160B}" type="presParOf" srcId="{B21E1869-AE07-48B6-A0EA-CF9CDDB5933F}" destId="{DB8852F2-CA07-4806-92F5-E25A2738BBE1}" srcOrd="3" destOrd="0" presId="urn:microsoft.com/office/officeart/2005/8/layout/hierarchy4"/>
    <dgm:cxn modelId="{89AF2D4C-AAE2-4704-A43B-50D5875C0B8C}" type="presParOf" srcId="{B21E1869-AE07-48B6-A0EA-CF9CDDB5933F}" destId="{EDD44122-2DE9-40B2-9907-27A0259415CB}" srcOrd="4" destOrd="0" presId="urn:microsoft.com/office/officeart/2005/8/layout/hierarchy4"/>
    <dgm:cxn modelId="{F91B44D7-3F92-4F5D-92EA-1EAE5A778F5D}" type="presParOf" srcId="{EDD44122-2DE9-40B2-9907-27A0259415CB}" destId="{D229D159-4A34-41B3-B8F3-78E06C98150F}" srcOrd="0" destOrd="0" presId="urn:microsoft.com/office/officeart/2005/8/layout/hierarchy4"/>
    <dgm:cxn modelId="{50B21A00-5F0C-49AE-8DB1-2A9E56290CA3}" type="presParOf" srcId="{EDD44122-2DE9-40B2-9907-27A0259415CB}" destId="{EF3A37B4-C7F7-4483-8DCA-5E3E436D857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A7164C-03F1-46E6-B243-377F09A4EB4C}" type="doc">
      <dgm:prSet loTypeId="urn:microsoft.com/office/officeart/2005/8/layout/hierarchy4" loCatId="hierarchy" qsTypeId="urn:microsoft.com/office/officeart/2005/8/quickstyle/simple3" qsCatId="simple" csTypeId="urn:microsoft.com/office/officeart/2005/8/colors/accent0_1" csCatId="mainScheme" phldr="1"/>
      <dgm:spPr/>
    </dgm:pt>
    <dgm:pt modelId="{48796728-2E9B-4FCD-A043-4B25AEB0F61C}">
      <dgm:prSet phldrT="[Text]" custT="1"/>
      <dgm:spPr/>
      <dgm:t>
        <a:bodyPr/>
        <a:lstStyle/>
        <a:p>
          <a:r>
            <a:rPr lang="sv-SE" sz="1400" dirty="0" smtClean="0"/>
            <a:t>Webbtidbok?</a:t>
          </a:r>
          <a:endParaRPr lang="sv-SE" sz="1400" dirty="0"/>
        </a:p>
      </dgm:t>
    </dgm:pt>
    <dgm:pt modelId="{9265883A-F1B6-48F4-A436-4194F1D557CC}" type="parTrans" cxnId="{E07A1A16-1224-4682-BAD9-6F3181A2DB6C}">
      <dgm:prSet/>
      <dgm:spPr/>
      <dgm:t>
        <a:bodyPr/>
        <a:lstStyle/>
        <a:p>
          <a:endParaRPr lang="sv-SE"/>
        </a:p>
      </dgm:t>
    </dgm:pt>
    <dgm:pt modelId="{C91EFA26-659F-4976-A5F5-F0EBD3069B3C}" type="sibTrans" cxnId="{E07A1A16-1224-4682-BAD9-6F3181A2DB6C}">
      <dgm:prSet/>
      <dgm:spPr/>
      <dgm:t>
        <a:bodyPr/>
        <a:lstStyle/>
        <a:p>
          <a:endParaRPr lang="sv-SE"/>
        </a:p>
      </dgm:t>
    </dgm:pt>
    <dgm:pt modelId="{48A0565B-4D65-420F-8AD9-014651878A11}">
      <dgm:prSet phldrT="[Text]" custT="1"/>
      <dgm:spPr/>
      <dgm:t>
        <a:bodyPr/>
        <a:lstStyle/>
        <a:p>
          <a:r>
            <a:rPr lang="sv-SE" sz="1400" dirty="0" smtClean="0"/>
            <a:t>Väntrumsvärd?</a:t>
          </a:r>
          <a:endParaRPr lang="sv-SE" sz="1400" dirty="0"/>
        </a:p>
      </dgm:t>
    </dgm:pt>
    <dgm:pt modelId="{4A5955C1-FB4D-4FBE-874F-A37DD283E07A}" type="parTrans" cxnId="{63962D0D-2476-4DD7-80BF-C60DC42D70A3}">
      <dgm:prSet/>
      <dgm:spPr/>
      <dgm:t>
        <a:bodyPr/>
        <a:lstStyle/>
        <a:p>
          <a:endParaRPr lang="sv-SE"/>
        </a:p>
      </dgm:t>
    </dgm:pt>
    <dgm:pt modelId="{F133C348-2D0C-466B-8CDE-FE63A6F5F46D}" type="sibTrans" cxnId="{63962D0D-2476-4DD7-80BF-C60DC42D70A3}">
      <dgm:prSet/>
      <dgm:spPr/>
      <dgm:t>
        <a:bodyPr/>
        <a:lstStyle/>
        <a:p>
          <a:endParaRPr lang="sv-SE"/>
        </a:p>
      </dgm:t>
    </dgm:pt>
    <dgm:pt modelId="{5841C1CC-B9A7-49ED-9FC4-6AF658BAB47D}">
      <dgm:prSet phldrT="[Text]" custT="1"/>
      <dgm:spPr/>
      <dgm:t>
        <a:bodyPr/>
        <a:lstStyle/>
        <a:p>
          <a:r>
            <a:rPr lang="sv-SE" sz="1400" dirty="0" smtClean="0"/>
            <a:t>Videomöte?</a:t>
          </a:r>
          <a:endParaRPr lang="sv-SE" sz="1400" dirty="0"/>
        </a:p>
      </dgm:t>
    </dgm:pt>
    <dgm:pt modelId="{CA6268A0-7374-4711-A9EA-EF59353038EE}" type="parTrans" cxnId="{5370B064-5FFE-45E2-9EDF-8B06C55FE430}">
      <dgm:prSet/>
      <dgm:spPr/>
      <dgm:t>
        <a:bodyPr/>
        <a:lstStyle/>
        <a:p>
          <a:endParaRPr lang="sv-SE"/>
        </a:p>
      </dgm:t>
    </dgm:pt>
    <dgm:pt modelId="{93148F13-0570-4EBF-BD2F-043CB70D39E2}" type="sibTrans" cxnId="{5370B064-5FFE-45E2-9EDF-8B06C55FE430}">
      <dgm:prSet/>
      <dgm:spPr/>
      <dgm:t>
        <a:bodyPr/>
        <a:lstStyle/>
        <a:p>
          <a:endParaRPr lang="sv-SE"/>
        </a:p>
      </dgm:t>
    </dgm:pt>
    <dgm:pt modelId="{C0C20E32-2FDD-4DC0-B273-FA9A769F5499}" type="pres">
      <dgm:prSet presAssocID="{10A7164C-03F1-46E6-B243-377F09A4EB4C}" presName="Name0" presStyleCnt="0">
        <dgm:presLayoutVars>
          <dgm:chPref val="1"/>
          <dgm:dir/>
          <dgm:animOne val="branch"/>
          <dgm:animLvl val="lvl"/>
          <dgm:resizeHandles/>
        </dgm:presLayoutVars>
      </dgm:prSet>
      <dgm:spPr/>
    </dgm:pt>
    <dgm:pt modelId="{0EFFCBE9-40D8-4534-B7D4-CA765A204921}" type="pres">
      <dgm:prSet presAssocID="{48796728-2E9B-4FCD-A043-4B25AEB0F61C}" presName="vertOne" presStyleCnt="0"/>
      <dgm:spPr/>
    </dgm:pt>
    <dgm:pt modelId="{26DC72BD-D95E-4F1A-B5DB-A6CEC523821D}" type="pres">
      <dgm:prSet presAssocID="{48796728-2E9B-4FCD-A043-4B25AEB0F61C}" presName="txOne" presStyleLbl="node0" presStyleIdx="0" presStyleCnt="3">
        <dgm:presLayoutVars>
          <dgm:chPref val="3"/>
        </dgm:presLayoutVars>
      </dgm:prSet>
      <dgm:spPr/>
      <dgm:t>
        <a:bodyPr/>
        <a:lstStyle/>
        <a:p>
          <a:endParaRPr lang="sv-SE"/>
        </a:p>
      </dgm:t>
    </dgm:pt>
    <dgm:pt modelId="{4BD76460-E6BB-47A1-905C-0E193A1E0290}" type="pres">
      <dgm:prSet presAssocID="{48796728-2E9B-4FCD-A043-4B25AEB0F61C}" presName="horzOne" presStyleCnt="0"/>
      <dgm:spPr/>
    </dgm:pt>
    <dgm:pt modelId="{2DBEEFEB-57F5-4250-ADA9-A7EA6FA100C7}" type="pres">
      <dgm:prSet presAssocID="{C91EFA26-659F-4976-A5F5-F0EBD3069B3C}" presName="sibSpaceOne" presStyleCnt="0"/>
      <dgm:spPr/>
    </dgm:pt>
    <dgm:pt modelId="{7504E45E-6078-4C70-B90A-E1D56D05ACE3}" type="pres">
      <dgm:prSet presAssocID="{48A0565B-4D65-420F-8AD9-014651878A11}" presName="vertOne" presStyleCnt="0"/>
      <dgm:spPr/>
    </dgm:pt>
    <dgm:pt modelId="{29363598-951E-4C87-AB39-525F998C6ED1}" type="pres">
      <dgm:prSet presAssocID="{48A0565B-4D65-420F-8AD9-014651878A11}" presName="txOne" presStyleLbl="node0" presStyleIdx="1" presStyleCnt="3">
        <dgm:presLayoutVars>
          <dgm:chPref val="3"/>
        </dgm:presLayoutVars>
      </dgm:prSet>
      <dgm:spPr/>
      <dgm:t>
        <a:bodyPr/>
        <a:lstStyle/>
        <a:p>
          <a:endParaRPr lang="sv-SE"/>
        </a:p>
      </dgm:t>
    </dgm:pt>
    <dgm:pt modelId="{415F6E57-C131-4238-BFBC-F6684E2FA723}" type="pres">
      <dgm:prSet presAssocID="{48A0565B-4D65-420F-8AD9-014651878A11}" presName="horzOne" presStyleCnt="0"/>
      <dgm:spPr/>
    </dgm:pt>
    <dgm:pt modelId="{9CF58786-B4CA-41D2-A2E5-74D7156B7315}" type="pres">
      <dgm:prSet presAssocID="{F133C348-2D0C-466B-8CDE-FE63A6F5F46D}" presName="sibSpaceOne" presStyleCnt="0"/>
      <dgm:spPr/>
    </dgm:pt>
    <dgm:pt modelId="{F766444C-E270-46A0-8951-6B7F76129B0C}" type="pres">
      <dgm:prSet presAssocID="{5841C1CC-B9A7-49ED-9FC4-6AF658BAB47D}" presName="vertOne" presStyleCnt="0"/>
      <dgm:spPr/>
    </dgm:pt>
    <dgm:pt modelId="{9ADE4F76-F304-432C-919B-778DD33F941A}" type="pres">
      <dgm:prSet presAssocID="{5841C1CC-B9A7-49ED-9FC4-6AF658BAB47D}" presName="txOne" presStyleLbl="node0" presStyleIdx="2" presStyleCnt="3">
        <dgm:presLayoutVars>
          <dgm:chPref val="3"/>
        </dgm:presLayoutVars>
      </dgm:prSet>
      <dgm:spPr/>
      <dgm:t>
        <a:bodyPr/>
        <a:lstStyle/>
        <a:p>
          <a:endParaRPr lang="sv-SE"/>
        </a:p>
      </dgm:t>
    </dgm:pt>
    <dgm:pt modelId="{DEBE7701-ABC8-4160-994F-6A5BCCA63DC3}" type="pres">
      <dgm:prSet presAssocID="{5841C1CC-B9A7-49ED-9FC4-6AF658BAB47D}" presName="horzOne" presStyleCnt="0"/>
      <dgm:spPr/>
    </dgm:pt>
  </dgm:ptLst>
  <dgm:cxnLst>
    <dgm:cxn modelId="{5370B064-5FFE-45E2-9EDF-8B06C55FE430}" srcId="{10A7164C-03F1-46E6-B243-377F09A4EB4C}" destId="{5841C1CC-B9A7-49ED-9FC4-6AF658BAB47D}" srcOrd="2" destOrd="0" parTransId="{CA6268A0-7374-4711-A9EA-EF59353038EE}" sibTransId="{93148F13-0570-4EBF-BD2F-043CB70D39E2}"/>
    <dgm:cxn modelId="{56B04B9B-F862-49C7-B73A-EB7CB7EE0F98}" type="presOf" srcId="{48796728-2E9B-4FCD-A043-4B25AEB0F61C}" destId="{26DC72BD-D95E-4F1A-B5DB-A6CEC523821D}" srcOrd="0" destOrd="0" presId="urn:microsoft.com/office/officeart/2005/8/layout/hierarchy4"/>
    <dgm:cxn modelId="{40AE3574-FC33-4D9D-B9BB-A7855A690083}" type="presOf" srcId="{48A0565B-4D65-420F-8AD9-014651878A11}" destId="{29363598-951E-4C87-AB39-525F998C6ED1}" srcOrd="0" destOrd="0" presId="urn:microsoft.com/office/officeart/2005/8/layout/hierarchy4"/>
    <dgm:cxn modelId="{63962D0D-2476-4DD7-80BF-C60DC42D70A3}" srcId="{10A7164C-03F1-46E6-B243-377F09A4EB4C}" destId="{48A0565B-4D65-420F-8AD9-014651878A11}" srcOrd="1" destOrd="0" parTransId="{4A5955C1-FB4D-4FBE-874F-A37DD283E07A}" sibTransId="{F133C348-2D0C-466B-8CDE-FE63A6F5F46D}"/>
    <dgm:cxn modelId="{23E19C44-04D4-4D06-8E09-6F07803B6093}" type="presOf" srcId="{5841C1CC-B9A7-49ED-9FC4-6AF658BAB47D}" destId="{9ADE4F76-F304-432C-919B-778DD33F941A}" srcOrd="0" destOrd="0" presId="urn:microsoft.com/office/officeart/2005/8/layout/hierarchy4"/>
    <dgm:cxn modelId="{F97ED897-CB16-4A0F-9135-2A43633CA774}" type="presOf" srcId="{10A7164C-03F1-46E6-B243-377F09A4EB4C}" destId="{C0C20E32-2FDD-4DC0-B273-FA9A769F5499}" srcOrd="0" destOrd="0" presId="urn:microsoft.com/office/officeart/2005/8/layout/hierarchy4"/>
    <dgm:cxn modelId="{E07A1A16-1224-4682-BAD9-6F3181A2DB6C}" srcId="{10A7164C-03F1-46E6-B243-377F09A4EB4C}" destId="{48796728-2E9B-4FCD-A043-4B25AEB0F61C}" srcOrd="0" destOrd="0" parTransId="{9265883A-F1B6-48F4-A436-4194F1D557CC}" sibTransId="{C91EFA26-659F-4976-A5F5-F0EBD3069B3C}"/>
    <dgm:cxn modelId="{48B0A9CB-9037-46A5-8110-1395E20E4564}" type="presParOf" srcId="{C0C20E32-2FDD-4DC0-B273-FA9A769F5499}" destId="{0EFFCBE9-40D8-4534-B7D4-CA765A204921}" srcOrd="0" destOrd="0" presId="urn:microsoft.com/office/officeart/2005/8/layout/hierarchy4"/>
    <dgm:cxn modelId="{45651447-6626-4A4B-B7BA-BA2D6FA405A9}" type="presParOf" srcId="{0EFFCBE9-40D8-4534-B7D4-CA765A204921}" destId="{26DC72BD-D95E-4F1A-B5DB-A6CEC523821D}" srcOrd="0" destOrd="0" presId="urn:microsoft.com/office/officeart/2005/8/layout/hierarchy4"/>
    <dgm:cxn modelId="{174954A9-5D48-454B-9944-30B7666DEED8}" type="presParOf" srcId="{0EFFCBE9-40D8-4534-B7D4-CA765A204921}" destId="{4BD76460-E6BB-47A1-905C-0E193A1E0290}" srcOrd="1" destOrd="0" presId="urn:microsoft.com/office/officeart/2005/8/layout/hierarchy4"/>
    <dgm:cxn modelId="{DBCB9539-313D-43D1-9963-A62C9F92C4F6}" type="presParOf" srcId="{C0C20E32-2FDD-4DC0-B273-FA9A769F5499}" destId="{2DBEEFEB-57F5-4250-ADA9-A7EA6FA100C7}" srcOrd="1" destOrd="0" presId="urn:microsoft.com/office/officeart/2005/8/layout/hierarchy4"/>
    <dgm:cxn modelId="{8DB4B8A8-C3D3-4DEF-AA6B-C7487E01063C}" type="presParOf" srcId="{C0C20E32-2FDD-4DC0-B273-FA9A769F5499}" destId="{7504E45E-6078-4C70-B90A-E1D56D05ACE3}" srcOrd="2" destOrd="0" presId="urn:microsoft.com/office/officeart/2005/8/layout/hierarchy4"/>
    <dgm:cxn modelId="{6B727CC0-32E7-429A-8C43-328EA4D0B9D7}" type="presParOf" srcId="{7504E45E-6078-4C70-B90A-E1D56D05ACE3}" destId="{29363598-951E-4C87-AB39-525F998C6ED1}" srcOrd="0" destOrd="0" presId="urn:microsoft.com/office/officeart/2005/8/layout/hierarchy4"/>
    <dgm:cxn modelId="{BF7BD433-F43C-4769-A593-D02F34999DCD}" type="presParOf" srcId="{7504E45E-6078-4C70-B90A-E1D56D05ACE3}" destId="{415F6E57-C131-4238-BFBC-F6684E2FA723}" srcOrd="1" destOrd="0" presId="urn:microsoft.com/office/officeart/2005/8/layout/hierarchy4"/>
    <dgm:cxn modelId="{BD454B45-89FD-403A-88CF-22314AD0A703}" type="presParOf" srcId="{C0C20E32-2FDD-4DC0-B273-FA9A769F5499}" destId="{9CF58786-B4CA-41D2-A2E5-74D7156B7315}" srcOrd="3" destOrd="0" presId="urn:microsoft.com/office/officeart/2005/8/layout/hierarchy4"/>
    <dgm:cxn modelId="{51C36C7D-40DA-4542-89CF-EF8943BFFD7C}" type="presParOf" srcId="{C0C20E32-2FDD-4DC0-B273-FA9A769F5499}" destId="{F766444C-E270-46A0-8951-6B7F76129B0C}" srcOrd="4" destOrd="0" presId="urn:microsoft.com/office/officeart/2005/8/layout/hierarchy4"/>
    <dgm:cxn modelId="{CB35A3B4-6334-4E3B-858F-F03EEB4ED4B2}" type="presParOf" srcId="{F766444C-E270-46A0-8951-6B7F76129B0C}" destId="{9ADE4F76-F304-432C-919B-778DD33F941A}" srcOrd="0" destOrd="0" presId="urn:microsoft.com/office/officeart/2005/8/layout/hierarchy4"/>
    <dgm:cxn modelId="{FC725BFD-A5E0-4EE0-9C7C-151316E03C21}" type="presParOf" srcId="{F766444C-E270-46A0-8951-6B7F76129B0C}" destId="{DEBE7701-ABC8-4160-994F-6A5BCCA63DC3}" srcOrd="1" destOrd="0" presId="urn:microsoft.com/office/officeart/2005/8/layout/hierarchy4"/>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A7164C-03F1-46E6-B243-377F09A4EB4C}" type="doc">
      <dgm:prSet loTypeId="urn:microsoft.com/office/officeart/2005/8/layout/hierarchy4" loCatId="hierarchy" qsTypeId="urn:microsoft.com/office/officeart/2005/8/quickstyle/simple3" qsCatId="simple" csTypeId="urn:microsoft.com/office/officeart/2005/8/colors/accent0_1" csCatId="mainScheme" phldr="1"/>
      <dgm:spPr/>
    </dgm:pt>
    <dgm:pt modelId="{48796728-2E9B-4FCD-A043-4B25AEB0F61C}">
      <dgm:prSet phldrT="[Text]" custT="1"/>
      <dgm:spPr/>
      <dgm:t>
        <a:bodyPr/>
        <a:lstStyle/>
        <a:p>
          <a:r>
            <a:rPr lang="sv-SE" sz="1400" dirty="0" smtClean="0"/>
            <a:t>Väntelista?</a:t>
          </a:r>
          <a:endParaRPr lang="sv-SE" sz="1400" dirty="0"/>
        </a:p>
      </dgm:t>
    </dgm:pt>
    <dgm:pt modelId="{9265883A-F1B6-48F4-A436-4194F1D557CC}" type="parTrans" cxnId="{E07A1A16-1224-4682-BAD9-6F3181A2DB6C}">
      <dgm:prSet/>
      <dgm:spPr/>
      <dgm:t>
        <a:bodyPr/>
        <a:lstStyle/>
        <a:p>
          <a:endParaRPr lang="sv-SE"/>
        </a:p>
      </dgm:t>
    </dgm:pt>
    <dgm:pt modelId="{C91EFA26-659F-4976-A5F5-F0EBD3069B3C}" type="sibTrans" cxnId="{E07A1A16-1224-4682-BAD9-6F3181A2DB6C}">
      <dgm:prSet/>
      <dgm:spPr/>
      <dgm:t>
        <a:bodyPr/>
        <a:lstStyle/>
        <a:p>
          <a:endParaRPr lang="sv-SE"/>
        </a:p>
      </dgm:t>
    </dgm:pt>
    <dgm:pt modelId="{48A0565B-4D65-420F-8AD9-014651878A11}">
      <dgm:prSet phldrT="[Text]" custT="1"/>
      <dgm:spPr/>
      <dgm:t>
        <a:bodyPr/>
        <a:lstStyle/>
        <a:p>
          <a:r>
            <a:rPr lang="sv-SE" sz="1400" dirty="0" smtClean="0"/>
            <a:t>Personlig kontakt?</a:t>
          </a:r>
          <a:endParaRPr lang="sv-SE" sz="1400" dirty="0"/>
        </a:p>
      </dgm:t>
    </dgm:pt>
    <dgm:pt modelId="{4A5955C1-FB4D-4FBE-874F-A37DD283E07A}" type="parTrans" cxnId="{63962D0D-2476-4DD7-80BF-C60DC42D70A3}">
      <dgm:prSet/>
      <dgm:spPr/>
      <dgm:t>
        <a:bodyPr/>
        <a:lstStyle/>
        <a:p>
          <a:endParaRPr lang="sv-SE"/>
        </a:p>
      </dgm:t>
    </dgm:pt>
    <dgm:pt modelId="{F133C348-2D0C-466B-8CDE-FE63A6F5F46D}" type="sibTrans" cxnId="{63962D0D-2476-4DD7-80BF-C60DC42D70A3}">
      <dgm:prSet/>
      <dgm:spPr/>
      <dgm:t>
        <a:bodyPr/>
        <a:lstStyle/>
        <a:p>
          <a:endParaRPr lang="sv-SE"/>
        </a:p>
      </dgm:t>
    </dgm:pt>
    <dgm:pt modelId="{5841C1CC-B9A7-49ED-9FC4-6AF658BAB47D}">
      <dgm:prSet phldrT="[Text]" custT="1"/>
      <dgm:spPr/>
      <dgm:t>
        <a:bodyPr/>
        <a:lstStyle/>
        <a:p>
          <a:r>
            <a:rPr lang="sv-SE" sz="1400" dirty="0" smtClean="0"/>
            <a:t>Brev?</a:t>
          </a:r>
          <a:endParaRPr lang="sv-SE" sz="1400" dirty="0"/>
        </a:p>
      </dgm:t>
    </dgm:pt>
    <dgm:pt modelId="{CA6268A0-7374-4711-A9EA-EF59353038EE}" type="parTrans" cxnId="{5370B064-5FFE-45E2-9EDF-8B06C55FE430}">
      <dgm:prSet/>
      <dgm:spPr/>
      <dgm:t>
        <a:bodyPr/>
        <a:lstStyle/>
        <a:p>
          <a:endParaRPr lang="sv-SE"/>
        </a:p>
      </dgm:t>
    </dgm:pt>
    <dgm:pt modelId="{93148F13-0570-4EBF-BD2F-043CB70D39E2}" type="sibTrans" cxnId="{5370B064-5FFE-45E2-9EDF-8B06C55FE430}">
      <dgm:prSet/>
      <dgm:spPr/>
      <dgm:t>
        <a:bodyPr/>
        <a:lstStyle/>
        <a:p>
          <a:endParaRPr lang="sv-SE"/>
        </a:p>
      </dgm:t>
    </dgm:pt>
    <dgm:pt modelId="{1371469E-6E85-46BC-9EDE-79C6F253605C}" type="pres">
      <dgm:prSet presAssocID="{10A7164C-03F1-46E6-B243-377F09A4EB4C}" presName="Name0" presStyleCnt="0">
        <dgm:presLayoutVars>
          <dgm:chPref val="1"/>
          <dgm:dir/>
          <dgm:animOne val="branch"/>
          <dgm:animLvl val="lvl"/>
          <dgm:resizeHandles/>
        </dgm:presLayoutVars>
      </dgm:prSet>
      <dgm:spPr/>
    </dgm:pt>
    <dgm:pt modelId="{C9D11DAA-EF00-4346-A400-2979F6DDAA6E}" type="pres">
      <dgm:prSet presAssocID="{48796728-2E9B-4FCD-A043-4B25AEB0F61C}" presName="vertOne" presStyleCnt="0"/>
      <dgm:spPr/>
    </dgm:pt>
    <dgm:pt modelId="{A1FC0306-7772-436F-9B60-56CA405D3C3C}" type="pres">
      <dgm:prSet presAssocID="{48796728-2E9B-4FCD-A043-4B25AEB0F61C}" presName="txOne" presStyleLbl="node0" presStyleIdx="0" presStyleCnt="3">
        <dgm:presLayoutVars>
          <dgm:chPref val="3"/>
        </dgm:presLayoutVars>
      </dgm:prSet>
      <dgm:spPr/>
      <dgm:t>
        <a:bodyPr/>
        <a:lstStyle/>
        <a:p>
          <a:endParaRPr lang="sv-SE"/>
        </a:p>
      </dgm:t>
    </dgm:pt>
    <dgm:pt modelId="{3DBC14F8-09A0-4FFA-9B0A-9226F3E67862}" type="pres">
      <dgm:prSet presAssocID="{48796728-2E9B-4FCD-A043-4B25AEB0F61C}" presName="horzOne" presStyleCnt="0"/>
      <dgm:spPr/>
    </dgm:pt>
    <dgm:pt modelId="{56D31C8E-55DF-49DC-85BE-DE6B5CA9922A}" type="pres">
      <dgm:prSet presAssocID="{C91EFA26-659F-4976-A5F5-F0EBD3069B3C}" presName="sibSpaceOne" presStyleCnt="0"/>
      <dgm:spPr/>
    </dgm:pt>
    <dgm:pt modelId="{11D2131C-90E7-4DDB-8263-C117244FEE1D}" type="pres">
      <dgm:prSet presAssocID="{48A0565B-4D65-420F-8AD9-014651878A11}" presName="vertOne" presStyleCnt="0"/>
      <dgm:spPr/>
    </dgm:pt>
    <dgm:pt modelId="{92BCF233-8254-436F-A49C-62CED9CCBAA5}" type="pres">
      <dgm:prSet presAssocID="{48A0565B-4D65-420F-8AD9-014651878A11}" presName="txOne" presStyleLbl="node0" presStyleIdx="1" presStyleCnt="3">
        <dgm:presLayoutVars>
          <dgm:chPref val="3"/>
        </dgm:presLayoutVars>
      </dgm:prSet>
      <dgm:spPr/>
      <dgm:t>
        <a:bodyPr/>
        <a:lstStyle/>
        <a:p>
          <a:endParaRPr lang="sv-SE"/>
        </a:p>
      </dgm:t>
    </dgm:pt>
    <dgm:pt modelId="{CC44F36D-1201-43F4-ACB7-CC00FADCAF13}" type="pres">
      <dgm:prSet presAssocID="{48A0565B-4D65-420F-8AD9-014651878A11}" presName="horzOne" presStyleCnt="0"/>
      <dgm:spPr/>
    </dgm:pt>
    <dgm:pt modelId="{24227779-8013-42AF-ADA7-5FF2FD622180}" type="pres">
      <dgm:prSet presAssocID="{F133C348-2D0C-466B-8CDE-FE63A6F5F46D}" presName="sibSpaceOne" presStyleCnt="0"/>
      <dgm:spPr/>
    </dgm:pt>
    <dgm:pt modelId="{CF104D3C-7B5B-4A6E-8EA9-54A636DCA9B4}" type="pres">
      <dgm:prSet presAssocID="{5841C1CC-B9A7-49ED-9FC4-6AF658BAB47D}" presName="vertOne" presStyleCnt="0"/>
      <dgm:spPr/>
    </dgm:pt>
    <dgm:pt modelId="{3B818393-832B-43FC-B23D-08CBBD4FD901}" type="pres">
      <dgm:prSet presAssocID="{5841C1CC-B9A7-49ED-9FC4-6AF658BAB47D}" presName="txOne" presStyleLbl="node0" presStyleIdx="2" presStyleCnt="3">
        <dgm:presLayoutVars>
          <dgm:chPref val="3"/>
        </dgm:presLayoutVars>
      </dgm:prSet>
      <dgm:spPr/>
      <dgm:t>
        <a:bodyPr/>
        <a:lstStyle/>
        <a:p>
          <a:endParaRPr lang="sv-SE"/>
        </a:p>
      </dgm:t>
    </dgm:pt>
    <dgm:pt modelId="{9916EA45-B6F7-4F05-B828-EDBA8FB6B56D}" type="pres">
      <dgm:prSet presAssocID="{5841C1CC-B9A7-49ED-9FC4-6AF658BAB47D}" presName="horzOne" presStyleCnt="0"/>
      <dgm:spPr/>
    </dgm:pt>
  </dgm:ptLst>
  <dgm:cxnLst>
    <dgm:cxn modelId="{7C355431-9DB1-4DDC-B20D-FE54A3B434FF}" type="presOf" srcId="{48A0565B-4D65-420F-8AD9-014651878A11}" destId="{92BCF233-8254-436F-A49C-62CED9CCBAA5}" srcOrd="0" destOrd="0" presId="urn:microsoft.com/office/officeart/2005/8/layout/hierarchy4"/>
    <dgm:cxn modelId="{5370B064-5FFE-45E2-9EDF-8B06C55FE430}" srcId="{10A7164C-03F1-46E6-B243-377F09A4EB4C}" destId="{5841C1CC-B9A7-49ED-9FC4-6AF658BAB47D}" srcOrd="2" destOrd="0" parTransId="{CA6268A0-7374-4711-A9EA-EF59353038EE}" sibTransId="{93148F13-0570-4EBF-BD2F-043CB70D39E2}"/>
    <dgm:cxn modelId="{56AC2C43-E3FB-4507-B9F5-BCF5AC5D77AD}" type="presOf" srcId="{48796728-2E9B-4FCD-A043-4B25AEB0F61C}" destId="{A1FC0306-7772-436F-9B60-56CA405D3C3C}" srcOrd="0" destOrd="0" presId="urn:microsoft.com/office/officeart/2005/8/layout/hierarchy4"/>
    <dgm:cxn modelId="{4C1CAE5F-7A50-4B22-8BA9-9D2A26E987B2}" type="presOf" srcId="{5841C1CC-B9A7-49ED-9FC4-6AF658BAB47D}" destId="{3B818393-832B-43FC-B23D-08CBBD4FD901}" srcOrd="0" destOrd="0" presId="urn:microsoft.com/office/officeart/2005/8/layout/hierarchy4"/>
    <dgm:cxn modelId="{63962D0D-2476-4DD7-80BF-C60DC42D70A3}" srcId="{10A7164C-03F1-46E6-B243-377F09A4EB4C}" destId="{48A0565B-4D65-420F-8AD9-014651878A11}" srcOrd="1" destOrd="0" parTransId="{4A5955C1-FB4D-4FBE-874F-A37DD283E07A}" sibTransId="{F133C348-2D0C-466B-8CDE-FE63A6F5F46D}"/>
    <dgm:cxn modelId="{3BB2B0C3-2A83-4B44-93F7-72DCBBA6CC87}" type="presOf" srcId="{10A7164C-03F1-46E6-B243-377F09A4EB4C}" destId="{1371469E-6E85-46BC-9EDE-79C6F253605C}" srcOrd="0" destOrd="0" presId="urn:microsoft.com/office/officeart/2005/8/layout/hierarchy4"/>
    <dgm:cxn modelId="{E07A1A16-1224-4682-BAD9-6F3181A2DB6C}" srcId="{10A7164C-03F1-46E6-B243-377F09A4EB4C}" destId="{48796728-2E9B-4FCD-A043-4B25AEB0F61C}" srcOrd="0" destOrd="0" parTransId="{9265883A-F1B6-48F4-A436-4194F1D557CC}" sibTransId="{C91EFA26-659F-4976-A5F5-F0EBD3069B3C}"/>
    <dgm:cxn modelId="{3A943073-EB33-4E06-AB9A-48E25870A0F6}" type="presParOf" srcId="{1371469E-6E85-46BC-9EDE-79C6F253605C}" destId="{C9D11DAA-EF00-4346-A400-2979F6DDAA6E}" srcOrd="0" destOrd="0" presId="urn:microsoft.com/office/officeart/2005/8/layout/hierarchy4"/>
    <dgm:cxn modelId="{3CCEB931-2163-4584-8BF7-8F5729436FDF}" type="presParOf" srcId="{C9D11DAA-EF00-4346-A400-2979F6DDAA6E}" destId="{A1FC0306-7772-436F-9B60-56CA405D3C3C}" srcOrd="0" destOrd="0" presId="urn:microsoft.com/office/officeart/2005/8/layout/hierarchy4"/>
    <dgm:cxn modelId="{324A971E-75F5-4ACE-988C-1769968C3EF4}" type="presParOf" srcId="{C9D11DAA-EF00-4346-A400-2979F6DDAA6E}" destId="{3DBC14F8-09A0-4FFA-9B0A-9226F3E67862}" srcOrd="1" destOrd="0" presId="urn:microsoft.com/office/officeart/2005/8/layout/hierarchy4"/>
    <dgm:cxn modelId="{71805790-D6AD-4D8B-9EC2-841216262A2C}" type="presParOf" srcId="{1371469E-6E85-46BC-9EDE-79C6F253605C}" destId="{56D31C8E-55DF-49DC-85BE-DE6B5CA9922A}" srcOrd="1" destOrd="0" presId="urn:microsoft.com/office/officeart/2005/8/layout/hierarchy4"/>
    <dgm:cxn modelId="{BDE9246E-02D0-4026-9C4D-E499217F2E2A}" type="presParOf" srcId="{1371469E-6E85-46BC-9EDE-79C6F253605C}" destId="{11D2131C-90E7-4DDB-8263-C117244FEE1D}" srcOrd="2" destOrd="0" presId="urn:microsoft.com/office/officeart/2005/8/layout/hierarchy4"/>
    <dgm:cxn modelId="{42B831D6-4986-43EC-8192-2DDBAE1B4809}" type="presParOf" srcId="{11D2131C-90E7-4DDB-8263-C117244FEE1D}" destId="{92BCF233-8254-436F-A49C-62CED9CCBAA5}" srcOrd="0" destOrd="0" presId="urn:microsoft.com/office/officeart/2005/8/layout/hierarchy4"/>
    <dgm:cxn modelId="{68A4F2BF-3C9C-4CBB-9F97-4A7645BACE2A}" type="presParOf" srcId="{11D2131C-90E7-4DDB-8263-C117244FEE1D}" destId="{CC44F36D-1201-43F4-ACB7-CC00FADCAF13}" srcOrd="1" destOrd="0" presId="urn:microsoft.com/office/officeart/2005/8/layout/hierarchy4"/>
    <dgm:cxn modelId="{55EBBA4D-FE95-42CE-B686-E423BA881F34}" type="presParOf" srcId="{1371469E-6E85-46BC-9EDE-79C6F253605C}" destId="{24227779-8013-42AF-ADA7-5FF2FD622180}" srcOrd="3" destOrd="0" presId="urn:microsoft.com/office/officeart/2005/8/layout/hierarchy4"/>
    <dgm:cxn modelId="{2B5287D3-FA09-46A2-A68C-2506D4A5BFE2}" type="presParOf" srcId="{1371469E-6E85-46BC-9EDE-79C6F253605C}" destId="{CF104D3C-7B5B-4A6E-8EA9-54A636DCA9B4}" srcOrd="4" destOrd="0" presId="urn:microsoft.com/office/officeart/2005/8/layout/hierarchy4"/>
    <dgm:cxn modelId="{1463EBA8-C4A7-4C1D-9368-CADFEB3EC734}" type="presParOf" srcId="{CF104D3C-7B5B-4A6E-8EA9-54A636DCA9B4}" destId="{3B818393-832B-43FC-B23D-08CBBD4FD901}" srcOrd="0" destOrd="0" presId="urn:microsoft.com/office/officeart/2005/8/layout/hierarchy4"/>
    <dgm:cxn modelId="{DF298A41-FED7-4A25-B27C-A09F541D66B4}" type="presParOf" srcId="{CF104D3C-7B5B-4A6E-8EA9-54A636DCA9B4}" destId="{9916EA45-B6F7-4F05-B828-EDBA8FB6B56D}"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0A7164C-03F1-46E6-B243-377F09A4EB4C}" type="doc">
      <dgm:prSet loTypeId="urn:microsoft.com/office/officeart/2005/8/layout/hierarchy4" loCatId="hierarchy" qsTypeId="urn:microsoft.com/office/officeart/2005/8/quickstyle/simple3" qsCatId="simple" csTypeId="urn:microsoft.com/office/officeart/2005/8/colors/accent0_1" csCatId="mainScheme" phldr="1"/>
      <dgm:spPr/>
    </dgm:pt>
    <dgm:pt modelId="{48796728-2E9B-4FCD-A043-4B25AEB0F61C}">
      <dgm:prSet phldrT="[Text]" custT="1"/>
      <dgm:spPr/>
      <dgm:t>
        <a:bodyPr/>
        <a:lstStyle/>
        <a:p>
          <a:r>
            <a:rPr lang="sv-SE" sz="1400" dirty="0" smtClean="0"/>
            <a:t>Uppringd?</a:t>
          </a:r>
          <a:endParaRPr lang="sv-SE" sz="1400" dirty="0"/>
        </a:p>
      </dgm:t>
    </dgm:pt>
    <dgm:pt modelId="{9265883A-F1B6-48F4-A436-4194F1D557CC}" type="parTrans" cxnId="{E07A1A16-1224-4682-BAD9-6F3181A2DB6C}">
      <dgm:prSet/>
      <dgm:spPr/>
      <dgm:t>
        <a:bodyPr/>
        <a:lstStyle/>
        <a:p>
          <a:endParaRPr lang="sv-SE"/>
        </a:p>
      </dgm:t>
    </dgm:pt>
    <dgm:pt modelId="{C91EFA26-659F-4976-A5F5-F0EBD3069B3C}" type="sibTrans" cxnId="{E07A1A16-1224-4682-BAD9-6F3181A2DB6C}">
      <dgm:prSet/>
      <dgm:spPr/>
      <dgm:t>
        <a:bodyPr/>
        <a:lstStyle/>
        <a:p>
          <a:endParaRPr lang="sv-SE"/>
        </a:p>
      </dgm:t>
    </dgm:pt>
    <dgm:pt modelId="{48A0565B-4D65-420F-8AD9-014651878A11}">
      <dgm:prSet phldrT="[Text]" custT="1"/>
      <dgm:spPr/>
      <dgm:t>
        <a:bodyPr/>
        <a:lstStyle/>
        <a:p>
          <a:r>
            <a:rPr lang="sv-SE" sz="1400" dirty="0"/>
            <a:t>Egen </a:t>
          </a:r>
          <a:r>
            <a:rPr lang="sv-SE" sz="1400" dirty="0" smtClean="0"/>
            <a:t>kontaktperson?</a:t>
          </a:r>
          <a:endParaRPr lang="sv-SE" sz="1400" dirty="0"/>
        </a:p>
      </dgm:t>
    </dgm:pt>
    <dgm:pt modelId="{4A5955C1-FB4D-4FBE-874F-A37DD283E07A}" type="parTrans" cxnId="{63962D0D-2476-4DD7-80BF-C60DC42D70A3}">
      <dgm:prSet/>
      <dgm:spPr/>
      <dgm:t>
        <a:bodyPr/>
        <a:lstStyle/>
        <a:p>
          <a:endParaRPr lang="sv-SE"/>
        </a:p>
      </dgm:t>
    </dgm:pt>
    <dgm:pt modelId="{F133C348-2D0C-466B-8CDE-FE63A6F5F46D}" type="sibTrans" cxnId="{63962D0D-2476-4DD7-80BF-C60DC42D70A3}">
      <dgm:prSet/>
      <dgm:spPr/>
      <dgm:t>
        <a:bodyPr/>
        <a:lstStyle/>
        <a:p>
          <a:endParaRPr lang="sv-SE"/>
        </a:p>
      </dgm:t>
    </dgm:pt>
    <dgm:pt modelId="{5841C1CC-B9A7-49ED-9FC4-6AF658BAB47D}">
      <dgm:prSet phldrT="[Text]" custT="1"/>
      <dgm:spPr/>
      <dgm:t>
        <a:bodyPr/>
        <a:lstStyle/>
        <a:p>
          <a:r>
            <a:rPr lang="sv-SE" sz="1400" dirty="0" smtClean="0"/>
            <a:t>Ringer?</a:t>
          </a:r>
          <a:endParaRPr lang="sv-SE" sz="1400" dirty="0"/>
        </a:p>
      </dgm:t>
    </dgm:pt>
    <dgm:pt modelId="{CA6268A0-7374-4711-A9EA-EF59353038EE}" type="parTrans" cxnId="{5370B064-5FFE-45E2-9EDF-8B06C55FE430}">
      <dgm:prSet/>
      <dgm:spPr/>
      <dgm:t>
        <a:bodyPr/>
        <a:lstStyle/>
        <a:p>
          <a:endParaRPr lang="sv-SE"/>
        </a:p>
      </dgm:t>
    </dgm:pt>
    <dgm:pt modelId="{93148F13-0570-4EBF-BD2F-043CB70D39E2}" type="sibTrans" cxnId="{5370B064-5FFE-45E2-9EDF-8B06C55FE430}">
      <dgm:prSet/>
      <dgm:spPr/>
      <dgm:t>
        <a:bodyPr/>
        <a:lstStyle/>
        <a:p>
          <a:endParaRPr lang="sv-SE"/>
        </a:p>
      </dgm:t>
    </dgm:pt>
    <dgm:pt modelId="{EE6489BD-B764-4CDC-A286-A64C0FA89BAA}" type="pres">
      <dgm:prSet presAssocID="{10A7164C-03F1-46E6-B243-377F09A4EB4C}" presName="Name0" presStyleCnt="0">
        <dgm:presLayoutVars>
          <dgm:chPref val="1"/>
          <dgm:dir/>
          <dgm:animOne val="branch"/>
          <dgm:animLvl val="lvl"/>
          <dgm:resizeHandles/>
        </dgm:presLayoutVars>
      </dgm:prSet>
      <dgm:spPr/>
    </dgm:pt>
    <dgm:pt modelId="{ABBACCFE-5CF9-44FE-9D7A-C691AEF2891D}" type="pres">
      <dgm:prSet presAssocID="{48796728-2E9B-4FCD-A043-4B25AEB0F61C}" presName="vertOne" presStyleCnt="0"/>
      <dgm:spPr/>
    </dgm:pt>
    <dgm:pt modelId="{3BCEA7B7-13B0-4E93-95FA-5AECAB44FF9B}" type="pres">
      <dgm:prSet presAssocID="{48796728-2E9B-4FCD-A043-4B25AEB0F61C}" presName="txOne" presStyleLbl="node0" presStyleIdx="0" presStyleCnt="3">
        <dgm:presLayoutVars>
          <dgm:chPref val="3"/>
        </dgm:presLayoutVars>
      </dgm:prSet>
      <dgm:spPr/>
      <dgm:t>
        <a:bodyPr/>
        <a:lstStyle/>
        <a:p>
          <a:endParaRPr lang="sv-SE"/>
        </a:p>
      </dgm:t>
    </dgm:pt>
    <dgm:pt modelId="{6C984D04-3D91-4E12-AB5C-5D5C2B26FE34}" type="pres">
      <dgm:prSet presAssocID="{48796728-2E9B-4FCD-A043-4B25AEB0F61C}" presName="horzOne" presStyleCnt="0"/>
      <dgm:spPr/>
    </dgm:pt>
    <dgm:pt modelId="{ADC3F6D0-615D-4831-92B6-3647042A3C35}" type="pres">
      <dgm:prSet presAssocID="{C91EFA26-659F-4976-A5F5-F0EBD3069B3C}" presName="sibSpaceOne" presStyleCnt="0"/>
      <dgm:spPr/>
    </dgm:pt>
    <dgm:pt modelId="{3C3CE225-890A-40B1-BF32-8FB431ABD660}" type="pres">
      <dgm:prSet presAssocID="{48A0565B-4D65-420F-8AD9-014651878A11}" presName="vertOne" presStyleCnt="0"/>
      <dgm:spPr/>
    </dgm:pt>
    <dgm:pt modelId="{81F330AB-06AE-4B2B-A12D-F406E7F4BCFC}" type="pres">
      <dgm:prSet presAssocID="{48A0565B-4D65-420F-8AD9-014651878A11}" presName="txOne" presStyleLbl="node0" presStyleIdx="1" presStyleCnt="3">
        <dgm:presLayoutVars>
          <dgm:chPref val="3"/>
        </dgm:presLayoutVars>
      </dgm:prSet>
      <dgm:spPr/>
      <dgm:t>
        <a:bodyPr/>
        <a:lstStyle/>
        <a:p>
          <a:endParaRPr lang="sv-SE"/>
        </a:p>
      </dgm:t>
    </dgm:pt>
    <dgm:pt modelId="{E8B8084B-36AD-4239-8DFD-60E1E73F9D4B}" type="pres">
      <dgm:prSet presAssocID="{48A0565B-4D65-420F-8AD9-014651878A11}" presName="horzOne" presStyleCnt="0"/>
      <dgm:spPr/>
    </dgm:pt>
    <dgm:pt modelId="{2FF95F0A-921F-46AF-BD63-2F8F5E8BBA46}" type="pres">
      <dgm:prSet presAssocID="{F133C348-2D0C-466B-8CDE-FE63A6F5F46D}" presName="sibSpaceOne" presStyleCnt="0"/>
      <dgm:spPr/>
    </dgm:pt>
    <dgm:pt modelId="{13786DD2-2590-4EF2-A013-9417699EDFF5}" type="pres">
      <dgm:prSet presAssocID="{5841C1CC-B9A7-49ED-9FC4-6AF658BAB47D}" presName="vertOne" presStyleCnt="0"/>
      <dgm:spPr/>
    </dgm:pt>
    <dgm:pt modelId="{7A1482FD-3142-4665-B5DE-2686A602F41E}" type="pres">
      <dgm:prSet presAssocID="{5841C1CC-B9A7-49ED-9FC4-6AF658BAB47D}" presName="txOne" presStyleLbl="node0" presStyleIdx="2" presStyleCnt="3">
        <dgm:presLayoutVars>
          <dgm:chPref val="3"/>
        </dgm:presLayoutVars>
      </dgm:prSet>
      <dgm:spPr/>
      <dgm:t>
        <a:bodyPr/>
        <a:lstStyle/>
        <a:p>
          <a:endParaRPr lang="sv-SE"/>
        </a:p>
      </dgm:t>
    </dgm:pt>
    <dgm:pt modelId="{7AD570D7-4B46-477E-BFA6-DEB7A6568272}" type="pres">
      <dgm:prSet presAssocID="{5841C1CC-B9A7-49ED-9FC4-6AF658BAB47D}" presName="horzOne" presStyleCnt="0"/>
      <dgm:spPr/>
    </dgm:pt>
  </dgm:ptLst>
  <dgm:cxnLst>
    <dgm:cxn modelId="{A3C0BFCE-9C6E-49C1-9057-66B2DC67B30B}" type="presOf" srcId="{10A7164C-03F1-46E6-B243-377F09A4EB4C}" destId="{EE6489BD-B764-4CDC-A286-A64C0FA89BAA}" srcOrd="0" destOrd="0" presId="urn:microsoft.com/office/officeart/2005/8/layout/hierarchy4"/>
    <dgm:cxn modelId="{A6CD6B46-D6E8-4F27-B17B-74226FCDA61F}" type="presOf" srcId="{48A0565B-4D65-420F-8AD9-014651878A11}" destId="{81F330AB-06AE-4B2B-A12D-F406E7F4BCFC}" srcOrd="0" destOrd="0" presId="urn:microsoft.com/office/officeart/2005/8/layout/hierarchy4"/>
    <dgm:cxn modelId="{63962D0D-2476-4DD7-80BF-C60DC42D70A3}" srcId="{10A7164C-03F1-46E6-B243-377F09A4EB4C}" destId="{48A0565B-4D65-420F-8AD9-014651878A11}" srcOrd="1" destOrd="0" parTransId="{4A5955C1-FB4D-4FBE-874F-A37DD283E07A}" sibTransId="{F133C348-2D0C-466B-8CDE-FE63A6F5F46D}"/>
    <dgm:cxn modelId="{DE93023E-A38C-44F1-A391-F442D95D60C9}" type="presOf" srcId="{5841C1CC-B9A7-49ED-9FC4-6AF658BAB47D}" destId="{7A1482FD-3142-4665-B5DE-2686A602F41E}" srcOrd="0" destOrd="0" presId="urn:microsoft.com/office/officeart/2005/8/layout/hierarchy4"/>
    <dgm:cxn modelId="{17A4F0E3-E1DA-4EF9-B682-9AFDCB371029}" type="presOf" srcId="{48796728-2E9B-4FCD-A043-4B25AEB0F61C}" destId="{3BCEA7B7-13B0-4E93-95FA-5AECAB44FF9B}" srcOrd="0" destOrd="0" presId="urn:microsoft.com/office/officeart/2005/8/layout/hierarchy4"/>
    <dgm:cxn modelId="{5370B064-5FFE-45E2-9EDF-8B06C55FE430}" srcId="{10A7164C-03F1-46E6-B243-377F09A4EB4C}" destId="{5841C1CC-B9A7-49ED-9FC4-6AF658BAB47D}" srcOrd="2" destOrd="0" parTransId="{CA6268A0-7374-4711-A9EA-EF59353038EE}" sibTransId="{93148F13-0570-4EBF-BD2F-043CB70D39E2}"/>
    <dgm:cxn modelId="{E07A1A16-1224-4682-BAD9-6F3181A2DB6C}" srcId="{10A7164C-03F1-46E6-B243-377F09A4EB4C}" destId="{48796728-2E9B-4FCD-A043-4B25AEB0F61C}" srcOrd="0" destOrd="0" parTransId="{9265883A-F1B6-48F4-A436-4194F1D557CC}" sibTransId="{C91EFA26-659F-4976-A5F5-F0EBD3069B3C}"/>
    <dgm:cxn modelId="{60ECCFF4-E485-4362-BFAC-5547D48BAAD7}" type="presParOf" srcId="{EE6489BD-B764-4CDC-A286-A64C0FA89BAA}" destId="{ABBACCFE-5CF9-44FE-9D7A-C691AEF2891D}" srcOrd="0" destOrd="0" presId="urn:microsoft.com/office/officeart/2005/8/layout/hierarchy4"/>
    <dgm:cxn modelId="{21D18848-A6FC-4B60-9A8E-23F9174269BF}" type="presParOf" srcId="{ABBACCFE-5CF9-44FE-9D7A-C691AEF2891D}" destId="{3BCEA7B7-13B0-4E93-95FA-5AECAB44FF9B}" srcOrd="0" destOrd="0" presId="urn:microsoft.com/office/officeart/2005/8/layout/hierarchy4"/>
    <dgm:cxn modelId="{C11DB7F5-235C-480A-B602-EA2E007A2D1A}" type="presParOf" srcId="{ABBACCFE-5CF9-44FE-9D7A-C691AEF2891D}" destId="{6C984D04-3D91-4E12-AB5C-5D5C2B26FE34}" srcOrd="1" destOrd="0" presId="urn:microsoft.com/office/officeart/2005/8/layout/hierarchy4"/>
    <dgm:cxn modelId="{4C5EDCB2-EF6D-4F81-8B70-57A89531EB58}" type="presParOf" srcId="{EE6489BD-B764-4CDC-A286-A64C0FA89BAA}" destId="{ADC3F6D0-615D-4831-92B6-3647042A3C35}" srcOrd="1" destOrd="0" presId="urn:microsoft.com/office/officeart/2005/8/layout/hierarchy4"/>
    <dgm:cxn modelId="{30667A81-23D8-4DB0-9C84-1F33F7246FB2}" type="presParOf" srcId="{EE6489BD-B764-4CDC-A286-A64C0FA89BAA}" destId="{3C3CE225-890A-40B1-BF32-8FB431ABD660}" srcOrd="2" destOrd="0" presId="urn:microsoft.com/office/officeart/2005/8/layout/hierarchy4"/>
    <dgm:cxn modelId="{33B4D12F-1CAC-47E6-9675-CF63C409E6F8}" type="presParOf" srcId="{3C3CE225-890A-40B1-BF32-8FB431ABD660}" destId="{81F330AB-06AE-4B2B-A12D-F406E7F4BCFC}" srcOrd="0" destOrd="0" presId="urn:microsoft.com/office/officeart/2005/8/layout/hierarchy4"/>
    <dgm:cxn modelId="{8A376A77-A425-412A-AE8B-499C3F4005AB}" type="presParOf" srcId="{3C3CE225-890A-40B1-BF32-8FB431ABD660}" destId="{E8B8084B-36AD-4239-8DFD-60E1E73F9D4B}" srcOrd="1" destOrd="0" presId="urn:microsoft.com/office/officeart/2005/8/layout/hierarchy4"/>
    <dgm:cxn modelId="{D6916B66-041D-4ED5-8AEB-2FACFEF99E07}" type="presParOf" srcId="{EE6489BD-B764-4CDC-A286-A64C0FA89BAA}" destId="{2FF95F0A-921F-46AF-BD63-2F8F5E8BBA46}" srcOrd="3" destOrd="0" presId="urn:microsoft.com/office/officeart/2005/8/layout/hierarchy4"/>
    <dgm:cxn modelId="{F4B44D98-2D9E-4A71-88D2-C9ABC849B2F2}" type="presParOf" srcId="{EE6489BD-B764-4CDC-A286-A64C0FA89BAA}" destId="{13786DD2-2590-4EF2-A013-9417699EDFF5}" srcOrd="4" destOrd="0" presId="urn:microsoft.com/office/officeart/2005/8/layout/hierarchy4"/>
    <dgm:cxn modelId="{E6A4E63E-3AF9-48C2-AA79-CE5DDB04FE24}" type="presParOf" srcId="{13786DD2-2590-4EF2-A013-9417699EDFF5}" destId="{7A1482FD-3142-4665-B5DE-2686A602F41E}" srcOrd="0" destOrd="0" presId="urn:microsoft.com/office/officeart/2005/8/layout/hierarchy4"/>
    <dgm:cxn modelId="{A05F6DBF-BE67-492F-B320-F0FADE8295DB}" type="presParOf" srcId="{13786DD2-2590-4EF2-A013-9417699EDFF5}" destId="{7AD570D7-4B46-477E-BFA6-DEB7A6568272}" srcOrd="1" destOrd="0" presId="urn:microsoft.com/office/officeart/2005/8/layout/hierarchy4"/>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50E37-28B2-454A-9836-77D62FEC5832}">
      <dsp:nvSpPr>
        <dsp:cNvPr id="0" name=""/>
        <dsp:cNvSpPr/>
      </dsp:nvSpPr>
      <dsp:spPr>
        <a:xfrm>
          <a:off x="4576" y="0"/>
          <a:ext cx="1850383" cy="7018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smtClean="0"/>
            <a:t>Googlar?</a:t>
          </a:r>
          <a:endParaRPr lang="sv-SE" sz="1400" kern="1200" dirty="0"/>
        </a:p>
      </dsp:txBody>
      <dsp:txXfrm>
        <a:off x="25132" y="20556"/>
        <a:ext cx="1809271" cy="660720"/>
      </dsp:txXfrm>
    </dsp:sp>
    <dsp:sp modelId="{C9707B4A-336A-4D68-9710-7F7C6E5DBCD1}">
      <dsp:nvSpPr>
        <dsp:cNvPr id="0" name=""/>
        <dsp:cNvSpPr/>
      </dsp:nvSpPr>
      <dsp:spPr>
        <a:xfrm>
          <a:off x="2165824" y="0"/>
          <a:ext cx="1850383" cy="7018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smtClean="0"/>
            <a:t>Självincheck?</a:t>
          </a:r>
          <a:endParaRPr lang="sv-SE" sz="1400" kern="1200" dirty="0"/>
        </a:p>
      </dsp:txBody>
      <dsp:txXfrm>
        <a:off x="2186380" y="20556"/>
        <a:ext cx="1809271" cy="660720"/>
      </dsp:txXfrm>
    </dsp:sp>
    <dsp:sp modelId="{D229D159-4A34-41B3-B8F3-78E06C98150F}">
      <dsp:nvSpPr>
        <dsp:cNvPr id="0" name=""/>
        <dsp:cNvSpPr/>
      </dsp:nvSpPr>
      <dsp:spPr>
        <a:xfrm>
          <a:off x="4327072" y="0"/>
          <a:ext cx="1850383" cy="7018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a:t>Läser i </a:t>
          </a:r>
          <a:r>
            <a:rPr lang="sv-SE" sz="1400" kern="1200" dirty="0" smtClean="0"/>
            <a:t>journal?</a:t>
          </a:r>
          <a:endParaRPr lang="sv-SE" sz="1400" kern="1200" dirty="0"/>
        </a:p>
      </dsp:txBody>
      <dsp:txXfrm>
        <a:off x="4347628" y="20556"/>
        <a:ext cx="1809271" cy="660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DC72BD-D95E-4F1A-B5DB-A6CEC523821D}">
      <dsp:nvSpPr>
        <dsp:cNvPr id="0" name=""/>
        <dsp:cNvSpPr/>
      </dsp:nvSpPr>
      <dsp:spPr>
        <a:xfrm>
          <a:off x="4576" y="0"/>
          <a:ext cx="1850383" cy="7018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smtClean="0"/>
            <a:t>Webbtidbok?</a:t>
          </a:r>
          <a:endParaRPr lang="sv-SE" sz="1400" kern="1200" dirty="0"/>
        </a:p>
      </dsp:txBody>
      <dsp:txXfrm>
        <a:off x="25132" y="20556"/>
        <a:ext cx="1809271" cy="660720"/>
      </dsp:txXfrm>
    </dsp:sp>
    <dsp:sp modelId="{29363598-951E-4C87-AB39-525F998C6ED1}">
      <dsp:nvSpPr>
        <dsp:cNvPr id="0" name=""/>
        <dsp:cNvSpPr/>
      </dsp:nvSpPr>
      <dsp:spPr>
        <a:xfrm>
          <a:off x="2165824" y="0"/>
          <a:ext cx="1850383" cy="7018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smtClean="0"/>
            <a:t>Väntrumsvärd?</a:t>
          </a:r>
          <a:endParaRPr lang="sv-SE" sz="1400" kern="1200" dirty="0"/>
        </a:p>
      </dsp:txBody>
      <dsp:txXfrm>
        <a:off x="2186380" y="20556"/>
        <a:ext cx="1809271" cy="660720"/>
      </dsp:txXfrm>
    </dsp:sp>
    <dsp:sp modelId="{9ADE4F76-F304-432C-919B-778DD33F941A}">
      <dsp:nvSpPr>
        <dsp:cNvPr id="0" name=""/>
        <dsp:cNvSpPr/>
      </dsp:nvSpPr>
      <dsp:spPr>
        <a:xfrm>
          <a:off x="4327072" y="0"/>
          <a:ext cx="1850383" cy="7018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smtClean="0"/>
            <a:t>Videomöte?</a:t>
          </a:r>
          <a:endParaRPr lang="sv-SE" sz="1400" kern="1200" dirty="0"/>
        </a:p>
      </dsp:txBody>
      <dsp:txXfrm>
        <a:off x="4347628" y="20556"/>
        <a:ext cx="1809271" cy="6607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FC0306-7772-436F-9B60-56CA405D3C3C}">
      <dsp:nvSpPr>
        <dsp:cNvPr id="0" name=""/>
        <dsp:cNvSpPr/>
      </dsp:nvSpPr>
      <dsp:spPr>
        <a:xfrm>
          <a:off x="4576" y="0"/>
          <a:ext cx="1850383" cy="7018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smtClean="0"/>
            <a:t>Väntelista?</a:t>
          </a:r>
          <a:endParaRPr lang="sv-SE" sz="1400" kern="1200" dirty="0"/>
        </a:p>
      </dsp:txBody>
      <dsp:txXfrm>
        <a:off x="25132" y="20556"/>
        <a:ext cx="1809271" cy="660720"/>
      </dsp:txXfrm>
    </dsp:sp>
    <dsp:sp modelId="{92BCF233-8254-436F-A49C-62CED9CCBAA5}">
      <dsp:nvSpPr>
        <dsp:cNvPr id="0" name=""/>
        <dsp:cNvSpPr/>
      </dsp:nvSpPr>
      <dsp:spPr>
        <a:xfrm>
          <a:off x="2165824" y="0"/>
          <a:ext cx="1850383" cy="7018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smtClean="0"/>
            <a:t>Personlig kontakt?</a:t>
          </a:r>
          <a:endParaRPr lang="sv-SE" sz="1400" kern="1200" dirty="0"/>
        </a:p>
      </dsp:txBody>
      <dsp:txXfrm>
        <a:off x="2186380" y="20556"/>
        <a:ext cx="1809271" cy="660720"/>
      </dsp:txXfrm>
    </dsp:sp>
    <dsp:sp modelId="{3B818393-832B-43FC-B23D-08CBBD4FD901}">
      <dsp:nvSpPr>
        <dsp:cNvPr id="0" name=""/>
        <dsp:cNvSpPr/>
      </dsp:nvSpPr>
      <dsp:spPr>
        <a:xfrm>
          <a:off x="4327072" y="0"/>
          <a:ext cx="1850383" cy="7018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smtClean="0"/>
            <a:t>Brev?</a:t>
          </a:r>
          <a:endParaRPr lang="sv-SE" sz="1400" kern="1200" dirty="0"/>
        </a:p>
      </dsp:txBody>
      <dsp:txXfrm>
        <a:off x="4347628" y="20556"/>
        <a:ext cx="1809271" cy="6607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EA7B7-13B0-4E93-95FA-5AECAB44FF9B}">
      <dsp:nvSpPr>
        <dsp:cNvPr id="0" name=""/>
        <dsp:cNvSpPr/>
      </dsp:nvSpPr>
      <dsp:spPr>
        <a:xfrm>
          <a:off x="4576" y="0"/>
          <a:ext cx="1850383" cy="7018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smtClean="0"/>
            <a:t>Uppringd?</a:t>
          </a:r>
          <a:endParaRPr lang="sv-SE" sz="1400" kern="1200" dirty="0"/>
        </a:p>
      </dsp:txBody>
      <dsp:txXfrm>
        <a:off x="25132" y="20556"/>
        <a:ext cx="1809271" cy="660720"/>
      </dsp:txXfrm>
    </dsp:sp>
    <dsp:sp modelId="{81F330AB-06AE-4B2B-A12D-F406E7F4BCFC}">
      <dsp:nvSpPr>
        <dsp:cNvPr id="0" name=""/>
        <dsp:cNvSpPr/>
      </dsp:nvSpPr>
      <dsp:spPr>
        <a:xfrm>
          <a:off x="2165824" y="0"/>
          <a:ext cx="1850383" cy="7018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a:t>Egen </a:t>
          </a:r>
          <a:r>
            <a:rPr lang="sv-SE" sz="1400" kern="1200" dirty="0" smtClean="0"/>
            <a:t>kontaktperson?</a:t>
          </a:r>
          <a:endParaRPr lang="sv-SE" sz="1400" kern="1200" dirty="0"/>
        </a:p>
      </dsp:txBody>
      <dsp:txXfrm>
        <a:off x="2186380" y="20556"/>
        <a:ext cx="1809271" cy="660720"/>
      </dsp:txXfrm>
    </dsp:sp>
    <dsp:sp modelId="{7A1482FD-3142-4665-B5DE-2686A602F41E}">
      <dsp:nvSpPr>
        <dsp:cNvPr id="0" name=""/>
        <dsp:cNvSpPr/>
      </dsp:nvSpPr>
      <dsp:spPr>
        <a:xfrm>
          <a:off x="4327072" y="0"/>
          <a:ext cx="1850383" cy="70183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sv-SE" sz="1400" kern="1200" dirty="0" smtClean="0"/>
            <a:t>Ringer?</a:t>
          </a:r>
          <a:endParaRPr lang="sv-SE" sz="1400" kern="1200" dirty="0"/>
        </a:p>
      </dsp:txBody>
      <dsp:txXfrm>
        <a:off x="4347628" y="20556"/>
        <a:ext cx="1809271" cy="66072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atin typeface="Verdana" charset="0"/>
              </a:defRPr>
            </a:lvl1pPr>
          </a:lstStyle>
          <a:p>
            <a:pPr>
              <a:defRPr/>
            </a:pPr>
            <a:endParaRPr lang="sv-SE"/>
          </a:p>
        </p:txBody>
      </p:sp>
      <p:sp>
        <p:nvSpPr>
          <p:cNvPr id="3" name="Platshållare för datum 2"/>
          <p:cNvSpPr>
            <a:spLocks noGrp="1"/>
          </p:cNvSpPr>
          <p:nvPr>
            <p:ph type="dt" sz="quarter" idx="1"/>
          </p:nvPr>
        </p:nvSpPr>
        <p:spPr>
          <a:xfrm>
            <a:off x="3849688" y="0"/>
            <a:ext cx="2946400" cy="496967"/>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4104B59C-27AA-40BB-A939-FF05A7B8656E}" type="datetime1">
              <a:rPr lang="sv-SE"/>
              <a:pPr>
                <a:defRPr/>
              </a:pPr>
              <a:t>2017-10-24</a:t>
            </a:fld>
            <a:endParaRPr lang="sv-SE"/>
          </a:p>
        </p:txBody>
      </p:sp>
      <p:sp>
        <p:nvSpPr>
          <p:cNvPr id="4" name="Platshållare för sidfot 3"/>
          <p:cNvSpPr>
            <a:spLocks noGrp="1"/>
          </p:cNvSpPr>
          <p:nvPr>
            <p:ph type="ftr" sz="quarter" idx="2"/>
          </p:nvPr>
        </p:nvSpPr>
        <p:spPr>
          <a:xfrm>
            <a:off x="0" y="9429671"/>
            <a:ext cx="2946400" cy="496966"/>
          </a:xfrm>
          <a:prstGeom prst="rect">
            <a:avLst/>
          </a:prstGeom>
        </p:spPr>
        <p:txBody>
          <a:bodyPr vert="horz" lIns="91440" tIns="45720" rIns="91440" bIns="45720" rtlCol="0" anchor="b"/>
          <a:lstStyle>
            <a:lvl1pPr algn="l">
              <a:defRPr sz="1200">
                <a:latin typeface="Verdana" charset="0"/>
              </a:defRPr>
            </a:lvl1pPr>
          </a:lstStyle>
          <a:p>
            <a:pPr>
              <a:defRPr/>
            </a:pPr>
            <a:endParaRPr lang="sv-SE"/>
          </a:p>
        </p:txBody>
      </p:sp>
      <p:sp>
        <p:nvSpPr>
          <p:cNvPr id="5" name="Platshållare för bildnummer 4"/>
          <p:cNvSpPr>
            <a:spLocks noGrp="1"/>
          </p:cNvSpPr>
          <p:nvPr>
            <p:ph type="sldNum" sz="quarter" idx="3"/>
          </p:nvPr>
        </p:nvSpPr>
        <p:spPr>
          <a:xfrm>
            <a:off x="3849688" y="9429671"/>
            <a:ext cx="2946400" cy="496966"/>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C58BF225-E5CB-4DF5-948F-B95046AA4073}" type="slidenum">
              <a:rPr lang="sv-SE"/>
              <a:pPr>
                <a:defRPr/>
              </a:pPr>
              <a:t>‹#›</a:t>
            </a:fld>
            <a:endParaRPr lang="sv-SE"/>
          </a:p>
        </p:txBody>
      </p:sp>
    </p:spTree>
    <p:extLst>
      <p:ext uri="{BB962C8B-B14F-4D97-AF65-F5344CB8AC3E}">
        <p14:creationId xmlns:p14="http://schemas.microsoft.com/office/powerpoint/2010/main" val="3656303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spcBef>
                <a:spcPct val="0"/>
              </a:spcBef>
              <a:defRPr sz="1200">
                <a:latin typeface="Arial" pitchFamily="34" charset="0"/>
                <a:ea typeface="Geneva" pitchFamily="1" charset="-128"/>
                <a:cs typeface="+mn-cs"/>
              </a:defRPr>
            </a:lvl1pPr>
          </a:lstStyle>
          <a:p>
            <a:pPr>
              <a:defRPr/>
            </a:pPr>
            <a:endParaRPr lang="sv-SE"/>
          </a:p>
        </p:txBody>
      </p:sp>
      <p:sp>
        <p:nvSpPr>
          <p:cNvPr id="6147" name="Rectangle 3"/>
          <p:cNvSpPr>
            <a:spLocks noGrp="1" noChangeArrowheads="1"/>
          </p:cNvSpPr>
          <p:nvPr>
            <p:ph type="dt" idx="1"/>
          </p:nvPr>
        </p:nvSpPr>
        <p:spPr bwMode="auto">
          <a:xfrm>
            <a:off x="3851275" y="0"/>
            <a:ext cx="2946400"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0"/>
              </a:spcBef>
              <a:defRPr sz="1200">
                <a:latin typeface="Arial" pitchFamily="34" charset="0"/>
                <a:ea typeface="Geneva" pitchFamily="1" charset="-128"/>
                <a:cs typeface="+mn-cs"/>
              </a:defRPr>
            </a:lvl1pPr>
          </a:lstStyle>
          <a:p>
            <a:pPr>
              <a:defRPr/>
            </a:pPr>
            <a:endParaRPr lang="sv-SE"/>
          </a:p>
        </p:txBody>
      </p:sp>
      <p:sp>
        <p:nvSpPr>
          <p:cNvPr id="81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06463" y="4715630"/>
            <a:ext cx="4984750" cy="44679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150" name="Rectangle 6"/>
          <p:cNvSpPr>
            <a:spLocks noGrp="1" noChangeArrowheads="1"/>
          </p:cNvSpPr>
          <p:nvPr>
            <p:ph type="ftr" sz="quarter" idx="4"/>
          </p:nvPr>
        </p:nvSpPr>
        <p:spPr bwMode="auto">
          <a:xfrm>
            <a:off x="0" y="9431259"/>
            <a:ext cx="2946400"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spcBef>
                <a:spcPct val="0"/>
              </a:spcBef>
              <a:defRPr sz="1200">
                <a:latin typeface="Arial" pitchFamily="34" charset="0"/>
                <a:ea typeface="Geneva" pitchFamily="1" charset="-128"/>
                <a:cs typeface="+mn-cs"/>
              </a:defRPr>
            </a:lvl1pPr>
          </a:lstStyle>
          <a:p>
            <a:pPr>
              <a:defRPr/>
            </a:pPr>
            <a:endParaRPr lang="sv-SE"/>
          </a:p>
        </p:txBody>
      </p:sp>
      <p:sp>
        <p:nvSpPr>
          <p:cNvPr id="6151" name="Rectangle 7"/>
          <p:cNvSpPr>
            <a:spLocks noGrp="1" noChangeArrowheads="1"/>
          </p:cNvSpPr>
          <p:nvPr>
            <p:ph type="sldNum" sz="quarter" idx="5"/>
          </p:nvPr>
        </p:nvSpPr>
        <p:spPr bwMode="auto">
          <a:xfrm>
            <a:off x="3851275" y="9431259"/>
            <a:ext cx="2946400"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0"/>
              </a:spcBef>
              <a:defRPr sz="1200">
                <a:latin typeface="Arial" pitchFamily="34" charset="0"/>
              </a:defRPr>
            </a:lvl1pPr>
          </a:lstStyle>
          <a:p>
            <a:pPr>
              <a:defRPr/>
            </a:pPr>
            <a:fld id="{3DE237F8-7095-47D1-AD93-B41ED59F381C}" type="slidenum">
              <a:rPr lang="sv-SE"/>
              <a:pPr>
                <a:defRPr/>
              </a:pPr>
              <a:t>‹#›</a:t>
            </a:fld>
            <a:endParaRPr lang="sv-SE"/>
          </a:p>
        </p:txBody>
      </p:sp>
    </p:spTree>
    <p:extLst>
      <p:ext uri="{BB962C8B-B14F-4D97-AF65-F5344CB8AC3E}">
        <p14:creationId xmlns:p14="http://schemas.microsoft.com/office/powerpoint/2010/main" val="23559853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1pPr>
    <a:lvl2pPr marL="457200"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2pPr>
    <a:lvl3pPr marL="914400"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3pPr>
    <a:lvl4pPr marL="1371600"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4pPr>
    <a:lvl5pPr marL="1828800" algn="l" rtl="0" eaLnBrk="0" fontAlgn="base" hangingPunct="0">
      <a:spcBef>
        <a:spcPct val="30000"/>
      </a:spcBef>
      <a:spcAft>
        <a:spcPct val="0"/>
      </a:spcAft>
      <a:defRPr sz="1200" kern="1200">
        <a:solidFill>
          <a:schemeClr val="tx1"/>
        </a:solidFill>
        <a:latin typeface="Arial" pitchFamily="34" charset="0"/>
        <a:ea typeface="Geneva" pitchFamily="1" charset="-128"/>
        <a:cs typeface="Geneva"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Hjälptext</a:t>
            </a:r>
          </a:p>
          <a:p>
            <a:pPr marL="171450" indent="-171450">
              <a:buFont typeface="Arial" panose="020B0604020202020204" pitchFamily="34" charset="0"/>
              <a:buChar char="•"/>
            </a:pPr>
            <a:r>
              <a:rPr lang="sv-SE" dirty="0" smtClean="0"/>
              <a:t>Läs</a:t>
            </a:r>
            <a:r>
              <a:rPr lang="sv-SE" baseline="0" dirty="0" smtClean="0"/>
              <a:t> handboken för utvecklingsledare innan dialogseminariet.  </a:t>
            </a:r>
          </a:p>
          <a:p>
            <a:pPr marL="171450" indent="-171450">
              <a:buFont typeface="Arial" panose="020B0604020202020204" pitchFamily="34" charset="0"/>
              <a:buChar char="•"/>
            </a:pPr>
            <a:r>
              <a:rPr lang="sv-SE" baseline="0" dirty="0" smtClean="0"/>
              <a:t>Klargör din roll som utvecklingsledare för </a:t>
            </a:r>
            <a:r>
              <a:rPr lang="sv-SE" baseline="0" dirty="0" err="1" smtClean="0"/>
              <a:t>eHälsalyftet</a:t>
            </a:r>
            <a:r>
              <a:rPr lang="sv-SE" baseline="0" dirty="0" smtClean="0"/>
              <a:t>. Under seminariet är du dialogledare - inte expert eller representant för ditt yrke.</a:t>
            </a:r>
          </a:p>
          <a:p>
            <a:pPr marL="171450" indent="-171450">
              <a:buFont typeface="Arial" panose="020B0604020202020204" pitchFamily="34" charset="0"/>
              <a:buChar char="•"/>
            </a:pPr>
            <a:r>
              <a:rPr lang="sv-SE" baseline="0" dirty="0" smtClean="0"/>
              <a:t>Tydliggör att det rör sig om ett dialogseminarium, inte en regelrätt utbildning. </a:t>
            </a:r>
          </a:p>
          <a:p>
            <a:pPr marL="171450" lvl="0" indent="-171450">
              <a:buFont typeface="Arial" panose="020B0604020202020204" pitchFamily="34" charset="0"/>
              <a:buChar char="•"/>
            </a:pPr>
            <a:r>
              <a:rPr lang="sv-SE" sz="1200" kern="1200" dirty="0" smtClean="0">
                <a:solidFill>
                  <a:schemeClr val="tx1"/>
                </a:solidFill>
                <a:effectLst/>
                <a:latin typeface="Arial" pitchFamily="34" charset="0"/>
                <a:ea typeface="Geneva" pitchFamily="1" charset="-128"/>
                <a:cs typeface="Geneva" charset="0"/>
              </a:rPr>
              <a:t>Skicka</a:t>
            </a:r>
            <a:r>
              <a:rPr lang="sv-SE" sz="1200" kern="1200" baseline="0" dirty="0" smtClean="0">
                <a:solidFill>
                  <a:schemeClr val="tx1"/>
                </a:solidFill>
                <a:effectLst/>
                <a:latin typeface="Arial" pitchFamily="34" charset="0"/>
                <a:ea typeface="Geneva" pitchFamily="1" charset="-128"/>
                <a:cs typeface="Geneva" charset="0"/>
              </a:rPr>
              <a:t> runt närvarolistan.</a:t>
            </a:r>
            <a:endParaRPr lang="sv-SE" sz="1200" kern="1200" dirty="0" smtClean="0">
              <a:solidFill>
                <a:schemeClr val="tx1"/>
              </a:solidFill>
              <a:effectLst/>
              <a:latin typeface="Arial" pitchFamily="34" charset="0"/>
              <a:ea typeface="Geneva" pitchFamily="1" charset="-128"/>
              <a:cs typeface="Geneva" charset="0"/>
            </a:endParaRPr>
          </a:p>
          <a:p>
            <a:pPr marL="171450" indent="-171450">
              <a:buFont typeface="Arial" panose="020B0604020202020204" pitchFamily="34" charset="0"/>
              <a:buChar char="•"/>
            </a:pPr>
            <a:r>
              <a:rPr lang="sv-SE" baseline="0" dirty="0" smtClean="0"/>
              <a:t>Om du inte i förväg har utsett en person som ska föra anteckningar, gör det nu (endast punktform inte som ett protokoll)</a:t>
            </a:r>
          </a:p>
          <a:p>
            <a:pPr marL="171450" indent="-171450">
              <a:buFont typeface="Arial" panose="020B0604020202020204" pitchFamily="34" charset="0"/>
              <a:buChar char="•"/>
            </a:pPr>
            <a:r>
              <a:rPr lang="sv-SE" baseline="0" dirty="0" smtClean="0"/>
              <a:t>dialogseminarium = kunskapsöverföring, lära tillsammans. </a:t>
            </a:r>
          </a:p>
          <a:p>
            <a:endParaRPr lang="sv-SE" baseline="0" dirty="0" smtClean="0"/>
          </a:p>
        </p:txBody>
      </p:sp>
      <p:sp>
        <p:nvSpPr>
          <p:cNvPr id="4" name="Platshållare för bild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DE237F8-7095-47D1-AD93-B41ED59F381C}" type="slidenum">
              <a:rPr kumimoji="0" lang="sv-SE" sz="1200" b="0" i="0" u="none" strike="noStrike" kern="1200" cap="none" spc="0" normalizeH="0" baseline="0" noProof="0" smtClean="0">
                <a:ln>
                  <a:noFill/>
                </a:ln>
                <a:solidFill>
                  <a:srgbClr val="000000"/>
                </a:solidFill>
                <a:effectLst/>
                <a:uLnTx/>
                <a:uFillTx/>
                <a:latin typeface="Arial" pitchFamily="34" charset="0"/>
                <a:ea typeface="Geneva" charset="0"/>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sv-SE" sz="1200" b="0" i="0" u="none" strike="noStrike" kern="1200" cap="none" spc="0" normalizeH="0" baseline="0" noProof="0">
              <a:ln>
                <a:noFill/>
              </a:ln>
              <a:solidFill>
                <a:srgbClr val="000000"/>
              </a:solidFill>
              <a:effectLst/>
              <a:uLnTx/>
              <a:uFillTx/>
              <a:latin typeface="Arial" pitchFamily="34" charset="0"/>
              <a:ea typeface="Geneva" charset="0"/>
            </a:endParaRPr>
          </a:p>
        </p:txBody>
      </p:sp>
    </p:spTree>
    <p:extLst>
      <p:ext uri="{BB962C8B-B14F-4D97-AF65-F5344CB8AC3E}">
        <p14:creationId xmlns:p14="http://schemas.microsoft.com/office/powerpoint/2010/main" val="2864962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b="1" dirty="0" smtClean="0"/>
              <a:t>Genomförande: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smtClean="0"/>
              <a:t>Spela upp och klicka</a:t>
            </a:r>
            <a:r>
              <a:rPr lang="sv-SE" baseline="0" dirty="0" smtClean="0"/>
              <a:t> sedan på tillbakapilen</a:t>
            </a:r>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10</a:t>
            </a:fld>
            <a:endParaRPr lang="sv-SE"/>
          </a:p>
        </p:txBody>
      </p:sp>
    </p:spTree>
    <p:extLst>
      <p:ext uri="{BB962C8B-B14F-4D97-AF65-F5344CB8AC3E}">
        <p14:creationId xmlns:p14="http://schemas.microsoft.com/office/powerpoint/2010/main" val="2570209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100" b="1" baseline="0" dirty="0" smtClean="0"/>
              <a:t>Syfte: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100" dirty="0" smtClean="0"/>
              <a:t>Visa på olika patienttyper</a:t>
            </a:r>
            <a:r>
              <a:rPr lang="sv-SE" sz="1100" baseline="0" dirty="0" smtClean="0"/>
              <a:t> som vi kan möta i vården och </a:t>
            </a:r>
            <a:r>
              <a:rPr lang="sv-SE" sz="1100" dirty="0" smtClean="0"/>
              <a:t>hur</a:t>
            </a:r>
            <a:r>
              <a:rPr lang="sv-SE" sz="1100" baseline="0" dirty="0" smtClean="0"/>
              <a:t> vi bemöter dessa patienter utifrån typer och behov.  </a:t>
            </a:r>
          </a:p>
          <a:p>
            <a:r>
              <a:rPr lang="sv-SE" sz="1100" b="1" baseline="0" dirty="0" smtClean="0"/>
              <a:t>Genomförande/Dialog: </a:t>
            </a:r>
          </a:p>
          <a:p>
            <a:r>
              <a:rPr lang="sv-SE" sz="1100" b="0" baseline="0" dirty="0" smtClean="0"/>
              <a:t>Dela ut papper till varje grupp, be dem att ange </a:t>
            </a:r>
            <a:r>
              <a:rPr lang="sv-SE" sz="1100" b="0" baseline="0" dirty="0" err="1" smtClean="0"/>
              <a:t>gruppnr</a:t>
            </a:r>
            <a:r>
              <a:rPr lang="sv-SE" sz="1100" b="0" baseline="0" dirty="0" smtClean="0"/>
              <a:t> på pappret.</a:t>
            </a:r>
          </a:p>
          <a:p>
            <a:pPr marL="171450" indent="-171450">
              <a:buFont typeface="Arial" panose="020B0604020202020204" pitchFamily="34" charset="0"/>
              <a:buChar char="•"/>
            </a:pPr>
            <a:r>
              <a:rPr lang="sv-SE" sz="1100" dirty="0" smtClean="0"/>
              <a:t>Vilka patienter ser ni i</a:t>
            </a:r>
            <a:r>
              <a:rPr lang="sv-SE" sz="1100" baseline="0" dirty="0" smtClean="0"/>
              <a:t> respektive grupp?</a:t>
            </a:r>
          </a:p>
          <a:p>
            <a:pPr marL="171450" indent="-171450">
              <a:buFont typeface="Arial" panose="020B0604020202020204" pitchFamily="34" charset="0"/>
              <a:buChar char="•"/>
            </a:pPr>
            <a:r>
              <a:rPr lang="sv-SE" sz="1100" baseline="0" dirty="0" smtClean="0"/>
              <a:t>Vilken grupp/segment tillhör ni som patienter när ni söker sjukvård? </a:t>
            </a:r>
          </a:p>
          <a:p>
            <a:pPr marL="171450" indent="-171450">
              <a:buFont typeface="Arial" panose="020B0604020202020204" pitchFamily="34" charset="0"/>
              <a:buChar char="•"/>
            </a:pPr>
            <a:r>
              <a:rPr lang="sv-SE" sz="1100" dirty="0" smtClean="0"/>
              <a:t>Hur kan vi utforma vården hos oss för att möta de olika typernas behov?</a:t>
            </a:r>
            <a:r>
              <a:rPr lang="sv-SE" sz="1200" dirty="0" smtClean="0"/>
              <a:t> (Hur skulle du som patient vilja ha vården utformad?)</a:t>
            </a:r>
            <a:endParaRPr kumimoji="0" lang="sv-SE" sz="1200" b="0" i="0" u="none" strike="noStrike" cap="none" normalizeH="0" baseline="0" dirty="0" smtClean="0">
              <a:ln>
                <a:noFill/>
              </a:ln>
              <a:solidFill>
                <a:schemeClr val="tx1"/>
              </a:solidFill>
              <a:effectLst/>
              <a:latin typeface="Verdana" pitchFamily="34" charset="0"/>
              <a:ea typeface="Geneva" pitchFamily="1" charset="-128"/>
            </a:endParaRPr>
          </a:p>
          <a:p>
            <a:pPr marL="285750" indent="-285750">
              <a:buFont typeface="Arial" panose="020B0604020202020204" pitchFamily="34" charset="0"/>
              <a:buChar char="•"/>
            </a:pPr>
            <a:r>
              <a:rPr lang="sv-SE" sz="1000" baseline="0" dirty="0" smtClean="0"/>
              <a:t>Diskutera 10-30 min i grupp, skriv ner något stödord ni kommer fram till på varje grupp 1-4.</a:t>
            </a:r>
            <a:endParaRPr lang="sv-SE" sz="1000" b="0" i="0" u="none" strike="noStrike" kern="1200" baseline="0" dirty="0" smtClean="0">
              <a:solidFill>
                <a:schemeClr val="tx1"/>
              </a:solidFill>
              <a:latin typeface="Arial" pitchFamily="34" charset="0"/>
              <a:ea typeface="Geneva" pitchFamily="1" charset="-128"/>
              <a:cs typeface="Geneva" charset="0"/>
            </a:endParaRPr>
          </a:p>
        </p:txBody>
      </p:sp>
      <p:sp>
        <p:nvSpPr>
          <p:cNvPr id="4" name="Platshållare för bildnumm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DE237F8-7095-47D1-AD93-B41ED59F381C}" type="slidenum">
              <a:rPr kumimoji="0" lang="sv-SE"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sv-SE"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606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Syfte:</a:t>
            </a:r>
            <a:r>
              <a:rPr lang="sv-SE" b="1" baseline="0" dirty="0"/>
              <a:t> </a:t>
            </a:r>
            <a:endParaRPr lang="sv-SE" b="1" baseline="0" dirty="0" smtClean="0"/>
          </a:p>
          <a:p>
            <a:r>
              <a:rPr lang="sv-SE" baseline="0" dirty="0" smtClean="0"/>
              <a:t>Visar </a:t>
            </a:r>
            <a:r>
              <a:rPr lang="sv-SE" baseline="0" dirty="0"/>
              <a:t>exempel på hur </a:t>
            </a:r>
            <a:r>
              <a:rPr lang="sv-SE" baseline="0" dirty="0" smtClean="0"/>
              <a:t>olika tjänster kan användas </a:t>
            </a:r>
            <a:r>
              <a:rPr lang="sv-SE" baseline="0" dirty="0"/>
              <a:t>genom </a:t>
            </a:r>
            <a:r>
              <a:rPr lang="sv-SE" baseline="0" dirty="0" smtClean="0"/>
              <a:t>vården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b="1" baseline="0" dirty="0" smtClean="0"/>
              <a:t>Genomförande: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baseline="0" dirty="0" smtClean="0"/>
              <a:t>Läs upp eller låt deltagarna själva läsa på bilden</a:t>
            </a:r>
            <a:endParaRPr lang="sv-SE" baseline="0" dirty="0"/>
          </a:p>
          <a:p>
            <a:r>
              <a:rPr lang="sv-SE" b="1" baseline="0" dirty="0" smtClean="0"/>
              <a:t>Dialog</a:t>
            </a:r>
            <a:r>
              <a:rPr lang="sv-SE" b="1" baseline="0" dirty="0"/>
              <a:t>: </a:t>
            </a:r>
            <a:endParaRPr lang="sv-SE" b="1" baseline="0" dirty="0" smtClean="0"/>
          </a:p>
          <a:p>
            <a:r>
              <a:rPr lang="sv-SE" baseline="0" dirty="0" smtClean="0"/>
              <a:t>Skriv ut tomma papper, be deltagarna att fylla i själva. Har ni fler exempel, eller tycker ni annorlunda? Diskutera i grupp. </a:t>
            </a:r>
            <a:r>
              <a:rPr lang="sv-SE" baseline="0" dirty="0" err="1" smtClean="0"/>
              <a:t>Ev</a:t>
            </a:r>
            <a:r>
              <a:rPr lang="sv-SE" baseline="0" dirty="0" smtClean="0"/>
              <a:t> 30 min, se hur lång tid diskussionen tar.</a:t>
            </a:r>
          </a:p>
          <a:p>
            <a:r>
              <a:rPr lang="sv-SE" b="1" baseline="0" dirty="0" smtClean="0"/>
              <a:t>Hjälptext:</a:t>
            </a:r>
          </a:p>
          <a:p>
            <a:r>
              <a:rPr lang="sv-SE" baseline="0" dirty="0" smtClean="0"/>
              <a:t>Har </a:t>
            </a:r>
            <a:r>
              <a:rPr lang="sv-SE" baseline="0" dirty="0"/>
              <a:t>ni möjlighet att erbjuda era patienter </a:t>
            </a:r>
            <a:r>
              <a:rPr lang="sv-SE" baseline="0" dirty="0" err="1"/>
              <a:t>webbtidbokning</a:t>
            </a:r>
            <a:r>
              <a:rPr lang="sv-SE" baseline="0" dirty="0"/>
              <a:t>, väntrumsvärd mm. Har vi de här olika vägarna för patienterna? </a:t>
            </a:r>
            <a:r>
              <a:rPr lang="sv-SE" baseline="0" dirty="0" smtClean="0"/>
              <a:t>För </a:t>
            </a:r>
            <a:r>
              <a:rPr lang="sv-SE" baseline="0" dirty="0"/>
              <a:t>vilka personlighetstyper är vår verksamhet utformad</a:t>
            </a:r>
            <a:r>
              <a:rPr lang="sv-SE" baseline="0" dirty="0" smtClean="0"/>
              <a:t>?</a:t>
            </a:r>
            <a:endParaRPr lang="sv-SE" baseline="0"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12</a:t>
            </a:fld>
            <a:endParaRPr lang="sv-SE"/>
          </a:p>
        </p:txBody>
      </p:sp>
    </p:spTree>
    <p:extLst>
      <p:ext uri="{BB962C8B-B14F-4D97-AF65-F5344CB8AC3E}">
        <p14:creationId xmlns:p14="http://schemas.microsoft.com/office/powerpoint/2010/main" val="25057039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Information</a:t>
            </a:r>
            <a:r>
              <a:rPr lang="sv-SE" baseline="0" dirty="0" smtClean="0"/>
              <a:t> om videobesök som kommer under 2018.</a:t>
            </a:r>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13</a:t>
            </a:fld>
            <a:endParaRPr lang="sv-SE"/>
          </a:p>
        </p:txBody>
      </p:sp>
    </p:spTree>
    <p:extLst>
      <p:ext uri="{BB962C8B-B14F-4D97-AF65-F5344CB8AC3E}">
        <p14:creationId xmlns:p14="http://schemas.microsoft.com/office/powerpoint/2010/main" val="3570120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Fika, rast, bensträckare, dans.</a:t>
            </a:r>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14</a:t>
            </a:fld>
            <a:endParaRPr lang="sv-SE"/>
          </a:p>
        </p:txBody>
      </p:sp>
    </p:spTree>
    <p:extLst>
      <p:ext uri="{BB962C8B-B14F-4D97-AF65-F5344CB8AC3E}">
        <p14:creationId xmlns:p14="http://schemas.microsoft.com/office/powerpoint/2010/main" val="2601254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1" dirty="0" smtClean="0"/>
              <a:t>Syfte: </a:t>
            </a:r>
            <a:r>
              <a:rPr lang="sv-SE" sz="1200" dirty="0" smtClean="0"/>
              <a:t>Introducera varför</a:t>
            </a:r>
            <a:r>
              <a:rPr lang="sv-SE" sz="1200" baseline="0" dirty="0" smtClean="0"/>
              <a:t> digitalisering och </a:t>
            </a:r>
            <a:r>
              <a:rPr lang="sv-SE" sz="1200" baseline="0" dirty="0" err="1" smtClean="0"/>
              <a:t>e</a:t>
            </a:r>
            <a:r>
              <a:rPr lang="sv-SE" sz="1200" dirty="0" err="1" smtClean="0"/>
              <a:t>Hälsa</a:t>
            </a:r>
            <a:r>
              <a:rPr lang="sv-SE" sz="1200" dirty="0" smtClean="0"/>
              <a:t> är viktigt och</a:t>
            </a:r>
            <a:r>
              <a:rPr lang="sv-SE" sz="1200" baseline="0" dirty="0" smtClean="0"/>
              <a:t> visa på möjligheter</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1" dirty="0" smtClean="0"/>
              <a:t>Hjälptext:</a:t>
            </a:r>
            <a:r>
              <a:rPr lang="sv-SE" sz="1200" b="1" baseline="0" dirty="0" smtClean="0"/>
              <a:t> </a:t>
            </a:r>
            <a:r>
              <a:rPr lang="sv-SE" sz="1200" baseline="0" dirty="0" smtClean="0"/>
              <a:t>Här kommer en i</a:t>
            </a:r>
            <a:r>
              <a:rPr lang="sv-SE" sz="1200" dirty="0" smtClean="0"/>
              <a:t>ntroduktionsfilm</a:t>
            </a:r>
            <a:r>
              <a:rPr lang="sv-SE" sz="1200" baseline="0" dirty="0" smtClean="0"/>
              <a:t> från </a:t>
            </a:r>
            <a:r>
              <a:rPr lang="sv-SE" sz="1200" dirty="0" smtClean="0"/>
              <a:t>SKL, som arbetar med att</a:t>
            </a:r>
            <a:r>
              <a:rPr lang="sv-SE" sz="1200" baseline="0" dirty="0" smtClean="0"/>
              <a:t> främja digitalisering och </a:t>
            </a:r>
            <a:r>
              <a:rPr lang="sv-SE" sz="1200" dirty="0" smtClean="0"/>
              <a:t>utveckling av e-hälsa. </a:t>
            </a:r>
            <a:endParaRPr lang="sv-SE" sz="1200" b="1" dirty="0" smtClean="0"/>
          </a:p>
          <a:p>
            <a:r>
              <a:rPr lang="sv-SE" b="1" dirty="0" smtClean="0"/>
              <a:t>Genomförande: </a:t>
            </a:r>
            <a:r>
              <a:rPr lang="sv-SE" dirty="0" smtClean="0"/>
              <a:t>Starta filmen genom att klicka på bilden i visningsläge.</a:t>
            </a:r>
          </a:p>
          <a:p>
            <a:endParaRPr lang="sv-SE"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b="1" baseline="0" dirty="0" smtClean="0">
                <a:effectLst/>
              </a:rPr>
              <a:t>Filmen har transkriberats, dokument ligger på: http://ehalsalyftet.se/tema-2/moduler/</a:t>
            </a:r>
          </a:p>
          <a:p>
            <a:endParaRPr lang="sv-SE"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smtClean="0"/>
              <a:t>Länk till</a:t>
            </a:r>
            <a:r>
              <a:rPr lang="sv-SE" baseline="0" dirty="0" smtClean="0"/>
              <a:t> film: </a:t>
            </a:r>
            <a:r>
              <a:rPr lang="sv-SE" sz="1200" dirty="0" smtClean="0"/>
              <a:t>https://www.youtube.com/watch?v=cRVTdBlfuDQ</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dirty="0"/>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15</a:t>
            </a:fld>
            <a:endParaRPr lang="sv-SE"/>
          </a:p>
        </p:txBody>
      </p:sp>
    </p:spTree>
    <p:extLst>
      <p:ext uri="{BB962C8B-B14F-4D97-AF65-F5344CB8AC3E}">
        <p14:creationId xmlns:p14="http://schemas.microsoft.com/office/powerpoint/2010/main" val="3970250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1" dirty="0" smtClean="0"/>
              <a:t>Syftet</a:t>
            </a:r>
            <a:r>
              <a:rPr lang="sv-SE" sz="1200" b="0" dirty="0" smtClean="0"/>
              <a:t>: Att visa en </a:t>
            </a:r>
            <a:r>
              <a:rPr lang="sv-SE" sz="1200" b="0" baseline="0" dirty="0" smtClean="0"/>
              <a:t>journaltext utan struktur. Exempel på journal med fullständig fritext.</a:t>
            </a: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b="1" baseline="0" dirty="0" smtClean="0"/>
              <a:t>APPFRÅGA 3: ”</a:t>
            </a:r>
            <a:r>
              <a:rPr lang="sv-SE" sz="1200" b="0" baseline="0" dirty="0" smtClean="0"/>
              <a:t>Vad tycker ni om journaltexten? Bra/dålig? Andra tankar?”</a:t>
            </a:r>
            <a:endParaRPr lang="sv-SE" sz="1200" b="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b="1" baseline="0" dirty="0" smtClean="0"/>
              <a:t>Hjälptext: </a:t>
            </a:r>
            <a:r>
              <a:rPr lang="sv-SE" sz="1200" b="0" baseline="0" dirty="0" smtClean="0"/>
              <a:t>Att påvisa att dokumentationen har värdefull information som dock är svår att hitta och följa upp. I tabellen visas vad texten har för möjligheter.</a:t>
            </a: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dirty="0" smtClean="0"/>
              <a:t>Exempel på journaltext utan struktur men med värdefull information som är svår att hitta och följa upp.</a:t>
            </a: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b="0" dirty="0" smtClean="0"/>
              <a:t>Om vi har rätt struktur öppnas</a:t>
            </a:r>
            <a:r>
              <a:rPr lang="sv-SE" sz="1200" b="0" baseline="0" dirty="0" smtClean="0"/>
              <a:t> möjligheten till att använda informationen som stöd för vård och ska vara:</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sz="1200" b="0" baseline="0" dirty="0" smtClean="0"/>
              <a:t>Informativ</a:t>
            </a:r>
          </a:p>
          <a:p>
            <a:pPr marL="171450" indent="-171450">
              <a:buFont typeface="Arial" panose="020B0604020202020204" pitchFamily="34" charset="0"/>
              <a:buChar char="•"/>
              <a:defRPr/>
            </a:pPr>
            <a:r>
              <a:rPr lang="sv-SE" altLang="sv-SE" sz="1200" b="0" dirty="0" smtClean="0">
                <a:solidFill>
                  <a:schemeClr val="bg1"/>
                </a:solidFill>
              </a:rPr>
              <a:t>Lätt att hitta</a:t>
            </a:r>
          </a:p>
          <a:p>
            <a:pPr marL="171450" indent="-171450">
              <a:buFont typeface="Arial" panose="020B0604020202020204" pitchFamily="34" charset="0"/>
              <a:buChar char="•"/>
              <a:defRPr/>
            </a:pPr>
            <a:r>
              <a:rPr lang="sv-SE" altLang="sv-SE" sz="1200" b="0" dirty="0" smtClean="0">
                <a:solidFill>
                  <a:schemeClr val="bg1"/>
                </a:solidFill>
              </a:rPr>
              <a:t>Lätt att tolka och värdera</a:t>
            </a:r>
          </a:p>
          <a:p>
            <a:pPr marL="171450" indent="-171450">
              <a:buFont typeface="Arial" panose="020B0604020202020204" pitchFamily="34" charset="0"/>
              <a:buChar char="•"/>
              <a:defRPr/>
            </a:pPr>
            <a:r>
              <a:rPr lang="sv-SE" altLang="sv-SE" sz="1200" b="0" dirty="0" smtClean="0">
                <a:solidFill>
                  <a:schemeClr val="bg1"/>
                </a:solidFill>
              </a:rPr>
              <a:t>Neutral och objektiv</a:t>
            </a:r>
          </a:p>
          <a:p>
            <a:pPr marL="171450" indent="-171450">
              <a:buFont typeface="Arial" panose="020B0604020202020204" pitchFamily="34" charset="0"/>
              <a:buChar char="•"/>
              <a:defRPr/>
            </a:pPr>
            <a:r>
              <a:rPr lang="sv-SE" altLang="sv-SE" sz="1200" b="0" dirty="0" smtClean="0">
                <a:solidFill>
                  <a:schemeClr val="bg1"/>
                </a:solidFill>
              </a:rPr>
              <a:t>Uppföljningsbar</a:t>
            </a:r>
          </a:p>
          <a:p>
            <a:pPr marL="171450" indent="-171450">
              <a:buFont typeface="Arial" panose="020B0604020202020204" pitchFamily="34" charset="0"/>
              <a:buChar char="•"/>
              <a:defRPr/>
            </a:pPr>
            <a:r>
              <a:rPr lang="sv-SE" altLang="sv-SE" sz="1200" b="0" dirty="0" smtClean="0">
                <a:solidFill>
                  <a:schemeClr val="bg1"/>
                </a:solidFill>
              </a:rPr>
              <a:t>Nationellt och internationellt uppföljningsbar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sz="1200" b="0" baseline="0" dirty="0" smtClean="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16</a:t>
            </a:fld>
            <a:endParaRPr lang="sv-SE"/>
          </a:p>
        </p:txBody>
      </p:sp>
    </p:spTree>
    <p:extLst>
      <p:ext uri="{BB962C8B-B14F-4D97-AF65-F5344CB8AC3E}">
        <p14:creationId xmlns:p14="http://schemas.microsoft.com/office/powerpoint/2010/main" val="2899308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sz="1200" b="1" baseline="0" dirty="0" smtClean="0"/>
              <a:t>Syfte: </a:t>
            </a:r>
            <a:r>
              <a:rPr lang="sv-SE" sz="1200" b="0" baseline="0" dirty="0" smtClean="0"/>
              <a:t>Att visa sökord med numeriska värden. </a:t>
            </a:r>
            <a:br>
              <a:rPr lang="sv-SE" sz="1200" b="0" baseline="0" dirty="0" smtClean="0"/>
            </a:br>
            <a:r>
              <a:rPr lang="sv-SE" sz="1200" b="1" baseline="0" dirty="0" smtClean="0"/>
              <a:t>APPFRÅGA 4: </a:t>
            </a:r>
            <a:r>
              <a:rPr lang="sv-SE" sz="1200" b="0" baseline="0" dirty="0" smtClean="0"/>
              <a:t>Vad tycker ni om journaltexten?</a:t>
            </a:r>
          </a:p>
          <a:p>
            <a:pPr marL="0" marR="0" indent="0" algn="l" defTabSz="914400" rtl="0" eaLnBrk="0" fontAlgn="base" latinLnBrk="0" hangingPunct="0">
              <a:lnSpc>
                <a:spcPct val="100000"/>
              </a:lnSpc>
              <a:spcBef>
                <a:spcPct val="30000"/>
              </a:spcBef>
              <a:spcAft>
                <a:spcPct val="0"/>
              </a:spcAft>
              <a:buClrTx/>
              <a:buSzTx/>
              <a:buFontTx/>
              <a:buNone/>
              <a:tabLst/>
              <a:defRPr/>
            </a:pPr>
            <a:r>
              <a:rPr lang="sv-SE" sz="1200" b="1" baseline="0" dirty="0" smtClean="0"/>
              <a:t>Hjälptext: </a:t>
            </a:r>
            <a:r>
              <a:rPr lang="sv-SE" sz="1200" b="0" baseline="0" dirty="0" smtClean="0"/>
              <a:t>Ett sökord med numeriska värden ger möjlighet att följa utveckling över tid och även att visa som tabell eller graf.</a:t>
            </a:r>
            <a:endParaRPr lang="sv-SE" sz="1200" b="1"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dirty="0" smtClean="0"/>
              <a:t>Ett sökord med numeriska värden är lätt att hitta och ger även bättre möjligheter att följa upp och t.ex. analysera utveckling över tid i tabell eller graf.)</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b="1" dirty="0" smtClean="0"/>
              <a:t>Dialog: </a:t>
            </a:r>
            <a:r>
              <a:rPr lang="sv-SE" sz="1200" dirty="0" smtClean="0">
                <a:ea typeface="Geneva" pitchFamily="1" charset="-128"/>
              </a:rPr>
              <a:t>Hur dokumenterar vi idag? Vad kan vi förbättra? Prata ihop er lite i grupperna.</a:t>
            </a:r>
          </a:p>
          <a:p>
            <a:pPr marL="0" marR="0" indent="0" algn="l" defTabSz="914400" rtl="0" eaLnBrk="0" fontAlgn="base" latinLnBrk="0" hangingPunct="0">
              <a:lnSpc>
                <a:spcPct val="100000"/>
              </a:lnSpc>
              <a:spcBef>
                <a:spcPct val="30000"/>
              </a:spcBef>
              <a:spcAft>
                <a:spcPct val="0"/>
              </a:spcAft>
              <a:buClrTx/>
              <a:buSzTx/>
              <a:buFontTx/>
              <a:buNone/>
              <a:tabLst/>
              <a:defRPr/>
            </a:pPr>
            <a:endParaRPr lang="sv-SE" sz="1200" b="0" dirty="0" smtClean="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17</a:t>
            </a:fld>
            <a:endParaRPr lang="sv-SE"/>
          </a:p>
        </p:txBody>
      </p:sp>
    </p:spTree>
    <p:extLst>
      <p:ext uri="{BB962C8B-B14F-4D97-AF65-F5344CB8AC3E}">
        <p14:creationId xmlns:p14="http://schemas.microsoft.com/office/powerpoint/2010/main" val="355021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sz="1200" b="1" dirty="0" smtClean="0"/>
              <a:t>Syftet: </a:t>
            </a:r>
            <a:r>
              <a:rPr lang="sv-SE" sz="1200" dirty="0" smtClean="0"/>
              <a:t>Att visa exempel på när överenskommen strukturerad dokumentation lönar sig</a:t>
            </a:r>
          </a:p>
          <a:p>
            <a:pPr algn="l"/>
            <a:r>
              <a:rPr lang="sv-SE" sz="1200" b="1" dirty="0" smtClean="0"/>
              <a:t>APPFRÅGA 5:</a:t>
            </a:r>
            <a:r>
              <a:rPr lang="sv-SE" sz="1200" b="1" baseline="0" dirty="0" smtClean="0"/>
              <a:t> ”</a:t>
            </a:r>
            <a:r>
              <a:rPr lang="sv-SE" sz="1200" b="0" baseline="0" dirty="0" smtClean="0"/>
              <a:t>Använder ni översikten i ert arbete?”</a:t>
            </a:r>
            <a:endParaRPr lang="sv-SE" sz="1200" b="1" dirty="0" smtClean="0"/>
          </a:p>
          <a:p>
            <a:r>
              <a:rPr lang="sv-SE" b="1" dirty="0" smtClean="0"/>
              <a:t>Diskussion/Genomförande: </a:t>
            </a:r>
            <a:r>
              <a:rPr lang="sv-SE" dirty="0" smtClean="0"/>
              <a:t>Använder</a:t>
            </a:r>
            <a:r>
              <a:rPr lang="sv-SE" baseline="0" dirty="0" smtClean="0"/>
              <a:t> ni översikten i ert arbete? Är detta bra för att få en sammanfattad gemensam journalföring och struktur? Vad tycker ni om den? Förbättringar? Arbeta mer med i framtiden?</a:t>
            </a:r>
          </a:p>
          <a:p>
            <a:pPr fontAlgn="t"/>
            <a:r>
              <a:rPr lang="sv-SE" b="1" dirty="0" smtClean="0">
                <a:effectLst/>
              </a:rPr>
              <a:t>Översikter</a:t>
            </a:r>
          </a:p>
          <a:p>
            <a:pPr fontAlgn="t"/>
            <a:r>
              <a:rPr lang="sv-SE" dirty="0" smtClean="0">
                <a:effectLst/>
              </a:rPr>
              <a:t>Översikter används för att presentera ett extrakt från en patientjournal på ett överskådligt sätt. Översikterna visar information från olika delar av journalen på en och samma bild. Vilka översikter som ska finnas och hur de ska se ut är konfigurerbart. Ofta går det även att påverka vilken information som ska visas från en viss del av journalen, exempelvis vissa sökord ur journaltext.</a:t>
            </a:r>
          </a:p>
          <a:p>
            <a:pPr fontAlgn="t"/>
            <a:r>
              <a:rPr lang="sv-SE" dirty="0" smtClean="0">
                <a:effectLst/>
              </a:rPr>
              <a:t> </a:t>
            </a:r>
          </a:p>
          <a:p>
            <a:pPr fontAlgn="t"/>
            <a:r>
              <a:rPr lang="sv-SE" dirty="0" smtClean="0">
                <a:effectLst/>
              </a:rPr>
              <a:t>Översikter kan designas i systemet på tre nivåer:</a:t>
            </a:r>
          </a:p>
          <a:p>
            <a:pPr fontAlgn="t"/>
            <a:r>
              <a:rPr lang="sv-SE" sz="1200" kern="1200" dirty="0" smtClean="0">
                <a:solidFill>
                  <a:schemeClr val="tx1"/>
                </a:solidFill>
                <a:effectLst/>
                <a:latin typeface="Arial" pitchFamily="34" charset="0"/>
                <a:ea typeface="Geneva" pitchFamily="1" charset="-128"/>
                <a:cs typeface="Geneva" charset="0"/>
              </a:rPr>
              <a:t>•</a:t>
            </a:r>
            <a:r>
              <a:rPr lang="sv-SE" dirty="0" smtClean="0">
                <a:effectLst/>
              </a:rPr>
              <a:t>Systemgemensamma översikter</a:t>
            </a:r>
          </a:p>
          <a:p>
            <a:pPr fontAlgn="t"/>
            <a:r>
              <a:rPr lang="sv-SE" sz="1200" kern="1200" dirty="0" smtClean="0">
                <a:solidFill>
                  <a:schemeClr val="tx1"/>
                </a:solidFill>
                <a:effectLst/>
                <a:latin typeface="Arial" pitchFamily="34" charset="0"/>
                <a:ea typeface="Geneva" pitchFamily="1" charset="-128"/>
                <a:cs typeface="Geneva" charset="0"/>
              </a:rPr>
              <a:t>•</a:t>
            </a:r>
            <a:r>
              <a:rPr lang="sv-SE" dirty="0" smtClean="0">
                <a:effectLst/>
              </a:rPr>
              <a:t>Vårdenhetens översikter</a:t>
            </a:r>
          </a:p>
          <a:p>
            <a:pPr fontAlgn="t"/>
            <a:r>
              <a:rPr lang="sv-SE" sz="1200" kern="1200" dirty="0" smtClean="0">
                <a:solidFill>
                  <a:schemeClr val="tx1"/>
                </a:solidFill>
                <a:effectLst/>
                <a:latin typeface="Arial" pitchFamily="34" charset="0"/>
                <a:ea typeface="Geneva" pitchFamily="1" charset="-128"/>
                <a:cs typeface="Geneva" charset="0"/>
              </a:rPr>
              <a:t>•</a:t>
            </a:r>
            <a:r>
              <a:rPr lang="sv-SE" dirty="0" smtClean="0">
                <a:effectLst/>
              </a:rPr>
              <a:t>Personliga översikter</a:t>
            </a:r>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18</a:t>
            </a:fld>
            <a:endParaRPr lang="sv-SE"/>
          </a:p>
        </p:txBody>
      </p:sp>
    </p:spTree>
    <p:extLst>
      <p:ext uri="{BB962C8B-B14F-4D97-AF65-F5344CB8AC3E}">
        <p14:creationId xmlns:p14="http://schemas.microsoft.com/office/powerpoint/2010/main" val="1429479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smtClean="0"/>
              <a:t>Är det någon</a:t>
            </a:r>
            <a:r>
              <a:rPr lang="sv-SE" baseline="0" dirty="0" smtClean="0"/>
              <a:t> som använder register (primärvårdskvalitet, NDR, Senior Alert tex?) idag för att följa upp sina patienter?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baseline="0" dirty="0" smtClean="0"/>
              <a:t>Handuppräckning?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sv-SE" baseline="0" dirty="0" smtClean="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19</a:t>
            </a:fld>
            <a:endParaRPr lang="sv-SE"/>
          </a:p>
        </p:txBody>
      </p:sp>
    </p:spTree>
    <p:extLst>
      <p:ext uri="{BB962C8B-B14F-4D97-AF65-F5344CB8AC3E}">
        <p14:creationId xmlns:p14="http://schemas.microsoft.com/office/powerpoint/2010/main" val="3348032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sv-SE" b="1" u="none" dirty="0" smtClean="0">
                <a:solidFill>
                  <a:schemeClr val="tx2"/>
                </a:solidFill>
              </a:rPr>
              <a:t>Hjälptext:</a:t>
            </a:r>
          </a:p>
          <a:p>
            <a:pPr marL="0" marR="0" indent="0" algn="l" defTabSz="914400" rtl="0" eaLnBrk="0" fontAlgn="base" latinLnBrk="0" hangingPunct="0">
              <a:lnSpc>
                <a:spcPct val="100000"/>
              </a:lnSpc>
              <a:spcBef>
                <a:spcPct val="30000"/>
              </a:spcBef>
              <a:spcAft>
                <a:spcPct val="0"/>
              </a:spcAft>
              <a:buClrTx/>
              <a:buSzTx/>
              <a:buFontTx/>
              <a:buNone/>
              <a:tabLst/>
              <a:defRPr/>
            </a:pPr>
            <a:r>
              <a:rPr lang="sv-SE" u="none" dirty="0" smtClean="0">
                <a:solidFill>
                  <a:schemeClr val="tx2"/>
                </a:solidFill>
              </a:rPr>
              <a:t>Tony </a:t>
            </a:r>
            <a:r>
              <a:rPr lang="sv-SE" u="none" dirty="0" err="1" smtClean="0">
                <a:solidFill>
                  <a:schemeClr val="tx2"/>
                </a:solidFill>
              </a:rPr>
              <a:t>Brydner</a:t>
            </a:r>
            <a:r>
              <a:rPr lang="sv-SE" u="none" dirty="0" smtClean="0">
                <a:solidFill>
                  <a:schemeClr val="tx2"/>
                </a:solidFill>
              </a:rPr>
              <a:t> – kommunikatör och administratör i </a:t>
            </a:r>
            <a:r>
              <a:rPr lang="sv-SE" u="none" dirty="0" err="1" smtClean="0">
                <a:solidFill>
                  <a:schemeClr val="tx2"/>
                </a:solidFill>
              </a:rPr>
              <a:t>eHälsalyftet</a:t>
            </a:r>
            <a:r>
              <a:rPr lang="sv-SE" u="none" dirty="0" smtClean="0">
                <a:solidFill>
                  <a:schemeClr val="tx2"/>
                </a:solidFill>
              </a:rPr>
              <a:t> har frågat personer </a:t>
            </a:r>
            <a:r>
              <a:rPr lang="sv-SE" u="none" baseline="0" dirty="0" smtClean="0">
                <a:solidFill>
                  <a:schemeClr val="tx2"/>
                </a:solidFill>
              </a:rPr>
              <a:t>vad </a:t>
            </a:r>
            <a:r>
              <a:rPr lang="sv-SE" u="none" baseline="0" dirty="0" err="1" smtClean="0">
                <a:solidFill>
                  <a:schemeClr val="tx2"/>
                </a:solidFill>
              </a:rPr>
              <a:t>eHälsa</a:t>
            </a:r>
            <a:r>
              <a:rPr lang="sv-SE" u="none" baseline="0" dirty="0" smtClean="0">
                <a:solidFill>
                  <a:schemeClr val="tx2"/>
                </a:solidFill>
              </a:rPr>
              <a:t> är för dem. </a:t>
            </a:r>
          </a:p>
          <a:p>
            <a:pPr marL="0" marR="0" indent="0" algn="l" defTabSz="914400" rtl="0" eaLnBrk="0" fontAlgn="base" latinLnBrk="0" hangingPunct="0">
              <a:lnSpc>
                <a:spcPct val="100000"/>
              </a:lnSpc>
              <a:spcBef>
                <a:spcPct val="30000"/>
              </a:spcBef>
              <a:spcAft>
                <a:spcPct val="0"/>
              </a:spcAft>
              <a:buClrTx/>
              <a:buSzTx/>
              <a:buFontTx/>
              <a:buNone/>
              <a:tabLst/>
              <a:defRPr/>
            </a:pPr>
            <a:r>
              <a:rPr lang="sv-SE" u="none" dirty="0" smtClean="0">
                <a:solidFill>
                  <a:schemeClr val="tx2"/>
                </a:solidFill>
              </a:rPr>
              <a:t>Film: ”vad är </a:t>
            </a:r>
            <a:r>
              <a:rPr lang="sv-SE" u="none" dirty="0" err="1" smtClean="0">
                <a:solidFill>
                  <a:schemeClr val="tx2"/>
                </a:solidFill>
              </a:rPr>
              <a:t>eHälsa</a:t>
            </a:r>
            <a:r>
              <a:rPr lang="sv-SE" u="none" dirty="0" smtClean="0">
                <a:solidFill>
                  <a:schemeClr val="tx2"/>
                </a:solidFill>
              </a:rPr>
              <a:t>”? Länk</a:t>
            </a:r>
            <a:r>
              <a:rPr lang="sv-SE" u="none" baseline="0" dirty="0" smtClean="0">
                <a:solidFill>
                  <a:schemeClr val="tx2"/>
                </a:solidFill>
              </a:rPr>
              <a:t> till video: https://www.youtube.com/watch?v=D3d_YzHWxog</a:t>
            </a:r>
          </a:p>
          <a:p>
            <a:pPr marL="0" marR="0" indent="0" algn="l" defTabSz="914400" rtl="0" eaLnBrk="0" fontAlgn="base" latinLnBrk="0" hangingPunct="0">
              <a:lnSpc>
                <a:spcPct val="100000"/>
              </a:lnSpc>
              <a:spcBef>
                <a:spcPct val="30000"/>
              </a:spcBef>
              <a:spcAft>
                <a:spcPct val="0"/>
              </a:spcAft>
              <a:buClrTx/>
              <a:buSzTx/>
              <a:buFontTx/>
              <a:buNone/>
              <a:tabLst/>
              <a:defRPr/>
            </a:pPr>
            <a:endParaRPr lang="sv-SE"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sv-SE" dirty="0" smtClean="0"/>
              <a:t>Om filmen inte öppnar sig klicka på rubriken.</a:t>
            </a:r>
            <a:r>
              <a:rPr lang="sv-SE" baseline="0" dirty="0" smtClean="0"/>
              <a:t> </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DE237F8-7095-47D1-AD93-B41ED59F381C}" type="slidenum">
              <a:rPr kumimoji="0" lang="sv-SE" sz="1200" b="0" i="0" u="none" strike="noStrike" kern="1200" cap="none" spc="0" normalizeH="0" baseline="0" noProof="0" smtClean="0">
                <a:ln>
                  <a:noFill/>
                </a:ln>
                <a:solidFill>
                  <a:srgbClr val="000000"/>
                </a:solidFill>
                <a:effectLst/>
                <a:uLnTx/>
                <a:uFillTx/>
                <a:latin typeface="Arial" pitchFamily="34" charset="0"/>
                <a:ea typeface="Geneva" charset="0"/>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sv-SE" sz="1200" b="0" i="0" u="none" strike="noStrike" kern="1200" cap="none" spc="0" normalizeH="0" baseline="0" noProof="0">
              <a:ln>
                <a:noFill/>
              </a:ln>
              <a:solidFill>
                <a:srgbClr val="000000"/>
              </a:solidFill>
              <a:effectLst/>
              <a:uLnTx/>
              <a:uFillTx/>
              <a:latin typeface="Arial" pitchFamily="34" charset="0"/>
              <a:ea typeface="Geneva" charset="0"/>
            </a:endParaRPr>
          </a:p>
        </p:txBody>
      </p:sp>
    </p:spTree>
    <p:extLst>
      <p:ext uri="{BB962C8B-B14F-4D97-AF65-F5344CB8AC3E}">
        <p14:creationId xmlns:p14="http://schemas.microsoft.com/office/powerpoint/2010/main" val="15602290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APPFRÅGA 6: </a:t>
            </a:r>
            <a:r>
              <a:rPr lang="sv-SE" dirty="0" smtClean="0"/>
              <a:t>Är primärvårdskvalitet</a:t>
            </a:r>
            <a:r>
              <a:rPr lang="sv-SE" baseline="0" dirty="0" smtClean="0"/>
              <a:t> något som vi vill arbeta mer med? Spontana tankar, reflektioner?</a:t>
            </a:r>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20</a:t>
            </a:fld>
            <a:endParaRPr lang="sv-SE"/>
          </a:p>
        </p:txBody>
      </p:sp>
    </p:spTree>
    <p:extLst>
      <p:ext uri="{BB962C8B-B14F-4D97-AF65-F5344CB8AC3E}">
        <p14:creationId xmlns:p14="http://schemas.microsoft.com/office/powerpoint/2010/main" val="3123562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Hjälptext</a:t>
            </a:r>
          </a:p>
          <a:p>
            <a:r>
              <a:rPr lang="sv-SE" dirty="0" smtClean="0"/>
              <a:t>Reflektionsrunda. Låt</a:t>
            </a:r>
            <a:r>
              <a:rPr lang="sv-SE" baseline="0" dirty="0" smtClean="0"/>
              <a:t> deltagarna fundera kring om det finns behov av reviderade rutiner eller utbildning/mer information med anledning av dagens tema. </a:t>
            </a:r>
          </a:p>
          <a:p>
            <a:r>
              <a:rPr lang="sv-SE" baseline="0" dirty="0" smtClean="0"/>
              <a:t>Be deltagarna ta med sig detta hem och fundera. De kommer sedan att få en utvärdering på mailen som utvärderar hela planeringsdagen. Vi är mycket tacksamma om så många som möjligt/alla fyller i den utvärderingen.</a:t>
            </a:r>
          </a:p>
          <a:p>
            <a:r>
              <a:rPr lang="sv-SE" baseline="0" dirty="0" smtClean="0"/>
              <a:t>Vi kommer att ha fortsatta dialogseminarium på vårdcentralen under 2017-2018 tillsammans med Susanne som kallar till dessa.</a:t>
            </a:r>
          </a:p>
          <a:p>
            <a:endParaRPr lang="sv-SE" baseline="0" dirty="0" smtClean="0"/>
          </a:p>
          <a:p>
            <a:r>
              <a:rPr lang="sv-SE" b="1" baseline="0" dirty="0" smtClean="0"/>
              <a:t>APPFRÅGA 7: </a:t>
            </a:r>
            <a:r>
              <a:rPr lang="sv-SE" baseline="0" dirty="0" smtClean="0"/>
              <a:t>Hur upplevde du dagen?</a:t>
            </a:r>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21</a:t>
            </a:fld>
            <a:endParaRPr lang="sv-SE"/>
          </a:p>
        </p:txBody>
      </p:sp>
    </p:spTree>
    <p:extLst>
      <p:ext uri="{BB962C8B-B14F-4D97-AF65-F5344CB8AC3E}">
        <p14:creationId xmlns:p14="http://schemas.microsoft.com/office/powerpoint/2010/main" val="2950762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sv-SE" sz="1000" b="1" baseline="0" dirty="0" smtClean="0">
                <a:latin typeface="Verdana" panose="020B0604030504040204" pitchFamily="34" charset="0"/>
                <a:ea typeface="Verdana" panose="020B0604030504040204" pitchFamily="34" charset="0"/>
                <a:cs typeface="Verdana" panose="020B0604030504040204" pitchFamily="34" charset="0"/>
              </a:rPr>
              <a:t>Självservice för invånaren:</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sv-SE" sz="1000" b="1" baseline="0" dirty="0" smtClean="0">
                <a:latin typeface="Verdana" panose="020B0604030504040204" pitchFamily="34" charset="0"/>
                <a:ea typeface="Verdana" panose="020B0604030504040204" pitchFamily="34" charset="0"/>
                <a:cs typeface="Verdana" panose="020B0604030504040204" pitchFamily="34" charset="0"/>
              </a:rPr>
              <a:t>1177 </a:t>
            </a:r>
            <a:r>
              <a:rPr lang="sv-SE" sz="1000" b="1" baseline="0" dirty="0" err="1" smtClean="0">
                <a:latin typeface="Verdana" panose="020B0604030504040204" pitchFamily="34" charset="0"/>
                <a:ea typeface="Verdana" panose="020B0604030504040204" pitchFamily="34" charset="0"/>
                <a:cs typeface="Verdana" panose="020B0604030504040204" pitchFamily="34" charset="0"/>
              </a:rPr>
              <a:t>Vårguiden</a:t>
            </a:r>
            <a:r>
              <a:rPr lang="sv-SE" sz="1000" b="1" baseline="0" dirty="0" smtClean="0">
                <a:latin typeface="Verdana" panose="020B0604030504040204" pitchFamily="34" charset="0"/>
                <a:ea typeface="Verdana" panose="020B0604030504040204" pitchFamily="34" charset="0"/>
                <a:cs typeface="Verdana" panose="020B0604030504040204" pitchFamily="34" charset="0"/>
              </a:rPr>
              <a:t>: </a:t>
            </a:r>
            <a:r>
              <a:rPr lang="sv-SE" sz="1000" b="0" baseline="0" dirty="0" smtClean="0">
                <a:latin typeface="Verdana" panose="020B0604030504040204" pitchFamily="34" charset="0"/>
                <a:ea typeface="Verdana" panose="020B0604030504040204" pitchFamily="34" charset="0"/>
                <a:cs typeface="Verdana" panose="020B0604030504040204" pitchFamily="34" charset="0"/>
              </a:rPr>
              <a:t>Länk till ”Vanliga symtom, när ska jag söka vård?” </a:t>
            </a:r>
            <a:endParaRPr lang="sv-SE" sz="1000" b="1" baseline="0" dirty="0" smtClean="0">
              <a:latin typeface="Verdana" panose="020B0604030504040204" pitchFamily="34" charset="0"/>
              <a:ea typeface="Verdana" panose="020B0604030504040204" pitchFamily="34" charset="0"/>
              <a:cs typeface="Verdana" panose="020B0604030504040204" pitchFamily="34" charset="0"/>
            </a:endParaRP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sz="1000" dirty="0" smtClean="0">
                <a:latin typeface="Verdana" panose="020B0604030504040204" pitchFamily="34" charset="0"/>
                <a:ea typeface="Verdana" panose="020B0604030504040204" pitchFamily="34" charset="0"/>
                <a:cs typeface="Verdana" panose="020B0604030504040204" pitchFamily="34" charset="0"/>
              </a:rPr>
              <a:t>Hitta och jämföra vård – här kan invånare hitta</a:t>
            </a:r>
            <a:r>
              <a:rPr lang="sv-SE" sz="1000" baseline="0" dirty="0" smtClean="0">
                <a:latin typeface="Verdana" panose="020B0604030504040204" pitchFamily="34" charset="0"/>
                <a:ea typeface="Verdana" panose="020B0604030504040204" pitchFamily="34" charset="0"/>
                <a:cs typeface="Verdana" panose="020B0604030504040204" pitchFamily="34" charset="0"/>
              </a:rPr>
              <a:t> kontaktuppgifter till olika verksamheter i vården. Invånare kan jämföra hur lätt det är att komma i kontakt med och få tid på olika vårdinrättningar och se olika kvalitetsomdömen från patienter. </a:t>
            </a:r>
            <a:endParaRPr lang="sv-SE" sz="1000" dirty="0" smtClean="0">
              <a:latin typeface="Verdana" panose="020B0604030504040204" pitchFamily="34" charset="0"/>
              <a:ea typeface="Verdana" panose="020B0604030504040204" pitchFamily="34" charset="0"/>
              <a:cs typeface="Verdana" panose="020B0604030504040204" pitchFamily="34" charset="0"/>
            </a:endParaRP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sz="1000" dirty="0" smtClean="0">
                <a:latin typeface="Verdana" panose="020B0604030504040204" pitchFamily="34" charset="0"/>
                <a:ea typeface="Verdana" panose="020B0604030504040204" pitchFamily="34" charset="0"/>
                <a:cs typeface="Verdana" panose="020B0604030504040204" pitchFamily="34" charset="0"/>
              </a:rPr>
              <a:t>Boka och avboka tid</a:t>
            </a:r>
            <a:r>
              <a:rPr lang="sv-SE" sz="1000" baseline="0" dirty="0" smtClean="0">
                <a:latin typeface="Verdana" panose="020B0604030504040204" pitchFamily="34" charset="0"/>
                <a:ea typeface="Verdana" panose="020B0604030504040204" pitchFamily="34" charset="0"/>
                <a:cs typeface="Verdana" panose="020B0604030504040204" pitchFamily="34" charset="0"/>
              </a:rPr>
              <a:t> – olika mottagningar erbjuder olika tjänster. </a:t>
            </a: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sz="1000" baseline="0" dirty="0" smtClean="0">
                <a:latin typeface="Verdana" panose="020B0604030504040204" pitchFamily="34" charset="0"/>
                <a:ea typeface="Verdana" panose="020B0604030504040204" pitchFamily="34" charset="0"/>
                <a:cs typeface="Verdana" panose="020B0604030504040204" pitchFamily="34" charset="0"/>
              </a:rPr>
              <a:t>Göra tester – är patienten 15 år eller äldre kan en enkelt beställa hem </a:t>
            </a:r>
            <a:r>
              <a:rPr lang="sv-SE" sz="1000" baseline="0" dirty="0" err="1" smtClean="0">
                <a:latin typeface="Verdana" panose="020B0604030504040204" pitchFamily="34" charset="0"/>
                <a:ea typeface="Verdana" panose="020B0604030504040204" pitchFamily="34" charset="0"/>
                <a:cs typeface="Verdana" panose="020B0604030504040204" pitchFamily="34" charset="0"/>
              </a:rPr>
              <a:t>t.ex</a:t>
            </a:r>
            <a:r>
              <a:rPr lang="sv-SE" sz="1000" baseline="0" dirty="0" smtClean="0">
                <a:latin typeface="Verdana" panose="020B0604030504040204" pitchFamily="34" charset="0"/>
                <a:ea typeface="Verdana" panose="020B0604030504040204" pitchFamily="34" charset="0"/>
                <a:cs typeface="Verdana" panose="020B0604030504040204" pitchFamily="34" charset="0"/>
              </a:rPr>
              <a:t> Klamydiatest </a:t>
            </a:r>
          </a:p>
          <a:p>
            <a:pPr marL="285750" marR="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sv-SE" sz="1000" dirty="0" smtClean="0">
                <a:latin typeface="Verdana" panose="020B0604030504040204" pitchFamily="34" charset="0"/>
                <a:ea typeface="Verdana" panose="020B0604030504040204" pitchFamily="34" charset="0"/>
                <a:cs typeface="Verdana" panose="020B0604030504040204" pitchFamily="34" charset="0"/>
              </a:rPr>
              <a:t>Journal</a:t>
            </a:r>
            <a:r>
              <a:rPr lang="sv-SE" sz="1000" baseline="0" dirty="0" smtClean="0">
                <a:latin typeface="Verdana" panose="020B0604030504040204" pitchFamily="34" charset="0"/>
                <a:ea typeface="Verdana" panose="020B0604030504040204" pitchFamily="34" charset="0"/>
                <a:cs typeface="Verdana" panose="020B0604030504040204" pitchFamily="34" charset="0"/>
              </a:rPr>
              <a:t> via nätet – kommer som tjänst under 2017</a:t>
            </a:r>
            <a:endParaRPr lang="sv-SE" sz="1000" b="1" baseline="0" dirty="0" smtClean="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a:buNone/>
            </a:pPr>
            <a:r>
              <a:rPr lang="sv-SE" sz="1000" b="1" baseline="0" dirty="0" smtClean="0">
                <a:latin typeface="Verdana" panose="020B0604030504040204" pitchFamily="34" charset="0"/>
                <a:ea typeface="Verdana" panose="020B0604030504040204" pitchFamily="34" charset="0"/>
                <a:cs typeface="Verdana" panose="020B0604030504040204" pitchFamily="34" charset="0"/>
              </a:rPr>
              <a:t>Tjänster i patientmötet</a:t>
            </a:r>
            <a:endParaRPr lang="sv-SE" sz="1000" b="0" baseline="0" dirty="0" smtClean="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panose="020B0604020202020204" pitchFamily="34" charset="0"/>
              <a:buChar char="•"/>
            </a:pPr>
            <a:r>
              <a:rPr lang="sv-SE" sz="1000" dirty="0" smtClean="0"/>
              <a:t>E-recept, elektronisk receptförskrivning, är en tjänst som gör att läkaren kan skicka recept elektroniskt till apoteket från sitt journalsystem. Läkare som saknar journalsystem kan skicka e-recept via en webbtjänst. Alla apotekskedjor i Sverige har tillgång till e-recepten via ett nationellt receptregister.</a:t>
            </a:r>
            <a:r>
              <a:rPr lang="sv-SE" sz="1000" baseline="0" dirty="0" smtClean="0"/>
              <a:t> </a:t>
            </a:r>
            <a:r>
              <a:rPr lang="sv-SE" sz="1000" dirty="0" smtClean="0"/>
              <a:t>E-remiss innebär att vårdgivare kan skicka och ta emot remisser elektroniskt mellan olika journalsystem</a:t>
            </a:r>
            <a:r>
              <a:rPr lang="sv-SE" sz="1000" baseline="0" dirty="0" smtClean="0"/>
              <a:t>. </a:t>
            </a:r>
            <a:r>
              <a:rPr lang="sv-SE" sz="1000" dirty="0" smtClean="0"/>
              <a:t>Intygstjänsten är en lagringstjänst för läkarintyg. Det innebär att vissa l</a:t>
            </a:r>
            <a:r>
              <a:rPr lang="sv-SE" sz="1000" kern="1200" dirty="0" smtClean="0">
                <a:solidFill>
                  <a:schemeClr val="tx1"/>
                </a:solidFill>
                <a:effectLst/>
                <a:latin typeface="Arial" pitchFamily="34" charset="0"/>
                <a:ea typeface="Geneva" pitchFamily="1" charset="-128"/>
                <a:cs typeface="Geneva" charset="0"/>
              </a:rPr>
              <a:t>äkarintyg kan skickas av vårdgivaren elektroniskt till mottagaren eller till patientens konto på 1177 e-tjänster (Mina intyg) så att patienten själv kan hantera</a:t>
            </a:r>
            <a:r>
              <a:rPr lang="sv-SE" sz="1000" kern="1200" baseline="0" dirty="0" smtClean="0">
                <a:solidFill>
                  <a:schemeClr val="tx1"/>
                </a:solidFill>
                <a:effectLst/>
                <a:latin typeface="Arial" pitchFamily="34" charset="0"/>
                <a:ea typeface="Geneva" pitchFamily="1" charset="-128"/>
                <a:cs typeface="Geneva" charset="0"/>
              </a:rPr>
              <a:t> sitt intyg och skicka det elektroniskt till mottagaren. Nu finns det möjlighet att hantera intyg till Försäkringskassan och Transportstyrelsen på detta sätt men i </a:t>
            </a:r>
            <a:r>
              <a:rPr lang="sv-SE" sz="1000" dirty="0" smtClean="0"/>
              <a:t>framtiden kommer det bli möjligt att lagra andra läkarintyg. </a:t>
            </a:r>
            <a:endParaRPr lang="sv-SE" sz="1000" kern="1200" dirty="0" smtClean="0">
              <a:solidFill>
                <a:schemeClr val="tx1"/>
              </a:solidFill>
              <a:effectLst/>
              <a:latin typeface="Arial" pitchFamily="34" charset="0"/>
              <a:ea typeface="Geneva" pitchFamily="1" charset="-128"/>
              <a:cs typeface="Geneva" charset="0"/>
            </a:endParaRPr>
          </a:p>
          <a:p>
            <a:pPr marL="171450" indent="-171450">
              <a:buFont typeface="Arial" panose="020B0604020202020204" pitchFamily="34" charset="0"/>
              <a:buChar char="•"/>
            </a:pPr>
            <a:r>
              <a:rPr lang="sv-SE" sz="1000" dirty="0" smtClean="0">
                <a:effectLst/>
              </a:rPr>
              <a:t>Läkarbesök via videomöte innebär att invånare träffar en läkare via sin telefon/dator, oavsett var invånaren befinner sig. Via videomötet kan invånare få råd, recept på läkemedel eller remiss till vidare vård - precis som vid ett vanligt läkarbesök.</a:t>
            </a:r>
            <a:endParaRPr lang="sv-SE" sz="1000" b="1" baseline="0" dirty="0" smtClean="0">
              <a:latin typeface="Verdana" panose="020B0604030504040204" pitchFamily="34" charset="0"/>
              <a:ea typeface="Verdana" panose="020B0604030504040204" pitchFamily="34" charset="0"/>
              <a:cs typeface="Verdana" panose="020B0604030504040204" pitchFamily="34" charset="0"/>
            </a:endParaRPr>
          </a:p>
          <a:p>
            <a:pPr marL="171450" indent="-171450">
              <a:buFont typeface="Arial"/>
              <a:buNone/>
            </a:pPr>
            <a:r>
              <a:rPr lang="sv-SE" sz="1000" b="1" baseline="0" dirty="0" smtClean="0">
                <a:latin typeface="Verdana" panose="020B0604030504040204" pitchFamily="34" charset="0"/>
                <a:ea typeface="Verdana" panose="020B0604030504040204" pitchFamily="34" charset="0"/>
                <a:cs typeface="Verdana" panose="020B0604030504040204" pitchFamily="34" charset="0"/>
              </a:rPr>
              <a:t>Tjänster för vården</a:t>
            </a:r>
          </a:p>
          <a:p>
            <a:pPr marL="171450" indent="-171450">
              <a:buFont typeface="Arial" panose="020B0604020202020204" pitchFamily="34" charset="0"/>
              <a:buChar char="•"/>
            </a:pPr>
            <a:r>
              <a:rPr lang="sv-SE" sz="1000" dirty="0" smtClean="0"/>
              <a:t>Webbtjänsten </a:t>
            </a:r>
            <a:r>
              <a:rPr lang="sv-SE" sz="1000" dirty="0" err="1" smtClean="0"/>
              <a:t>HändelseVis</a:t>
            </a:r>
            <a:r>
              <a:rPr lang="sv-SE" sz="1000" dirty="0" smtClean="0"/>
              <a:t> är Stockholms läns landstings gemensamma IT-stöd för risk- och avvikelserapportering. </a:t>
            </a:r>
          </a:p>
          <a:p>
            <a:pPr marL="171450" indent="-171450">
              <a:buFont typeface="Arial" panose="020B0604020202020204" pitchFamily="34" charset="0"/>
              <a:buChar char="•"/>
            </a:pPr>
            <a:r>
              <a:rPr lang="sv-SE" sz="1000" dirty="0" err="1" smtClean="0"/>
              <a:t>Lärtorget</a:t>
            </a:r>
            <a:r>
              <a:rPr lang="sv-SE" sz="1000" dirty="0" smtClean="0"/>
              <a:t> är Stockholms läns landstings (SLL) plattform för de kurser som SLL erbjuder medarbetare och uppdragstagare. Här kan vårdpersonal ta del av e-utbildningar och anmäla sig till fysiska kurser.</a:t>
            </a:r>
          </a:p>
          <a:p>
            <a:pPr marL="171450" indent="-171450">
              <a:buFont typeface="Arial" panose="020B0604020202020204" pitchFamily="34" charset="0"/>
              <a:buChar char="•"/>
            </a:pPr>
            <a:r>
              <a:rPr lang="sv-SE" sz="1000" b="0" kern="1200" dirty="0" smtClean="0">
                <a:solidFill>
                  <a:schemeClr val="tx1"/>
                </a:solidFill>
                <a:effectLst/>
                <a:latin typeface="Arial" pitchFamily="34" charset="0"/>
                <a:ea typeface="Geneva" pitchFamily="1" charset="-128"/>
                <a:cs typeface="Geneva" charset="0"/>
              </a:rPr>
              <a:t>Vårdgivarguiden</a:t>
            </a:r>
            <a:r>
              <a:rPr lang="sv-SE" sz="1000" kern="1200" dirty="0" smtClean="0">
                <a:solidFill>
                  <a:schemeClr val="tx1"/>
                </a:solidFill>
                <a:effectLst/>
                <a:latin typeface="Arial" pitchFamily="34" charset="0"/>
                <a:ea typeface="Geneva" pitchFamily="1" charset="-128"/>
                <a:cs typeface="Geneva" charset="0"/>
              </a:rPr>
              <a:t> är en samlingsplats för Stockholms läns landstings information och tjänster till vårdgivare - snabbt, enkelt och samlat på ett ställe</a:t>
            </a:r>
          </a:p>
          <a:p>
            <a:pPr marL="171450" indent="-171450">
              <a:buFont typeface="Arial" panose="020B0604020202020204" pitchFamily="34" charset="0"/>
              <a:buChar char="•"/>
            </a:pPr>
            <a:r>
              <a:rPr lang="sv-SE" sz="1000" dirty="0" smtClean="0"/>
              <a:t>Rådgivningsstödet webb stödjer legitimerad vårdpersonal, framför allt sjuksköterskor, att bedöma vårdbehov. Det innehåller cirka 180 medicinskt kvalitetssäkrade beslutsunderlag strukturerade utifrån fem </a:t>
            </a:r>
            <a:r>
              <a:rPr lang="sv-SE" sz="1000" dirty="0" err="1" smtClean="0"/>
              <a:t>brådskegrader</a:t>
            </a:r>
            <a:r>
              <a:rPr lang="sv-SE" sz="1000" dirty="0" smtClean="0"/>
              <a:t>. Det medicinska innehållet uppdateras regelbundet.</a:t>
            </a:r>
            <a:endParaRPr lang="sv-SE" sz="1000" kern="1200" dirty="0" smtClean="0">
              <a:solidFill>
                <a:schemeClr val="tx1"/>
              </a:solidFill>
              <a:effectLst/>
              <a:latin typeface="Arial" pitchFamily="34" charset="0"/>
              <a:ea typeface="Geneva" pitchFamily="1" charset="-128"/>
              <a:cs typeface="Geneva" charset="0"/>
            </a:endParaRPr>
          </a:p>
        </p:txBody>
      </p:sp>
      <p:sp>
        <p:nvSpPr>
          <p:cNvPr id="4" name="Platshållare för bildnumm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1FB6F1A-C325-4EDC-8331-31705A74A405}" type="slidenum">
              <a:rPr kumimoji="0" lang="sv-SE" sz="1200" b="0" i="0" u="none" strike="noStrike" kern="1200" cap="none" spc="0" normalizeH="0" baseline="0" noProof="0" smtClean="0">
                <a:ln>
                  <a:noFill/>
                </a:ln>
                <a:solidFill>
                  <a:srgbClr val="000000"/>
                </a:solidFill>
                <a:effectLst/>
                <a:uLnTx/>
                <a:uFillTx/>
                <a:latin typeface="Arial" pitchFamily="34" charset="0"/>
                <a:ea typeface="Geneva" charset="0"/>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sv-SE" sz="1200" b="0" i="0" u="none" strike="noStrike" kern="1200" cap="none" spc="0" normalizeH="0" baseline="0" noProof="0" dirty="0">
              <a:ln>
                <a:noFill/>
              </a:ln>
              <a:solidFill>
                <a:srgbClr val="000000"/>
              </a:solidFill>
              <a:effectLst/>
              <a:uLnTx/>
              <a:uFillTx/>
              <a:latin typeface="Arial" pitchFamily="34" charset="0"/>
              <a:ea typeface="Geneva" charset="0"/>
            </a:endParaRPr>
          </a:p>
        </p:txBody>
      </p:sp>
    </p:spTree>
    <p:extLst>
      <p:ext uri="{BB962C8B-B14F-4D97-AF65-F5344CB8AC3E}">
        <p14:creationId xmlns:p14="http://schemas.microsoft.com/office/powerpoint/2010/main" val="3662145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smtClean="0">
                <a:solidFill>
                  <a:schemeClr val="tx1"/>
                </a:solidFill>
                <a:effectLst/>
                <a:latin typeface="Arial" pitchFamily="34" charset="0"/>
                <a:ea typeface="Geneva" pitchFamily="1" charset="-128"/>
                <a:cs typeface="Geneva" charset="0"/>
              </a:rPr>
              <a:t>Syfte: </a:t>
            </a:r>
            <a:r>
              <a:rPr lang="sv-SE" sz="1200" b="0" kern="1200" dirty="0" smtClean="0">
                <a:solidFill>
                  <a:schemeClr val="tx1"/>
                </a:solidFill>
                <a:effectLst/>
                <a:latin typeface="Arial" pitchFamily="34" charset="0"/>
                <a:ea typeface="Geneva" pitchFamily="1" charset="-128"/>
                <a:cs typeface="Geneva" charset="0"/>
              </a:rPr>
              <a:t/>
            </a:r>
            <a:br>
              <a:rPr lang="sv-SE" sz="1200" b="0" kern="1200" dirty="0" smtClean="0">
                <a:solidFill>
                  <a:schemeClr val="tx1"/>
                </a:solidFill>
                <a:effectLst/>
                <a:latin typeface="Arial" pitchFamily="34" charset="0"/>
                <a:ea typeface="Geneva" pitchFamily="1" charset="-128"/>
                <a:cs typeface="Geneva" charset="0"/>
              </a:rPr>
            </a:br>
            <a:r>
              <a:rPr lang="sv-SE" sz="1200" kern="1200" dirty="0" smtClean="0">
                <a:solidFill>
                  <a:schemeClr val="tx1"/>
                </a:solidFill>
                <a:effectLst/>
                <a:latin typeface="Arial" pitchFamily="34" charset="0"/>
                <a:ea typeface="Geneva" pitchFamily="1" charset="-128"/>
                <a:cs typeface="Geneva" charset="0"/>
              </a:rPr>
              <a:t>Skapa ytterligare förståelse för varför vi behöver</a:t>
            </a:r>
            <a:r>
              <a:rPr lang="sv-SE" sz="1200" kern="1200" baseline="0" dirty="0" smtClean="0">
                <a:solidFill>
                  <a:schemeClr val="tx1"/>
                </a:solidFill>
                <a:effectLst/>
                <a:latin typeface="Arial" pitchFamily="34" charset="0"/>
                <a:ea typeface="Geneva" pitchFamily="1" charset="-128"/>
                <a:cs typeface="Geneva" charset="0"/>
              </a:rPr>
              <a:t> en mer patientcentrerad vård. Hur når vi dit? Vilka verktyg har vi eller behöver vi utveckla mer?</a:t>
            </a:r>
            <a:endParaRPr lang="sv-SE" sz="1200" b="1" kern="1200" dirty="0" smtClean="0">
              <a:solidFill>
                <a:schemeClr val="tx1"/>
              </a:solidFill>
              <a:effectLst/>
              <a:latin typeface="Arial" pitchFamily="34" charset="0"/>
              <a:ea typeface="Geneva" pitchFamily="1" charset="-128"/>
              <a:cs typeface="Geneva"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1" dirty="0" smtClean="0">
                <a:ea typeface="Geneva" pitchFamily="1" charset="-128"/>
              </a:rPr>
              <a:t>APPFRÅGA 1:</a:t>
            </a:r>
            <a:r>
              <a:rPr lang="sv-SE" sz="1200" dirty="0" smtClean="0">
                <a:ea typeface="Geneva" pitchFamily="1" charset="-128"/>
              </a:rPr>
              <a:t> ”Vilka </a:t>
            </a:r>
            <a:r>
              <a:rPr lang="sv-SE" sz="1200" dirty="0" err="1" smtClean="0">
                <a:ea typeface="Geneva" pitchFamily="1" charset="-128"/>
              </a:rPr>
              <a:t>eHälsotjänster</a:t>
            </a:r>
            <a:r>
              <a:rPr lang="sv-SE" sz="1200" dirty="0" smtClean="0">
                <a:ea typeface="Geneva" pitchFamily="1" charset="-128"/>
              </a:rPr>
              <a:t> som stödjer patienten har vi hos oss idag?”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b="1" dirty="0" smtClean="0">
                <a:ea typeface="Geneva" pitchFamily="1" charset="-128"/>
              </a:rPr>
              <a:t>APPFRÅGA 2:</a:t>
            </a:r>
            <a:r>
              <a:rPr lang="sv-SE" sz="1200" dirty="0" smtClean="0">
                <a:ea typeface="Geneva" pitchFamily="1" charset="-128"/>
              </a:rPr>
              <a:t> ”Finns det andra tjänster som skulle kunna stödja patienten?”</a:t>
            </a:r>
          </a:p>
          <a:p>
            <a:r>
              <a:rPr lang="sv-SE" sz="1200" kern="1200" dirty="0" smtClean="0">
                <a:solidFill>
                  <a:schemeClr val="tx1"/>
                </a:solidFill>
                <a:effectLst/>
                <a:latin typeface="Arial" pitchFamily="34" charset="0"/>
                <a:ea typeface="Geneva" pitchFamily="1" charset="-128"/>
                <a:cs typeface="Geneva" charset="0"/>
              </a:rPr>
              <a:t>Förslag på </a:t>
            </a:r>
            <a:r>
              <a:rPr lang="sv-SE" sz="1200" kern="1200" dirty="0" err="1" smtClean="0">
                <a:solidFill>
                  <a:schemeClr val="tx1"/>
                </a:solidFill>
                <a:effectLst/>
                <a:latin typeface="Arial" pitchFamily="34" charset="0"/>
                <a:ea typeface="Geneva" pitchFamily="1" charset="-128"/>
                <a:cs typeface="Geneva" charset="0"/>
              </a:rPr>
              <a:t>eHälsotjänster</a:t>
            </a:r>
            <a:r>
              <a:rPr lang="sv-SE" sz="1200" kern="1200" dirty="0" smtClean="0">
                <a:solidFill>
                  <a:schemeClr val="tx1"/>
                </a:solidFill>
                <a:effectLst/>
                <a:latin typeface="Arial" pitchFamily="34" charset="0"/>
                <a:ea typeface="Geneva" pitchFamily="1" charset="-128"/>
                <a:cs typeface="Geneva" charset="0"/>
              </a:rPr>
              <a:t> är tex: </a:t>
            </a:r>
          </a:p>
          <a:p>
            <a:pPr marL="171450" indent="-171450">
              <a:buFont typeface="Arial" panose="020B0604020202020204" pitchFamily="34" charset="0"/>
              <a:buChar char="•"/>
            </a:pPr>
            <a:r>
              <a:rPr lang="sv-SE" sz="1200" kern="1200" dirty="0" smtClean="0">
                <a:solidFill>
                  <a:schemeClr val="tx1"/>
                </a:solidFill>
                <a:effectLst/>
                <a:latin typeface="Arial" pitchFamily="34" charset="0"/>
                <a:ea typeface="Geneva" pitchFamily="1" charset="-128"/>
                <a:cs typeface="Geneva" charset="0"/>
              </a:rPr>
              <a:t>Journalen (JVN)</a:t>
            </a:r>
          </a:p>
          <a:p>
            <a:pPr marL="171450" indent="-171450">
              <a:buFont typeface="Arial" panose="020B0604020202020204" pitchFamily="34" charset="0"/>
              <a:buChar char="•"/>
            </a:pPr>
            <a:r>
              <a:rPr lang="sv-SE" sz="1200" kern="1200" dirty="0" smtClean="0">
                <a:solidFill>
                  <a:schemeClr val="tx1"/>
                </a:solidFill>
                <a:effectLst/>
                <a:latin typeface="Arial" pitchFamily="34" charset="0"/>
                <a:ea typeface="Geneva" pitchFamily="1" charset="-128"/>
                <a:cs typeface="Geneva" charset="0"/>
              </a:rPr>
              <a:t>Patientens egen provhantering kallad PEP. Möjlighet för patienter att själva beställa sin egen provtagning via 1177. Patienter får sina provresultat i inkorgen på 1177. Detta är ett 4D-artriter projekt. Fortsatt utveckling pågår för fler diagnoser.</a:t>
            </a:r>
          </a:p>
          <a:p>
            <a:pPr marL="171450" indent="-171450">
              <a:buFont typeface="Arial" panose="020B0604020202020204" pitchFamily="34" charset="0"/>
              <a:buChar char="•"/>
            </a:pPr>
            <a:r>
              <a:rPr lang="sv-SE" sz="1200" kern="1200" dirty="0" smtClean="0">
                <a:solidFill>
                  <a:schemeClr val="tx1"/>
                </a:solidFill>
                <a:effectLst/>
                <a:latin typeface="Arial" pitchFamily="34" charset="0"/>
                <a:ea typeface="Geneva" pitchFamily="1" charset="-128"/>
                <a:cs typeface="Geneva" charset="0"/>
              </a:rPr>
              <a:t>Surfplatta för kvinnokliniken och NEO (neonatal) på SÖS, efter snitt kan mamman på </a:t>
            </a:r>
            <a:r>
              <a:rPr lang="sv-SE" sz="1200" kern="1200" dirty="0" err="1" smtClean="0">
                <a:solidFill>
                  <a:schemeClr val="tx1"/>
                </a:solidFill>
                <a:effectLst/>
                <a:latin typeface="Arial" pitchFamily="34" charset="0"/>
                <a:ea typeface="Geneva" pitchFamily="1" charset="-128"/>
                <a:cs typeface="Geneva" charset="0"/>
              </a:rPr>
              <a:t>uppvaket</a:t>
            </a:r>
            <a:r>
              <a:rPr lang="sv-SE" sz="1200" kern="1200" dirty="0" smtClean="0">
                <a:solidFill>
                  <a:schemeClr val="tx1"/>
                </a:solidFill>
                <a:effectLst/>
                <a:latin typeface="Arial" pitchFamily="34" charset="0"/>
                <a:ea typeface="Geneva" pitchFamily="1" charset="-128"/>
                <a:cs typeface="Geneva" charset="0"/>
              </a:rPr>
              <a:t> kommunicera via videosamtal med sin partner och se sitt barn med hjälp av en surfplatta.</a:t>
            </a:r>
          </a:p>
          <a:p>
            <a:pPr marL="171450" indent="-171450">
              <a:buFont typeface="Arial" panose="020B0604020202020204" pitchFamily="34" charset="0"/>
              <a:buChar char="•"/>
            </a:pPr>
            <a:r>
              <a:rPr lang="sv-SE" sz="1200" kern="1200" dirty="0" smtClean="0">
                <a:solidFill>
                  <a:schemeClr val="tx1"/>
                </a:solidFill>
                <a:effectLst/>
                <a:latin typeface="Arial" pitchFamily="34" charset="0"/>
                <a:ea typeface="Geneva" pitchFamily="1" charset="-128"/>
                <a:cs typeface="Geneva" charset="0"/>
              </a:rPr>
              <a:t>Online screening tex för reumatisk sjukdom www.reumatiskt.se (ont i lederna, ont i ryggen)</a:t>
            </a:r>
          </a:p>
          <a:p>
            <a:pPr marL="171450" indent="-171450">
              <a:buFont typeface="Arial" panose="020B0604020202020204" pitchFamily="34" charset="0"/>
              <a:buChar char="•"/>
            </a:pPr>
            <a:r>
              <a:rPr lang="sv-SE" sz="1200" kern="1200" dirty="0" smtClean="0">
                <a:solidFill>
                  <a:schemeClr val="tx1"/>
                </a:solidFill>
                <a:effectLst/>
                <a:latin typeface="Arial" pitchFamily="34" charset="0"/>
                <a:ea typeface="Geneva" pitchFamily="1" charset="-128"/>
                <a:cs typeface="Geneva" charset="0"/>
              </a:rPr>
              <a:t>Webbformulär tex levnadsvanor, EQ5D, CAT </a:t>
            </a:r>
          </a:p>
          <a:p>
            <a:pPr marL="171450" indent="-171450">
              <a:buFont typeface="Arial" panose="020B0604020202020204" pitchFamily="34" charset="0"/>
              <a:buChar char="•"/>
            </a:pPr>
            <a:r>
              <a:rPr lang="sv-SE" sz="1200" kern="1200" dirty="0" smtClean="0">
                <a:solidFill>
                  <a:schemeClr val="tx1"/>
                </a:solidFill>
                <a:effectLst/>
                <a:latin typeface="Arial" pitchFamily="34" charset="0"/>
                <a:ea typeface="Geneva" pitchFamily="1" charset="-128"/>
                <a:cs typeface="Geneva" charset="0"/>
              </a:rPr>
              <a:t>Vård på distans (videosamtal med patienterna hemma, kontroll av blodtryck tex.)</a:t>
            </a:r>
          </a:p>
          <a:p>
            <a:pPr marL="171450" indent="-171450">
              <a:buFont typeface="Arial" panose="020B0604020202020204" pitchFamily="34" charset="0"/>
              <a:buChar char="•"/>
            </a:pPr>
            <a:r>
              <a:rPr lang="sv-SE" sz="1200" kern="1200" dirty="0" err="1" smtClean="0">
                <a:solidFill>
                  <a:schemeClr val="tx1"/>
                </a:solidFill>
                <a:effectLst/>
                <a:latin typeface="Arial" pitchFamily="34" charset="0"/>
                <a:ea typeface="Geneva" pitchFamily="1" charset="-128"/>
                <a:cs typeface="Geneva" charset="0"/>
              </a:rPr>
              <a:t>Webbtidbokning</a:t>
            </a:r>
            <a:endParaRPr lang="sv-SE" sz="1200" kern="1200" dirty="0" smtClean="0">
              <a:solidFill>
                <a:schemeClr val="tx1"/>
              </a:solidFill>
              <a:effectLst/>
              <a:latin typeface="Arial" pitchFamily="34" charset="0"/>
              <a:ea typeface="Geneva" pitchFamily="1" charset="-128"/>
              <a:cs typeface="Geneva" charset="0"/>
            </a:endParaRPr>
          </a:p>
          <a:p>
            <a:pPr marL="171450" indent="-171450">
              <a:buFont typeface="Arial" panose="020B0604020202020204" pitchFamily="34" charset="0"/>
              <a:buChar char="•"/>
            </a:pPr>
            <a:r>
              <a:rPr lang="sv-SE" sz="1200" kern="1200" dirty="0" smtClean="0">
                <a:solidFill>
                  <a:schemeClr val="tx1"/>
                </a:solidFill>
                <a:effectLst/>
                <a:latin typeface="Arial" pitchFamily="34" charset="0"/>
                <a:ea typeface="Geneva" pitchFamily="1" charset="-128"/>
                <a:cs typeface="Geneva" charset="0"/>
              </a:rPr>
              <a:t>Internetpsykiatri </a:t>
            </a:r>
          </a:p>
          <a:p>
            <a:pPr marL="171450" indent="-171450">
              <a:buFont typeface="Arial" panose="020B0604020202020204" pitchFamily="34" charset="0"/>
              <a:buChar char="•"/>
            </a:pPr>
            <a:r>
              <a:rPr lang="sv-SE" sz="1200" kern="1200" dirty="0" err="1" smtClean="0">
                <a:solidFill>
                  <a:schemeClr val="tx1"/>
                </a:solidFill>
                <a:effectLst/>
                <a:latin typeface="Arial" pitchFamily="34" charset="0"/>
                <a:ea typeface="Geneva" pitchFamily="1" charset="-128"/>
                <a:cs typeface="Geneva" charset="0"/>
              </a:rPr>
              <a:t>Appar</a:t>
            </a:r>
            <a:r>
              <a:rPr lang="sv-SE" sz="1200" kern="1200" dirty="0" smtClean="0">
                <a:solidFill>
                  <a:schemeClr val="tx1"/>
                </a:solidFill>
                <a:effectLst/>
                <a:latin typeface="Arial" pitchFamily="34" charset="0"/>
                <a:ea typeface="Geneva" pitchFamily="1" charset="-128"/>
                <a:cs typeface="Geneva" charset="0"/>
              </a:rPr>
              <a:t>/webbsidor som patienterna använder själva – lyssna och se vad patienten använder, uppmuntra</a:t>
            </a:r>
            <a:endParaRPr lang="sv-SE" baseline="0"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4</a:t>
            </a:fld>
            <a:endParaRPr lang="sv-SE"/>
          </a:p>
        </p:txBody>
      </p:sp>
    </p:spTree>
    <p:extLst>
      <p:ext uri="{BB962C8B-B14F-4D97-AF65-F5344CB8AC3E}">
        <p14:creationId xmlns:p14="http://schemas.microsoft.com/office/powerpoint/2010/main" val="4158174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Syfte: </a:t>
            </a:r>
          </a:p>
          <a:p>
            <a:r>
              <a:rPr lang="sv-SE" dirty="0" smtClean="0"/>
              <a:t>Förstå</a:t>
            </a:r>
            <a:r>
              <a:rPr lang="sv-SE" baseline="0" dirty="0" smtClean="0"/>
              <a:t> hur olika behov och beteende hos våra patienter gör att vi behöver erbjuda vård på olika sätt.</a:t>
            </a:r>
          </a:p>
          <a:p>
            <a:r>
              <a:rPr lang="sv-SE" baseline="0" dirty="0" smtClean="0"/>
              <a:t>Det här har vi ju också pratat en del om på förmiddagen, att alla patienter är olika och har olika behov.</a:t>
            </a:r>
          </a:p>
          <a:p>
            <a:endParaRPr lang="sv-SE" sz="1200" b="0" i="0" u="none" strike="noStrike" kern="1200" baseline="0" dirty="0" smtClean="0">
              <a:solidFill>
                <a:schemeClr val="tx1"/>
              </a:solidFill>
              <a:latin typeface="Arial" pitchFamily="34" charset="0"/>
              <a:ea typeface="Geneva" pitchFamily="1" charset="-128"/>
              <a:cs typeface="Geneva" charset="0"/>
            </a:endParaRPr>
          </a:p>
          <a:p>
            <a:endParaRPr lang="sv-SE" dirty="0" smtClean="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5</a:t>
            </a:fld>
            <a:endParaRPr lang="sv-SE"/>
          </a:p>
        </p:txBody>
      </p:sp>
    </p:spTree>
    <p:extLst>
      <p:ext uri="{BB962C8B-B14F-4D97-AF65-F5344CB8AC3E}">
        <p14:creationId xmlns:p14="http://schemas.microsoft.com/office/powerpoint/2010/main" val="1650854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100" b="1" dirty="0" smtClean="0"/>
              <a:t>Syfte</a:t>
            </a:r>
            <a:r>
              <a:rPr lang="sv-SE" sz="1100" b="1" dirty="0"/>
              <a:t>: </a:t>
            </a:r>
            <a:endParaRPr lang="sv-SE" sz="1100" b="1" dirty="0" smtClean="0"/>
          </a:p>
          <a:p>
            <a:r>
              <a:rPr lang="sv-SE" sz="1100" dirty="0" smtClean="0"/>
              <a:t>Visa </a:t>
            </a:r>
            <a:r>
              <a:rPr lang="sv-SE" sz="1100" dirty="0"/>
              <a:t>på olika </a:t>
            </a:r>
            <a:r>
              <a:rPr lang="sv-SE" sz="1100" dirty="0" smtClean="0"/>
              <a:t>patienttyper</a:t>
            </a:r>
            <a:r>
              <a:rPr lang="sv-SE" sz="1100" baseline="0" dirty="0" smtClean="0"/>
              <a:t> </a:t>
            </a:r>
            <a:r>
              <a:rPr lang="sv-SE" sz="1100" baseline="0" dirty="0"/>
              <a:t>som vi kan möta i vården och </a:t>
            </a:r>
            <a:r>
              <a:rPr lang="sv-SE" sz="1100" dirty="0"/>
              <a:t>hur</a:t>
            </a:r>
            <a:r>
              <a:rPr lang="sv-SE" sz="1100" baseline="0" dirty="0"/>
              <a:t> vi bemöter dessa patienter utifrån </a:t>
            </a:r>
            <a:r>
              <a:rPr lang="sv-SE" sz="1100" baseline="0" dirty="0" smtClean="0"/>
              <a:t>typer </a:t>
            </a:r>
            <a:r>
              <a:rPr lang="sv-SE" sz="1100" baseline="0" dirty="0"/>
              <a:t>och behov.  </a:t>
            </a:r>
            <a:endParaRPr lang="sv-SE" sz="1100" baseline="0" dirty="0" smtClean="0"/>
          </a:p>
          <a:p>
            <a:r>
              <a:rPr lang="sv-SE" sz="1100" b="1" baseline="0" dirty="0" smtClean="0"/>
              <a:t>Genomförande: </a:t>
            </a:r>
          </a:p>
          <a:p>
            <a:r>
              <a:rPr lang="sv-SE" sz="1100" baseline="0" dirty="0" smtClean="0"/>
              <a:t>1. Klicka på respektive typ så kommer en intervju med den patienttypen. Spela upp alla bilder. </a:t>
            </a:r>
          </a:p>
          <a:p>
            <a:r>
              <a:rPr lang="sv-SE" sz="1100" b="1" i="0" u="none" strike="noStrike" kern="1200" baseline="0" dirty="0" smtClean="0">
                <a:solidFill>
                  <a:schemeClr val="tx1"/>
                </a:solidFill>
                <a:latin typeface="Arial" pitchFamily="34" charset="0"/>
                <a:ea typeface="Geneva" pitchFamily="1" charset="-128"/>
                <a:cs typeface="Geneva" charset="0"/>
              </a:rPr>
              <a:t>Hjälptext: </a:t>
            </a:r>
          </a:p>
          <a:p>
            <a:r>
              <a:rPr lang="sv-SE" sz="1100" b="0" i="0" u="none" strike="noStrike" kern="1200" baseline="0" dirty="0" smtClean="0">
                <a:solidFill>
                  <a:schemeClr val="tx1"/>
                </a:solidFill>
                <a:latin typeface="Arial" pitchFamily="34" charset="0"/>
                <a:ea typeface="Geneva" pitchFamily="1" charset="-128"/>
                <a:cs typeface="Geneva" charset="0"/>
              </a:rPr>
              <a:t>Sveriges Kommuner och Landsting har tillsammans med en forskargrupp undersökt olika behov och beteenden bland den svenska befolkningen. Resultatet kan delas in i fyra tydliga grupper/segment.</a:t>
            </a:r>
            <a:r>
              <a:rPr lang="sv-SE" sz="1100" b="0" i="0" u="none" strike="noStrike" kern="1200" baseline="0" dirty="0" smtClean="0">
                <a:solidFill>
                  <a:schemeClr val="tx1"/>
                </a:solidFill>
                <a:effectLst/>
                <a:latin typeface="Arial" pitchFamily="34" charset="0"/>
                <a:ea typeface="Geneva" pitchFamily="1" charset="-128"/>
                <a:cs typeface="Geneva" charset="0"/>
              </a:rPr>
              <a:t> </a:t>
            </a:r>
            <a:r>
              <a:rPr lang="sv-SE" sz="1100" dirty="0" smtClean="0"/>
              <a:t>Länk till rapporten:</a:t>
            </a:r>
            <a:r>
              <a:rPr lang="sv-SE" sz="1100" baseline="0" dirty="0" smtClean="0"/>
              <a:t> </a:t>
            </a:r>
            <a:r>
              <a:rPr lang="sv-SE" sz="1100" dirty="0" smtClean="0"/>
              <a:t>http://www.primarvard.nu/material-fran-skl</a:t>
            </a:r>
          </a:p>
          <a:p>
            <a:r>
              <a:rPr lang="sv-SE" sz="1100" b="1" dirty="0" smtClean="0"/>
              <a:t>Självständiga och engagerade: </a:t>
            </a:r>
            <a:r>
              <a:rPr lang="sv-SE" sz="1100" dirty="0" smtClean="0"/>
              <a:t>jag vill</a:t>
            </a:r>
            <a:r>
              <a:rPr lang="sv-SE" sz="1100" baseline="0" dirty="0" smtClean="0"/>
              <a:t> vara med och bestämma. Absolut. Jag vill veta vad det finns för alternativ så att jag kan vara med och tycka och tänka!</a:t>
            </a:r>
          </a:p>
          <a:p>
            <a:r>
              <a:rPr lang="sv-SE" sz="1100" b="1" baseline="0" dirty="0" smtClean="0"/>
              <a:t>Oroliga och engagerade: </a:t>
            </a:r>
            <a:r>
              <a:rPr lang="sv-SE" sz="1100" baseline="0" dirty="0" smtClean="0"/>
              <a:t>jag kan gå och oroa mig för saker om det är så att jag känner symtom och tänker på vad det är. Så jag tycker att det är skönt att komma hit och få reda på vad som är galet.</a:t>
            </a:r>
          </a:p>
          <a:p>
            <a:r>
              <a:rPr lang="sv-SE" sz="1100" b="1" baseline="0" dirty="0" smtClean="0"/>
              <a:t>Traditionella och </a:t>
            </a:r>
            <a:r>
              <a:rPr lang="sv-SE" sz="1100" b="1" baseline="0" dirty="0" err="1" smtClean="0"/>
              <a:t>obrydda</a:t>
            </a:r>
            <a:r>
              <a:rPr lang="sv-SE" sz="1100" b="1" baseline="0" dirty="0" smtClean="0"/>
              <a:t>: </a:t>
            </a:r>
            <a:r>
              <a:rPr lang="sv-SE" sz="1100" baseline="0" dirty="0" smtClean="0"/>
              <a:t>säger en läkare till mig att ”du behöver göra så här” så tror jag på det. Det är ju trots allt läkarens jobb att göra den bedömningen. Jag kan inte tycka så mycket om det, för vad kan jag?</a:t>
            </a:r>
          </a:p>
          <a:p>
            <a:r>
              <a:rPr lang="sv-SE" sz="1100" b="1" baseline="0" dirty="0" smtClean="0"/>
              <a:t>Sårbara och oroliga: </a:t>
            </a:r>
            <a:r>
              <a:rPr lang="sv-SE" sz="1100" baseline="0" dirty="0" smtClean="0"/>
              <a:t>när jag blir sjuk så väntar jag alltid så länge som möjligt för att det sak gå över. Jag är väldigt rädd för sjukhus överhuvudtaget, väldigt rädd för att råka ut för något otrevligt.</a:t>
            </a:r>
            <a:endParaRPr lang="sv-SE" sz="1100" dirty="0" smtClean="0"/>
          </a:p>
        </p:txBody>
      </p:sp>
      <p:sp>
        <p:nvSpPr>
          <p:cNvPr id="4" name="Platshållare för bildnumm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DE237F8-7095-47D1-AD93-B41ED59F381C}" type="slidenum">
              <a:rPr kumimoji="0" lang="sv-SE"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sv-SE"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67094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smtClean="0"/>
              <a:t>Genomförande: </a:t>
            </a:r>
          </a:p>
          <a:p>
            <a:r>
              <a:rPr lang="sv-SE" dirty="0" smtClean="0"/>
              <a:t>Spela upp och klicka</a:t>
            </a:r>
            <a:r>
              <a:rPr lang="sv-SE" baseline="0" dirty="0" smtClean="0"/>
              <a:t> sedan på tillbakapilen</a:t>
            </a:r>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7</a:t>
            </a:fld>
            <a:endParaRPr lang="sv-SE"/>
          </a:p>
        </p:txBody>
      </p:sp>
    </p:spTree>
    <p:extLst>
      <p:ext uri="{BB962C8B-B14F-4D97-AF65-F5344CB8AC3E}">
        <p14:creationId xmlns:p14="http://schemas.microsoft.com/office/powerpoint/2010/main" val="2150033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b="1" dirty="0" smtClean="0"/>
              <a:t>Genomförande: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smtClean="0"/>
              <a:t>Spela upp och klicka</a:t>
            </a:r>
            <a:r>
              <a:rPr lang="sv-SE" baseline="0" dirty="0" smtClean="0"/>
              <a:t> sedan på tillbakapilen</a:t>
            </a:r>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8</a:t>
            </a:fld>
            <a:endParaRPr lang="sv-SE"/>
          </a:p>
        </p:txBody>
      </p:sp>
    </p:spTree>
    <p:extLst>
      <p:ext uri="{BB962C8B-B14F-4D97-AF65-F5344CB8AC3E}">
        <p14:creationId xmlns:p14="http://schemas.microsoft.com/office/powerpoint/2010/main" val="1865395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b="1" dirty="0" smtClean="0"/>
              <a:t>Genomförande: </a:t>
            </a:r>
          </a:p>
          <a:p>
            <a:pPr marL="0" marR="0" lvl="0" indent="0" algn="l" defTabSz="914400" rtl="0" eaLnBrk="0" fontAlgn="base" latinLnBrk="0" hangingPunct="0">
              <a:lnSpc>
                <a:spcPct val="100000"/>
              </a:lnSpc>
              <a:spcBef>
                <a:spcPct val="30000"/>
              </a:spcBef>
              <a:spcAft>
                <a:spcPct val="0"/>
              </a:spcAft>
              <a:buClrTx/>
              <a:buSzTx/>
              <a:buFontTx/>
              <a:buNone/>
              <a:tabLst/>
              <a:defRPr/>
            </a:pPr>
            <a:r>
              <a:rPr lang="sv-SE" dirty="0" smtClean="0"/>
              <a:t>Spela upp och klicka</a:t>
            </a:r>
            <a:r>
              <a:rPr lang="sv-SE" baseline="0" dirty="0" smtClean="0"/>
              <a:t> sedan på tillbakapilen</a:t>
            </a:r>
            <a:endParaRPr lang="sv-SE" dirty="0" smtClean="0"/>
          </a:p>
          <a:p>
            <a:endParaRPr lang="sv-SE" dirty="0"/>
          </a:p>
        </p:txBody>
      </p:sp>
      <p:sp>
        <p:nvSpPr>
          <p:cNvPr id="4" name="Platshållare för bildnummer 3"/>
          <p:cNvSpPr>
            <a:spLocks noGrp="1"/>
          </p:cNvSpPr>
          <p:nvPr>
            <p:ph type="sldNum" sz="quarter" idx="10"/>
          </p:nvPr>
        </p:nvSpPr>
        <p:spPr/>
        <p:txBody>
          <a:bodyPr/>
          <a:lstStyle/>
          <a:p>
            <a:pPr>
              <a:defRPr/>
            </a:pPr>
            <a:fld id="{3DE237F8-7095-47D1-AD93-B41ED59F381C}" type="slidenum">
              <a:rPr lang="sv-SE" smtClean="0"/>
              <a:pPr>
                <a:defRPr/>
              </a:pPr>
              <a:t>9</a:t>
            </a:fld>
            <a:endParaRPr lang="sv-SE"/>
          </a:p>
        </p:txBody>
      </p:sp>
    </p:spTree>
    <p:extLst>
      <p:ext uri="{BB962C8B-B14F-4D97-AF65-F5344CB8AC3E}">
        <p14:creationId xmlns:p14="http://schemas.microsoft.com/office/powerpoint/2010/main" val="2308661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a:prstGeom prst="rect">
            <a:avLst/>
          </a:prstGeom>
        </p:spPr>
        <p:txBody>
          <a:bodyPr/>
          <a:lstStyle>
            <a:lvl1pPr>
              <a:defRPr sz="2800"/>
            </a:lvl1pPr>
          </a:lstStyle>
          <a:p>
            <a:r>
              <a:rPr lang="sv-SE"/>
              <a:t>Klicka här för att ändra format</a:t>
            </a:r>
            <a:endParaRPr lang="sv-SE" dirty="0"/>
          </a:p>
        </p:txBody>
      </p:sp>
      <p:sp>
        <p:nvSpPr>
          <p:cNvPr id="3" name="Underrubrik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Tree>
    <p:extLst>
      <p:ext uri="{BB962C8B-B14F-4D97-AF65-F5344CB8AC3E}">
        <p14:creationId xmlns:p14="http://schemas.microsoft.com/office/powerpoint/2010/main" val="2331639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457200" y="22479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innehåll 3"/>
          <p:cNvSpPr>
            <a:spLocks noGrp="1"/>
          </p:cNvSpPr>
          <p:nvPr>
            <p:ph sz="half" idx="2"/>
          </p:nvPr>
        </p:nvSpPr>
        <p:spPr>
          <a:xfrm>
            <a:off x="4648200" y="22479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35957438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750888"/>
            <a:ext cx="8229600" cy="1143000"/>
          </a:xfrm>
        </p:spPr>
        <p:txBody>
          <a:bodyPr/>
          <a:lstStyle/>
          <a:p>
            <a:r>
              <a:rPr lang="sv-SE" smtClean="0"/>
              <a:t>Klicka här för att ändra format</a:t>
            </a:r>
            <a:endParaRPr lang="sv-SE" dirty="0"/>
          </a:p>
        </p:txBody>
      </p:sp>
      <p:sp>
        <p:nvSpPr>
          <p:cNvPr id="3" name="Platshållare för innehåll 2"/>
          <p:cNvSpPr>
            <a:spLocks noGrp="1"/>
          </p:cNvSpPr>
          <p:nvPr>
            <p:ph sz="half" idx="1"/>
          </p:nvPr>
        </p:nvSpPr>
        <p:spPr>
          <a:xfrm>
            <a:off x="457200" y="1600200"/>
            <a:ext cx="40386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4648200" y="1600201"/>
            <a:ext cx="4038600" cy="2195622"/>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Platshållare för innehåll 3"/>
          <p:cNvSpPr>
            <a:spLocks noGrp="1"/>
          </p:cNvSpPr>
          <p:nvPr>
            <p:ph sz="half" idx="10"/>
          </p:nvPr>
        </p:nvSpPr>
        <p:spPr>
          <a:xfrm>
            <a:off x="4662371" y="3932366"/>
            <a:ext cx="4038600" cy="2195622"/>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5041212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dirty="0"/>
          </a:p>
        </p:txBody>
      </p:sp>
      <p:sp>
        <p:nvSpPr>
          <p:cNvPr id="3" name="Platshållare för text 2"/>
          <p:cNvSpPr>
            <a:spLocks noGrp="1"/>
          </p:cNvSpPr>
          <p:nvPr>
            <p:ph type="body" idx="1" hasCustomPrompt="1"/>
          </p:nvPr>
        </p:nvSpPr>
        <p:spPr>
          <a:xfrm>
            <a:off x="457200" y="1535113"/>
            <a:ext cx="4040188" cy="639762"/>
          </a:xfrm>
        </p:spPr>
        <p:txBody>
          <a:bodyPr anchor="b">
            <a:noAutofit/>
          </a:bodyPr>
          <a:lstStyle>
            <a:lvl1pPr marL="0" indent="0">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för att lägga till Rubrik</a:t>
            </a:r>
          </a:p>
        </p:txBody>
      </p:sp>
      <p:sp>
        <p:nvSpPr>
          <p:cNvPr id="4" name="Platshållare för innehåll 3"/>
          <p:cNvSpPr>
            <a:spLocks noGrp="1"/>
          </p:cNvSpPr>
          <p:nvPr>
            <p:ph sz="half" idx="2"/>
          </p:nvPr>
        </p:nvSpPr>
        <p:spPr>
          <a:xfrm>
            <a:off x="457200" y="2174875"/>
            <a:ext cx="4040188"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hasCustomPrompt="1"/>
          </p:nvPr>
        </p:nvSpPr>
        <p:spPr>
          <a:xfrm>
            <a:off x="4645025" y="1535113"/>
            <a:ext cx="4041775" cy="639762"/>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smtClean="0"/>
              <a:t>Klicka för att lägga till Rubrik</a:t>
            </a:r>
          </a:p>
        </p:txBody>
      </p:sp>
      <p:sp>
        <p:nvSpPr>
          <p:cNvPr id="6" name="Platshållare för innehåll 5"/>
          <p:cNvSpPr>
            <a:spLocks noGrp="1"/>
          </p:cNvSpPr>
          <p:nvPr>
            <p:ph sz="quarter" idx="4"/>
          </p:nvPr>
        </p:nvSpPr>
        <p:spPr>
          <a:xfrm>
            <a:off x="4645025" y="2174875"/>
            <a:ext cx="4041775"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764140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873125"/>
            <a:ext cx="3008313" cy="1162050"/>
          </a:xfrm>
        </p:spPr>
        <p:txBody>
          <a:bodyPr anchor="b"/>
          <a:lstStyle>
            <a:lvl1pPr algn="l">
              <a:defRPr sz="2000" b="1"/>
            </a:lvl1pPr>
          </a:lstStyle>
          <a:p>
            <a:r>
              <a:rPr lang="sv-SE" smtClean="0"/>
              <a:t>Klicka här för att ändra format</a:t>
            </a:r>
            <a:endParaRPr lang="sv-SE" dirty="0"/>
          </a:p>
        </p:txBody>
      </p:sp>
      <p:sp>
        <p:nvSpPr>
          <p:cNvPr id="3" name="Platshållare för innehåll 2"/>
          <p:cNvSpPr>
            <a:spLocks noGrp="1"/>
          </p:cNvSpPr>
          <p:nvPr>
            <p:ph idx="1"/>
          </p:nvPr>
        </p:nvSpPr>
        <p:spPr>
          <a:xfrm>
            <a:off x="3575050" y="873125"/>
            <a:ext cx="5111750"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text 3"/>
          <p:cNvSpPr>
            <a:spLocks noGrp="1"/>
          </p:cNvSpPr>
          <p:nvPr>
            <p:ph type="body" sz="half" idx="2"/>
          </p:nvPr>
        </p:nvSpPr>
        <p:spPr>
          <a:xfrm>
            <a:off x="457200" y="203517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val="128402812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a:xfrm>
            <a:off x="457200" y="6356350"/>
            <a:ext cx="2133600" cy="365125"/>
          </a:xfrm>
          <a:prstGeom prst="rect">
            <a:avLst/>
          </a:prstGeom>
        </p:spPr>
        <p:txBody>
          <a:bodyPr/>
          <a:lstStyle/>
          <a:p>
            <a:fld id="{BBCCA955-8710-4ED0-B741-183101830D04}" type="datetimeFigureOut">
              <a:rPr lang="sv-SE" smtClean="0"/>
              <a:pPr/>
              <a:t>2017-10-24</a:t>
            </a:fld>
            <a:endParaRPr lang="sv-SE"/>
          </a:p>
        </p:txBody>
      </p:sp>
      <p:sp>
        <p:nvSpPr>
          <p:cNvPr id="5" name="Platshållare för sidfot 4"/>
          <p:cNvSpPr>
            <a:spLocks noGrp="1"/>
          </p:cNvSpPr>
          <p:nvPr>
            <p:ph type="ftr" sz="quarter" idx="11"/>
          </p:nvPr>
        </p:nvSpPr>
        <p:spPr>
          <a:xfrm>
            <a:off x="3124200" y="6356350"/>
            <a:ext cx="2895600" cy="365125"/>
          </a:xfrm>
          <a:prstGeom prst="rect">
            <a:avLst/>
          </a:prstGeom>
        </p:spPr>
        <p:txBody>
          <a:bodyPr/>
          <a:lstStyle/>
          <a:p>
            <a:endParaRPr lang="sv-SE"/>
          </a:p>
        </p:txBody>
      </p:sp>
      <p:sp>
        <p:nvSpPr>
          <p:cNvPr id="6" name="Platshållare för bildnummer 5"/>
          <p:cNvSpPr>
            <a:spLocks noGrp="1"/>
          </p:cNvSpPr>
          <p:nvPr>
            <p:ph type="sldNum" sz="quarter" idx="12"/>
          </p:nvPr>
        </p:nvSpPr>
        <p:spPr>
          <a:xfrm>
            <a:off x="6553200" y="6356350"/>
            <a:ext cx="2133600" cy="365125"/>
          </a:xfrm>
          <a:prstGeom prst="rect">
            <a:avLst/>
          </a:prstGeom>
        </p:spPr>
        <p:txBody>
          <a:bodyPr/>
          <a:lstStyle/>
          <a:p>
            <a:fld id="{A78FFBC1-C9D8-4DA0-AE58-A6CAEC57075A}" type="slidenum">
              <a:rPr lang="sv-SE" smtClean="0"/>
              <a:pPr/>
              <a:t>‹#›</a:t>
            </a:fld>
            <a:endParaRPr lang="sv-SE"/>
          </a:p>
        </p:txBody>
      </p:sp>
    </p:spTree>
    <p:extLst>
      <p:ext uri="{BB962C8B-B14F-4D97-AF65-F5344CB8AC3E}">
        <p14:creationId xmlns:p14="http://schemas.microsoft.com/office/powerpoint/2010/main" val="78638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Rubrikbild">
    <p:spTree>
      <p:nvGrpSpPr>
        <p:cNvPr id="1" name=""/>
        <p:cNvGrpSpPr/>
        <p:nvPr/>
      </p:nvGrpSpPr>
      <p:grpSpPr>
        <a:xfrm>
          <a:off x="0" y="0"/>
          <a:ext cx="0" cy="0"/>
          <a:chOff x="0" y="0"/>
          <a:chExt cx="0" cy="0"/>
        </a:xfrm>
      </p:grpSpPr>
      <p:sp>
        <p:nvSpPr>
          <p:cNvPr id="22" name="Rectangle 2"/>
          <p:cNvSpPr>
            <a:spLocks noGrp="1" noChangeArrowheads="1"/>
          </p:cNvSpPr>
          <p:nvPr>
            <p:ph type="title"/>
          </p:nvPr>
        </p:nvSpPr>
        <p:spPr bwMode="auto">
          <a:xfrm>
            <a:off x="457200" y="884018"/>
            <a:ext cx="7700962" cy="114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sv-SE" altLang="sv-SE" dirty="0"/>
              <a:t>Klicka här för att ändra format</a:t>
            </a:r>
          </a:p>
        </p:txBody>
      </p:sp>
      <p:sp>
        <p:nvSpPr>
          <p:cNvPr id="23" name="Rectangle 3"/>
          <p:cNvSpPr>
            <a:spLocks noGrp="1" noChangeArrowheads="1"/>
          </p:cNvSpPr>
          <p:nvPr>
            <p:ph idx="1"/>
          </p:nvPr>
        </p:nvSpPr>
        <p:spPr bwMode="auto">
          <a:xfrm>
            <a:off x="457200" y="2098309"/>
            <a:ext cx="7700962" cy="393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sv-SE" altLang="sv-SE" noProof="0"/>
              <a:t>Klicka här för att ändra format på bakgrundstexten</a:t>
            </a:r>
          </a:p>
          <a:p>
            <a:pPr lvl="1"/>
            <a:r>
              <a:rPr lang="sv-SE" altLang="sv-SE" noProof="0"/>
              <a:t>Nivå två</a:t>
            </a:r>
          </a:p>
          <a:p>
            <a:pPr lvl="2"/>
            <a:r>
              <a:rPr lang="sv-SE" altLang="sv-SE" noProof="0"/>
              <a:t>Nivå tre</a:t>
            </a:r>
          </a:p>
          <a:p>
            <a:pPr lvl="3"/>
            <a:r>
              <a:rPr lang="sv-SE" altLang="sv-SE" noProof="0"/>
              <a:t>Nivå fyra</a:t>
            </a:r>
          </a:p>
          <a:p>
            <a:pPr lvl="4"/>
            <a:r>
              <a:rPr lang="sv-SE" altLang="sv-SE" noProof="0"/>
              <a:t>Nivå fem</a:t>
            </a:r>
          </a:p>
        </p:txBody>
      </p:sp>
      <p:sp>
        <p:nvSpPr>
          <p:cNvPr id="15" name="Rectangle 24"/>
          <p:cNvSpPr>
            <a:spLocks noChangeArrowheads="1"/>
          </p:cNvSpPr>
          <p:nvPr userDrawn="1"/>
        </p:nvSpPr>
        <p:spPr bwMode="auto">
          <a:xfrm>
            <a:off x="0" y="-416"/>
            <a:ext cx="9144000" cy="719137"/>
          </a:xfrm>
          <a:prstGeom prst="rect">
            <a:avLst/>
          </a:prstGeom>
          <a:solidFill>
            <a:srgbClr val="E9E3DC"/>
          </a:solidFill>
          <a:ln>
            <a:noFill/>
          </a:ln>
          <a:extLst/>
        </p:spPr>
        <p:txBody>
          <a:bodyPr wrap="none" anchor="ctr">
            <a:spAutoFit/>
          </a:bodyPr>
          <a:lstStyle>
            <a:lvl1pPr>
              <a:defRPr sz="2200">
                <a:solidFill>
                  <a:schemeClr val="tx1"/>
                </a:solidFill>
                <a:latin typeface="Verdana" pitchFamily="34" charset="0"/>
                <a:ea typeface="Geneva" charset="0"/>
                <a:cs typeface="Geneva" charset="0"/>
              </a:defRPr>
            </a:lvl1pPr>
            <a:lvl2pPr marL="742950" indent="-285750">
              <a:defRPr sz="2200">
                <a:solidFill>
                  <a:schemeClr val="tx1"/>
                </a:solidFill>
                <a:latin typeface="Verdana" pitchFamily="34" charset="0"/>
                <a:ea typeface="Geneva" charset="0"/>
                <a:cs typeface="Geneva" charset="0"/>
              </a:defRPr>
            </a:lvl2pPr>
            <a:lvl3pPr marL="1143000" indent="-228600">
              <a:defRPr sz="2200">
                <a:solidFill>
                  <a:schemeClr val="tx1"/>
                </a:solidFill>
                <a:latin typeface="Verdana" pitchFamily="34" charset="0"/>
                <a:ea typeface="Geneva" charset="0"/>
                <a:cs typeface="Geneva" charset="0"/>
              </a:defRPr>
            </a:lvl3pPr>
            <a:lvl4pPr marL="1600200" indent="-228600">
              <a:defRPr sz="2200">
                <a:solidFill>
                  <a:schemeClr val="tx1"/>
                </a:solidFill>
                <a:latin typeface="Verdana" pitchFamily="34" charset="0"/>
                <a:ea typeface="Geneva" charset="0"/>
                <a:cs typeface="Geneva" charset="0"/>
              </a:defRPr>
            </a:lvl4pPr>
            <a:lvl5pPr marL="2057400" indent="-228600">
              <a:defRPr sz="2200">
                <a:solidFill>
                  <a:schemeClr val="tx1"/>
                </a:solidFill>
                <a:latin typeface="Verdana" pitchFamily="34" charset="0"/>
                <a:ea typeface="Geneva" charset="0"/>
                <a:cs typeface="Geneva" charset="0"/>
              </a:defRPr>
            </a:lvl5pPr>
            <a:lvl6pPr marL="25146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6pPr>
            <a:lvl7pPr marL="29718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7pPr>
            <a:lvl8pPr marL="34290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8pPr>
            <a:lvl9pPr marL="38862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9pPr>
          </a:lstStyle>
          <a:p>
            <a:pPr>
              <a:defRPr/>
            </a:pPr>
            <a:endParaRPr lang="sv-SE" altLang="sv-SE"/>
          </a:p>
        </p:txBody>
      </p:sp>
      <p:grpSp>
        <p:nvGrpSpPr>
          <p:cNvPr id="16" name="Grupp 15"/>
          <p:cNvGrpSpPr/>
          <p:nvPr userDrawn="1"/>
        </p:nvGrpSpPr>
        <p:grpSpPr>
          <a:xfrm>
            <a:off x="9023022" y="2063"/>
            <a:ext cx="120981" cy="624495"/>
            <a:chOff x="9039727" y="6142038"/>
            <a:chExt cx="108287" cy="558969"/>
          </a:xfrm>
        </p:grpSpPr>
        <p:sp>
          <p:nvSpPr>
            <p:cNvPr id="17" name="Rektangel 16"/>
            <p:cNvSpPr/>
            <p:nvPr userDrawn="1"/>
          </p:nvSpPr>
          <p:spPr bwMode="auto">
            <a:xfrm>
              <a:off x="9039730" y="6142038"/>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18" name="Rektangel 17"/>
            <p:cNvSpPr/>
            <p:nvPr userDrawn="1"/>
          </p:nvSpPr>
          <p:spPr bwMode="auto">
            <a:xfrm>
              <a:off x="9039727" y="6294438"/>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19" name="Rektangel 18"/>
            <p:cNvSpPr/>
            <p:nvPr userDrawn="1"/>
          </p:nvSpPr>
          <p:spPr bwMode="auto">
            <a:xfrm>
              <a:off x="9039730" y="6446651"/>
              <a:ext cx="108284" cy="108284"/>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20" name="Rektangel 19"/>
            <p:cNvSpPr/>
            <p:nvPr userDrawn="1"/>
          </p:nvSpPr>
          <p:spPr bwMode="auto">
            <a:xfrm>
              <a:off x="9039730" y="6592723"/>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grpSp>
      <p:pic>
        <p:nvPicPr>
          <p:cNvPr id="21" name="Picture 2" descr="G:\Information-Kommunikation\Grafiskt_material\SLL_logotyper\png\sll_rgb_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7956" y="189438"/>
            <a:ext cx="2598737" cy="40782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43" descr="eHalsa-linje-rod"/>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ruta 23"/>
          <p:cNvSpPr txBox="1"/>
          <p:nvPr userDrawn="1"/>
        </p:nvSpPr>
        <p:spPr>
          <a:xfrm>
            <a:off x="3668891" y="6635277"/>
            <a:ext cx="4341633" cy="215444"/>
          </a:xfrm>
          <a:prstGeom prst="rect">
            <a:avLst/>
          </a:prstGeom>
          <a:noFill/>
        </p:spPr>
        <p:txBody>
          <a:bodyPr wrap="square" rtlCol="0">
            <a:spAutoFit/>
          </a:bodyPr>
          <a:lstStyle/>
          <a:p>
            <a:pPr algn="r"/>
            <a:r>
              <a:rPr lang="sv-SE" sz="800" dirty="0">
                <a:solidFill>
                  <a:srgbClr val="000000"/>
                </a:solidFill>
              </a:rPr>
              <a:t>Detta projektet medfinansieras av Europeiska unionen/Europeiska socialfonden</a:t>
            </a:r>
          </a:p>
        </p:txBody>
      </p:sp>
      <p:pic>
        <p:nvPicPr>
          <p:cNvPr id="26" name="Bildobjekt 2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10524" y="5926006"/>
            <a:ext cx="1044411" cy="878631"/>
          </a:xfrm>
          <a:prstGeom prst="rect">
            <a:avLst/>
          </a:prstGeom>
        </p:spPr>
      </p:pic>
    </p:spTree>
    <p:extLst>
      <p:ext uri="{BB962C8B-B14F-4D97-AF65-F5344CB8AC3E}">
        <p14:creationId xmlns:p14="http://schemas.microsoft.com/office/powerpoint/2010/main" val="151761608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63062" y="884238"/>
            <a:ext cx="8229600" cy="1143000"/>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463062" y="2107219"/>
            <a:ext cx="4038600" cy="45259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648200" y="2107219"/>
            <a:ext cx="4038600" cy="4525963"/>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85901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dirty="0"/>
              <a:t>Klicka här för att ändra format</a:t>
            </a:r>
          </a:p>
        </p:txBody>
      </p:sp>
      <p:sp>
        <p:nvSpPr>
          <p:cNvPr id="3" name="Platshållare för text 2"/>
          <p:cNvSpPr>
            <a:spLocks noGrp="1"/>
          </p:cNvSpPr>
          <p:nvPr>
            <p:ph type="body" idx="1" hasCustomPrompt="1"/>
          </p:nvPr>
        </p:nvSpPr>
        <p:spPr>
          <a:xfrm>
            <a:off x="457200" y="1535113"/>
            <a:ext cx="4040188" cy="492125"/>
          </a:xfrm>
        </p:spPr>
        <p:txBody>
          <a:bodyPr anchor="b">
            <a:noAutofit/>
          </a:bodyPr>
          <a:lstStyle>
            <a:lvl1pPr marL="0" indent="0">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för att lägga till Rubrik</a:t>
            </a:r>
          </a:p>
        </p:txBody>
      </p:sp>
      <p:sp>
        <p:nvSpPr>
          <p:cNvPr id="4" name="Platshållare för innehåll 3"/>
          <p:cNvSpPr>
            <a:spLocks noGrp="1"/>
          </p:cNvSpPr>
          <p:nvPr>
            <p:ph sz="half" idx="2"/>
          </p:nvPr>
        </p:nvSpPr>
        <p:spPr>
          <a:xfrm>
            <a:off x="457200" y="2098431"/>
            <a:ext cx="4040188" cy="4027731"/>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hasCustomPrompt="1"/>
          </p:nvPr>
        </p:nvSpPr>
        <p:spPr>
          <a:xfrm>
            <a:off x="4645025" y="1535113"/>
            <a:ext cx="4041775" cy="492125"/>
          </a:xfrm>
        </p:spPr>
        <p:txBody>
          <a:bodyPr anchor="b">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för att lägga till Rubrik</a:t>
            </a:r>
          </a:p>
        </p:txBody>
      </p:sp>
      <p:sp>
        <p:nvSpPr>
          <p:cNvPr id="6" name="Platshållare för innehåll 5"/>
          <p:cNvSpPr>
            <a:spLocks noGrp="1"/>
          </p:cNvSpPr>
          <p:nvPr>
            <p:ph sz="quarter" idx="4"/>
          </p:nvPr>
        </p:nvSpPr>
        <p:spPr>
          <a:xfrm>
            <a:off x="4645025" y="2098431"/>
            <a:ext cx="4041775" cy="402773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468364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lvl1pPr>
              <a:defRPr sz="2000" b="1">
                <a:solidFill>
                  <a:srgbClr val="000000"/>
                </a:solidFill>
              </a:defRPr>
            </a:lvl1pPr>
          </a:lstStyle>
          <a:p>
            <a:r>
              <a:rPr lang="sv-SE"/>
              <a:t>Klicka här för att ändra format</a:t>
            </a:r>
          </a:p>
        </p:txBody>
      </p:sp>
    </p:spTree>
    <p:extLst>
      <p:ext uri="{BB962C8B-B14F-4D97-AF65-F5344CB8AC3E}">
        <p14:creationId xmlns:p14="http://schemas.microsoft.com/office/powerpoint/2010/main" val="229061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En textruta">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1199"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589"/>
                        <a:ext cx="1190"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Shape 24"/>
          <p:cNvSpPr>
            <a:spLocks noGrp="1"/>
          </p:cNvSpPr>
          <p:nvPr>
            <p:ph type="title"/>
          </p:nvPr>
        </p:nvSpPr>
        <p:spPr>
          <a:xfrm>
            <a:off x="457200" y="857220"/>
            <a:ext cx="8229600" cy="65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36000" bIns="36000" numCol="1" anchor="b" anchorCtr="0" compatLnSpc="1">
            <a:prstTxWarp prst="textNoShape">
              <a:avLst/>
            </a:prstTxWarp>
            <a:noAutofit/>
          </a:bodyPr>
          <a:lstStyle>
            <a:lvl1pPr>
              <a:defRPr lang="sv-SE" sz="1500" dirty="0">
                <a:latin typeface="Verdana" panose="020B0604030504040204" pitchFamily="34" charset="0"/>
                <a:ea typeface="Verdana" panose="020B0604030504040204" pitchFamily="34" charset="0"/>
                <a:cs typeface="Verdana" panose="020B0604030504040204" pitchFamily="34" charset="0"/>
              </a:defRPr>
            </a:lvl1pPr>
          </a:lstStyle>
          <a:p>
            <a:pPr lvl="0" eaLnBrk="0" fontAlgn="base" hangingPunct="0">
              <a:spcBef>
                <a:spcPct val="0"/>
              </a:spcBef>
            </a:pPr>
            <a:endParaRPr lang="sv-SE" dirty="0"/>
          </a:p>
        </p:txBody>
      </p:sp>
      <p:sp>
        <p:nvSpPr>
          <p:cNvPr id="26" name="Shape 26"/>
          <p:cNvSpPr>
            <a:spLocks noGrp="1"/>
          </p:cNvSpPr>
          <p:nvPr>
            <p:ph type="body" sz="quarter" idx="1"/>
          </p:nvPr>
        </p:nvSpPr>
        <p:spPr>
          <a:xfrm>
            <a:off x="457200" y="1560996"/>
            <a:ext cx="8229600" cy="288926"/>
          </a:xfrm>
          <a:prstGeom prst="rect">
            <a:avLst/>
          </a:prstGeom>
        </p:spPr>
        <p:txBody>
          <a:bodyPr lIns="0">
            <a:noAutofit/>
          </a:bodyPr>
          <a:lstStyle>
            <a:lvl1pPr marL="0" indent="0">
              <a:spcBef>
                <a:spcPts val="300"/>
              </a:spcBef>
              <a:buSzTx/>
              <a:buFontTx/>
              <a:buNone/>
              <a:defRPr sz="1200" b="1">
                <a:solidFill>
                  <a:schemeClr val="accent1"/>
                </a:solidFill>
                <a:latin typeface="Verdana" panose="020B0604030504040204" pitchFamily="34" charset="0"/>
                <a:ea typeface="Verdana" panose="020B0604030504040204" pitchFamily="34" charset="0"/>
                <a:cs typeface="Verdana" panose="020B0604030504040204" pitchFamily="34" charset="0"/>
                <a:sym typeface="Calibri"/>
              </a:defRPr>
            </a:lvl1pPr>
            <a:lvl2pPr marL="480672" indent="-137772">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2pPr>
            <a:lvl3pPr marL="814388" indent="-12858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3pPr>
            <a:lvl4pPr marL="11830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4pPr>
            <a:lvl5pPr marL="15259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5pPr>
          </a:lstStyle>
          <a:p>
            <a:endParaRPr lang="sv-SE" dirty="0"/>
          </a:p>
        </p:txBody>
      </p:sp>
      <p:sp>
        <p:nvSpPr>
          <p:cNvPr id="7" name="Platshållare för innehåll 2"/>
          <p:cNvSpPr>
            <a:spLocks noGrp="1"/>
          </p:cNvSpPr>
          <p:nvPr>
            <p:ph idx="11" hasCustomPrompt="1"/>
          </p:nvPr>
        </p:nvSpPr>
        <p:spPr>
          <a:xfrm>
            <a:off x="457200" y="2159000"/>
            <a:ext cx="8229600" cy="3937000"/>
          </a:xfrm>
          <a:prstGeom prst="rect">
            <a:avLst/>
          </a:prstGeom>
        </p:spPr>
        <p:txBody>
          <a:bodyPr/>
          <a:lstStyle>
            <a:lvl1pPr>
              <a:defRPr sz="1600">
                <a:latin typeface="Verdana" panose="020B0604030504040204" pitchFamily="34" charset="0"/>
                <a:ea typeface="Verdana" panose="020B0604030504040204" pitchFamily="34" charset="0"/>
                <a:cs typeface="Verdana" panose="020B0604030504040204" pitchFamily="34" charset="0"/>
              </a:defRPr>
            </a:lvl1pPr>
            <a:lvl2pPr>
              <a:defRPr sz="1400">
                <a:latin typeface="Verdana" panose="020B0604030504040204" pitchFamily="34" charset="0"/>
                <a:ea typeface="Verdana" panose="020B0604030504040204" pitchFamily="34" charset="0"/>
                <a:cs typeface="Verdana" panose="020B0604030504040204" pitchFamily="34" charset="0"/>
              </a:defRPr>
            </a:lvl2pPr>
            <a:lvl3pPr>
              <a:defRPr sz="1200">
                <a:latin typeface="Verdana" panose="020B0604030504040204" pitchFamily="34" charset="0"/>
                <a:ea typeface="Verdana" panose="020B0604030504040204" pitchFamily="34" charset="0"/>
                <a:cs typeface="Verdana" panose="020B0604030504040204" pitchFamily="34" charset="0"/>
              </a:defRPr>
            </a:lvl3pPr>
            <a:lvl4pPr marL="809625" indent="-138113">
              <a:defRPr sz="1200">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p:txBody>
      </p:sp>
      <p:sp>
        <p:nvSpPr>
          <p:cNvPr id="12" name="Shape 26"/>
          <p:cNvSpPr>
            <a:spLocks noGrp="1"/>
          </p:cNvSpPr>
          <p:nvPr>
            <p:ph type="body" sz="quarter" idx="10" hasCustomPrompt="1"/>
          </p:nvPr>
        </p:nvSpPr>
        <p:spPr>
          <a:xfrm>
            <a:off x="457200" y="6284068"/>
            <a:ext cx="8229600" cy="370422"/>
          </a:xfrm>
          <a:prstGeom prst="rect">
            <a:avLst/>
          </a:prstGeom>
        </p:spPr>
        <p:txBody>
          <a:bodyPr anchor="b">
            <a:noAutofit/>
          </a:bodyPr>
          <a:lstStyle>
            <a:lvl1pPr marL="0" indent="0">
              <a:spcBef>
                <a:spcPts val="0"/>
              </a:spcBef>
              <a:buSzTx/>
              <a:buFontTx/>
              <a:buNone/>
              <a:defRPr sz="600" b="0" i="1">
                <a:solidFill>
                  <a:schemeClr val="tx1"/>
                </a:solidFill>
                <a:latin typeface="Verdana" panose="020B0604030504040204" pitchFamily="34" charset="0"/>
                <a:ea typeface="Verdana" panose="020B0604030504040204" pitchFamily="34" charset="0"/>
                <a:cs typeface="Verdana" panose="020B0604030504040204" pitchFamily="34" charset="0"/>
                <a:sym typeface="Calibri"/>
              </a:defRPr>
            </a:lvl1pPr>
            <a:lvl2pPr marL="480672" indent="-137772">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2pPr>
            <a:lvl3pPr marL="814388" indent="-12858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3pPr>
            <a:lvl4pPr marL="11830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4pPr>
            <a:lvl5pPr marL="15259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5pPr>
          </a:lstStyle>
          <a:p>
            <a:r>
              <a:rPr lang="sv-SE" dirty="0"/>
              <a:t>Footnote</a:t>
            </a:r>
          </a:p>
        </p:txBody>
      </p:sp>
    </p:spTree>
    <p:extLst>
      <p:ext uri="{BB962C8B-B14F-4D97-AF65-F5344CB8AC3E}">
        <p14:creationId xmlns:p14="http://schemas.microsoft.com/office/powerpoint/2010/main" val="1234990322"/>
      </p:ext>
    </p:extLst>
  </p:cSld>
  <p:clrMapOvr>
    <a:masterClrMapping/>
  </p:clrMapOvr>
  <p:transition spd="med"/>
  <p:extLst mod="1">
    <p:ext uri="{DCECCB84-F9BA-43D5-87BE-67443E8EF086}">
      <p15:sldGuideLst xmlns:p15="http://schemas.microsoft.com/office/powerpoint/2012/main">
        <p15:guide id="1" pos="370">
          <p15:clr>
            <a:srgbClr val="FBAE40"/>
          </p15:clr>
        </p15:guide>
        <p15:guide id="2" pos="3840">
          <p15:clr>
            <a:srgbClr val="FBAE40"/>
          </p15:clr>
        </p15:guide>
        <p15:guide id="3" pos="7310">
          <p15:clr>
            <a:srgbClr val="FBAE40"/>
          </p15:clr>
        </p15:guide>
        <p15:guide id="4" orient="horz" pos="1389">
          <p15:clr>
            <a:srgbClr val="FBAE40"/>
          </p15:clr>
        </p15:guide>
        <p15:guide id="5" orient="horz" pos="1207">
          <p15:clr>
            <a:srgbClr val="FBAE40"/>
          </p15:clr>
        </p15:guide>
        <p15:guide id="6" orient="horz" pos="392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Endast rubri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192" y="1589"/>
          <a:ext cx="1190" cy="1587"/>
        </p:xfrm>
        <a:graphic>
          <a:graphicData uri="http://schemas.openxmlformats.org/presentationml/2006/ole">
            <mc:AlternateContent xmlns:mc="http://schemas.openxmlformats.org/markup-compatibility/2006">
              <mc:Choice xmlns:v="urn:schemas-microsoft-com:vml" Requires="v">
                <p:oleObj spid="_x0000_s2222"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2" y="1589"/>
                        <a:ext cx="1190"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Shape 24"/>
          <p:cNvSpPr>
            <a:spLocks noGrp="1"/>
          </p:cNvSpPr>
          <p:nvPr>
            <p:ph type="title"/>
          </p:nvPr>
        </p:nvSpPr>
        <p:spPr>
          <a:xfrm>
            <a:off x="457200" y="857220"/>
            <a:ext cx="8229600" cy="65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36000" rIns="36000" bIns="36000" numCol="1" anchor="b" anchorCtr="0" compatLnSpc="1">
            <a:prstTxWarp prst="textNoShape">
              <a:avLst/>
            </a:prstTxWarp>
            <a:noAutofit/>
          </a:bodyPr>
          <a:lstStyle>
            <a:lvl1pPr>
              <a:defRPr lang="sv-SE" sz="1500" dirty="0">
                <a:latin typeface="Verdana" panose="020B0604030504040204" pitchFamily="34" charset="0"/>
                <a:ea typeface="Verdana" panose="020B0604030504040204" pitchFamily="34" charset="0"/>
                <a:cs typeface="Verdana" panose="020B0604030504040204" pitchFamily="34" charset="0"/>
              </a:defRPr>
            </a:lvl1pPr>
          </a:lstStyle>
          <a:p>
            <a:pPr lvl="0" eaLnBrk="0" fontAlgn="base" hangingPunct="0">
              <a:spcBef>
                <a:spcPct val="0"/>
              </a:spcBef>
            </a:pPr>
            <a:endParaRPr lang="sv-SE" dirty="0"/>
          </a:p>
        </p:txBody>
      </p:sp>
      <p:sp>
        <p:nvSpPr>
          <p:cNvPr id="26" name="Shape 26"/>
          <p:cNvSpPr>
            <a:spLocks noGrp="1"/>
          </p:cNvSpPr>
          <p:nvPr>
            <p:ph type="body" sz="quarter" idx="1"/>
          </p:nvPr>
        </p:nvSpPr>
        <p:spPr>
          <a:xfrm>
            <a:off x="457200" y="1560996"/>
            <a:ext cx="8229600" cy="288926"/>
          </a:xfrm>
          <a:prstGeom prst="rect">
            <a:avLst/>
          </a:prstGeom>
        </p:spPr>
        <p:txBody>
          <a:bodyPr lIns="0">
            <a:noAutofit/>
          </a:bodyPr>
          <a:lstStyle>
            <a:lvl1pPr marL="0" indent="0">
              <a:spcBef>
                <a:spcPts val="300"/>
              </a:spcBef>
              <a:buSzTx/>
              <a:buFontTx/>
              <a:buNone/>
              <a:defRPr sz="1200" b="1">
                <a:solidFill>
                  <a:schemeClr val="accent1"/>
                </a:solidFill>
                <a:latin typeface="Verdana" panose="020B0604030504040204" pitchFamily="34" charset="0"/>
                <a:ea typeface="Verdana" panose="020B0604030504040204" pitchFamily="34" charset="0"/>
                <a:cs typeface="Verdana" panose="020B0604030504040204" pitchFamily="34" charset="0"/>
                <a:sym typeface="Calibri"/>
              </a:defRPr>
            </a:lvl1pPr>
            <a:lvl2pPr marL="480672" indent="-137772">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2pPr>
            <a:lvl3pPr marL="814388" indent="-12858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3pPr>
            <a:lvl4pPr marL="11830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4pPr>
            <a:lvl5pPr marL="15259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5pPr>
          </a:lstStyle>
          <a:p>
            <a:endParaRPr lang="sv-SE" dirty="0"/>
          </a:p>
        </p:txBody>
      </p:sp>
      <p:sp>
        <p:nvSpPr>
          <p:cNvPr id="7" name="Shape 26"/>
          <p:cNvSpPr>
            <a:spLocks noGrp="1"/>
          </p:cNvSpPr>
          <p:nvPr>
            <p:ph type="body" sz="quarter" idx="10" hasCustomPrompt="1"/>
          </p:nvPr>
        </p:nvSpPr>
        <p:spPr>
          <a:xfrm>
            <a:off x="457200" y="6284068"/>
            <a:ext cx="8229600" cy="370422"/>
          </a:xfrm>
          <a:prstGeom prst="rect">
            <a:avLst/>
          </a:prstGeom>
        </p:spPr>
        <p:txBody>
          <a:bodyPr anchor="b">
            <a:noAutofit/>
          </a:bodyPr>
          <a:lstStyle>
            <a:lvl1pPr marL="0" indent="0">
              <a:spcBef>
                <a:spcPts val="0"/>
              </a:spcBef>
              <a:buSzTx/>
              <a:buFontTx/>
              <a:buNone/>
              <a:defRPr sz="600" b="0" i="1">
                <a:solidFill>
                  <a:schemeClr val="tx1"/>
                </a:solidFill>
                <a:latin typeface="Verdana" panose="020B0604030504040204" pitchFamily="34" charset="0"/>
                <a:ea typeface="Verdana" panose="020B0604030504040204" pitchFamily="34" charset="0"/>
                <a:cs typeface="Verdana" panose="020B0604030504040204" pitchFamily="34" charset="0"/>
                <a:sym typeface="Calibri"/>
              </a:defRPr>
            </a:lvl1pPr>
            <a:lvl2pPr marL="480672" indent="-137772">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2pPr>
            <a:lvl3pPr marL="814388" indent="-128588">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3pPr>
            <a:lvl4pPr marL="11830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4pPr>
            <a:lvl5pPr marL="1525904" indent="-154304">
              <a:spcBef>
                <a:spcPts val="300"/>
              </a:spcBef>
              <a:buFontTx/>
              <a:defRPr sz="1200" b="1">
                <a:solidFill>
                  <a:schemeClr val="accent1"/>
                </a:solidFill>
                <a:latin typeface="Arial" panose="020B0604020202020204" pitchFamily="34" charset="0"/>
                <a:ea typeface="+mj-ea"/>
                <a:cs typeface="Arial" panose="020B0604020202020204" pitchFamily="34" charset="0"/>
                <a:sym typeface="Calibri"/>
              </a:defRPr>
            </a:lvl5pPr>
          </a:lstStyle>
          <a:p>
            <a:r>
              <a:rPr lang="sv-SE" dirty="0"/>
              <a:t>Footnote</a:t>
            </a:r>
          </a:p>
        </p:txBody>
      </p:sp>
    </p:spTree>
    <p:extLst>
      <p:ext uri="{BB962C8B-B14F-4D97-AF65-F5344CB8AC3E}">
        <p14:creationId xmlns:p14="http://schemas.microsoft.com/office/powerpoint/2010/main" val="2949613319"/>
      </p:ext>
    </p:extLst>
  </p:cSld>
  <p:clrMapOvr>
    <a:masterClrMapping/>
  </p:clrMapOvr>
  <p:transition spd="med"/>
  <p:extLst mod="1">
    <p:ext uri="{DCECCB84-F9BA-43D5-87BE-67443E8EF086}">
      <p15:sldGuideLst xmlns:p15="http://schemas.microsoft.com/office/powerpoint/2012/main">
        <p15:guide id="1" pos="370">
          <p15:clr>
            <a:srgbClr val="FBAE40"/>
          </p15:clr>
        </p15:guide>
        <p15:guide id="2" pos="3840">
          <p15:clr>
            <a:srgbClr val="FBAE40"/>
          </p15:clr>
        </p15:guide>
        <p15:guide id="3" pos="7310">
          <p15:clr>
            <a:srgbClr val="FBAE40"/>
          </p15:clr>
        </p15:guide>
        <p15:guide id="4" orient="horz" pos="1389">
          <p15:clr>
            <a:srgbClr val="FBAE40"/>
          </p15:clr>
        </p15:guide>
        <p15:guide id="5" orient="horz" pos="1207">
          <p15:clr>
            <a:srgbClr val="FBAE40"/>
          </p15:clr>
        </p15:guide>
        <p15:guide id="6" orient="horz" pos="392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2_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a:prstGeom prst="rect">
            <a:avLst/>
          </a:prstGeom>
        </p:spPr>
        <p:txBody>
          <a:bodyPr/>
          <a:lstStyle/>
          <a:p>
            <a:r>
              <a:rPr lang="sv-SE" smtClean="0"/>
              <a:t>Klicka här för att ändra format</a:t>
            </a:r>
            <a:endParaRPr lang="sv-SE" dirty="0"/>
          </a:p>
        </p:txBody>
      </p:sp>
      <p:sp>
        <p:nvSpPr>
          <p:cNvPr id="3" name="Underrubrik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val="22676677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Rubrikbild">
    <p:spTree>
      <p:nvGrpSpPr>
        <p:cNvPr id="1" name=""/>
        <p:cNvGrpSpPr/>
        <p:nvPr/>
      </p:nvGrpSpPr>
      <p:grpSpPr>
        <a:xfrm>
          <a:off x="0" y="0"/>
          <a:ext cx="0" cy="0"/>
          <a:chOff x="0" y="0"/>
          <a:chExt cx="0" cy="0"/>
        </a:xfrm>
      </p:grpSpPr>
      <p:sp>
        <p:nvSpPr>
          <p:cNvPr id="22" name="Rectangle 2"/>
          <p:cNvSpPr>
            <a:spLocks noGrp="1" noChangeArrowheads="1"/>
          </p:cNvSpPr>
          <p:nvPr>
            <p:ph type="title"/>
          </p:nvPr>
        </p:nvSpPr>
        <p:spPr bwMode="auto">
          <a:xfrm>
            <a:off x="719138" y="936625"/>
            <a:ext cx="7700962"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sv-SE" altLang="sv-SE" smtClean="0"/>
              <a:t>Klicka här för att ändra format</a:t>
            </a:r>
            <a:endParaRPr lang="sv-SE" altLang="sv-SE" dirty="0" smtClean="0"/>
          </a:p>
        </p:txBody>
      </p:sp>
      <p:sp>
        <p:nvSpPr>
          <p:cNvPr id="23" name="Rectangle 3"/>
          <p:cNvSpPr>
            <a:spLocks noGrp="1" noChangeArrowheads="1"/>
          </p:cNvSpPr>
          <p:nvPr>
            <p:ph idx="1"/>
          </p:nvPr>
        </p:nvSpPr>
        <p:spPr bwMode="auto">
          <a:xfrm>
            <a:off x="719138" y="2063750"/>
            <a:ext cx="7700962"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sv-SE" altLang="sv-SE" noProof="0" smtClean="0"/>
              <a:t>Klicka här för att ändra format på bakgrundstexten</a:t>
            </a:r>
          </a:p>
          <a:p>
            <a:pPr lvl="1"/>
            <a:r>
              <a:rPr lang="sv-SE" altLang="sv-SE" noProof="0" smtClean="0"/>
              <a:t>Nivå två</a:t>
            </a:r>
          </a:p>
          <a:p>
            <a:pPr lvl="2"/>
            <a:r>
              <a:rPr lang="sv-SE" altLang="sv-SE" noProof="0" smtClean="0"/>
              <a:t>Nivå tre</a:t>
            </a:r>
          </a:p>
          <a:p>
            <a:pPr lvl="3"/>
            <a:r>
              <a:rPr lang="sv-SE" altLang="sv-SE" noProof="0" smtClean="0"/>
              <a:t>Nivå fyra</a:t>
            </a:r>
          </a:p>
          <a:p>
            <a:pPr lvl="4"/>
            <a:r>
              <a:rPr lang="sv-SE" altLang="sv-SE" noProof="0" smtClean="0"/>
              <a:t>Nivå fem</a:t>
            </a:r>
          </a:p>
        </p:txBody>
      </p:sp>
      <p:sp>
        <p:nvSpPr>
          <p:cNvPr id="15" name="Rectangle 24"/>
          <p:cNvSpPr>
            <a:spLocks noChangeArrowheads="1"/>
          </p:cNvSpPr>
          <p:nvPr userDrawn="1"/>
        </p:nvSpPr>
        <p:spPr bwMode="auto">
          <a:xfrm>
            <a:off x="0" y="-416"/>
            <a:ext cx="9144000" cy="719137"/>
          </a:xfrm>
          <a:prstGeom prst="rect">
            <a:avLst/>
          </a:prstGeom>
          <a:solidFill>
            <a:srgbClr val="E9E3DC"/>
          </a:solidFill>
          <a:ln>
            <a:noFill/>
          </a:ln>
          <a:extLst/>
        </p:spPr>
        <p:txBody>
          <a:bodyPr wrap="none" anchor="ctr">
            <a:spAutoFit/>
          </a:bodyPr>
          <a:lstStyle>
            <a:lvl1pPr>
              <a:defRPr sz="2200">
                <a:solidFill>
                  <a:schemeClr val="tx1"/>
                </a:solidFill>
                <a:latin typeface="Verdana" pitchFamily="34" charset="0"/>
                <a:ea typeface="Geneva" charset="0"/>
                <a:cs typeface="Geneva" charset="0"/>
              </a:defRPr>
            </a:lvl1pPr>
            <a:lvl2pPr marL="742950" indent="-285750">
              <a:defRPr sz="2200">
                <a:solidFill>
                  <a:schemeClr val="tx1"/>
                </a:solidFill>
                <a:latin typeface="Verdana" pitchFamily="34" charset="0"/>
                <a:ea typeface="Geneva" charset="0"/>
                <a:cs typeface="Geneva" charset="0"/>
              </a:defRPr>
            </a:lvl2pPr>
            <a:lvl3pPr marL="1143000" indent="-228600">
              <a:defRPr sz="2200">
                <a:solidFill>
                  <a:schemeClr val="tx1"/>
                </a:solidFill>
                <a:latin typeface="Verdana" pitchFamily="34" charset="0"/>
                <a:ea typeface="Geneva" charset="0"/>
                <a:cs typeface="Geneva" charset="0"/>
              </a:defRPr>
            </a:lvl3pPr>
            <a:lvl4pPr marL="1600200" indent="-228600">
              <a:defRPr sz="2200">
                <a:solidFill>
                  <a:schemeClr val="tx1"/>
                </a:solidFill>
                <a:latin typeface="Verdana" pitchFamily="34" charset="0"/>
                <a:ea typeface="Geneva" charset="0"/>
                <a:cs typeface="Geneva" charset="0"/>
              </a:defRPr>
            </a:lvl4pPr>
            <a:lvl5pPr marL="2057400" indent="-228600">
              <a:defRPr sz="2200">
                <a:solidFill>
                  <a:schemeClr val="tx1"/>
                </a:solidFill>
                <a:latin typeface="Verdana" pitchFamily="34" charset="0"/>
                <a:ea typeface="Geneva" charset="0"/>
                <a:cs typeface="Geneva" charset="0"/>
              </a:defRPr>
            </a:lvl5pPr>
            <a:lvl6pPr marL="25146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6pPr>
            <a:lvl7pPr marL="29718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7pPr>
            <a:lvl8pPr marL="34290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8pPr>
            <a:lvl9pPr marL="38862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9pPr>
          </a:lstStyle>
          <a:p>
            <a:pPr>
              <a:defRPr/>
            </a:pPr>
            <a:endParaRPr lang="sv-SE" altLang="sv-SE" smtClean="0"/>
          </a:p>
        </p:txBody>
      </p:sp>
      <p:grpSp>
        <p:nvGrpSpPr>
          <p:cNvPr id="16" name="Grupp 15"/>
          <p:cNvGrpSpPr/>
          <p:nvPr userDrawn="1"/>
        </p:nvGrpSpPr>
        <p:grpSpPr>
          <a:xfrm>
            <a:off x="9023022" y="2063"/>
            <a:ext cx="120981" cy="624495"/>
            <a:chOff x="9039727" y="6142038"/>
            <a:chExt cx="108287" cy="558969"/>
          </a:xfrm>
        </p:grpSpPr>
        <p:sp>
          <p:nvSpPr>
            <p:cNvPr id="17" name="Rektangel 16"/>
            <p:cNvSpPr/>
            <p:nvPr userDrawn="1"/>
          </p:nvSpPr>
          <p:spPr bwMode="auto">
            <a:xfrm>
              <a:off x="9039730" y="6142038"/>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18" name="Rektangel 17"/>
            <p:cNvSpPr/>
            <p:nvPr userDrawn="1"/>
          </p:nvSpPr>
          <p:spPr bwMode="auto">
            <a:xfrm>
              <a:off x="9039727" y="6294438"/>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19" name="Rektangel 18"/>
            <p:cNvSpPr/>
            <p:nvPr userDrawn="1"/>
          </p:nvSpPr>
          <p:spPr bwMode="auto">
            <a:xfrm>
              <a:off x="9039730" y="6446651"/>
              <a:ext cx="108284" cy="108284"/>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20" name="Rektangel 19"/>
            <p:cNvSpPr/>
            <p:nvPr userDrawn="1"/>
          </p:nvSpPr>
          <p:spPr bwMode="auto">
            <a:xfrm>
              <a:off x="9039730" y="6592723"/>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grpSp>
      <p:pic>
        <p:nvPicPr>
          <p:cNvPr id="21" name="Picture 2" descr="G:\Information-Kommunikation\Grafiskt_material\SLL_logotyper\png\sll_rgb_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7956" y="189438"/>
            <a:ext cx="2598737" cy="40782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43" descr="eHalsa-linje-rod"/>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ruta 23"/>
          <p:cNvSpPr txBox="1"/>
          <p:nvPr userDrawn="1"/>
        </p:nvSpPr>
        <p:spPr>
          <a:xfrm>
            <a:off x="3668891" y="6635277"/>
            <a:ext cx="4341633" cy="215444"/>
          </a:xfrm>
          <a:prstGeom prst="rect">
            <a:avLst/>
          </a:prstGeom>
          <a:noFill/>
        </p:spPr>
        <p:txBody>
          <a:bodyPr wrap="square" rtlCol="0">
            <a:spAutoFit/>
          </a:bodyPr>
          <a:lstStyle/>
          <a:p>
            <a:pPr algn="r"/>
            <a:r>
              <a:rPr lang="sv-SE" sz="800" dirty="0" smtClean="0">
                <a:solidFill>
                  <a:srgbClr val="000000"/>
                </a:solidFill>
              </a:rPr>
              <a:t>Detta projektet medfinansieras av Europeiska unionen/Europeiska socialfonden</a:t>
            </a:r>
            <a:endParaRPr lang="sv-SE" sz="800" dirty="0">
              <a:solidFill>
                <a:srgbClr val="000000"/>
              </a:solidFill>
            </a:endParaRPr>
          </a:p>
        </p:txBody>
      </p:sp>
      <p:pic>
        <p:nvPicPr>
          <p:cNvPr id="26" name="Bildobjekt 2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0524" y="5926006"/>
            <a:ext cx="1044411" cy="878631"/>
          </a:xfrm>
          <a:prstGeom prst="rect">
            <a:avLst/>
          </a:prstGeom>
        </p:spPr>
      </p:pic>
    </p:spTree>
    <p:extLst>
      <p:ext uri="{BB962C8B-B14F-4D97-AF65-F5344CB8AC3E}">
        <p14:creationId xmlns:p14="http://schemas.microsoft.com/office/powerpoint/2010/main" val="2537431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3.png"/><Relationship Id="rId5" Type="http://schemas.openxmlformats.org/officeDocument/2006/relationships/slideLayout" Target="../slideLayouts/slideLayout12.xml"/><Relationship Id="rId10" Type="http://schemas.openxmlformats.org/officeDocument/2006/relationships/image" Target="../media/image2.png"/><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24"/>
          <p:cNvSpPr>
            <a:spLocks noChangeArrowheads="1"/>
          </p:cNvSpPr>
          <p:nvPr/>
        </p:nvSpPr>
        <p:spPr bwMode="auto">
          <a:xfrm>
            <a:off x="0" y="-416"/>
            <a:ext cx="9144000" cy="719137"/>
          </a:xfrm>
          <a:prstGeom prst="rect">
            <a:avLst/>
          </a:prstGeom>
          <a:solidFill>
            <a:srgbClr val="E9E3DC"/>
          </a:solidFill>
          <a:ln>
            <a:noFill/>
          </a:ln>
          <a:extLst/>
        </p:spPr>
        <p:txBody>
          <a:bodyPr wrap="none" anchor="ctr">
            <a:spAutoFit/>
          </a:bodyPr>
          <a:lstStyle>
            <a:lvl1pPr>
              <a:defRPr sz="2200">
                <a:solidFill>
                  <a:schemeClr val="tx1"/>
                </a:solidFill>
                <a:latin typeface="Verdana" pitchFamily="34" charset="0"/>
                <a:ea typeface="Geneva" charset="0"/>
                <a:cs typeface="Geneva" charset="0"/>
              </a:defRPr>
            </a:lvl1pPr>
            <a:lvl2pPr marL="742950" indent="-285750">
              <a:defRPr sz="2200">
                <a:solidFill>
                  <a:schemeClr val="tx1"/>
                </a:solidFill>
                <a:latin typeface="Verdana" pitchFamily="34" charset="0"/>
                <a:ea typeface="Geneva" charset="0"/>
                <a:cs typeface="Geneva" charset="0"/>
              </a:defRPr>
            </a:lvl2pPr>
            <a:lvl3pPr marL="1143000" indent="-228600">
              <a:defRPr sz="2200">
                <a:solidFill>
                  <a:schemeClr val="tx1"/>
                </a:solidFill>
                <a:latin typeface="Verdana" pitchFamily="34" charset="0"/>
                <a:ea typeface="Geneva" charset="0"/>
                <a:cs typeface="Geneva" charset="0"/>
              </a:defRPr>
            </a:lvl3pPr>
            <a:lvl4pPr marL="1600200" indent="-228600">
              <a:defRPr sz="2200">
                <a:solidFill>
                  <a:schemeClr val="tx1"/>
                </a:solidFill>
                <a:latin typeface="Verdana" pitchFamily="34" charset="0"/>
                <a:ea typeface="Geneva" charset="0"/>
                <a:cs typeface="Geneva" charset="0"/>
              </a:defRPr>
            </a:lvl4pPr>
            <a:lvl5pPr marL="2057400" indent="-228600">
              <a:defRPr sz="2200">
                <a:solidFill>
                  <a:schemeClr val="tx1"/>
                </a:solidFill>
                <a:latin typeface="Verdana" pitchFamily="34" charset="0"/>
                <a:ea typeface="Geneva" charset="0"/>
                <a:cs typeface="Geneva" charset="0"/>
              </a:defRPr>
            </a:lvl5pPr>
            <a:lvl6pPr marL="25146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6pPr>
            <a:lvl7pPr marL="29718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7pPr>
            <a:lvl8pPr marL="34290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8pPr>
            <a:lvl9pPr marL="38862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9pPr>
          </a:lstStyle>
          <a:p>
            <a:pPr>
              <a:defRPr/>
            </a:pPr>
            <a:endParaRPr lang="sv-SE" altLang="sv-SE"/>
          </a:p>
        </p:txBody>
      </p:sp>
      <p:sp>
        <p:nvSpPr>
          <p:cNvPr id="4" name="Platshållare för rubrik 3"/>
          <p:cNvSpPr>
            <a:spLocks noGrp="1"/>
          </p:cNvSpPr>
          <p:nvPr>
            <p:ph type="title"/>
          </p:nvPr>
        </p:nvSpPr>
        <p:spPr>
          <a:xfrm>
            <a:off x="457200" y="884238"/>
            <a:ext cx="8229600" cy="1143000"/>
          </a:xfrm>
          <a:prstGeom prst="rect">
            <a:avLst/>
          </a:prstGeom>
        </p:spPr>
        <p:txBody>
          <a:bodyPr vert="horz" lIns="91440" tIns="45720" rIns="91440" bIns="45720" rtlCol="0" anchor="t">
            <a:noAutofit/>
          </a:bodyPr>
          <a:lstStyle/>
          <a:p>
            <a:r>
              <a:rPr lang="sv-SE" dirty="0"/>
              <a:t>Klicka här för att ändra format</a:t>
            </a:r>
          </a:p>
        </p:txBody>
      </p:sp>
      <p:sp>
        <p:nvSpPr>
          <p:cNvPr id="5" name="Platshållare för text 4"/>
          <p:cNvSpPr>
            <a:spLocks noGrp="1"/>
          </p:cNvSpPr>
          <p:nvPr>
            <p:ph type="body" idx="1"/>
          </p:nvPr>
        </p:nvSpPr>
        <p:spPr>
          <a:xfrm>
            <a:off x="457200" y="2105026"/>
            <a:ext cx="8229600" cy="3619500"/>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29" name="Picture 543" descr="eHalsa-linje-ro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upp 29"/>
          <p:cNvGrpSpPr/>
          <p:nvPr/>
        </p:nvGrpSpPr>
        <p:grpSpPr>
          <a:xfrm>
            <a:off x="9023022" y="2063"/>
            <a:ext cx="120981" cy="624495"/>
            <a:chOff x="9039727" y="6142038"/>
            <a:chExt cx="108287" cy="558969"/>
          </a:xfrm>
        </p:grpSpPr>
        <p:sp>
          <p:nvSpPr>
            <p:cNvPr id="31" name="Rektangel 30"/>
            <p:cNvSpPr/>
            <p:nvPr userDrawn="1"/>
          </p:nvSpPr>
          <p:spPr bwMode="auto">
            <a:xfrm>
              <a:off x="9039730" y="6142038"/>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32" name="Rektangel 31"/>
            <p:cNvSpPr/>
            <p:nvPr userDrawn="1"/>
          </p:nvSpPr>
          <p:spPr bwMode="auto">
            <a:xfrm>
              <a:off x="9039727" y="6294438"/>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33" name="Rektangel 32"/>
            <p:cNvSpPr/>
            <p:nvPr userDrawn="1"/>
          </p:nvSpPr>
          <p:spPr bwMode="auto">
            <a:xfrm>
              <a:off x="9039730" y="6446651"/>
              <a:ext cx="108284" cy="108284"/>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34" name="Rektangel 33"/>
            <p:cNvSpPr/>
            <p:nvPr userDrawn="1"/>
          </p:nvSpPr>
          <p:spPr bwMode="auto">
            <a:xfrm>
              <a:off x="9039730" y="6592723"/>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grpSp>
      <p:sp>
        <p:nvSpPr>
          <p:cNvPr id="13" name="textruta 12"/>
          <p:cNvSpPr txBox="1"/>
          <p:nvPr/>
        </p:nvSpPr>
        <p:spPr>
          <a:xfrm>
            <a:off x="3668891" y="6635277"/>
            <a:ext cx="4341633" cy="215444"/>
          </a:xfrm>
          <a:prstGeom prst="rect">
            <a:avLst/>
          </a:prstGeom>
          <a:noFill/>
        </p:spPr>
        <p:txBody>
          <a:bodyPr wrap="square" rtlCol="0">
            <a:spAutoFit/>
          </a:bodyPr>
          <a:lstStyle/>
          <a:p>
            <a:pPr algn="r"/>
            <a:r>
              <a:rPr lang="sv-SE" sz="800" dirty="0">
                <a:solidFill>
                  <a:srgbClr val="000000"/>
                </a:solidFill>
              </a:rPr>
              <a:t>Detta projektet medfinansieras av Europeiska unionen/Europeiska socialfonden</a:t>
            </a:r>
          </a:p>
        </p:txBody>
      </p:sp>
      <p:pic>
        <p:nvPicPr>
          <p:cNvPr id="1026" name="Picture 2" descr="G:\Information-Kommunikation\Grafiskt_material\SLL_logotyper\png\sll_rgb_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7956" y="189438"/>
            <a:ext cx="2598737" cy="407822"/>
          </a:xfrm>
          <a:prstGeom prst="rect">
            <a:avLst/>
          </a:prstGeom>
          <a:noFill/>
          <a:extLst>
            <a:ext uri="{909E8E84-426E-40DD-AFC4-6F175D3DCCD1}">
              <a14:hiddenFill xmlns:a14="http://schemas.microsoft.com/office/drawing/2010/main">
                <a:solidFill>
                  <a:srgbClr val="FFFFFF"/>
                </a:solidFill>
              </a14:hiddenFill>
            </a:ext>
          </a:extLst>
        </p:spPr>
      </p:pic>
      <p:pic>
        <p:nvPicPr>
          <p:cNvPr id="8" name="Bildobjekt 7"/>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010524" y="5926006"/>
            <a:ext cx="1044411" cy="878631"/>
          </a:xfrm>
          <a:prstGeom prst="rect">
            <a:avLst/>
          </a:prstGeom>
        </p:spPr>
      </p:pic>
    </p:spTree>
  </p:cSld>
  <p:clrMap bg1="lt1" tx1="dk1" bg2="lt2" tx2="dk2" accent1="accent1" accent2="accent2" accent3="accent3" accent4="accent4" accent5="accent5" accent6="accent6" hlink="hlink" folHlink="folHlink"/>
  <p:sldLayoutIdLst>
    <p:sldLayoutId id="2147483959" r:id="rId1"/>
    <p:sldLayoutId id="2147483956" r:id="rId2"/>
    <p:sldLayoutId id="2147483962" r:id="rId3"/>
    <p:sldLayoutId id="2147483963" r:id="rId4"/>
    <p:sldLayoutId id="2147483980" r:id="rId5"/>
    <p:sldLayoutId id="2147483981" r:id="rId6"/>
    <p:sldLayoutId id="2147483982" r:id="rId7"/>
  </p:sldLayoutIdLst>
  <p:hf sldNum="0" hdr="0" dt="0"/>
  <p:txStyles>
    <p:titleStyle>
      <a:lvl1pPr algn="l" rtl="0" eaLnBrk="1" fontAlgn="base" hangingPunct="1">
        <a:spcBef>
          <a:spcPct val="0"/>
        </a:spcBef>
        <a:spcAft>
          <a:spcPct val="0"/>
        </a:spcAft>
        <a:defRPr sz="2000" b="1">
          <a:solidFill>
            <a:schemeClr val="tx2"/>
          </a:solidFill>
          <a:latin typeface="+mj-lt"/>
          <a:ea typeface="+mj-ea"/>
          <a:cs typeface="Geneva" charset="0"/>
        </a:defRPr>
      </a:lvl1pPr>
      <a:lvl2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2pPr>
      <a:lvl3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3pPr>
      <a:lvl4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4pPr>
      <a:lvl5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p:titleStyle>
    <p:bodyStyle>
      <a:lvl1pPr marL="342900" indent="-342900" algn="l" rtl="0" eaLnBrk="1" fontAlgn="base" hangingPunct="1">
        <a:lnSpc>
          <a:spcPct val="130000"/>
        </a:lnSpc>
        <a:spcBef>
          <a:spcPts val="500"/>
        </a:spcBef>
        <a:spcAft>
          <a:spcPts val="200"/>
        </a:spcAft>
        <a:buFont typeface="Wingdings" pitchFamily="2" charset="2"/>
        <a:buChar char="§"/>
        <a:defRPr sz="1800">
          <a:solidFill>
            <a:schemeClr val="tx1"/>
          </a:solidFill>
          <a:latin typeface="+mn-lt"/>
          <a:ea typeface="+mn-ea"/>
          <a:cs typeface="Geneva" charset="0"/>
        </a:defRPr>
      </a:lvl1pPr>
      <a:lvl2pPr marL="742950" indent="-285750" algn="l" rtl="0" eaLnBrk="1" fontAlgn="base" hangingPunct="1">
        <a:lnSpc>
          <a:spcPct val="120000"/>
        </a:lnSpc>
        <a:spcBef>
          <a:spcPts val="400"/>
        </a:spcBef>
        <a:spcAft>
          <a:spcPts val="100"/>
        </a:spcAft>
        <a:buChar char="–"/>
        <a:defRPr sz="1600">
          <a:solidFill>
            <a:schemeClr val="tx1"/>
          </a:solidFill>
          <a:latin typeface="+mn-lt"/>
          <a:ea typeface="+mn-ea"/>
          <a:cs typeface="Geneva" charset="0"/>
        </a:defRPr>
      </a:lvl2pPr>
      <a:lvl3pPr marL="1143000" indent="-209550" algn="l" rtl="0" eaLnBrk="1" fontAlgn="base" hangingPunct="1">
        <a:lnSpc>
          <a:spcPct val="120000"/>
        </a:lnSpc>
        <a:spcBef>
          <a:spcPts val="400"/>
        </a:spcBef>
        <a:spcAft>
          <a:spcPts val="100"/>
        </a:spcAft>
        <a:buFont typeface="Wingdings" pitchFamily="2" charset="2"/>
        <a:buChar char="§"/>
        <a:defRPr sz="1400">
          <a:solidFill>
            <a:schemeClr val="tx1"/>
          </a:solidFill>
          <a:latin typeface="+mn-lt"/>
          <a:ea typeface="+mn-ea"/>
          <a:cs typeface="Geneva" charset="0"/>
        </a:defRPr>
      </a:lvl3pPr>
      <a:lvl4pPr marL="1600200" indent="-228600" algn="l" rtl="0" eaLnBrk="1" fontAlgn="base" hangingPunct="1">
        <a:lnSpc>
          <a:spcPct val="120000"/>
        </a:lnSpc>
        <a:spcBef>
          <a:spcPts val="400"/>
        </a:spcBef>
        <a:spcAft>
          <a:spcPts val="100"/>
        </a:spcAft>
        <a:buChar char="–"/>
        <a:defRPr sz="1400">
          <a:solidFill>
            <a:schemeClr val="tx1"/>
          </a:solidFill>
          <a:latin typeface="+mn-lt"/>
          <a:ea typeface="+mn-ea"/>
          <a:cs typeface="Geneva" charset="0"/>
        </a:defRPr>
      </a:lvl4pPr>
      <a:lvl5pPr marL="2057400" indent="-228600" algn="l" rtl="0" eaLnBrk="1" fontAlgn="base" hangingPunct="1">
        <a:lnSpc>
          <a:spcPct val="120000"/>
        </a:lnSpc>
        <a:spcBef>
          <a:spcPts val="400"/>
        </a:spcBef>
        <a:spcAft>
          <a:spcPts val="100"/>
        </a:spcAft>
        <a:buChar char="»"/>
        <a:defRPr sz="1400">
          <a:solidFill>
            <a:schemeClr val="tx1"/>
          </a:solidFill>
          <a:latin typeface="+mn-lt"/>
          <a:ea typeface="+mn-ea"/>
          <a:cs typeface="Geneva" charset="0"/>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24"/>
          <p:cNvSpPr>
            <a:spLocks noChangeArrowheads="1"/>
          </p:cNvSpPr>
          <p:nvPr/>
        </p:nvSpPr>
        <p:spPr bwMode="auto">
          <a:xfrm>
            <a:off x="0" y="-416"/>
            <a:ext cx="9144000" cy="719137"/>
          </a:xfrm>
          <a:prstGeom prst="rect">
            <a:avLst/>
          </a:prstGeom>
          <a:solidFill>
            <a:srgbClr val="E9E3DC"/>
          </a:solidFill>
          <a:ln>
            <a:noFill/>
          </a:ln>
          <a:extLst/>
        </p:spPr>
        <p:txBody>
          <a:bodyPr wrap="none" anchor="ctr">
            <a:spAutoFit/>
          </a:bodyPr>
          <a:lstStyle>
            <a:lvl1pPr>
              <a:defRPr sz="2200">
                <a:solidFill>
                  <a:schemeClr val="tx1"/>
                </a:solidFill>
                <a:latin typeface="Verdana" pitchFamily="34" charset="0"/>
                <a:ea typeface="Geneva" charset="0"/>
                <a:cs typeface="Geneva" charset="0"/>
              </a:defRPr>
            </a:lvl1pPr>
            <a:lvl2pPr marL="742950" indent="-285750">
              <a:defRPr sz="2200">
                <a:solidFill>
                  <a:schemeClr val="tx1"/>
                </a:solidFill>
                <a:latin typeface="Verdana" pitchFamily="34" charset="0"/>
                <a:ea typeface="Geneva" charset="0"/>
                <a:cs typeface="Geneva" charset="0"/>
              </a:defRPr>
            </a:lvl2pPr>
            <a:lvl3pPr marL="1143000" indent="-228600">
              <a:defRPr sz="2200">
                <a:solidFill>
                  <a:schemeClr val="tx1"/>
                </a:solidFill>
                <a:latin typeface="Verdana" pitchFamily="34" charset="0"/>
                <a:ea typeface="Geneva" charset="0"/>
                <a:cs typeface="Geneva" charset="0"/>
              </a:defRPr>
            </a:lvl3pPr>
            <a:lvl4pPr marL="1600200" indent="-228600">
              <a:defRPr sz="2200">
                <a:solidFill>
                  <a:schemeClr val="tx1"/>
                </a:solidFill>
                <a:latin typeface="Verdana" pitchFamily="34" charset="0"/>
                <a:ea typeface="Geneva" charset="0"/>
                <a:cs typeface="Geneva" charset="0"/>
              </a:defRPr>
            </a:lvl4pPr>
            <a:lvl5pPr marL="2057400" indent="-228600">
              <a:defRPr sz="2200">
                <a:solidFill>
                  <a:schemeClr val="tx1"/>
                </a:solidFill>
                <a:latin typeface="Verdana" pitchFamily="34" charset="0"/>
                <a:ea typeface="Geneva" charset="0"/>
                <a:cs typeface="Geneva" charset="0"/>
              </a:defRPr>
            </a:lvl5pPr>
            <a:lvl6pPr marL="25146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6pPr>
            <a:lvl7pPr marL="29718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7pPr>
            <a:lvl8pPr marL="34290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8pPr>
            <a:lvl9pPr marL="3886200" indent="-228600" algn="ctr" eaLnBrk="0" fontAlgn="base" hangingPunct="0">
              <a:spcBef>
                <a:spcPct val="50000"/>
              </a:spcBef>
              <a:spcAft>
                <a:spcPct val="0"/>
              </a:spcAft>
              <a:defRPr sz="2200">
                <a:solidFill>
                  <a:schemeClr val="tx1"/>
                </a:solidFill>
                <a:latin typeface="Verdana" pitchFamily="34" charset="0"/>
                <a:ea typeface="Geneva" charset="0"/>
                <a:cs typeface="Geneva" charset="0"/>
              </a:defRPr>
            </a:lvl9pPr>
          </a:lstStyle>
          <a:p>
            <a:pPr>
              <a:defRPr/>
            </a:pPr>
            <a:endParaRPr lang="sv-SE" altLang="sv-SE" smtClean="0"/>
          </a:p>
        </p:txBody>
      </p:sp>
      <p:sp>
        <p:nvSpPr>
          <p:cNvPr id="4" name="Platshållare för rubrik 3"/>
          <p:cNvSpPr>
            <a:spLocks noGrp="1"/>
          </p:cNvSpPr>
          <p:nvPr>
            <p:ph type="title"/>
          </p:nvPr>
        </p:nvSpPr>
        <p:spPr>
          <a:xfrm>
            <a:off x="457200" y="884238"/>
            <a:ext cx="8229600"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5" name="Platshållare för text 4"/>
          <p:cNvSpPr>
            <a:spLocks noGrp="1"/>
          </p:cNvSpPr>
          <p:nvPr>
            <p:ph type="body" idx="1"/>
          </p:nvPr>
        </p:nvSpPr>
        <p:spPr>
          <a:xfrm>
            <a:off x="457200" y="2105026"/>
            <a:ext cx="8229600" cy="3619500"/>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29" name="Picture 543" descr="eHalsa-linje-ro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5858085"/>
            <a:ext cx="1457325" cy="94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 name="Grupp 29"/>
          <p:cNvGrpSpPr/>
          <p:nvPr/>
        </p:nvGrpSpPr>
        <p:grpSpPr>
          <a:xfrm>
            <a:off x="9023022" y="2063"/>
            <a:ext cx="120981" cy="624495"/>
            <a:chOff x="9039727" y="6142038"/>
            <a:chExt cx="108287" cy="558969"/>
          </a:xfrm>
        </p:grpSpPr>
        <p:sp>
          <p:nvSpPr>
            <p:cNvPr id="31" name="Rektangel 30"/>
            <p:cNvSpPr/>
            <p:nvPr userDrawn="1"/>
          </p:nvSpPr>
          <p:spPr bwMode="auto">
            <a:xfrm>
              <a:off x="9039730" y="6142038"/>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32" name="Rektangel 31"/>
            <p:cNvSpPr/>
            <p:nvPr userDrawn="1"/>
          </p:nvSpPr>
          <p:spPr bwMode="auto">
            <a:xfrm>
              <a:off x="9039727" y="6294438"/>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33" name="Rektangel 32"/>
            <p:cNvSpPr/>
            <p:nvPr userDrawn="1"/>
          </p:nvSpPr>
          <p:spPr bwMode="auto">
            <a:xfrm>
              <a:off x="9039730" y="6446651"/>
              <a:ext cx="108284" cy="108284"/>
            </a:xfrm>
            <a:prstGeom prst="rect">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sp>
          <p:nvSpPr>
            <p:cNvPr id="34" name="Rektangel 33"/>
            <p:cNvSpPr/>
            <p:nvPr userDrawn="1"/>
          </p:nvSpPr>
          <p:spPr bwMode="auto">
            <a:xfrm>
              <a:off x="9039730" y="6592723"/>
              <a:ext cx="108284" cy="108284"/>
            </a:xfrm>
            <a:prstGeom prst="rect">
              <a:avLst/>
            </a:pr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smtClean="0">
                <a:ln>
                  <a:noFill/>
                </a:ln>
                <a:solidFill>
                  <a:schemeClr val="tx1"/>
                </a:solidFill>
                <a:effectLst/>
                <a:latin typeface="Verdana" pitchFamily="34" charset="0"/>
                <a:ea typeface="Geneva" pitchFamily="1" charset="-128"/>
              </a:endParaRPr>
            </a:p>
          </p:txBody>
        </p:sp>
      </p:grpSp>
      <p:sp>
        <p:nvSpPr>
          <p:cNvPr id="13" name="textruta 12"/>
          <p:cNvSpPr txBox="1"/>
          <p:nvPr/>
        </p:nvSpPr>
        <p:spPr>
          <a:xfrm>
            <a:off x="3668891" y="6635277"/>
            <a:ext cx="4341633" cy="215444"/>
          </a:xfrm>
          <a:prstGeom prst="rect">
            <a:avLst/>
          </a:prstGeom>
          <a:noFill/>
        </p:spPr>
        <p:txBody>
          <a:bodyPr wrap="square" rtlCol="0">
            <a:spAutoFit/>
          </a:bodyPr>
          <a:lstStyle/>
          <a:p>
            <a:pPr algn="r"/>
            <a:r>
              <a:rPr lang="sv-SE" sz="800" dirty="0" smtClean="0">
                <a:solidFill>
                  <a:srgbClr val="000000"/>
                </a:solidFill>
              </a:rPr>
              <a:t>Detta projektet medfinansieras av Europeiska unionen/Europeiska socialfonden</a:t>
            </a:r>
            <a:endParaRPr lang="sv-SE" sz="800" dirty="0">
              <a:solidFill>
                <a:srgbClr val="000000"/>
              </a:solidFill>
            </a:endParaRPr>
          </a:p>
        </p:txBody>
      </p:sp>
      <p:pic>
        <p:nvPicPr>
          <p:cNvPr id="1026" name="Picture 2" descr="G:\Information-Kommunikation\Grafiskt_material\SLL_logotyper\png\sll_rgb_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7956" y="189438"/>
            <a:ext cx="2598737" cy="407822"/>
          </a:xfrm>
          <a:prstGeom prst="rect">
            <a:avLst/>
          </a:prstGeom>
          <a:noFill/>
          <a:extLst>
            <a:ext uri="{909E8E84-426E-40DD-AFC4-6F175D3DCCD1}">
              <a14:hiddenFill xmlns:a14="http://schemas.microsoft.com/office/drawing/2010/main">
                <a:solidFill>
                  <a:srgbClr val="FFFFFF"/>
                </a:solidFill>
              </a14:hiddenFill>
            </a:ext>
          </a:extLst>
        </p:spPr>
      </p:pic>
      <p:pic>
        <p:nvPicPr>
          <p:cNvPr id="8" name="Bildobjekt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8010524" y="5926006"/>
            <a:ext cx="1044411" cy="878631"/>
          </a:xfrm>
          <a:prstGeom prst="rect">
            <a:avLst/>
          </a:prstGeom>
        </p:spPr>
      </p:pic>
    </p:spTree>
    <p:extLst>
      <p:ext uri="{BB962C8B-B14F-4D97-AF65-F5344CB8AC3E}">
        <p14:creationId xmlns:p14="http://schemas.microsoft.com/office/powerpoint/2010/main" val="1354069003"/>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Lst>
  <p:timing>
    <p:tnLst>
      <p:par>
        <p:cTn id="1" dur="indefinite" restart="never" nodeType="tmRoot"/>
      </p:par>
    </p:tnLst>
  </p:timing>
  <p:hf sldNum="0" hdr="0" dt="0"/>
  <p:txStyles>
    <p:titleStyle>
      <a:lvl1pPr algn="l" rtl="0" eaLnBrk="1" fontAlgn="base" hangingPunct="1">
        <a:spcBef>
          <a:spcPct val="0"/>
        </a:spcBef>
        <a:spcAft>
          <a:spcPct val="0"/>
        </a:spcAft>
        <a:defRPr sz="3000">
          <a:solidFill>
            <a:schemeClr val="tx2"/>
          </a:solidFill>
          <a:latin typeface="+mj-lt"/>
          <a:ea typeface="+mj-ea"/>
          <a:cs typeface="Geneva" charset="0"/>
        </a:defRPr>
      </a:lvl1pPr>
      <a:lvl2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2pPr>
      <a:lvl3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3pPr>
      <a:lvl4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4pPr>
      <a:lvl5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p:titleStyle>
    <p:body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mn-lt"/>
          <a:ea typeface="+mn-ea"/>
          <a:cs typeface="Geneva" charset="0"/>
        </a:defRPr>
      </a:lvl1pPr>
      <a:lvl2pPr marL="742950" indent="-285750" algn="l" rtl="0" eaLnBrk="1" fontAlgn="base" hangingPunct="1">
        <a:lnSpc>
          <a:spcPct val="120000"/>
        </a:lnSpc>
        <a:spcBef>
          <a:spcPts val="400"/>
        </a:spcBef>
        <a:spcAft>
          <a:spcPts val="100"/>
        </a:spcAft>
        <a:buChar char="–"/>
        <a:defRPr sz="2000">
          <a:solidFill>
            <a:schemeClr val="tx1"/>
          </a:solidFill>
          <a:latin typeface="+mn-lt"/>
          <a:ea typeface="+mn-ea"/>
          <a:cs typeface="Geneva" charset="0"/>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mn-lt"/>
          <a:ea typeface="+mn-ea"/>
          <a:cs typeface="Geneva" charset="0"/>
        </a:defRPr>
      </a:lvl3pPr>
      <a:lvl4pPr marL="1600200" indent="-228600" algn="l" rtl="0" eaLnBrk="1" fontAlgn="base" hangingPunct="1">
        <a:lnSpc>
          <a:spcPct val="120000"/>
        </a:lnSpc>
        <a:spcBef>
          <a:spcPts val="400"/>
        </a:spcBef>
        <a:spcAft>
          <a:spcPts val="100"/>
        </a:spcAft>
        <a:buChar char="–"/>
        <a:defRPr>
          <a:solidFill>
            <a:schemeClr val="tx1"/>
          </a:solidFill>
          <a:latin typeface="+mn-lt"/>
          <a:ea typeface="+mn-ea"/>
          <a:cs typeface="Geneva" charset="0"/>
        </a:defRPr>
      </a:lvl4pPr>
      <a:lvl5pPr marL="2057400" indent="-228600" algn="l" rtl="0" eaLnBrk="1" fontAlgn="base" hangingPunct="1">
        <a:lnSpc>
          <a:spcPct val="120000"/>
        </a:lnSpc>
        <a:spcBef>
          <a:spcPts val="400"/>
        </a:spcBef>
        <a:spcAft>
          <a:spcPts val="100"/>
        </a:spcAft>
        <a:buChar char="»"/>
        <a:defRPr>
          <a:solidFill>
            <a:schemeClr val="tx1"/>
          </a:solidFill>
          <a:latin typeface="+mn-lt"/>
          <a:ea typeface="+mn-ea"/>
          <a:cs typeface="Geneva" charset="0"/>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slide" Target="slide6.xml"/><Relationship Id="rId5" Type="http://schemas.openxmlformats.org/officeDocument/2006/relationships/image" Target="../media/image14.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7.xml"/><Relationship Id="rId7" Type="http://schemas.openxmlformats.org/officeDocument/2006/relationships/slide" Target="slide9.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slide" Target="slide8.xml"/><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slide" Target="slide10.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https://www.youtube.com/embed/cRVTdBlfuDQ" TargetMode="Externa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skl.se/halsasjukvard/kunskapsstodvardochbehandling/primarvardutveckling/primarvardskvalitetuppfoljning.5977.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video" Target="https://www.youtube.com/embed/D3d_YzHWxog" TargetMode="External"/><Relationship Id="rId5" Type="http://schemas.openxmlformats.org/officeDocument/2006/relationships/image" Target="../media/image6.png"/><Relationship Id="rId4" Type="http://schemas.openxmlformats.org/officeDocument/2006/relationships/hyperlink" Target="https://www.youtube.com/watch?v=D3d_YzHWxo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hyperlink" Target="https://www.1177.se/vanliga-symtom/"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7.xml"/><Relationship Id="rId7" Type="http://schemas.openxmlformats.org/officeDocument/2006/relationships/slide" Target="slide9.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2.png"/><Relationship Id="rId11" Type="http://schemas.openxmlformats.org/officeDocument/2006/relationships/hyperlink" Target="https://skl.se/download/18.5e588ed415aa6ecabde9f48f/1489484509965/Beteenden+och+behov+hos+personer+i+kontakt+med+v%C3%A5rden.pdf" TargetMode="External"/><Relationship Id="rId5" Type="http://schemas.openxmlformats.org/officeDocument/2006/relationships/slide" Target="slide8.xml"/><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slide" Target="slide10.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slide" Target="slide6.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slide" Target="slide6.xml"/><Relationship Id="rId5" Type="http://schemas.openxmlformats.org/officeDocument/2006/relationships/image" Target="../media/image12.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5.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slide" Target="slide6.xml"/><Relationship Id="rId5" Type="http://schemas.openxmlformats.org/officeDocument/2006/relationships/image" Target="../media/image1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Information-Kommunikation\Grafiskt_material\Shutterstock\Årstider\vinter_sol_sno_trad_73239076.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0" y="716692"/>
            <a:ext cx="9144000" cy="4960778"/>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p:cNvSpPr txBox="1"/>
          <p:nvPr/>
        </p:nvSpPr>
        <p:spPr>
          <a:xfrm>
            <a:off x="204716" y="5084975"/>
            <a:ext cx="7315200" cy="584775"/>
          </a:xfrm>
          <a:prstGeom prst="rect">
            <a:avLst/>
          </a:prstGeom>
          <a:noFill/>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sv-SE" sz="3200" b="1" i="0" u="none" strike="noStrike" kern="1200" cap="none" spc="0" normalizeH="0" baseline="0" noProof="0" dirty="0" smtClean="0">
                <a:ln>
                  <a:noFill/>
                </a:ln>
                <a:solidFill>
                  <a:schemeClr val="bg1">
                    <a:lumMod val="50000"/>
                  </a:schemeClr>
                </a:solidFill>
                <a:effectLst/>
                <a:uLnTx/>
                <a:uFillTx/>
                <a:latin typeface="Verdana" pitchFamily="34" charset="0"/>
                <a:ea typeface="Geneva" charset="0"/>
              </a:rPr>
              <a:t>Välkomna till </a:t>
            </a:r>
            <a:r>
              <a:rPr kumimoji="0" lang="sv-SE" sz="3200" b="1" i="0" u="none" strike="noStrike" kern="1200" cap="none" spc="0" normalizeH="0" baseline="0" noProof="0" dirty="0" err="1" smtClean="0">
                <a:ln>
                  <a:noFill/>
                </a:ln>
                <a:solidFill>
                  <a:schemeClr val="bg1">
                    <a:lumMod val="50000"/>
                  </a:schemeClr>
                </a:solidFill>
                <a:effectLst/>
                <a:uLnTx/>
                <a:uFillTx/>
                <a:latin typeface="Verdana" pitchFamily="34" charset="0"/>
                <a:ea typeface="Geneva" charset="0"/>
              </a:rPr>
              <a:t>eHälsalyftet</a:t>
            </a:r>
            <a:r>
              <a:rPr kumimoji="0" lang="sv-SE" sz="3200" b="1" i="0" u="none" strike="noStrike" kern="1200" cap="none" spc="0" normalizeH="0" baseline="0" noProof="0" dirty="0" smtClean="0">
                <a:ln>
                  <a:noFill/>
                </a:ln>
                <a:solidFill>
                  <a:schemeClr val="bg1">
                    <a:lumMod val="50000"/>
                  </a:schemeClr>
                </a:solidFill>
                <a:effectLst/>
                <a:uLnTx/>
                <a:uFillTx/>
                <a:latin typeface="Verdana" pitchFamily="34" charset="0"/>
                <a:ea typeface="Geneva" charset="0"/>
              </a:rPr>
              <a:t>!</a:t>
            </a:r>
          </a:p>
        </p:txBody>
      </p:sp>
      <p:sp>
        <p:nvSpPr>
          <p:cNvPr id="3" name="Rektangel 2"/>
          <p:cNvSpPr/>
          <p:nvPr/>
        </p:nvSpPr>
        <p:spPr>
          <a:xfrm>
            <a:off x="7784294" y="5423554"/>
            <a:ext cx="1447832" cy="253916"/>
          </a:xfrm>
          <a:prstGeom prst="rect">
            <a:avLst/>
          </a:prstGeom>
        </p:spPr>
        <p:txBody>
          <a:bodyPr wrap="none">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sv-SE" sz="1000" b="0" i="0" u="none" strike="noStrike" kern="1200" cap="none" spc="0" normalizeH="0" baseline="0" noProof="0" dirty="0">
                <a:ln>
                  <a:noFill/>
                </a:ln>
                <a:solidFill>
                  <a:schemeClr val="bg1"/>
                </a:solidFill>
                <a:effectLst/>
                <a:uLnTx/>
                <a:uFillTx/>
                <a:latin typeface="Verdana" pitchFamily="34" charset="0"/>
                <a:ea typeface="Geneva" charset="0"/>
              </a:rPr>
              <a:t>Foto: </a:t>
            </a:r>
            <a:r>
              <a:rPr kumimoji="0" lang="sv-SE" sz="1000" b="0" i="0" u="none" strike="noStrike" kern="1200" cap="none" spc="0" normalizeH="0" baseline="0" noProof="0" dirty="0" err="1">
                <a:ln>
                  <a:noFill/>
                </a:ln>
                <a:solidFill>
                  <a:schemeClr val="bg1"/>
                </a:solidFill>
                <a:effectLst/>
                <a:uLnTx/>
                <a:uFillTx/>
                <a:latin typeface="Verdana" pitchFamily="34" charset="0"/>
                <a:ea typeface="Geneva" charset="0"/>
              </a:rPr>
              <a:t>Shutterstock</a:t>
            </a:r>
            <a:endParaRPr kumimoji="0" lang="sv-SE" sz="1000" b="0" i="0" u="none" strike="noStrike" kern="1200" cap="none" spc="0" normalizeH="0" baseline="0" noProof="0" dirty="0">
              <a:ln>
                <a:noFill/>
              </a:ln>
              <a:solidFill>
                <a:schemeClr val="bg1"/>
              </a:solidFill>
              <a:effectLst/>
              <a:uLnTx/>
              <a:uFillTx/>
              <a:latin typeface="Verdana" pitchFamily="34" charset="0"/>
              <a:ea typeface="Geneva" charset="0"/>
            </a:endParaRPr>
          </a:p>
        </p:txBody>
      </p:sp>
    </p:spTree>
    <p:extLst>
      <p:ext uri="{BB962C8B-B14F-4D97-AF65-F5344CB8AC3E}">
        <p14:creationId xmlns:p14="http://schemas.microsoft.com/office/powerpoint/2010/main" val="31099978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Sårbara och oroliga</a:t>
            </a:r>
            <a:endParaRPr lang="sv-SE" dirty="0"/>
          </a:p>
        </p:txBody>
      </p:sp>
      <p:sp>
        <p:nvSpPr>
          <p:cNvPr id="3" name="Content Placeholder 2"/>
          <p:cNvSpPr>
            <a:spLocks noGrp="1"/>
          </p:cNvSpPr>
          <p:nvPr>
            <p:ph idx="1"/>
          </p:nvPr>
        </p:nvSpPr>
        <p:spPr/>
        <p:txBody>
          <a:bodyPr/>
          <a:lstStyle/>
          <a:p>
            <a:r>
              <a:rPr lang="sv-SE" sz="1200" dirty="0"/>
              <a:t>När jag blir sjuk så väntar jag alltid så länge som möjligt för att det ska gå över.</a:t>
            </a:r>
          </a:p>
          <a:p>
            <a:r>
              <a:rPr lang="sv-SE" sz="1200" dirty="0"/>
              <a:t>Jag är väldigt rädd för sjukhus överhuvudtaget och väldigt rädd för att råka ut för något otrevligt. </a:t>
            </a:r>
          </a:p>
          <a:p>
            <a:r>
              <a:rPr lang="sv-SE" sz="1200" dirty="0"/>
              <a:t>Jag är en ganska stressad person och har inte så stort umgänge. Mitt självförtroende är inte </a:t>
            </a:r>
            <a:r>
              <a:rPr lang="sv-SE" sz="1200" dirty="0" smtClean="0"/>
              <a:t>alltid </a:t>
            </a:r>
            <a:r>
              <a:rPr lang="sv-SE" sz="1200" dirty="0"/>
              <a:t>på topp och jag oroar mig ofta för saker.</a:t>
            </a:r>
          </a:p>
          <a:p>
            <a:r>
              <a:rPr lang="sv-SE" sz="1200" dirty="0"/>
              <a:t>Jag undviker in i det längsta att söka vård eller så åker jag in direkt till akuten.</a:t>
            </a:r>
          </a:p>
          <a:p>
            <a:r>
              <a:rPr lang="sv-SE" sz="1200" dirty="0"/>
              <a:t>Jag är orolig för att jag inte ska bli lyssnad på av sjukvårdspersonalen. Däremot så lyssnar jag alltid och gör som de säger. Jag tycker att det är svårt att förstå hur vården funkar och var och hur jag ska få hjälp. Tänk om det fanns någon person som kunde hjälpa mig rätt!</a:t>
            </a:r>
          </a:p>
          <a:p>
            <a:endParaRPr lang="sv-SE" sz="1200" dirty="0"/>
          </a:p>
          <a:p>
            <a:endParaRPr lang="sv-SE" sz="1200" dirty="0"/>
          </a:p>
          <a:p>
            <a:endParaRPr lang="sv-SE" sz="1200" dirty="0"/>
          </a:p>
        </p:txBody>
      </p:sp>
      <p:pic>
        <p:nvPicPr>
          <p:cNvPr id="6" name="Bildobjekt 39"/>
          <p:cNvPicPr>
            <a:picLocks/>
          </p:cNvPicPr>
          <p:nvPr/>
        </p:nvPicPr>
        <p:blipFill>
          <a:blip r:embed="rId5"/>
          <a:stretch>
            <a:fillRect/>
          </a:stretch>
        </p:blipFill>
        <p:spPr>
          <a:xfrm>
            <a:off x="5397483" y="978903"/>
            <a:ext cx="2621481" cy="953450"/>
          </a:xfrm>
          <a:prstGeom prst="rect">
            <a:avLst/>
          </a:prstGeom>
        </p:spPr>
      </p:pic>
      <p:sp>
        <p:nvSpPr>
          <p:cNvPr id="17" name="Pil: vänsterböjd 16">
            <a:hlinkClick r:id="rId6" action="ppaction://hlinksldjump"/>
          </p:cNvPr>
          <p:cNvSpPr/>
          <p:nvPr/>
        </p:nvSpPr>
        <p:spPr bwMode="auto">
          <a:xfrm>
            <a:off x="5399623" y="5101644"/>
            <a:ext cx="792000" cy="820382"/>
          </a:xfrm>
          <a:prstGeom prst="curvedLeftArrow">
            <a:avLst/>
          </a:prstGeom>
          <a:solidFill>
            <a:schemeClr val="accent1"/>
          </a:solid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18" name="textruta 17"/>
          <p:cNvSpPr txBox="1"/>
          <p:nvPr/>
        </p:nvSpPr>
        <p:spPr>
          <a:xfrm>
            <a:off x="5317099" y="5973155"/>
            <a:ext cx="974947" cy="307777"/>
          </a:xfrm>
          <a:prstGeom prst="rect">
            <a:avLst/>
          </a:prstGeom>
          <a:ln>
            <a:noFill/>
          </a:ln>
        </p:spPr>
        <p:style>
          <a:lnRef idx="2">
            <a:schemeClr val="accent5"/>
          </a:lnRef>
          <a:fillRef idx="1">
            <a:schemeClr val="lt1"/>
          </a:fillRef>
          <a:effectRef idx="0">
            <a:schemeClr val="accent5"/>
          </a:effectRef>
          <a:fontRef idx="minor">
            <a:schemeClr val="dk1"/>
          </a:fontRef>
        </p:style>
        <p:txBody>
          <a:bodyPr wrap="none" rtlCol="0">
            <a:spAutoFit/>
          </a:bodyPr>
          <a:lstStyle/>
          <a:p>
            <a:pPr algn="l">
              <a:spcBef>
                <a:spcPts val="0"/>
              </a:spcBef>
            </a:pPr>
            <a:r>
              <a:rPr lang="sv-SE" sz="1400" b="1" dirty="0"/>
              <a:t>Tillbaka</a:t>
            </a:r>
          </a:p>
        </p:txBody>
      </p:sp>
      <p:pic>
        <p:nvPicPr>
          <p:cNvPr id="9" name="Sårbara och orolig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231922" y="5243721"/>
            <a:ext cx="609600" cy="609600"/>
          </a:xfrm>
          <a:prstGeom prst="rect">
            <a:avLst/>
          </a:prstGeom>
        </p:spPr>
      </p:pic>
    </p:spTree>
    <p:extLst>
      <p:ext uri="{BB962C8B-B14F-4D97-AF65-F5344CB8AC3E}">
        <p14:creationId xmlns:p14="http://schemas.microsoft.com/office/powerpoint/2010/main" val="3567072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995" fill="hold"/>
                                        <p:tgtEl>
                                          <p:spTgt spid="9"/>
                                        </p:tgtEl>
                                      </p:cBhvr>
                                    </p:cmd>
                                  </p:childTnLst>
                                </p:cTn>
                              </p:par>
                            </p:childTnLst>
                          </p:cTn>
                        </p:par>
                      </p:childTnLst>
                    </p:cTn>
                  </p:par>
                </p:childTnLst>
              </p:cTn>
              <p:nextCondLst>
                <p:cond evt="onClick" delay="0">
                  <p:tgtEl>
                    <p:spTgt spid="9"/>
                  </p:tgtEl>
                </p:cond>
              </p:nextCondLst>
            </p:seq>
            <p:audio>
              <p:cMediaNode vol="100000">
                <p:cTn id="7" fill="hold" display="0">
                  <p:stCondLst>
                    <p:cond delay="indefinite"/>
                  </p:stCondLst>
                  <p:endCondLst>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Bildobjekt 33">
            <a:hlinkClick r:id="rId3" action="ppaction://hlinksldjump"/>
          </p:cNvPr>
          <p:cNvPicPr>
            <a:picLocks/>
          </p:cNvPicPr>
          <p:nvPr/>
        </p:nvPicPr>
        <p:blipFill>
          <a:blip r:embed="rId4"/>
          <a:stretch>
            <a:fillRect/>
          </a:stretch>
        </p:blipFill>
        <p:spPr>
          <a:xfrm>
            <a:off x="1568777" y="3186338"/>
            <a:ext cx="2264324" cy="808068"/>
          </a:xfrm>
          <a:prstGeom prst="rect">
            <a:avLst/>
          </a:prstGeom>
        </p:spPr>
      </p:pic>
      <p:sp>
        <p:nvSpPr>
          <p:cNvPr id="35" name="Rektangel 34"/>
          <p:cNvSpPr/>
          <p:nvPr/>
        </p:nvSpPr>
        <p:spPr>
          <a:xfrm>
            <a:off x="1223701" y="2855705"/>
            <a:ext cx="2954476" cy="276338"/>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006428"/>
                </a:solidFill>
                <a:effectLst/>
                <a:uLnTx/>
                <a:uFillTx/>
                <a:latin typeface="Helvetica" charset="0"/>
                <a:ea typeface="Helvetica" charset="0"/>
                <a:cs typeface="Helvetica" charset="0"/>
              </a:rPr>
              <a:t>Självständiga och engagerade</a:t>
            </a:r>
            <a:endParaRPr kumimoji="0" lang="sv-SE" sz="1800" b="0" i="0" u="none" strike="noStrike" kern="0" cap="none" spc="0" normalizeH="0" baseline="0" noProof="0" dirty="0">
              <a:ln>
                <a:noFill/>
              </a:ln>
              <a:solidFill>
                <a:srgbClr val="000000"/>
              </a:solidFill>
              <a:effectLst/>
              <a:uLnTx/>
              <a:uFillTx/>
              <a:latin typeface="Verdana"/>
              <a:ea typeface="ＭＳ Ｐゴシック"/>
            </a:endParaRPr>
          </a:p>
        </p:txBody>
      </p:sp>
      <p:sp>
        <p:nvSpPr>
          <p:cNvPr id="36" name="Rektangel 35"/>
          <p:cNvSpPr/>
          <p:nvPr/>
        </p:nvSpPr>
        <p:spPr>
          <a:xfrm>
            <a:off x="4863647" y="2855705"/>
            <a:ext cx="2389852" cy="276338"/>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75B0B5"/>
                </a:solidFill>
                <a:effectLst/>
                <a:uLnTx/>
                <a:uFillTx/>
                <a:latin typeface="Helvetica" charset="0"/>
                <a:ea typeface="Helvetica" charset="0"/>
                <a:cs typeface="Helvetica" charset="0"/>
              </a:rPr>
              <a:t>Oroliga och engagerade</a:t>
            </a:r>
            <a:endParaRPr kumimoji="0" lang="sv-SE" sz="1800" b="0" i="0" u="none" strike="noStrike" kern="0" cap="none" spc="0" normalizeH="0" baseline="0" noProof="0" dirty="0">
              <a:ln>
                <a:noFill/>
              </a:ln>
              <a:solidFill>
                <a:srgbClr val="000000"/>
              </a:solidFill>
              <a:effectLst/>
              <a:uLnTx/>
              <a:uFillTx/>
              <a:latin typeface="Verdana"/>
              <a:ea typeface="ＭＳ Ｐゴシック"/>
            </a:endParaRPr>
          </a:p>
        </p:txBody>
      </p:sp>
      <p:pic>
        <p:nvPicPr>
          <p:cNvPr id="37" name="Bildobjekt 36">
            <a:hlinkClick r:id="rId5" action="ppaction://hlinksldjump"/>
          </p:cNvPr>
          <p:cNvPicPr>
            <a:picLocks noChangeAspect="1"/>
          </p:cNvPicPr>
          <p:nvPr/>
        </p:nvPicPr>
        <p:blipFill>
          <a:blip r:embed="rId6"/>
          <a:stretch>
            <a:fillRect/>
          </a:stretch>
        </p:blipFill>
        <p:spPr>
          <a:xfrm>
            <a:off x="4926411" y="3186338"/>
            <a:ext cx="2264324" cy="808068"/>
          </a:xfrm>
          <a:prstGeom prst="rect">
            <a:avLst/>
          </a:prstGeom>
        </p:spPr>
      </p:pic>
      <p:pic>
        <p:nvPicPr>
          <p:cNvPr id="38" name="Bildobjekt 37">
            <a:hlinkClick r:id="rId7" action="ppaction://hlinksldjump"/>
          </p:cNvPr>
          <p:cNvPicPr>
            <a:picLocks/>
          </p:cNvPicPr>
          <p:nvPr/>
        </p:nvPicPr>
        <p:blipFill>
          <a:blip r:embed="rId8"/>
          <a:stretch>
            <a:fillRect/>
          </a:stretch>
        </p:blipFill>
        <p:spPr>
          <a:xfrm>
            <a:off x="1568777" y="4606739"/>
            <a:ext cx="2264324" cy="808068"/>
          </a:xfrm>
          <a:prstGeom prst="rect">
            <a:avLst/>
          </a:prstGeom>
        </p:spPr>
      </p:pic>
      <p:sp>
        <p:nvSpPr>
          <p:cNvPr id="39" name="Rektangel 38"/>
          <p:cNvSpPr/>
          <p:nvPr/>
        </p:nvSpPr>
        <p:spPr>
          <a:xfrm>
            <a:off x="1458020" y="4302628"/>
            <a:ext cx="2485839" cy="276338"/>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B30538"/>
                </a:solidFill>
                <a:effectLst/>
                <a:uLnTx/>
                <a:uFillTx/>
                <a:latin typeface="Helvetica" charset="0"/>
                <a:ea typeface="Helvetica" charset="0"/>
                <a:cs typeface="Helvetica" charset="0"/>
              </a:rPr>
              <a:t>Traditionella och obrydda</a:t>
            </a:r>
            <a:endParaRPr kumimoji="0" lang="sv-SE" sz="1800" b="0" i="0" u="none" strike="noStrike" kern="0" cap="none" spc="0" normalizeH="0" baseline="0" noProof="0" dirty="0">
              <a:ln>
                <a:noFill/>
              </a:ln>
              <a:solidFill>
                <a:srgbClr val="000000"/>
              </a:solidFill>
              <a:effectLst/>
              <a:uLnTx/>
              <a:uFillTx/>
              <a:latin typeface="Verdana"/>
              <a:ea typeface="ＭＳ Ｐゴシック"/>
            </a:endParaRPr>
          </a:p>
        </p:txBody>
      </p:sp>
      <p:pic>
        <p:nvPicPr>
          <p:cNvPr id="40" name="Bildobjekt 39">
            <a:hlinkClick r:id="rId9" action="ppaction://hlinksldjump"/>
          </p:cNvPr>
          <p:cNvPicPr>
            <a:picLocks/>
          </p:cNvPicPr>
          <p:nvPr/>
        </p:nvPicPr>
        <p:blipFill>
          <a:blip r:embed="rId10"/>
          <a:stretch>
            <a:fillRect/>
          </a:stretch>
        </p:blipFill>
        <p:spPr>
          <a:xfrm>
            <a:off x="4926411" y="4606739"/>
            <a:ext cx="2264324" cy="808068"/>
          </a:xfrm>
          <a:prstGeom prst="rect">
            <a:avLst/>
          </a:prstGeom>
        </p:spPr>
      </p:pic>
      <p:sp>
        <p:nvSpPr>
          <p:cNvPr id="41" name="Rektangel 40"/>
          <p:cNvSpPr/>
          <p:nvPr/>
        </p:nvSpPr>
        <p:spPr>
          <a:xfrm>
            <a:off x="5071059" y="4302628"/>
            <a:ext cx="1975028" cy="276338"/>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00AEEF"/>
                </a:solidFill>
                <a:effectLst/>
                <a:uLnTx/>
                <a:uFillTx/>
                <a:latin typeface="Helvetica" charset="0"/>
                <a:ea typeface="Helvetica" charset="0"/>
                <a:cs typeface="Helvetica" charset="0"/>
              </a:rPr>
              <a:t>Sårbara och oroliga</a:t>
            </a:r>
            <a:endParaRPr kumimoji="0" lang="sv-SE" sz="1800" b="0" i="0" u="none" strike="noStrike" kern="0" cap="none" spc="0" normalizeH="0" baseline="0" noProof="0" dirty="0">
              <a:ln>
                <a:noFill/>
              </a:ln>
              <a:solidFill>
                <a:srgbClr val="000000"/>
              </a:solidFill>
              <a:effectLst/>
              <a:uLnTx/>
              <a:uFillTx/>
              <a:latin typeface="Verdana"/>
              <a:ea typeface="ＭＳ Ｐゴシック"/>
            </a:endParaRPr>
          </a:p>
        </p:txBody>
      </p:sp>
      <p:cxnSp>
        <p:nvCxnSpPr>
          <p:cNvPr id="42" name="Rak koppling 41"/>
          <p:cNvCxnSpPr/>
          <p:nvPr/>
        </p:nvCxnSpPr>
        <p:spPr bwMode="auto">
          <a:xfrm>
            <a:off x="4475434" y="2727477"/>
            <a:ext cx="0" cy="2801614"/>
          </a:xfrm>
          <a:prstGeom prst="line">
            <a:avLst/>
          </a:prstGeom>
          <a:noFill/>
          <a:ln w="9525" cap="flat" cmpd="sng" algn="ctr">
            <a:solidFill>
              <a:srgbClr val="000000"/>
            </a:solidFill>
            <a:prstDash val="dash"/>
            <a:round/>
            <a:headEnd type="none" w="med" len="med"/>
            <a:tailEnd type="none" w="med" len="med"/>
          </a:ln>
          <a:effectLst/>
        </p:spPr>
      </p:cxnSp>
      <p:cxnSp>
        <p:nvCxnSpPr>
          <p:cNvPr id="43" name="Rak koppling 42"/>
          <p:cNvCxnSpPr/>
          <p:nvPr/>
        </p:nvCxnSpPr>
        <p:spPr bwMode="auto">
          <a:xfrm>
            <a:off x="1175624" y="4192617"/>
            <a:ext cx="6276110" cy="0"/>
          </a:xfrm>
          <a:prstGeom prst="line">
            <a:avLst/>
          </a:prstGeom>
          <a:noFill/>
          <a:ln w="9525" cap="flat" cmpd="sng" algn="ctr">
            <a:solidFill>
              <a:srgbClr val="000000"/>
            </a:solidFill>
            <a:prstDash val="dash"/>
            <a:round/>
            <a:headEnd type="none" w="med" len="med"/>
            <a:tailEnd type="none" w="med" len="med"/>
          </a:ln>
          <a:effectLst/>
        </p:spPr>
      </p:cxnSp>
      <p:sp>
        <p:nvSpPr>
          <p:cNvPr id="2" name="Rubrik 1"/>
          <p:cNvSpPr>
            <a:spLocks noGrp="1"/>
          </p:cNvSpPr>
          <p:nvPr>
            <p:ph type="title"/>
          </p:nvPr>
        </p:nvSpPr>
        <p:spPr/>
        <p:txBody>
          <a:bodyPr/>
          <a:lstStyle/>
          <a:p>
            <a:r>
              <a:rPr lang="sv-SE" dirty="0" smtClean="0">
                <a:solidFill>
                  <a:schemeClr val="bg1">
                    <a:lumMod val="50000"/>
                  </a:schemeClr>
                </a:solidFill>
              </a:rPr>
              <a:t>Diskutera/reflektera i grupp -</a:t>
            </a:r>
            <a:endParaRPr lang="sv-SE" dirty="0">
              <a:solidFill>
                <a:schemeClr val="bg1">
                  <a:lumMod val="50000"/>
                </a:schemeClr>
              </a:solidFill>
            </a:endParaRPr>
          </a:p>
        </p:txBody>
      </p:sp>
      <p:sp>
        <p:nvSpPr>
          <p:cNvPr id="5" name="Tankebubbla: moln 4"/>
          <p:cNvSpPr/>
          <p:nvPr/>
        </p:nvSpPr>
        <p:spPr bwMode="auto">
          <a:xfrm>
            <a:off x="457200" y="1280160"/>
            <a:ext cx="3856479" cy="1193833"/>
          </a:xfrm>
          <a:prstGeom prst="cloudCallout">
            <a:avLst>
              <a:gd name="adj1" fmla="val 36214"/>
              <a:gd name="adj2" fmla="val 62500"/>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sv-SE" sz="1400" dirty="0" smtClean="0"/>
              <a:t>Vilka patienter ser ni framför er i respektive grupp? Vilken grupp tillhör ni själva?</a:t>
            </a:r>
          </a:p>
        </p:txBody>
      </p:sp>
      <p:sp>
        <p:nvSpPr>
          <p:cNvPr id="22" name="Tankebubbla: moln 21"/>
          <p:cNvSpPr/>
          <p:nvPr/>
        </p:nvSpPr>
        <p:spPr bwMode="auto">
          <a:xfrm>
            <a:off x="4863647" y="1280160"/>
            <a:ext cx="3823153" cy="1244148"/>
          </a:xfrm>
          <a:prstGeom prst="cloudCallout">
            <a:avLst>
              <a:gd name="adj1" fmla="val -42088"/>
              <a:gd name="adj2" fmla="val 55357"/>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sv-SE" sz="1400" dirty="0" smtClean="0"/>
              <a:t>Hur kan vi utforma </a:t>
            </a:r>
            <a:r>
              <a:rPr lang="sv-SE" sz="1400" dirty="0"/>
              <a:t>vården hos </a:t>
            </a:r>
            <a:r>
              <a:rPr lang="sv-SE" sz="1400" dirty="0" smtClean="0"/>
              <a:t>oss </a:t>
            </a:r>
            <a:r>
              <a:rPr lang="sv-SE" sz="1400" dirty="0"/>
              <a:t>för </a:t>
            </a:r>
            <a:r>
              <a:rPr lang="sv-SE" sz="1400" dirty="0" smtClean="0"/>
              <a:t>att möta </a:t>
            </a:r>
            <a:r>
              <a:rPr lang="sv-SE" sz="1400" dirty="0"/>
              <a:t>de olika </a:t>
            </a:r>
            <a:r>
              <a:rPr lang="sv-SE" sz="1400" dirty="0" smtClean="0"/>
              <a:t>typernas </a:t>
            </a:r>
            <a:r>
              <a:rPr lang="sv-SE" sz="1400" dirty="0"/>
              <a:t>behov?</a:t>
            </a:r>
            <a:endParaRPr kumimoji="0" lang="sv-SE" sz="1600" b="0" i="0" u="none" strike="noStrike" cap="none" normalizeH="0" baseline="0" dirty="0">
              <a:ln>
                <a:noFill/>
              </a:ln>
              <a:solidFill>
                <a:schemeClr val="tx1"/>
              </a:solidFill>
              <a:effectLst/>
              <a:latin typeface="Verdana" pitchFamily="34" charset="0"/>
              <a:ea typeface="Geneva" pitchFamily="1" charset="-128"/>
            </a:endParaRPr>
          </a:p>
        </p:txBody>
      </p:sp>
      <p:sp>
        <p:nvSpPr>
          <p:cNvPr id="6" name="Flödesschema: Koppling 5"/>
          <p:cNvSpPr/>
          <p:nvPr/>
        </p:nvSpPr>
        <p:spPr bwMode="auto">
          <a:xfrm>
            <a:off x="759325" y="2994667"/>
            <a:ext cx="397176" cy="389513"/>
          </a:xfrm>
          <a:prstGeom prst="flowChartConnector">
            <a:avLst/>
          </a:prstGeom>
          <a:noFill/>
          <a:ln w="9525" cap="flat" cmpd="sng" algn="ctr">
            <a:solidFill>
              <a:srgbClr val="003468"/>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sv-SE" sz="1200" b="0" i="0" u="none" strike="noStrike" cap="none" normalizeH="0" baseline="0" dirty="0" smtClean="0">
                <a:ln>
                  <a:noFill/>
                </a:ln>
                <a:solidFill>
                  <a:schemeClr val="tx1"/>
                </a:solidFill>
                <a:effectLst/>
                <a:latin typeface="Verdana" pitchFamily="34" charset="0"/>
                <a:ea typeface="Geneva" pitchFamily="1" charset="-128"/>
              </a:rPr>
              <a:t>1</a:t>
            </a:r>
          </a:p>
        </p:txBody>
      </p:sp>
      <p:sp>
        <p:nvSpPr>
          <p:cNvPr id="7" name="Flödesschema: Koppling 6"/>
          <p:cNvSpPr/>
          <p:nvPr/>
        </p:nvSpPr>
        <p:spPr bwMode="auto">
          <a:xfrm>
            <a:off x="7587770" y="2994667"/>
            <a:ext cx="397176" cy="389513"/>
          </a:xfrm>
          <a:prstGeom prst="flowChartConnector">
            <a:avLst/>
          </a:prstGeom>
          <a:noFill/>
          <a:ln w="9525" cap="flat" cmpd="sng" algn="ctr">
            <a:solidFill>
              <a:srgbClr val="003468"/>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sv-SE" sz="1200" b="0" i="0" u="none" strike="noStrike" cap="none" normalizeH="0" baseline="0" dirty="0" smtClean="0">
                <a:ln>
                  <a:noFill/>
                </a:ln>
                <a:solidFill>
                  <a:schemeClr val="tx1"/>
                </a:solidFill>
                <a:effectLst/>
                <a:latin typeface="Verdana" pitchFamily="34" charset="0"/>
                <a:ea typeface="Geneva" pitchFamily="1" charset="-128"/>
              </a:rPr>
              <a:t>2</a:t>
            </a:r>
          </a:p>
        </p:txBody>
      </p:sp>
      <p:sp>
        <p:nvSpPr>
          <p:cNvPr id="8" name="Flödesschema: Koppling 7"/>
          <p:cNvSpPr/>
          <p:nvPr/>
        </p:nvSpPr>
        <p:spPr bwMode="auto">
          <a:xfrm>
            <a:off x="769044" y="4471437"/>
            <a:ext cx="397176" cy="389513"/>
          </a:xfrm>
          <a:prstGeom prst="flowChartConnector">
            <a:avLst/>
          </a:prstGeom>
          <a:noFill/>
          <a:ln w="9525" cap="flat" cmpd="sng" algn="ctr">
            <a:solidFill>
              <a:srgbClr val="003468"/>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sv-SE" sz="1200" b="0" i="0" u="none" strike="noStrike" cap="none" normalizeH="0" baseline="0" dirty="0" smtClean="0">
                <a:ln>
                  <a:noFill/>
                </a:ln>
                <a:solidFill>
                  <a:schemeClr val="tx1"/>
                </a:solidFill>
                <a:effectLst/>
                <a:latin typeface="Verdana" pitchFamily="34" charset="0"/>
                <a:ea typeface="Geneva" pitchFamily="1" charset="-128"/>
              </a:rPr>
              <a:t>3</a:t>
            </a:r>
          </a:p>
        </p:txBody>
      </p:sp>
      <p:sp>
        <p:nvSpPr>
          <p:cNvPr id="9" name="Flödesschema: Koppling 8"/>
          <p:cNvSpPr/>
          <p:nvPr/>
        </p:nvSpPr>
        <p:spPr bwMode="auto">
          <a:xfrm>
            <a:off x="7587770" y="4422179"/>
            <a:ext cx="397176" cy="389513"/>
          </a:xfrm>
          <a:prstGeom prst="flowChartConnector">
            <a:avLst/>
          </a:prstGeom>
          <a:noFill/>
          <a:ln w="9525" cap="flat" cmpd="sng" algn="ctr">
            <a:solidFill>
              <a:srgbClr val="003468"/>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sv-SE" sz="1200" b="0" i="0" u="none" strike="noStrike" cap="none" normalizeH="0" baseline="0" dirty="0" smtClean="0">
                <a:ln>
                  <a:noFill/>
                </a:ln>
                <a:solidFill>
                  <a:schemeClr val="tx1"/>
                </a:solidFill>
                <a:effectLst/>
                <a:latin typeface="Verdana" pitchFamily="34" charset="0"/>
                <a:ea typeface="Geneva" pitchFamily="1" charset="-128"/>
              </a:rPr>
              <a:t>4</a:t>
            </a:r>
          </a:p>
        </p:txBody>
      </p:sp>
    </p:spTree>
    <p:extLst>
      <p:ext uri="{BB962C8B-B14F-4D97-AF65-F5344CB8AC3E}">
        <p14:creationId xmlns:p14="http://schemas.microsoft.com/office/powerpoint/2010/main" val="188084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solidFill>
                  <a:schemeClr val="bg1">
                    <a:lumMod val="50000"/>
                  </a:schemeClr>
                </a:solidFill>
              </a:rPr>
              <a:t>Hur skulle det se ut om patienten själv kunde välja?</a:t>
            </a:r>
            <a:br>
              <a:rPr lang="sv-SE" dirty="0">
                <a:solidFill>
                  <a:schemeClr val="bg1">
                    <a:lumMod val="50000"/>
                  </a:schemeClr>
                </a:solidFill>
              </a:rPr>
            </a:br>
            <a:r>
              <a:rPr lang="sv-SE" dirty="0">
                <a:solidFill>
                  <a:schemeClr val="bg1">
                    <a:lumMod val="50000"/>
                  </a:schemeClr>
                </a:solidFill>
              </a:rPr>
              <a:t>- Exempel på möjliga vägar</a:t>
            </a:r>
          </a:p>
        </p:txBody>
      </p:sp>
      <p:graphicFrame>
        <p:nvGraphicFramePr>
          <p:cNvPr id="3" name="Diagram 2"/>
          <p:cNvGraphicFramePr/>
          <p:nvPr>
            <p:extLst>
              <p:ext uri="{D42A27DB-BD31-4B8C-83A1-F6EECF244321}">
                <p14:modId xmlns:p14="http://schemas.microsoft.com/office/powerpoint/2010/main" val="939674024"/>
              </p:ext>
            </p:extLst>
          </p:nvPr>
        </p:nvGraphicFramePr>
        <p:xfrm>
          <a:off x="2136468" y="2710148"/>
          <a:ext cx="6182032" cy="701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ruta 3"/>
          <p:cNvSpPr txBox="1"/>
          <p:nvPr/>
        </p:nvSpPr>
        <p:spPr>
          <a:xfrm>
            <a:off x="2335427" y="2290963"/>
            <a:ext cx="1456138"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sv-SE" sz="1400" b="1" i="0" u="none" strike="noStrike" cap="none" spc="0" normalizeH="0" baseline="0" dirty="0" smtClean="0">
                <a:ln>
                  <a:noFill/>
                </a:ln>
                <a:solidFill>
                  <a:srgbClr val="000000"/>
                </a:solidFill>
                <a:effectLst/>
                <a:uFillTx/>
                <a:latin typeface="+mn-lt"/>
                <a:ea typeface="Helvetica" charset="0"/>
                <a:cs typeface="Helvetica" charset="0"/>
                <a:sym typeface="Verdana"/>
              </a:rPr>
              <a:t>Före besöket</a:t>
            </a:r>
            <a:endParaRPr kumimoji="0" lang="sv-SE" sz="1400" b="1" i="0" u="none" strike="noStrike" cap="none" spc="0" normalizeH="0" baseline="0" dirty="0">
              <a:ln>
                <a:noFill/>
              </a:ln>
              <a:solidFill>
                <a:srgbClr val="000000"/>
              </a:solidFill>
              <a:effectLst/>
              <a:uFillTx/>
              <a:latin typeface="+mn-lt"/>
              <a:ea typeface="Helvetica" charset="0"/>
              <a:cs typeface="Helvetica" charset="0"/>
              <a:sym typeface="Verdana"/>
            </a:endParaRPr>
          </a:p>
        </p:txBody>
      </p:sp>
      <p:sp>
        <p:nvSpPr>
          <p:cNvPr id="5" name="textruta 4"/>
          <p:cNvSpPr txBox="1"/>
          <p:nvPr/>
        </p:nvSpPr>
        <p:spPr>
          <a:xfrm>
            <a:off x="4386671" y="2290963"/>
            <a:ext cx="1497219"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sv-SE" sz="1400" b="1" dirty="0" smtClean="0">
                <a:solidFill>
                  <a:srgbClr val="000000"/>
                </a:solidFill>
                <a:latin typeface="+mn-lt"/>
                <a:ea typeface="Helvetica" charset="0"/>
                <a:cs typeface="Helvetica" charset="0"/>
                <a:sym typeface="Verdana"/>
              </a:rPr>
              <a:t>Vid ankomst</a:t>
            </a:r>
            <a:endParaRPr kumimoji="0" lang="sv-SE" sz="1400" b="1" i="0" u="none" strike="noStrike" cap="none" spc="0" normalizeH="0" baseline="0" dirty="0">
              <a:ln>
                <a:noFill/>
              </a:ln>
              <a:solidFill>
                <a:srgbClr val="000000"/>
              </a:solidFill>
              <a:effectLst/>
              <a:uFillTx/>
              <a:latin typeface="+mn-lt"/>
              <a:ea typeface="Helvetica" charset="0"/>
              <a:cs typeface="Helvetica" charset="0"/>
              <a:sym typeface="Verdana"/>
            </a:endParaRPr>
          </a:p>
        </p:txBody>
      </p:sp>
      <p:sp>
        <p:nvSpPr>
          <p:cNvPr id="6" name="textruta 5"/>
          <p:cNvSpPr txBox="1"/>
          <p:nvPr/>
        </p:nvSpPr>
        <p:spPr>
          <a:xfrm>
            <a:off x="6487139" y="2290963"/>
            <a:ext cx="1631249"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sv-SE" sz="1400" b="1" i="0" u="none" strike="noStrike" cap="none" spc="0" normalizeH="0" baseline="0" dirty="0" smtClean="0">
                <a:ln>
                  <a:noFill/>
                </a:ln>
                <a:solidFill>
                  <a:srgbClr val="000000"/>
                </a:solidFill>
                <a:effectLst/>
                <a:uFillTx/>
                <a:latin typeface="+mn-lt"/>
                <a:ea typeface="Helvetica" charset="0"/>
                <a:cs typeface="Helvetica" charset="0"/>
                <a:sym typeface="Verdana"/>
              </a:rPr>
              <a:t>Efter besöket</a:t>
            </a:r>
            <a:endParaRPr kumimoji="0" lang="sv-SE" sz="1400" b="1" i="0" u="none" strike="noStrike" cap="none" spc="0" normalizeH="0" baseline="0" dirty="0">
              <a:ln>
                <a:noFill/>
              </a:ln>
              <a:solidFill>
                <a:srgbClr val="000000"/>
              </a:solidFill>
              <a:effectLst/>
              <a:uFillTx/>
              <a:latin typeface="+mn-lt"/>
              <a:ea typeface="Helvetica" charset="0"/>
              <a:cs typeface="Helvetica" charset="0"/>
              <a:sym typeface="Verdana"/>
            </a:endParaRPr>
          </a:p>
        </p:txBody>
      </p:sp>
      <p:graphicFrame>
        <p:nvGraphicFramePr>
          <p:cNvPr id="7" name="Diagram 6"/>
          <p:cNvGraphicFramePr/>
          <p:nvPr>
            <p:extLst>
              <p:ext uri="{D42A27DB-BD31-4B8C-83A1-F6EECF244321}">
                <p14:modId xmlns:p14="http://schemas.microsoft.com/office/powerpoint/2010/main" val="363355226"/>
              </p:ext>
            </p:extLst>
          </p:nvPr>
        </p:nvGraphicFramePr>
        <p:xfrm>
          <a:off x="2123768" y="3528588"/>
          <a:ext cx="6182032" cy="7018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extLst>
              <p:ext uri="{D42A27DB-BD31-4B8C-83A1-F6EECF244321}">
                <p14:modId xmlns:p14="http://schemas.microsoft.com/office/powerpoint/2010/main" val="3533368380"/>
              </p:ext>
            </p:extLst>
          </p:nvPr>
        </p:nvGraphicFramePr>
        <p:xfrm>
          <a:off x="2111068" y="4347028"/>
          <a:ext cx="6182032" cy="70183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9" name="Diagram 8"/>
          <p:cNvGraphicFramePr/>
          <p:nvPr>
            <p:extLst>
              <p:ext uri="{D42A27DB-BD31-4B8C-83A1-F6EECF244321}">
                <p14:modId xmlns:p14="http://schemas.microsoft.com/office/powerpoint/2010/main" val="1011181642"/>
              </p:ext>
            </p:extLst>
          </p:nvPr>
        </p:nvGraphicFramePr>
        <p:xfrm>
          <a:off x="2123768" y="5165468"/>
          <a:ext cx="6182032" cy="70183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0" name="textruta 9"/>
          <p:cNvSpPr txBox="1"/>
          <p:nvPr/>
        </p:nvSpPr>
        <p:spPr>
          <a:xfrm>
            <a:off x="457200" y="2799455"/>
            <a:ext cx="1679268"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sv-SE" sz="1400" b="1" i="0" u="none" strike="noStrike" cap="none" spc="0" normalizeH="0" baseline="0" dirty="0">
                <a:ln>
                  <a:noFill/>
                </a:ln>
                <a:solidFill>
                  <a:srgbClr val="000000"/>
                </a:solidFill>
                <a:effectLst/>
                <a:uFillTx/>
                <a:latin typeface="+mn-lt"/>
                <a:ea typeface="Helvetica" charset="0"/>
                <a:cs typeface="Helvetica" charset="0"/>
                <a:sym typeface="Verdana"/>
              </a:rPr>
              <a:t>Självständig</a:t>
            </a:r>
            <a:r>
              <a:rPr lang="sv-SE" sz="1400" b="1" dirty="0">
                <a:latin typeface="+mn-lt"/>
                <a:ea typeface="Helvetica" charset="0"/>
                <a:cs typeface="Helvetica" charset="0"/>
              </a:rPr>
              <a:t> &amp; </a:t>
            </a:r>
            <a:r>
              <a:rPr kumimoji="0" lang="sv-SE" sz="1400" b="1" i="0" u="none" strike="noStrike" cap="none" spc="0" normalizeH="0" baseline="0" dirty="0">
                <a:ln>
                  <a:noFill/>
                </a:ln>
                <a:solidFill>
                  <a:srgbClr val="000000"/>
                </a:solidFill>
                <a:effectLst/>
                <a:uFillTx/>
                <a:latin typeface="+mn-lt"/>
                <a:ea typeface="Helvetica" charset="0"/>
                <a:cs typeface="Helvetica" charset="0"/>
                <a:sym typeface="Verdana"/>
              </a:rPr>
              <a:t>engagerad</a:t>
            </a:r>
          </a:p>
        </p:txBody>
      </p:sp>
      <p:sp>
        <p:nvSpPr>
          <p:cNvPr id="11" name="textruta 10"/>
          <p:cNvSpPr txBox="1"/>
          <p:nvPr/>
        </p:nvSpPr>
        <p:spPr>
          <a:xfrm>
            <a:off x="457200" y="3617463"/>
            <a:ext cx="1666568"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sv-SE" sz="1400" b="1" i="0" u="none" strike="noStrike" cap="none" spc="0" normalizeH="0" baseline="0" dirty="0">
                <a:ln>
                  <a:noFill/>
                </a:ln>
                <a:solidFill>
                  <a:srgbClr val="000000"/>
                </a:solidFill>
                <a:effectLst/>
                <a:uFillTx/>
                <a:latin typeface="+mn-lt"/>
                <a:ea typeface="Helvetica" charset="0"/>
                <a:cs typeface="Helvetica" charset="0"/>
                <a:sym typeface="Verdana"/>
              </a:rPr>
              <a:t>Orolig </a:t>
            </a:r>
            <a:r>
              <a:rPr lang="sv-SE" sz="1400" b="1" dirty="0">
                <a:latin typeface="+mn-lt"/>
                <a:ea typeface="Helvetica" charset="0"/>
                <a:cs typeface="Helvetica" charset="0"/>
              </a:rPr>
              <a:t>&amp; </a:t>
            </a:r>
            <a:br>
              <a:rPr lang="sv-SE" sz="1400" b="1" dirty="0">
                <a:latin typeface="+mn-lt"/>
                <a:ea typeface="Helvetica" charset="0"/>
                <a:cs typeface="Helvetica" charset="0"/>
              </a:rPr>
            </a:br>
            <a:r>
              <a:rPr kumimoji="0" lang="sv-SE" sz="1400" b="1" i="0" u="none" strike="noStrike" cap="none" spc="0" normalizeH="0" baseline="0" dirty="0">
                <a:ln>
                  <a:noFill/>
                </a:ln>
                <a:solidFill>
                  <a:srgbClr val="000000"/>
                </a:solidFill>
                <a:effectLst/>
                <a:uFillTx/>
                <a:latin typeface="+mn-lt"/>
                <a:ea typeface="Helvetica" charset="0"/>
                <a:cs typeface="Helvetica" charset="0"/>
                <a:sym typeface="Verdana"/>
              </a:rPr>
              <a:t>engagerad</a:t>
            </a:r>
          </a:p>
        </p:txBody>
      </p:sp>
      <p:sp>
        <p:nvSpPr>
          <p:cNvPr id="12" name="textruta 11"/>
          <p:cNvSpPr txBox="1"/>
          <p:nvPr/>
        </p:nvSpPr>
        <p:spPr>
          <a:xfrm>
            <a:off x="457200" y="4438327"/>
            <a:ext cx="1653868"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sv-SE" sz="1400" b="1" i="0" u="none" strike="noStrike" cap="none" spc="0" normalizeH="0" baseline="0" dirty="0">
                <a:ln>
                  <a:noFill/>
                </a:ln>
                <a:solidFill>
                  <a:srgbClr val="000000"/>
                </a:solidFill>
                <a:effectLst/>
                <a:uFillTx/>
                <a:latin typeface="+mn-lt"/>
                <a:ea typeface="Helvetica" charset="0"/>
                <a:cs typeface="Helvetica" charset="0"/>
                <a:sym typeface="Verdana"/>
              </a:rPr>
              <a:t>Traditionell </a:t>
            </a:r>
            <a:r>
              <a:rPr lang="sv-SE" sz="1400" b="1" dirty="0">
                <a:latin typeface="+mn-lt"/>
                <a:ea typeface="Helvetica" charset="0"/>
                <a:cs typeface="Helvetica" charset="0"/>
              </a:rPr>
              <a:t>&amp; </a:t>
            </a:r>
            <a:r>
              <a:rPr lang="sv-SE" sz="1400" b="1" dirty="0" err="1">
                <a:latin typeface="+mn-lt"/>
                <a:ea typeface="Helvetica" charset="0"/>
                <a:cs typeface="Helvetica" charset="0"/>
              </a:rPr>
              <a:t>o</a:t>
            </a:r>
            <a:r>
              <a:rPr kumimoji="0" lang="sv-SE" sz="1400" b="1" i="0" u="none" strike="noStrike" cap="none" spc="0" normalizeH="0" baseline="0" dirty="0" err="1">
                <a:ln>
                  <a:noFill/>
                </a:ln>
                <a:solidFill>
                  <a:srgbClr val="000000"/>
                </a:solidFill>
                <a:effectLst/>
                <a:uFillTx/>
                <a:latin typeface="+mn-lt"/>
                <a:ea typeface="Helvetica" charset="0"/>
                <a:cs typeface="Helvetica" charset="0"/>
                <a:sym typeface="Verdana"/>
              </a:rPr>
              <a:t>brydd</a:t>
            </a:r>
            <a:endParaRPr kumimoji="0" lang="sv-SE" sz="1400" b="1" i="0" u="none" strike="noStrike" cap="none" spc="0" normalizeH="0" baseline="0" dirty="0">
              <a:ln>
                <a:noFill/>
              </a:ln>
              <a:solidFill>
                <a:srgbClr val="000000"/>
              </a:solidFill>
              <a:effectLst/>
              <a:uFillTx/>
              <a:latin typeface="+mn-lt"/>
              <a:ea typeface="Helvetica" charset="0"/>
              <a:cs typeface="Helvetica" charset="0"/>
              <a:sym typeface="Verdana"/>
            </a:endParaRPr>
          </a:p>
        </p:txBody>
      </p:sp>
      <p:sp>
        <p:nvSpPr>
          <p:cNvPr id="13" name="textruta 12"/>
          <p:cNvSpPr txBox="1"/>
          <p:nvPr/>
        </p:nvSpPr>
        <p:spPr>
          <a:xfrm>
            <a:off x="457200" y="5254775"/>
            <a:ext cx="1653868"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sv-SE" sz="1400" b="1" i="0" u="none" strike="noStrike" cap="none" spc="0" normalizeH="0" baseline="0" dirty="0">
                <a:ln>
                  <a:noFill/>
                </a:ln>
                <a:solidFill>
                  <a:srgbClr val="000000"/>
                </a:solidFill>
                <a:effectLst/>
                <a:uFillTx/>
                <a:latin typeface="+mn-lt"/>
                <a:ea typeface="Helvetica" charset="0"/>
                <a:cs typeface="Helvetica" charset="0"/>
                <a:sym typeface="Verdana"/>
              </a:rPr>
              <a:t>Sårbar </a:t>
            </a:r>
            <a:r>
              <a:rPr lang="sv-SE" sz="1400" b="1" dirty="0">
                <a:latin typeface="+mn-lt"/>
                <a:ea typeface="Helvetica" charset="0"/>
                <a:cs typeface="Helvetica" charset="0"/>
              </a:rPr>
              <a:t>&amp; </a:t>
            </a:r>
          </a:p>
          <a:p>
            <a:pPr marL="0" marR="0" indent="0" defTabSz="914400" rtl="0" fontAlgn="auto" latinLnBrk="0" hangingPunct="0">
              <a:lnSpc>
                <a:spcPct val="100000"/>
              </a:lnSpc>
              <a:spcBef>
                <a:spcPts val="0"/>
              </a:spcBef>
              <a:spcAft>
                <a:spcPts val="0"/>
              </a:spcAft>
              <a:buClrTx/>
              <a:buSzTx/>
              <a:buFontTx/>
              <a:buNone/>
              <a:tabLst/>
            </a:pPr>
            <a:r>
              <a:rPr lang="sv-SE" sz="1400" b="1" dirty="0">
                <a:latin typeface="+mn-lt"/>
                <a:ea typeface="Helvetica" charset="0"/>
                <a:cs typeface="Helvetica" charset="0"/>
              </a:rPr>
              <a:t>orolig</a:t>
            </a:r>
            <a:endParaRPr kumimoji="0" lang="sv-SE" sz="1400" b="1" i="0" u="none" strike="noStrike" cap="none" spc="0" normalizeH="0" baseline="0" dirty="0">
              <a:ln>
                <a:noFill/>
              </a:ln>
              <a:solidFill>
                <a:srgbClr val="000000"/>
              </a:solidFill>
              <a:effectLst/>
              <a:uFillTx/>
              <a:latin typeface="+mn-lt"/>
              <a:ea typeface="Helvetica" charset="0"/>
              <a:cs typeface="Helvetica" charset="0"/>
              <a:sym typeface="Verdana"/>
            </a:endParaRPr>
          </a:p>
        </p:txBody>
      </p:sp>
      <p:sp>
        <p:nvSpPr>
          <p:cNvPr id="16" name="Flödesschema: Koppling 15"/>
          <p:cNvSpPr/>
          <p:nvPr/>
        </p:nvSpPr>
        <p:spPr bwMode="auto">
          <a:xfrm>
            <a:off x="60024" y="2866307"/>
            <a:ext cx="397176" cy="389513"/>
          </a:xfrm>
          <a:prstGeom prst="flowChartConnector">
            <a:avLst/>
          </a:prstGeom>
          <a:noFill/>
          <a:ln w="9525" cap="flat" cmpd="sng" algn="ctr">
            <a:solidFill>
              <a:srgbClr val="003468"/>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sv-SE" sz="1200" b="0" i="0" u="none" strike="noStrike" cap="none" normalizeH="0" baseline="0" dirty="0" smtClean="0">
                <a:ln>
                  <a:noFill/>
                </a:ln>
                <a:solidFill>
                  <a:schemeClr val="tx1"/>
                </a:solidFill>
                <a:effectLst/>
                <a:latin typeface="Verdana" pitchFamily="34" charset="0"/>
                <a:ea typeface="Geneva" pitchFamily="1" charset="-128"/>
              </a:rPr>
              <a:t>1</a:t>
            </a:r>
          </a:p>
        </p:txBody>
      </p:sp>
      <p:sp>
        <p:nvSpPr>
          <p:cNvPr id="17" name="Flödesschema: Koppling 16"/>
          <p:cNvSpPr/>
          <p:nvPr/>
        </p:nvSpPr>
        <p:spPr bwMode="auto">
          <a:xfrm>
            <a:off x="60024" y="3684315"/>
            <a:ext cx="397176" cy="389513"/>
          </a:xfrm>
          <a:prstGeom prst="flowChartConnector">
            <a:avLst/>
          </a:prstGeom>
          <a:noFill/>
          <a:ln w="9525" cap="flat" cmpd="sng" algn="ctr">
            <a:solidFill>
              <a:srgbClr val="003468"/>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sv-SE" sz="1200" b="0" i="0" u="none" strike="noStrike" cap="none" normalizeH="0" baseline="0" dirty="0" smtClean="0">
                <a:ln>
                  <a:noFill/>
                </a:ln>
                <a:solidFill>
                  <a:schemeClr val="tx1"/>
                </a:solidFill>
                <a:effectLst/>
                <a:latin typeface="Verdana" pitchFamily="34" charset="0"/>
                <a:ea typeface="Geneva" pitchFamily="1" charset="-128"/>
              </a:rPr>
              <a:t>2</a:t>
            </a:r>
          </a:p>
        </p:txBody>
      </p:sp>
      <p:sp>
        <p:nvSpPr>
          <p:cNvPr id="18" name="Flödesschema: Koppling 17"/>
          <p:cNvSpPr/>
          <p:nvPr/>
        </p:nvSpPr>
        <p:spPr bwMode="auto">
          <a:xfrm>
            <a:off x="60024" y="4497013"/>
            <a:ext cx="397176" cy="389513"/>
          </a:xfrm>
          <a:prstGeom prst="flowChartConnector">
            <a:avLst/>
          </a:prstGeom>
          <a:noFill/>
          <a:ln w="9525" cap="flat" cmpd="sng" algn="ctr">
            <a:solidFill>
              <a:srgbClr val="003468"/>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sv-SE" sz="1200" b="0" i="0" u="none" strike="noStrike" cap="none" normalizeH="0" baseline="0" dirty="0" smtClean="0">
                <a:ln>
                  <a:noFill/>
                </a:ln>
                <a:solidFill>
                  <a:schemeClr val="tx1"/>
                </a:solidFill>
                <a:effectLst/>
                <a:latin typeface="Verdana" pitchFamily="34" charset="0"/>
                <a:ea typeface="Geneva" pitchFamily="1" charset="-128"/>
              </a:rPr>
              <a:t>3</a:t>
            </a:r>
          </a:p>
        </p:txBody>
      </p:sp>
      <p:sp>
        <p:nvSpPr>
          <p:cNvPr id="19" name="Flödesschema: Koppling 18"/>
          <p:cNvSpPr/>
          <p:nvPr/>
        </p:nvSpPr>
        <p:spPr bwMode="auto">
          <a:xfrm>
            <a:off x="60024" y="5321627"/>
            <a:ext cx="397176" cy="389513"/>
          </a:xfrm>
          <a:prstGeom prst="flowChartConnector">
            <a:avLst/>
          </a:prstGeom>
          <a:noFill/>
          <a:ln w="9525" cap="flat" cmpd="sng" algn="ctr">
            <a:solidFill>
              <a:srgbClr val="003468"/>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sv-SE" sz="1200" b="0" i="0" u="none" strike="noStrike" cap="none" normalizeH="0" baseline="0" dirty="0" smtClean="0">
                <a:ln>
                  <a:noFill/>
                </a:ln>
                <a:solidFill>
                  <a:schemeClr val="tx1"/>
                </a:solidFill>
                <a:effectLst/>
                <a:latin typeface="Verdana" pitchFamily="34" charset="0"/>
                <a:ea typeface="Geneva" pitchFamily="1" charset="-128"/>
              </a:rPr>
              <a:t>4</a:t>
            </a:r>
          </a:p>
        </p:txBody>
      </p:sp>
    </p:spTree>
    <p:extLst>
      <p:ext uri="{BB962C8B-B14F-4D97-AF65-F5344CB8AC3E}">
        <p14:creationId xmlns:p14="http://schemas.microsoft.com/office/powerpoint/2010/main" val="2134217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Ersättning för videobesök 2018!</a:t>
            </a:r>
            <a:endParaRPr lang="sv-SE" dirty="0"/>
          </a:p>
        </p:txBody>
      </p:sp>
      <p:sp>
        <p:nvSpPr>
          <p:cNvPr id="3" name="Platshållare för innehåll 2"/>
          <p:cNvSpPr>
            <a:spLocks noGrp="1"/>
          </p:cNvSpPr>
          <p:nvPr>
            <p:ph idx="1"/>
          </p:nvPr>
        </p:nvSpPr>
        <p:spPr/>
        <p:txBody>
          <a:bodyPr>
            <a:normAutofit lnSpcReduction="10000"/>
          </a:bodyPr>
          <a:lstStyle/>
          <a:p>
            <a:r>
              <a:rPr lang="sv-SE" dirty="0" smtClean="0"/>
              <a:t>Ny </a:t>
            </a:r>
            <a:r>
              <a:rPr lang="sv-SE" dirty="0" err="1" smtClean="0"/>
              <a:t>app</a:t>
            </a:r>
            <a:r>
              <a:rPr lang="sv-SE" dirty="0" smtClean="0"/>
              <a:t> via SLSO ”Alltid öppet” (istället för 1177)</a:t>
            </a:r>
          </a:p>
          <a:p>
            <a:r>
              <a:rPr lang="sv-SE" dirty="0" smtClean="0"/>
              <a:t>Via tidboken i TC</a:t>
            </a:r>
          </a:p>
          <a:p>
            <a:r>
              <a:rPr lang="sv-SE" dirty="0" smtClean="0"/>
              <a:t>Kamera </a:t>
            </a:r>
            <a:r>
              <a:rPr lang="sv-SE" smtClean="0"/>
              <a:t>och headset</a:t>
            </a:r>
            <a:endParaRPr lang="sv-SE" dirty="0" smtClean="0"/>
          </a:p>
          <a:p>
            <a:r>
              <a:rPr lang="sv-SE" dirty="0" smtClean="0"/>
              <a:t>Återbesök med kontinuitet</a:t>
            </a:r>
          </a:p>
          <a:p>
            <a:r>
              <a:rPr lang="sv-SE" dirty="0" smtClean="0"/>
              <a:t>Rutiner för t ex antibiotika, beroendeframkallande läkemedel, sjukskrivning… vad lämpar sig för video</a:t>
            </a:r>
          </a:p>
          <a:p>
            <a:r>
              <a:rPr lang="sv-SE" dirty="0" smtClean="0"/>
              <a:t>Patientavgift faktureras</a:t>
            </a:r>
            <a:endParaRPr lang="sv-SE" dirty="0"/>
          </a:p>
        </p:txBody>
      </p:sp>
    </p:spTree>
    <p:extLst>
      <p:ext uri="{BB962C8B-B14F-4D97-AF65-F5344CB8AC3E}">
        <p14:creationId xmlns:p14="http://schemas.microsoft.com/office/powerpoint/2010/main" val="3618503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18750"/>
            <a:ext cx="9144000" cy="5143500"/>
          </a:xfrm>
          <a:prstGeom prst="rect">
            <a:avLst/>
          </a:prstGeom>
        </p:spPr>
      </p:pic>
      <p:sp>
        <p:nvSpPr>
          <p:cNvPr id="4" name="Flödesschema: Process 3"/>
          <p:cNvSpPr/>
          <p:nvPr/>
        </p:nvSpPr>
        <p:spPr bwMode="auto">
          <a:xfrm>
            <a:off x="7101903" y="5585251"/>
            <a:ext cx="2042097" cy="276999"/>
          </a:xfrm>
          <a:prstGeom prst="flowChartProcess">
            <a:avLst/>
          </a:prstGeom>
          <a:noFill/>
          <a:ln w="9525" cap="flat" cmpd="sng" algn="ctr">
            <a:solidFill>
              <a:srgbClr val="003468"/>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sv-SE" sz="1200" b="0" i="0" u="none" strike="noStrike" cap="none" normalizeH="0" baseline="0" dirty="0" smtClean="0">
                <a:ln>
                  <a:noFill/>
                </a:ln>
                <a:solidFill>
                  <a:schemeClr val="bg1"/>
                </a:solidFill>
                <a:effectLst/>
                <a:latin typeface="Verdana" pitchFamily="34" charset="0"/>
                <a:ea typeface="Geneva" pitchFamily="1" charset="-128"/>
              </a:rPr>
              <a:t>Källa: www.naturbild.ch</a:t>
            </a:r>
          </a:p>
        </p:txBody>
      </p:sp>
    </p:spTree>
    <p:extLst>
      <p:ext uri="{BB962C8B-B14F-4D97-AF65-F5344CB8AC3E}">
        <p14:creationId xmlns:p14="http://schemas.microsoft.com/office/powerpoint/2010/main" val="22728726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oAutofit/>
          </a:bodyPr>
          <a:lstStyle/>
          <a:p>
            <a:r>
              <a:rPr lang="sv-SE" sz="2800" b="1" dirty="0">
                <a:solidFill>
                  <a:schemeClr val="bg1">
                    <a:lumMod val="50000"/>
                  </a:schemeClr>
                </a:solidFill>
              </a:rPr>
              <a:t>Tänk om det var så här…</a:t>
            </a:r>
          </a:p>
        </p:txBody>
      </p:sp>
      <p:pic>
        <p:nvPicPr>
          <p:cNvPr id="3" name="cRVTdBlfuDQ"/>
          <p:cNvPicPr>
            <a:picLocks noRot="1" noChangeAspect="1"/>
          </p:cNvPicPr>
          <p:nvPr>
            <a:videoFile r:link="rId1"/>
          </p:nvPr>
        </p:nvPicPr>
        <p:blipFill>
          <a:blip r:embed="rId4"/>
          <a:stretch>
            <a:fillRect/>
          </a:stretch>
        </p:blipFill>
        <p:spPr>
          <a:xfrm>
            <a:off x="457200" y="1367105"/>
            <a:ext cx="8409398" cy="4591906"/>
          </a:xfrm>
          <a:prstGeom prst="rect">
            <a:avLst/>
          </a:prstGeom>
        </p:spPr>
      </p:pic>
    </p:spTree>
    <p:extLst>
      <p:ext uri="{BB962C8B-B14F-4D97-AF65-F5344CB8AC3E}">
        <p14:creationId xmlns:p14="http://schemas.microsoft.com/office/powerpoint/2010/main" val="41887996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latshållare för innehåll 18"/>
          <p:cNvGraphicFramePr>
            <a:graphicFrameLocks/>
          </p:cNvGraphicFramePr>
          <p:nvPr>
            <p:extLst>
              <p:ext uri="{D42A27DB-BD31-4B8C-83A1-F6EECF244321}">
                <p14:modId xmlns:p14="http://schemas.microsoft.com/office/powerpoint/2010/main" val="2930477060"/>
              </p:ext>
            </p:extLst>
          </p:nvPr>
        </p:nvGraphicFramePr>
        <p:xfrm>
          <a:off x="1606062" y="5367750"/>
          <a:ext cx="5943599" cy="873760"/>
        </p:xfrm>
        <a:graphic>
          <a:graphicData uri="http://schemas.openxmlformats.org/drawingml/2006/table">
            <a:tbl>
              <a:tblPr firstRow="1" bandRow="1">
                <a:tableStyleId>{5C22544A-7EE6-4342-B048-85BDC9FD1C3A}</a:tableStyleId>
              </a:tblPr>
              <a:tblGrid>
                <a:gridCol w="838861">
                  <a:extLst>
                    <a:ext uri="{9D8B030D-6E8A-4147-A177-3AD203B41FA5}">
                      <a16:colId xmlns:a16="http://schemas.microsoft.com/office/drawing/2014/main" val="2654318362"/>
                    </a:ext>
                  </a:extLst>
                </a:gridCol>
                <a:gridCol w="734004">
                  <a:extLst>
                    <a:ext uri="{9D8B030D-6E8A-4147-A177-3AD203B41FA5}">
                      <a16:colId xmlns:a16="http://schemas.microsoft.com/office/drawing/2014/main" val="1033766725"/>
                    </a:ext>
                  </a:extLst>
                </a:gridCol>
                <a:gridCol w="707789">
                  <a:extLst>
                    <a:ext uri="{9D8B030D-6E8A-4147-A177-3AD203B41FA5}">
                      <a16:colId xmlns:a16="http://schemas.microsoft.com/office/drawing/2014/main" val="966116978"/>
                    </a:ext>
                  </a:extLst>
                </a:gridCol>
                <a:gridCol w="852933">
                  <a:extLst>
                    <a:ext uri="{9D8B030D-6E8A-4147-A177-3AD203B41FA5}">
                      <a16:colId xmlns:a16="http://schemas.microsoft.com/office/drawing/2014/main" val="4274551524"/>
                    </a:ext>
                  </a:extLst>
                </a:gridCol>
                <a:gridCol w="772207">
                  <a:extLst>
                    <a:ext uri="{9D8B030D-6E8A-4147-A177-3AD203B41FA5}">
                      <a16:colId xmlns:a16="http://schemas.microsoft.com/office/drawing/2014/main" val="3558243706"/>
                    </a:ext>
                  </a:extLst>
                </a:gridCol>
                <a:gridCol w="1071154">
                  <a:extLst>
                    <a:ext uri="{9D8B030D-6E8A-4147-A177-3AD203B41FA5}">
                      <a16:colId xmlns:a16="http://schemas.microsoft.com/office/drawing/2014/main" val="793644397"/>
                    </a:ext>
                  </a:extLst>
                </a:gridCol>
                <a:gridCol w="966651">
                  <a:extLst>
                    <a:ext uri="{9D8B030D-6E8A-4147-A177-3AD203B41FA5}">
                      <a16:colId xmlns:a16="http://schemas.microsoft.com/office/drawing/2014/main" val="4067641071"/>
                    </a:ext>
                  </a:extLst>
                </a:gridCol>
              </a:tblGrid>
              <a:tr h="370840">
                <a:tc>
                  <a:txBody>
                    <a:bodyPr/>
                    <a:lstStyle/>
                    <a:p>
                      <a:endParaRPr lang="sv-SE" sz="900" dirty="0"/>
                    </a:p>
                  </a:txBody>
                  <a:tcPr/>
                </a:tc>
                <a:tc>
                  <a:txBody>
                    <a:bodyPr/>
                    <a:lstStyle/>
                    <a:p>
                      <a:r>
                        <a:rPr lang="sv-SE" sz="900" b="0" dirty="0" smtClean="0"/>
                        <a:t>Informativ</a:t>
                      </a:r>
                      <a:endParaRPr lang="sv-SE" sz="900" b="0" dirty="0"/>
                    </a:p>
                  </a:txBody>
                  <a:tcPr marL="45720" marR="45720"/>
                </a:tc>
                <a:tc>
                  <a:txBody>
                    <a:bodyPr/>
                    <a:lstStyle/>
                    <a:p>
                      <a:r>
                        <a:rPr lang="sv-SE" sz="900" b="0" dirty="0"/>
                        <a:t>Lätt</a:t>
                      </a:r>
                      <a:r>
                        <a:rPr lang="sv-SE" sz="900" b="0" baseline="0" dirty="0"/>
                        <a:t> att hitta</a:t>
                      </a:r>
                      <a:endParaRPr lang="sv-SE" sz="900" b="0" dirty="0"/>
                    </a:p>
                  </a:txBody>
                  <a:tcPr marL="45720" marR="45720"/>
                </a:tc>
                <a:tc>
                  <a:txBody>
                    <a:bodyPr/>
                    <a:lstStyle/>
                    <a:p>
                      <a:r>
                        <a:rPr lang="sv-SE" sz="900" b="0" dirty="0"/>
                        <a:t>Lätt att tolka och värdera</a:t>
                      </a:r>
                    </a:p>
                  </a:txBody>
                  <a:tcPr marL="45720" marR="45720"/>
                </a:tc>
                <a:tc>
                  <a:txBody>
                    <a:bodyPr/>
                    <a:lstStyle/>
                    <a:p>
                      <a:r>
                        <a:rPr lang="sv-SE" sz="900" b="0" dirty="0"/>
                        <a:t>Neutral och objektiv</a:t>
                      </a:r>
                    </a:p>
                  </a:txBody>
                  <a:tcPr marL="45720" marR="45720"/>
                </a:tc>
                <a:tc>
                  <a:txBody>
                    <a:bodyPr/>
                    <a:lstStyle/>
                    <a:p>
                      <a:r>
                        <a:rPr lang="sv-SE" sz="900" b="0" dirty="0" smtClean="0"/>
                        <a:t>Uppföljningsbar</a:t>
                      </a:r>
                      <a:endParaRPr lang="sv-SE" sz="900" b="0" dirty="0"/>
                    </a:p>
                  </a:txBody>
                  <a:tcPr marL="45720" marR="45720"/>
                </a:tc>
                <a:tc>
                  <a:txBody>
                    <a:bodyPr/>
                    <a:lstStyle/>
                    <a:p>
                      <a:r>
                        <a:rPr lang="sv-SE" sz="900" b="0" dirty="0" smtClean="0"/>
                        <a:t>Nationellt och internationellt</a:t>
                      </a:r>
                      <a:r>
                        <a:rPr lang="sv-SE" sz="900" b="0" baseline="0" dirty="0" smtClean="0"/>
                        <a:t> </a:t>
                      </a:r>
                      <a:r>
                        <a:rPr lang="sv-SE" sz="900" b="0" dirty="0" smtClean="0"/>
                        <a:t>jämförbar</a:t>
                      </a:r>
                      <a:endParaRPr lang="sv-SE" sz="900" b="0" dirty="0"/>
                    </a:p>
                  </a:txBody>
                  <a:tcPr marL="45720" marR="45720"/>
                </a:tc>
                <a:extLst>
                  <a:ext uri="{0D108BD9-81ED-4DB2-BD59-A6C34878D82A}">
                    <a16:rowId xmlns:a16="http://schemas.microsoft.com/office/drawing/2014/main" val="1120899051"/>
                  </a:ext>
                </a:extLst>
              </a:tr>
              <a:tr h="370840">
                <a:tc>
                  <a:txBody>
                    <a:bodyPr/>
                    <a:lstStyle/>
                    <a:p>
                      <a:r>
                        <a:rPr lang="sv-SE" sz="900" kern="0" dirty="0"/>
                        <a:t>Fullständig fritext</a:t>
                      </a:r>
                    </a:p>
                  </a:txBody>
                  <a:tcPr/>
                </a:tc>
                <a:tc>
                  <a:txBody>
                    <a:bodyPr/>
                    <a:lstStyle/>
                    <a:p>
                      <a:pPr algn="ctr"/>
                      <a:r>
                        <a:rPr lang="sv-SE" sz="1800" b="1" i="0" dirty="0" smtClean="0"/>
                        <a:t>J</a:t>
                      </a:r>
                      <a:endParaRPr lang="sv-SE" sz="1800" b="1" i="0" dirty="0"/>
                    </a:p>
                  </a:txBody>
                  <a:tcPr>
                    <a:solidFill>
                      <a:srgbClr val="92D050"/>
                    </a:solidFill>
                  </a:tcPr>
                </a:tc>
                <a:tc>
                  <a:txBody>
                    <a:bodyPr/>
                    <a:lstStyle/>
                    <a:p>
                      <a:pPr algn="ctr"/>
                      <a:r>
                        <a:rPr lang="sv-SE" sz="1800" b="1" dirty="0" smtClean="0"/>
                        <a:t>N</a:t>
                      </a:r>
                      <a:endParaRPr lang="sv-SE" sz="1800" b="1" dirty="0"/>
                    </a:p>
                  </a:txBody>
                  <a:tcPr>
                    <a:solidFill>
                      <a:srgbClr val="C00000"/>
                    </a:solidFill>
                  </a:tcPr>
                </a:tc>
                <a:tc>
                  <a:txBody>
                    <a:bodyPr/>
                    <a:lstStyle/>
                    <a:p>
                      <a:pPr algn="ctr"/>
                      <a:r>
                        <a:rPr lang="sv-SE" sz="1800" b="1" kern="1200" dirty="0" smtClean="0">
                          <a:solidFill>
                            <a:schemeClr val="dk1"/>
                          </a:solidFill>
                          <a:latin typeface="+mn-lt"/>
                          <a:ea typeface="+mn-ea"/>
                          <a:cs typeface="+mn-cs"/>
                        </a:rPr>
                        <a:t>N</a:t>
                      </a:r>
                      <a:endParaRPr lang="sv-SE" sz="1800" b="1" kern="1200" dirty="0">
                        <a:solidFill>
                          <a:schemeClr val="dk1"/>
                        </a:solidFill>
                        <a:latin typeface="+mn-lt"/>
                        <a:ea typeface="+mn-ea"/>
                        <a:cs typeface="+mn-cs"/>
                      </a:endParaRPr>
                    </a:p>
                  </a:txBody>
                  <a:tcPr>
                    <a:solidFill>
                      <a:srgbClr val="C00000"/>
                    </a:solidFill>
                  </a:tcPr>
                </a:tc>
                <a:tc>
                  <a:txBody>
                    <a:bodyPr/>
                    <a:lstStyle/>
                    <a:p>
                      <a:pPr algn="ctr"/>
                      <a:r>
                        <a:rPr lang="sv-SE" sz="1800" b="1" kern="1200" dirty="0" smtClean="0">
                          <a:solidFill>
                            <a:schemeClr val="dk1"/>
                          </a:solidFill>
                          <a:latin typeface="+mn-lt"/>
                          <a:ea typeface="+mn-ea"/>
                          <a:cs typeface="+mn-cs"/>
                        </a:rPr>
                        <a:t>N</a:t>
                      </a:r>
                      <a:endParaRPr lang="sv-SE" sz="1800" b="1" kern="1200" dirty="0">
                        <a:solidFill>
                          <a:schemeClr val="dk1"/>
                        </a:solidFill>
                        <a:latin typeface="+mn-lt"/>
                        <a:ea typeface="+mn-ea"/>
                        <a:cs typeface="+mn-cs"/>
                      </a:endParaRPr>
                    </a:p>
                  </a:txBody>
                  <a:tcPr>
                    <a:solidFill>
                      <a:srgbClr val="C00000"/>
                    </a:solidFill>
                  </a:tcPr>
                </a:tc>
                <a:tc>
                  <a:txBody>
                    <a:bodyPr/>
                    <a:lstStyle/>
                    <a:p>
                      <a:pPr algn="ctr"/>
                      <a:r>
                        <a:rPr lang="sv-SE" sz="1800" b="1" kern="1200" dirty="0" smtClean="0">
                          <a:solidFill>
                            <a:schemeClr val="dk1"/>
                          </a:solidFill>
                          <a:latin typeface="+mn-lt"/>
                          <a:ea typeface="+mn-ea"/>
                          <a:cs typeface="+mn-cs"/>
                        </a:rPr>
                        <a:t>N</a:t>
                      </a:r>
                      <a:endParaRPr lang="sv-SE" sz="1800" b="1" kern="1200" dirty="0">
                        <a:solidFill>
                          <a:schemeClr val="dk1"/>
                        </a:solidFill>
                        <a:latin typeface="+mn-lt"/>
                        <a:ea typeface="+mn-ea"/>
                        <a:cs typeface="+mn-cs"/>
                      </a:endParaRPr>
                    </a:p>
                  </a:txBody>
                  <a:tcPr>
                    <a:solidFill>
                      <a:srgbClr val="C00000"/>
                    </a:solidFill>
                  </a:tcPr>
                </a:tc>
                <a:tc>
                  <a:txBody>
                    <a:bodyPr/>
                    <a:lstStyle/>
                    <a:p>
                      <a:pPr algn="ctr"/>
                      <a:r>
                        <a:rPr lang="sv-SE" sz="1800" b="1" kern="1200" dirty="0" smtClean="0">
                          <a:solidFill>
                            <a:schemeClr val="dk1"/>
                          </a:solidFill>
                          <a:latin typeface="+mn-lt"/>
                          <a:ea typeface="+mn-ea"/>
                          <a:cs typeface="+mn-cs"/>
                        </a:rPr>
                        <a:t>N</a:t>
                      </a:r>
                      <a:endParaRPr lang="sv-SE" sz="1800" b="1" kern="1200" dirty="0">
                        <a:solidFill>
                          <a:schemeClr val="dk1"/>
                        </a:solidFill>
                        <a:latin typeface="+mn-lt"/>
                        <a:ea typeface="+mn-ea"/>
                        <a:cs typeface="+mn-cs"/>
                      </a:endParaRPr>
                    </a:p>
                  </a:txBody>
                  <a:tcPr>
                    <a:solidFill>
                      <a:srgbClr val="C00000"/>
                    </a:solidFill>
                  </a:tcPr>
                </a:tc>
                <a:extLst>
                  <a:ext uri="{0D108BD9-81ED-4DB2-BD59-A6C34878D82A}">
                    <a16:rowId xmlns:a16="http://schemas.microsoft.com/office/drawing/2014/main" val="2245216326"/>
                  </a:ext>
                </a:extLst>
              </a:tr>
            </a:tbl>
          </a:graphicData>
        </a:graphic>
      </p:graphicFrame>
      <p:sp>
        <p:nvSpPr>
          <p:cNvPr id="3" name="Bildtext och tankebubbla 2"/>
          <p:cNvSpPr/>
          <p:nvPr/>
        </p:nvSpPr>
        <p:spPr bwMode="auto">
          <a:xfrm>
            <a:off x="4682214" y="809215"/>
            <a:ext cx="4461786" cy="655915"/>
          </a:xfrm>
          <a:prstGeom prst="cloudCallout">
            <a:avLst>
              <a:gd name="adj1" fmla="val -21941"/>
              <a:gd name="adj2" fmla="val 92642"/>
            </a:avLst>
          </a:prstGeom>
          <a:noFill/>
          <a:ln w="9525" cap="flat" cmpd="sng" algn="ctr">
            <a:solidFill>
              <a:srgbClr val="003468"/>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sv-SE" sz="2200" b="0" i="0" u="none" strike="noStrike" cap="none" normalizeH="0" baseline="0" dirty="0" smtClean="0">
                <a:ln>
                  <a:noFill/>
                </a:ln>
                <a:solidFill>
                  <a:schemeClr val="tx1"/>
                </a:solidFill>
                <a:effectLst/>
                <a:latin typeface="Verdana" pitchFamily="34" charset="0"/>
                <a:ea typeface="Geneva" pitchFamily="1" charset="-128"/>
              </a:rPr>
              <a:t>Tankar? Bra/dåligt?</a:t>
            </a:r>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632155"/>
            <a:ext cx="9144001" cy="3735595"/>
          </a:xfrm>
          <a:prstGeom prst="rect">
            <a:avLst/>
          </a:prstGeom>
        </p:spPr>
      </p:pic>
    </p:spTree>
    <p:extLst>
      <p:ext uri="{BB962C8B-B14F-4D97-AF65-F5344CB8AC3E}">
        <p14:creationId xmlns:p14="http://schemas.microsoft.com/office/powerpoint/2010/main" val="32979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Platshållare för innehåll 18"/>
          <p:cNvGraphicFramePr>
            <a:graphicFrameLocks noGrp="1"/>
          </p:cNvGraphicFramePr>
          <p:nvPr>
            <p:ph sz="half" idx="1"/>
            <p:extLst>
              <p:ext uri="{D42A27DB-BD31-4B8C-83A1-F6EECF244321}">
                <p14:modId xmlns:p14="http://schemas.microsoft.com/office/powerpoint/2010/main" val="890219681"/>
              </p:ext>
            </p:extLst>
          </p:nvPr>
        </p:nvGraphicFramePr>
        <p:xfrm>
          <a:off x="1395838" y="5381934"/>
          <a:ext cx="6364047" cy="873760"/>
        </p:xfrm>
        <a:graphic>
          <a:graphicData uri="http://schemas.openxmlformats.org/drawingml/2006/table">
            <a:tbl>
              <a:tblPr firstRow="1" bandRow="1">
                <a:tableStyleId>{5C22544A-7EE6-4342-B048-85BDC9FD1C3A}</a:tableStyleId>
              </a:tblPr>
              <a:tblGrid>
                <a:gridCol w="1272747">
                  <a:extLst>
                    <a:ext uri="{9D8B030D-6E8A-4147-A177-3AD203B41FA5}">
                      <a16:colId xmlns:a16="http://schemas.microsoft.com/office/drawing/2014/main" val="2654318362"/>
                    </a:ext>
                  </a:extLst>
                </a:gridCol>
                <a:gridCol w="716692">
                  <a:extLst>
                    <a:ext uri="{9D8B030D-6E8A-4147-A177-3AD203B41FA5}">
                      <a16:colId xmlns:a16="http://schemas.microsoft.com/office/drawing/2014/main" val="1033766725"/>
                    </a:ext>
                  </a:extLst>
                </a:gridCol>
                <a:gridCol w="827902">
                  <a:extLst>
                    <a:ext uri="{9D8B030D-6E8A-4147-A177-3AD203B41FA5}">
                      <a16:colId xmlns:a16="http://schemas.microsoft.com/office/drawing/2014/main" val="966116978"/>
                    </a:ext>
                  </a:extLst>
                </a:gridCol>
                <a:gridCol w="864973">
                  <a:extLst>
                    <a:ext uri="{9D8B030D-6E8A-4147-A177-3AD203B41FA5}">
                      <a16:colId xmlns:a16="http://schemas.microsoft.com/office/drawing/2014/main" val="4274551524"/>
                    </a:ext>
                  </a:extLst>
                </a:gridCol>
                <a:gridCol w="766119">
                  <a:extLst>
                    <a:ext uri="{9D8B030D-6E8A-4147-A177-3AD203B41FA5}">
                      <a16:colId xmlns:a16="http://schemas.microsoft.com/office/drawing/2014/main" val="3558243706"/>
                    </a:ext>
                  </a:extLst>
                </a:gridCol>
                <a:gridCol w="1000898">
                  <a:extLst>
                    <a:ext uri="{9D8B030D-6E8A-4147-A177-3AD203B41FA5}">
                      <a16:colId xmlns:a16="http://schemas.microsoft.com/office/drawing/2014/main" val="793644397"/>
                    </a:ext>
                  </a:extLst>
                </a:gridCol>
                <a:gridCol w="914716">
                  <a:extLst>
                    <a:ext uri="{9D8B030D-6E8A-4147-A177-3AD203B41FA5}">
                      <a16:colId xmlns:a16="http://schemas.microsoft.com/office/drawing/2014/main" val="4067641071"/>
                    </a:ext>
                  </a:extLst>
                </a:gridCol>
              </a:tblGrid>
              <a:tr h="370840">
                <a:tc>
                  <a:txBody>
                    <a:bodyPr/>
                    <a:lstStyle/>
                    <a:p>
                      <a:endParaRPr lang="sv-SE" sz="900" dirty="0"/>
                    </a:p>
                  </a:txBody>
                  <a:tcPr/>
                </a:tc>
                <a:tc>
                  <a:txBody>
                    <a:bodyPr/>
                    <a:lstStyle/>
                    <a:p>
                      <a:r>
                        <a:rPr lang="sv-SE" sz="900" b="0" dirty="0" smtClean="0"/>
                        <a:t>Informativ</a:t>
                      </a:r>
                      <a:endParaRPr lang="sv-SE" sz="900" b="0" dirty="0"/>
                    </a:p>
                  </a:txBody>
                  <a:tcPr marL="45720" marR="45720"/>
                </a:tc>
                <a:tc>
                  <a:txBody>
                    <a:bodyPr/>
                    <a:lstStyle/>
                    <a:p>
                      <a:r>
                        <a:rPr lang="sv-SE" sz="900" b="0" dirty="0"/>
                        <a:t>Lätt</a:t>
                      </a:r>
                      <a:r>
                        <a:rPr lang="sv-SE" sz="900" b="0" baseline="0" dirty="0"/>
                        <a:t> att hitta</a:t>
                      </a:r>
                      <a:endParaRPr lang="sv-SE" sz="900" b="0" dirty="0"/>
                    </a:p>
                  </a:txBody>
                  <a:tcPr marL="45720" marR="45720"/>
                </a:tc>
                <a:tc>
                  <a:txBody>
                    <a:bodyPr/>
                    <a:lstStyle/>
                    <a:p>
                      <a:r>
                        <a:rPr lang="sv-SE" sz="900" b="0" dirty="0"/>
                        <a:t>Lätt att tolka och värdera</a:t>
                      </a:r>
                    </a:p>
                  </a:txBody>
                  <a:tcPr marL="45720" marR="45720"/>
                </a:tc>
                <a:tc>
                  <a:txBody>
                    <a:bodyPr/>
                    <a:lstStyle/>
                    <a:p>
                      <a:r>
                        <a:rPr lang="sv-SE" sz="900" b="0" dirty="0"/>
                        <a:t>Neutral och objektiv</a:t>
                      </a:r>
                    </a:p>
                  </a:txBody>
                  <a:tcPr marL="45720" marR="45720"/>
                </a:tc>
                <a:tc>
                  <a:txBody>
                    <a:bodyPr/>
                    <a:lstStyle/>
                    <a:p>
                      <a:r>
                        <a:rPr lang="sv-SE" sz="900" b="0" dirty="0" smtClean="0"/>
                        <a:t>Uppföljningsbar</a:t>
                      </a:r>
                      <a:endParaRPr lang="sv-SE" sz="900" b="0" dirty="0"/>
                    </a:p>
                  </a:txBody>
                  <a:tcPr marL="45720" marR="45720"/>
                </a:tc>
                <a:tc>
                  <a:txBody>
                    <a:bodyPr/>
                    <a:lstStyle/>
                    <a:p>
                      <a:r>
                        <a:rPr lang="sv-SE" sz="900" b="0" dirty="0" smtClean="0"/>
                        <a:t>Nationellt och internationellt</a:t>
                      </a:r>
                      <a:r>
                        <a:rPr lang="sv-SE" sz="900" b="0" baseline="0" dirty="0" smtClean="0"/>
                        <a:t> </a:t>
                      </a:r>
                      <a:r>
                        <a:rPr lang="sv-SE" sz="900" b="0" dirty="0" smtClean="0"/>
                        <a:t>jämförbar</a:t>
                      </a:r>
                      <a:endParaRPr lang="sv-SE" sz="900" b="0" dirty="0"/>
                    </a:p>
                  </a:txBody>
                  <a:tcPr marL="45720" marR="45720"/>
                </a:tc>
                <a:extLst>
                  <a:ext uri="{0D108BD9-81ED-4DB2-BD59-A6C34878D82A}">
                    <a16:rowId xmlns:a16="http://schemas.microsoft.com/office/drawing/2014/main" val="1120899051"/>
                  </a:ext>
                </a:extLst>
              </a:tr>
              <a:tr h="370840">
                <a:tc>
                  <a:txBody>
                    <a:bodyPr/>
                    <a:lstStyle/>
                    <a:p>
                      <a:r>
                        <a:rPr lang="sv-SE" sz="900" kern="0" dirty="0"/>
                        <a:t>Sökord med </a:t>
                      </a:r>
                      <a:r>
                        <a:rPr lang="sv-SE" sz="900" kern="0" dirty="0" smtClean="0"/>
                        <a:t>numeriska</a:t>
                      </a:r>
                      <a:r>
                        <a:rPr lang="sv-SE" sz="900" kern="0" baseline="0" dirty="0" smtClean="0"/>
                        <a:t> </a:t>
                      </a:r>
                      <a:r>
                        <a:rPr lang="sv-SE" sz="900" kern="0" dirty="0" smtClean="0"/>
                        <a:t>värden</a:t>
                      </a:r>
                      <a:endParaRPr lang="sv-SE" sz="900" kern="0" dirty="0"/>
                    </a:p>
                  </a:txBody>
                  <a:tcPr/>
                </a:tc>
                <a:tc>
                  <a:txBody>
                    <a:bodyPr/>
                    <a:lstStyle/>
                    <a:p>
                      <a:pPr algn="ctr"/>
                      <a:r>
                        <a:rPr lang="sv-SE" sz="1800" b="1" i="0" dirty="0" smtClean="0"/>
                        <a:t>J</a:t>
                      </a:r>
                      <a:endParaRPr lang="sv-SE" sz="1800" b="1" i="0" dirty="0"/>
                    </a:p>
                  </a:txBody>
                  <a:tcPr>
                    <a:solidFill>
                      <a:srgbClr val="92D050"/>
                    </a:solidFill>
                  </a:tcPr>
                </a:tc>
                <a:tc>
                  <a:txBody>
                    <a:bodyPr/>
                    <a:lstStyle/>
                    <a:p>
                      <a:pPr algn="ctr"/>
                      <a:r>
                        <a:rPr lang="sv-SE" sz="1800" b="1" dirty="0" smtClean="0"/>
                        <a:t>J</a:t>
                      </a:r>
                      <a:endParaRPr lang="sv-SE" sz="1800" b="1" dirty="0"/>
                    </a:p>
                  </a:txBody>
                  <a:tcPr>
                    <a:solidFill>
                      <a:srgbClr val="92D050"/>
                    </a:solidFill>
                  </a:tcPr>
                </a:tc>
                <a:tc>
                  <a:txBody>
                    <a:bodyPr/>
                    <a:lstStyle/>
                    <a:p>
                      <a:pPr algn="ctr"/>
                      <a:r>
                        <a:rPr lang="sv-SE" sz="1800" b="1" kern="1200" dirty="0" smtClean="0">
                          <a:solidFill>
                            <a:schemeClr val="dk1"/>
                          </a:solidFill>
                          <a:latin typeface="+mn-lt"/>
                          <a:ea typeface="+mn-ea"/>
                          <a:cs typeface="+mn-cs"/>
                        </a:rPr>
                        <a:t>J</a:t>
                      </a:r>
                      <a:endParaRPr lang="sv-SE" sz="1800" b="1" kern="1200" dirty="0">
                        <a:solidFill>
                          <a:schemeClr val="dk1"/>
                        </a:solidFill>
                        <a:latin typeface="+mn-lt"/>
                        <a:ea typeface="+mn-ea"/>
                        <a:cs typeface="+mn-cs"/>
                      </a:endParaRPr>
                    </a:p>
                  </a:txBody>
                  <a:tcPr>
                    <a:solidFill>
                      <a:srgbClr val="92D050"/>
                    </a:solidFill>
                  </a:tcPr>
                </a:tc>
                <a:tc>
                  <a:txBody>
                    <a:bodyPr/>
                    <a:lstStyle/>
                    <a:p>
                      <a:pPr algn="ctr"/>
                      <a:r>
                        <a:rPr lang="sv-SE" sz="1800" b="1" kern="1200" dirty="0" smtClean="0">
                          <a:solidFill>
                            <a:schemeClr val="dk1"/>
                          </a:solidFill>
                          <a:latin typeface="+mn-lt"/>
                          <a:ea typeface="+mn-ea"/>
                          <a:cs typeface="+mn-cs"/>
                        </a:rPr>
                        <a:t>J</a:t>
                      </a:r>
                      <a:endParaRPr lang="sv-SE" sz="1800" b="1" kern="1200" dirty="0">
                        <a:solidFill>
                          <a:schemeClr val="dk1"/>
                        </a:solidFill>
                        <a:latin typeface="+mn-lt"/>
                        <a:ea typeface="+mn-ea"/>
                        <a:cs typeface="+mn-cs"/>
                      </a:endParaRPr>
                    </a:p>
                  </a:txBody>
                  <a:tcPr>
                    <a:solidFill>
                      <a:srgbClr val="92D050"/>
                    </a:solidFill>
                  </a:tcPr>
                </a:tc>
                <a:tc>
                  <a:txBody>
                    <a:bodyPr/>
                    <a:lstStyle/>
                    <a:p>
                      <a:pPr algn="ctr"/>
                      <a:r>
                        <a:rPr lang="sv-SE" sz="1800" b="1" kern="1200" dirty="0" smtClean="0">
                          <a:solidFill>
                            <a:schemeClr val="dk1"/>
                          </a:solidFill>
                          <a:latin typeface="+mn-lt"/>
                          <a:ea typeface="+mn-ea"/>
                          <a:cs typeface="+mn-cs"/>
                        </a:rPr>
                        <a:t>J</a:t>
                      </a:r>
                      <a:endParaRPr lang="sv-SE" sz="1800" b="1" kern="1200" dirty="0">
                        <a:solidFill>
                          <a:schemeClr val="dk1"/>
                        </a:solidFill>
                        <a:latin typeface="+mn-lt"/>
                        <a:ea typeface="+mn-ea"/>
                        <a:cs typeface="+mn-cs"/>
                      </a:endParaRPr>
                    </a:p>
                  </a:txBody>
                  <a:tcPr>
                    <a:solidFill>
                      <a:srgbClr val="92D050"/>
                    </a:solidFill>
                  </a:tcPr>
                </a:tc>
                <a:tc>
                  <a:txBody>
                    <a:bodyPr/>
                    <a:lstStyle/>
                    <a:p>
                      <a:pPr algn="ctr"/>
                      <a:r>
                        <a:rPr lang="sv-SE" sz="1800" b="1" kern="1200" dirty="0" smtClean="0">
                          <a:solidFill>
                            <a:schemeClr val="dk1"/>
                          </a:solidFill>
                          <a:latin typeface="+mn-lt"/>
                          <a:ea typeface="+mn-ea"/>
                          <a:cs typeface="+mn-cs"/>
                        </a:rPr>
                        <a:t>J</a:t>
                      </a:r>
                      <a:endParaRPr lang="sv-SE" sz="1800" b="1" kern="1200" dirty="0">
                        <a:solidFill>
                          <a:schemeClr val="dk1"/>
                        </a:solidFill>
                        <a:latin typeface="+mn-lt"/>
                        <a:ea typeface="+mn-ea"/>
                        <a:cs typeface="+mn-cs"/>
                      </a:endParaRPr>
                    </a:p>
                  </a:txBody>
                  <a:tcPr>
                    <a:solidFill>
                      <a:srgbClr val="92D050"/>
                    </a:solidFill>
                  </a:tcPr>
                </a:tc>
                <a:extLst>
                  <a:ext uri="{0D108BD9-81ED-4DB2-BD59-A6C34878D82A}">
                    <a16:rowId xmlns:a16="http://schemas.microsoft.com/office/drawing/2014/main" val="3055343471"/>
                  </a:ext>
                </a:extLst>
              </a:tr>
            </a:tbl>
          </a:graphicData>
        </a:graphic>
      </p:graphicFrame>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110" y="749867"/>
            <a:ext cx="7334864" cy="4625705"/>
          </a:xfrm>
          <a:prstGeom prst="rect">
            <a:avLst/>
          </a:prstGeom>
        </p:spPr>
      </p:pic>
      <p:sp>
        <p:nvSpPr>
          <p:cNvPr id="6" name="Bildtext och tankebubbla 5"/>
          <p:cNvSpPr/>
          <p:nvPr/>
        </p:nvSpPr>
        <p:spPr bwMode="auto">
          <a:xfrm>
            <a:off x="6759146" y="2322824"/>
            <a:ext cx="2384854" cy="421660"/>
          </a:xfrm>
          <a:prstGeom prst="cloudCallout">
            <a:avLst>
              <a:gd name="adj1" fmla="val -24978"/>
              <a:gd name="adj2" fmla="val 111481"/>
            </a:avLst>
          </a:prstGeom>
          <a:no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sv-SE" sz="1200" b="0" i="0" u="none" strike="noStrike" cap="none" normalizeH="0" baseline="0" dirty="0" smtClean="0">
                <a:ln>
                  <a:noFill/>
                </a:ln>
                <a:solidFill>
                  <a:schemeClr val="tx1"/>
                </a:solidFill>
                <a:effectLst/>
                <a:ea typeface="Geneva" pitchFamily="1" charset="-128"/>
              </a:rPr>
              <a:t>Tankar?</a:t>
            </a:r>
          </a:p>
        </p:txBody>
      </p:sp>
      <p:sp>
        <p:nvSpPr>
          <p:cNvPr id="2" name="Rundad rektangulär bildtext 1"/>
          <p:cNvSpPr/>
          <p:nvPr/>
        </p:nvSpPr>
        <p:spPr bwMode="auto">
          <a:xfrm>
            <a:off x="4944384" y="4656207"/>
            <a:ext cx="4012804" cy="306467"/>
          </a:xfrm>
          <a:prstGeom prst="wedgeRoundRectCallout">
            <a:avLst/>
          </a:prstGeom>
          <a:no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sv-SE" sz="1200" b="0" i="0" u="none" strike="noStrike" cap="none" normalizeH="0" baseline="0" dirty="0" smtClean="0">
                <a:ln>
                  <a:noFill/>
                </a:ln>
                <a:solidFill>
                  <a:schemeClr val="tx1"/>
                </a:solidFill>
                <a:effectLst/>
                <a:ea typeface="Geneva" pitchFamily="1" charset="-128"/>
              </a:rPr>
              <a:t>Hur dokumenterar vi idag? Vad kan vi förb</a:t>
            </a:r>
            <a:r>
              <a:rPr lang="sv-SE" sz="1200" dirty="0" smtClean="0">
                <a:ea typeface="Geneva" pitchFamily="1" charset="-128"/>
              </a:rPr>
              <a:t>ättra?</a:t>
            </a:r>
            <a:endParaRPr kumimoji="0" lang="sv-SE" sz="1200" b="0" i="0" u="none" strike="noStrike" cap="none" normalizeH="0" baseline="0" dirty="0" smtClean="0">
              <a:ln>
                <a:noFill/>
              </a:ln>
              <a:solidFill>
                <a:schemeClr val="tx1"/>
              </a:solidFill>
              <a:effectLst/>
              <a:ea typeface="Geneva" pitchFamily="1" charset="-128"/>
            </a:endParaRPr>
          </a:p>
        </p:txBody>
      </p:sp>
    </p:spTree>
    <p:extLst>
      <p:ext uri="{BB962C8B-B14F-4D97-AF65-F5344CB8AC3E}">
        <p14:creationId xmlns:p14="http://schemas.microsoft.com/office/powerpoint/2010/main" val="142535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22421" y="884018"/>
            <a:ext cx="8637372" cy="695782"/>
          </a:xfrm>
        </p:spPr>
        <p:txBody>
          <a:bodyPr/>
          <a:lstStyle/>
          <a:p>
            <a:r>
              <a:rPr lang="sv-SE" sz="1900" dirty="0">
                <a:solidFill>
                  <a:schemeClr val="bg1">
                    <a:lumMod val="50000"/>
                  </a:schemeClr>
                </a:solidFill>
              </a:rPr>
              <a:t>Exempel på en </a:t>
            </a:r>
            <a:r>
              <a:rPr lang="sv-SE" sz="1900" dirty="0" smtClean="0">
                <a:solidFill>
                  <a:schemeClr val="bg1">
                    <a:lumMod val="50000"/>
                  </a:schemeClr>
                </a:solidFill>
              </a:rPr>
              <a:t>översikt för att slippa dubbeldokumentation?</a:t>
            </a:r>
            <a:endParaRPr lang="sv-SE" sz="1900" dirty="0">
              <a:solidFill>
                <a:schemeClr val="bg1">
                  <a:lumMod val="50000"/>
                </a:schemeClr>
              </a:solidFill>
            </a:endParaRPr>
          </a:p>
        </p:txBody>
      </p:sp>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421" y="1539594"/>
            <a:ext cx="8637372" cy="4318686"/>
          </a:xfrm>
          <a:prstGeom prst="rect">
            <a:avLst/>
          </a:prstGeom>
        </p:spPr>
      </p:pic>
      <p:sp>
        <p:nvSpPr>
          <p:cNvPr id="5" name="Kommentar i oval 4"/>
          <p:cNvSpPr/>
          <p:nvPr/>
        </p:nvSpPr>
        <p:spPr bwMode="auto">
          <a:xfrm>
            <a:off x="2171572" y="5979680"/>
            <a:ext cx="4189159" cy="389513"/>
          </a:xfrm>
          <a:prstGeom prst="wedgeEllipseCallout">
            <a:avLst/>
          </a:prstGeom>
          <a:noFill/>
          <a:ln w="9525" cap="flat" cmpd="sng" algn="ctr">
            <a:solidFill>
              <a:srgbClr val="003468"/>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sv-SE" sz="1200" b="0" i="0" u="none" strike="noStrike" cap="none" normalizeH="0" baseline="0" dirty="0" smtClean="0">
                <a:ln>
                  <a:noFill/>
                </a:ln>
                <a:solidFill>
                  <a:schemeClr val="tx1"/>
                </a:solidFill>
                <a:effectLst/>
                <a:latin typeface="Verdana" pitchFamily="34" charset="0"/>
                <a:ea typeface="Geneva" pitchFamily="1" charset="-128"/>
              </a:rPr>
              <a:t>Använder ni översikten i ert arbete?</a:t>
            </a:r>
          </a:p>
        </p:txBody>
      </p:sp>
    </p:spTree>
    <p:extLst>
      <p:ext uri="{BB962C8B-B14F-4D97-AF65-F5344CB8AC3E}">
        <p14:creationId xmlns:p14="http://schemas.microsoft.com/office/powerpoint/2010/main" val="170132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chemeClr val="bg1">
                    <a:lumMod val="50000"/>
                  </a:schemeClr>
                </a:solidFill>
              </a:rPr>
              <a:t>PRIMÄRVÅRDSKVALITET - film</a:t>
            </a:r>
            <a:endParaRPr lang="sv-SE" dirty="0">
              <a:solidFill>
                <a:schemeClr val="bg1">
                  <a:lumMod val="50000"/>
                </a:schemeClr>
              </a:solidFill>
            </a:endParaRPr>
          </a:p>
        </p:txBody>
      </p:sp>
      <p:sp>
        <p:nvSpPr>
          <p:cNvPr id="3" name="Rektangel med rundade hörn diagonalt 2"/>
          <p:cNvSpPr/>
          <p:nvPr/>
        </p:nvSpPr>
        <p:spPr bwMode="auto">
          <a:xfrm>
            <a:off x="1755879" y="2668256"/>
            <a:ext cx="5406543" cy="1600438"/>
          </a:xfrm>
          <a:prstGeom prst="round2DiagRect">
            <a:avLst/>
          </a:prstGeom>
          <a:no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r>
              <a:rPr lang="sv-SE" dirty="0">
                <a:ea typeface="Geneva" pitchFamily="1" charset="-128"/>
                <a:hlinkClick r:id="rId3"/>
              </a:rPr>
              <a:t>https://skl.se/halsasjukvard/kunskapsstodvardochbehandling/primarvardutveckling/primarvardskvalitetuppfoljning.5977.html</a:t>
            </a:r>
            <a:endParaRPr kumimoji="0" lang="sv-SE" sz="2200" b="0" i="0" u="none" strike="noStrike" cap="none" normalizeH="0" baseline="0" dirty="0" smtClean="0">
              <a:ln>
                <a:noFill/>
              </a:ln>
              <a:solidFill>
                <a:schemeClr val="tx1"/>
              </a:solidFill>
              <a:effectLst/>
              <a:latin typeface="Verdana" pitchFamily="34" charset="0"/>
              <a:ea typeface="Geneva" pitchFamily="1" charset="-128"/>
            </a:endParaRPr>
          </a:p>
        </p:txBody>
      </p:sp>
    </p:spTree>
    <p:extLst>
      <p:ext uri="{BB962C8B-B14F-4D97-AF65-F5344CB8AC3E}">
        <p14:creationId xmlns:p14="http://schemas.microsoft.com/office/powerpoint/2010/main" val="3695282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err="1" smtClean="0">
                <a:hlinkClick r:id="rId4"/>
              </a:rPr>
              <a:t>eHälsa</a:t>
            </a:r>
            <a:r>
              <a:rPr lang="sv-SE" dirty="0" smtClean="0">
                <a:hlinkClick r:id="rId4"/>
              </a:rPr>
              <a:t> – vad är det egentligen?</a:t>
            </a:r>
            <a:endParaRPr lang="sv-SE" dirty="0"/>
          </a:p>
        </p:txBody>
      </p:sp>
      <p:pic>
        <p:nvPicPr>
          <p:cNvPr id="4" name="D3d_YzHWxog"/>
          <p:cNvPicPr>
            <a:picLocks noGrp="1" noRot="1" noChangeAspect="1"/>
          </p:cNvPicPr>
          <p:nvPr>
            <p:ph idx="1"/>
            <a:videoFile r:link="rId1"/>
          </p:nvPr>
        </p:nvPicPr>
        <p:blipFill>
          <a:blip r:embed="rId5" cstate="print"/>
          <a:stretch>
            <a:fillRect/>
          </a:stretch>
        </p:blipFill>
        <p:spPr>
          <a:xfrm>
            <a:off x="2284413" y="2746375"/>
            <a:ext cx="4572000" cy="2571750"/>
          </a:xfrm>
          <a:prstGeom prst="rect">
            <a:avLst/>
          </a:prstGeom>
        </p:spPr>
      </p:pic>
    </p:spTree>
    <p:extLst>
      <p:ext uri="{BB962C8B-B14F-4D97-AF65-F5344CB8AC3E}">
        <p14:creationId xmlns:p14="http://schemas.microsoft.com/office/powerpoint/2010/main" val="2903561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solidFill>
                  <a:schemeClr val="bg1">
                    <a:lumMod val="50000"/>
                  </a:schemeClr>
                </a:solidFill>
              </a:rPr>
              <a:t>Primärvårdskvalitet för att följa upp patienter hos oss…</a:t>
            </a:r>
            <a:endParaRPr lang="sv-SE" dirty="0">
              <a:solidFill>
                <a:schemeClr val="bg1">
                  <a:lumMod val="50000"/>
                </a:schemeClr>
              </a:solidFill>
            </a:endParaRPr>
          </a:p>
        </p:txBody>
      </p:sp>
      <p:sp>
        <p:nvSpPr>
          <p:cNvPr id="3" name="Platshållare för innehåll 2"/>
          <p:cNvSpPr>
            <a:spLocks noGrp="1"/>
          </p:cNvSpPr>
          <p:nvPr>
            <p:ph idx="1"/>
          </p:nvPr>
        </p:nvSpPr>
        <p:spPr/>
        <p:txBody>
          <a:bodyPr/>
          <a:lstStyle/>
          <a:p>
            <a:r>
              <a:rPr lang="sv-SE" dirty="0" smtClean="0"/>
              <a:t>Är det något vi vill arbeta mer med? Spontana tankar, reflektioner?</a:t>
            </a:r>
            <a:endParaRPr lang="sv-SE" dirty="0"/>
          </a:p>
        </p:txBody>
      </p:sp>
    </p:spTree>
    <p:extLst>
      <p:ext uri="{BB962C8B-B14F-4D97-AF65-F5344CB8AC3E}">
        <p14:creationId xmlns:p14="http://schemas.microsoft.com/office/powerpoint/2010/main" val="9558392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solidFill>
                  <a:schemeClr val="bg1">
                    <a:lumMod val="50000"/>
                  </a:schemeClr>
                </a:solidFill>
              </a:rPr>
              <a:t>Summering och reflektion</a:t>
            </a:r>
            <a:endParaRPr lang="sv-SE" dirty="0">
              <a:solidFill>
                <a:schemeClr val="bg1">
                  <a:lumMod val="50000"/>
                </a:schemeClr>
              </a:solidFill>
            </a:endParaRPr>
          </a:p>
        </p:txBody>
      </p:sp>
      <p:sp>
        <p:nvSpPr>
          <p:cNvPr id="3" name="Platshållare för innehåll 2"/>
          <p:cNvSpPr>
            <a:spLocks noGrp="1"/>
          </p:cNvSpPr>
          <p:nvPr>
            <p:ph idx="1"/>
          </p:nvPr>
        </p:nvSpPr>
        <p:spPr>
          <a:xfrm>
            <a:off x="457200" y="1702893"/>
            <a:ext cx="8229600" cy="2016490"/>
          </a:xfrm>
        </p:spPr>
        <p:txBody>
          <a:bodyPr>
            <a:normAutofit fontScale="92500" lnSpcReduction="10000"/>
          </a:bodyPr>
          <a:lstStyle/>
          <a:p>
            <a:pPr defTabSz="957263"/>
            <a:r>
              <a:rPr lang="sv-SE" sz="2000" dirty="0" smtClean="0">
                <a:solidFill>
                  <a:srgbClr val="000000"/>
                </a:solidFill>
              </a:rPr>
              <a:t>Hur går vi vidare? Vad tar vi med oss? Har vi behov </a:t>
            </a:r>
            <a:r>
              <a:rPr lang="sv-SE" sz="2000" dirty="0">
                <a:solidFill>
                  <a:srgbClr val="000000"/>
                </a:solidFill>
              </a:rPr>
              <a:t>av nya eller reviderade lokala rutiner</a:t>
            </a:r>
            <a:r>
              <a:rPr lang="sv-SE" sz="2000" dirty="0" smtClean="0">
                <a:solidFill>
                  <a:srgbClr val="000000"/>
                </a:solidFill>
              </a:rPr>
              <a:t>? Behov av utbildning med anledning av dagens tema?</a:t>
            </a:r>
          </a:p>
          <a:p>
            <a:pPr defTabSz="957263"/>
            <a:r>
              <a:rPr lang="sv-SE" sz="2000" dirty="0" smtClean="0">
                <a:solidFill>
                  <a:srgbClr val="000000"/>
                </a:solidFill>
              </a:rPr>
              <a:t>Utvärdering skickas per mail.</a:t>
            </a:r>
          </a:p>
          <a:p>
            <a:pPr defTabSz="957263"/>
            <a:r>
              <a:rPr lang="sv-SE" sz="2000" dirty="0">
                <a:solidFill>
                  <a:srgbClr val="000000"/>
                </a:solidFill>
              </a:rPr>
              <a:t>F</a:t>
            </a:r>
            <a:r>
              <a:rPr lang="sv-SE" sz="2000" dirty="0" smtClean="0">
                <a:solidFill>
                  <a:srgbClr val="000000"/>
                </a:solidFill>
              </a:rPr>
              <a:t>ortsatta dialogseminarium på vårdcentralen i mindre grupper.</a:t>
            </a:r>
            <a:endParaRPr lang="sv-SE" sz="2000" dirty="0">
              <a:solidFill>
                <a:srgbClr val="000000"/>
              </a:solidFill>
            </a:endParaRPr>
          </a:p>
        </p:txBody>
      </p:sp>
      <p:pic>
        <p:nvPicPr>
          <p:cNvPr id="6" name="Bildobjekt 5"/>
          <p:cNvPicPr>
            <a:picLocks noChangeAspect="1"/>
          </p:cNvPicPr>
          <p:nvPr/>
        </p:nvPicPr>
        <p:blipFill>
          <a:blip r:embed="rId3"/>
          <a:stretch>
            <a:fillRect/>
          </a:stretch>
        </p:blipFill>
        <p:spPr>
          <a:xfrm>
            <a:off x="2288328" y="3969876"/>
            <a:ext cx="4038705" cy="2273107"/>
          </a:xfrm>
          <a:prstGeom prst="rect">
            <a:avLst/>
          </a:prstGeom>
        </p:spPr>
      </p:pic>
      <p:sp>
        <p:nvSpPr>
          <p:cNvPr id="7" name="Rektangel 6"/>
          <p:cNvSpPr/>
          <p:nvPr/>
        </p:nvSpPr>
        <p:spPr bwMode="auto">
          <a:xfrm>
            <a:off x="2288328" y="5559001"/>
            <a:ext cx="4038705" cy="58477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sv-SE" sz="3200" b="0" i="0" u="none" strike="noStrike" cap="none" normalizeH="0" baseline="0" dirty="0" smtClean="0">
                <a:ln>
                  <a:noFill/>
                </a:ln>
                <a:solidFill>
                  <a:schemeClr val="bg1"/>
                </a:solidFill>
                <a:effectLst/>
                <a:latin typeface="Verdana" pitchFamily="34" charset="0"/>
                <a:ea typeface="Geneva" pitchFamily="1" charset="-128"/>
              </a:rPr>
              <a:t>Tack för idag!</a:t>
            </a:r>
          </a:p>
        </p:txBody>
      </p:sp>
    </p:spTree>
    <p:extLst>
      <p:ext uri="{BB962C8B-B14F-4D97-AF65-F5344CB8AC3E}">
        <p14:creationId xmlns:p14="http://schemas.microsoft.com/office/powerpoint/2010/main" val="2105699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 14"/>
          <p:cNvGrpSpPr/>
          <p:nvPr/>
        </p:nvGrpSpPr>
        <p:grpSpPr>
          <a:xfrm>
            <a:off x="187300" y="3164877"/>
            <a:ext cx="2434796" cy="2088056"/>
            <a:chOff x="179512" y="1628800"/>
            <a:chExt cx="2434796" cy="2088056"/>
          </a:xfrm>
        </p:grpSpPr>
        <p:pic>
          <p:nvPicPr>
            <p:cNvPr id="8" name="Bildobjekt 7" descr="Internpresentationen-3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5576" y="1628800"/>
              <a:ext cx="1858732" cy="1745872"/>
            </a:xfrm>
            <a:prstGeom prst="rect">
              <a:avLst/>
            </a:prstGeom>
          </p:spPr>
        </p:pic>
        <p:pic>
          <p:nvPicPr>
            <p:cNvPr id="11" name="Bildobjekt 10" descr="Internpresentationen-27.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9512" y="2132856"/>
              <a:ext cx="1256715" cy="1584000"/>
            </a:xfrm>
            <a:prstGeom prst="rect">
              <a:avLst/>
            </a:prstGeom>
          </p:spPr>
        </p:pic>
      </p:grpSp>
      <p:grpSp>
        <p:nvGrpSpPr>
          <p:cNvPr id="4" name="Grupp 17"/>
          <p:cNvGrpSpPr/>
          <p:nvPr/>
        </p:nvGrpSpPr>
        <p:grpSpPr>
          <a:xfrm>
            <a:off x="6610577" y="3915147"/>
            <a:ext cx="2589107" cy="2232072"/>
            <a:chOff x="6228184" y="4005064"/>
            <a:chExt cx="2589107" cy="2232072"/>
          </a:xfrm>
        </p:grpSpPr>
        <p:pic>
          <p:nvPicPr>
            <p:cNvPr id="10" name="Bildobjekt 9" descr="Internpresentationen-3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28184" y="4005064"/>
              <a:ext cx="1858732" cy="1745872"/>
            </a:xfrm>
            <a:prstGeom prst="rect">
              <a:avLst/>
            </a:prstGeom>
          </p:spPr>
        </p:pic>
        <p:pic>
          <p:nvPicPr>
            <p:cNvPr id="12" name="Bildobjekt 11" descr="Internpresentationen-34.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24328" y="4653136"/>
              <a:ext cx="1292963" cy="1584000"/>
            </a:xfrm>
            <a:prstGeom prst="rect">
              <a:avLst/>
            </a:prstGeom>
          </p:spPr>
        </p:pic>
      </p:grpSp>
      <p:grpSp>
        <p:nvGrpSpPr>
          <p:cNvPr id="5" name="Grupp 16"/>
          <p:cNvGrpSpPr/>
          <p:nvPr/>
        </p:nvGrpSpPr>
        <p:grpSpPr>
          <a:xfrm>
            <a:off x="3091310" y="2891969"/>
            <a:ext cx="3237179" cy="1745872"/>
            <a:chOff x="2915816" y="3068960"/>
            <a:chExt cx="3237179" cy="1745872"/>
          </a:xfrm>
        </p:grpSpPr>
        <p:pic>
          <p:nvPicPr>
            <p:cNvPr id="9" name="Bildobjekt 8" descr="Internpresentationen-31.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91880" y="3068960"/>
              <a:ext cx="1858732" cy="1745872"/>
            </a:xfrm>
            <a:prstGeom prst="rect">
              <a:avLst/>
            </a:prstGeom>
          </p:spPr>
        </p:pic>
        <p:pic>
          <p:nvPicPr>
            <p:cNvPr id="13" name="Bildobjekt 12" descr="Internpresentationen-34.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60032" y="3140968"/>
              <a:ext cx="1292963" cy="1584000"/>
            </a:xfrm>
            <a:prstGeom prst="rect">
              <a:avLst/>
            </a:prstGeom>
          </p:spPr>
        </p:pic>
        <p:pic>
          <p:nvPicPr>
            <p:cNvPr id="14" name="Bildobjekt 13" descr="Internpresentationen-27.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15816" y="3068960"/>
              <a:ext cx="1256715" cy="1584000"/>
            </a:xfrm>
            <a:prstGeom prst="rect">
              <a:avLst/>
            </a:prstGeom>
          </p:spPr>
        </p:pic>
      </p:grpSp>
      <p:sp>
        <p:nvSpPr>
          <p:cNvPr id="15" name="textruta 39"/>
          <p:cNvSpPr txBox="1">
            <a:spLocks noChangeArrowheads="1"/>
          </p:cNvSpPr>
          <p:nvPr/>
        </p:nvSpPr>
        <p:spPr bwMode="auto">
          <a:xfrm>
            <a:off x="293049" y="1611670"/>
            <a:ext cx="3240360" cy="19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86" tIns="47893" rIns="95786" bIns="47893">
            <a:spAutoFit/>
          </a:bodyPr>
          <a:lstStyle>
            <a:lvl1pPr eaLnBrk="0" hangingPunct="0">
              <a:defRPr sz="1900">
                <a:solidFill>
                  <a:schemeClr val="tx1"/>
                </a:solidFill>
                <a:latin typeface="Calibri" pitchFamily="34" charset="0"/>
                <a:ea typeface="MS PGothic" pitchFamily="34" charset="-128"/>
              </a:defRPr>
            </a:lvl1pPr>
            <a:lvl2pPr marL="742950" indent="-285750" eaLnBrk="0" hangingPunct="0">
              <a:defRPr sz="1900">
                <a:solidFill>
                  <a:schemeClr val="tx1"/>
                </a:solidFill>
                <a:latin typeface="Calibri" pitchFamily="34" charset="0"/>
                <a:ea typeface="MS PGothic" pitchFamily="34" charset="-128"/>
              </a:defRPr>
            </a:lvl2pPr>
            <a:lvl3pPr marL="1143000" indent="-228600" eaLnBrk="0" hangingPunct="0">
              <a:defRPr sz="1900">
                <a:solidFill>
                  <a:schemeClr val="tx1"/>
                </a:solidFill>
                <a:latin typeface="Calibri" pitchFamily="34" charset="0"/>
                <a:ea typeface="MS PGothic" pitchFamily="34" charset="-128"/>
              </a:defRPr>
            </a:lvl3pPr>
            <a:lvl4pPr marL="1600200" indent="-228600" eaLnBrk="0" hangingPunct="0">
              <a:defRPr sz="1900">
                <a:solidFill>
                  <a:schemeClr val="tx1"/>
                </a:solidFill>
                <a:latin typeface="Calibri" pitchFamily="34" charset="0"/>
                <a:ea typeface="MS PGothic" pitchFamily="34" charset="-128"/>
              </a:defRPr>
            </a:lvl4pPr>
            <a:lvl5pPr marL="2057400" indent="-228600" eaLnBrk="0" hangingPunct="0">
              <a:defRPr sz="1900">
                <a:solidFill>
                  <a:schemeClr val="tx1"/>
                </a:solidFill>
                <a:latin typeface="Calibri" pitchFamily="34" charset="0"/>
                <a:ea typeface="MS PGothic" pitchFamily="34" charset="-128"/>
              </a:defRPr>
            </a:lvl5pPr>
            <a:lvl6pPr marL="2514600" indent="-228600" defTabSz="477838" eaLnBrk="0" fontAlgn="base" hangingPunct="0">
              <a:spcBef>
                <a:spcPct val="0"/>
              </a:spcBef>
              <a:spcAft>
                <a:spcPct val="0"/>
              </a:spcAft>
              <a:defRPr sz="1900">
                <a:solidFill>
                  <a:schemeClr val="tx1"/>
                </a:solidFill>
                <a:latin typeface="Calibri" pitchFamily="34" charset="0"/>
                <a:ea typeface="MS PGothic" pitchFamily="34" charset="-128"/>
              </a:defRPr>
            </a:lvl6pPr>
            <a:lvl7pPr marL="2971800" indent="-228600" defTabSz="477838" eaLnBrk="0" fontAlgn="base" hangingPunct="0">
              <a:spcBef>
                <a:spcPct val="0"/>
              </a:spcBef>
              <a:spcAft>
                <a:spcPct val="0"/>
              </a:spcAft>
              <a:defRPr sz="1900">
                <a:solidFill>
                  <a:schemeClr val="tx1"/>
                </a:solidFill>
                <a:latin typeface="Calibri" pitchFamily="34" charset="0"/>
                <a:ea typeface="MS PGothic" pitchFamily="34" charset="-128"/>
              </a:defRPr>
            </a:lvl7pPr>
            <a:lvl8pPr marL="3429000" indent="-228600" defTabSz="477838" eaLnBrk="0" fontAlgn="base" hangingPunct="0">
              <a:spcBef>
                <a:spcPct val="0"/>
              </a:spcBef>
              <a:spcAft>
                <a:spcPct val="0"/>
              </a:spcAft>
              <a:defRPr sz="1900">
                <a:solidFill>
                  <a:schemeClr val="tx1"/>
                </a:solidFill>
                <a:latin typeface="Calibri" pitchFamily="34" charset="0"/>
                <a:ea typeface="MS PGothic" pitchFamily="34" charset="-128"/>
              </a:defRPr>
            </a:lvl8pPr>
            <a:lvl9pPr marL="3886200" indent="-228600" defTabSz="477838" eaLnBrk="0" fontAlgn="base" hangingPunct="0">
              <a:spcBef>
                <a:spcPct val="0"/>
              </a:spcBef>
              <a:spcAft>
                <a:spcPct val="0"/>
              </a:spcAft>
              <a:defRPr sz="1900">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v-SE" altLang="sv-SE" sz="1400" b="1"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Självservice för invånare</a:t>
            </a:r>
          </a:p>
          <a:p>
            <a:pPr marL="285750" marR="0" lvl="0" indent="-285750" algn="l" defTabSz="914400" rtl="0" eaLnBrk="1" fontAlgn="base" latinLnBrk="0" hangingPunct="1">
              <a:lnSpc>
                <a:spcPct val="80000"/>
              </a:lnSpc>
              <a:spcBef>
                <a:spcPct val="50000"/>
              </a:spcBef>
              <a:spcAft>
                <a:spcPct val="0"/>
              </a:spcAft>
              <a:buClrTx/>
              <a:buSzTx/>
              <a:buFont typeface="Wingdings" panose="05000000000000000000" pitchFamily="2" charset="2"/>
              <a:buChar char="§"/>
              <a:tabLst/>
              <a:defRPr/>
            </a:pPr>
            <a:r>
              <a:rPr kumimoji="0" lang="sv-SE" altLang="sv-SE" sz="1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hlinkClick r:id="rId6"/>
              </a:rPr>
              <a:t>1177 Vårdguiden</a:t>
            </a:r>
            <a:endParaRPr kumimoji="0" lang="sv-SE" altLang="sv-SE" sz="1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85750" marR="0" lvl="0" indent="-285750" algn="l" defTabSz="914400" rtl="0" eaLnBrk="1" fontAlgn="base" latinLnBrk="0" hangingPunct="1">
              <a:lnSpc>
                <a:spcPct val="80000"/>
              </a:lnSpc>
              <a:spcBef>
                <a:spcPct val="50000"/>
              </a:spcBef>
              <a:spcAft>
                <a:spcPct val="0"/>
              </a:spcAft>
              <a:buClrTx/>
              <a:buSzTx/>
              <a:buFont typeface="Wingdings" panose="05000000000000000000" pitchFamily="2" charset="2"/>
              <a:buChar char="§"/>
              <a:tabLst/>
              <a:defRPr/>
            </a:pPr>
            <a:r>
              <a:rPr kumimoji="0" lang="sv-SE" altLang="sv-SE" sz="1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Hitta och jämföra vård</a:t>
            </a:r>
            <a:endParaRPr kumimoji="0" lang="sv-SE" altLang="sv-S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85750" marR="0" lvl="0" indent="-285750" algn="l" defTabSz="914400" rtl="0" eaLnBrk="1" fontAlgn="base" latinLnBrk="0" hangingPunct="1">
              <a:lnSpc>
                <a:spcPct val="80000"/>
              </a:lnSpc>
              <a:spcBef>
                <a:spcPct val="50000"/>
              </a:spcBef>
              <a:spcAft>
                <a:spcPct val="0"/>
              </a:spcAft>
              <a:buClrTx/>
              <a:buSzTx/>
              <a:buFont typeface="Wingdings" panose="05000000000000000000" pitchFamily="2" charset="2"/>
              <a:buChar char="§"/>
              <a:tabLst/>
              <a:defRPr/>
            </a:pPr>
            <a:r>
              <a:rPr kumimoji="0" lang="sv-SE" altLang="sv-SE" sz="1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Boka/avboka tid</a:t>
            </a:r>
          </a:p>
          <a:p>
            <a:pPr marL="285750" marR="0" lvl="0" indent="-285750" algn="l" defTabSz="914400" rtl="0" eaLnBrk="1" fontAlgn="base" latinLnBrk="0" hangingPunct="1">
              <a:lnSpc>
                <a:spcPct val="80000"/>
              </a:lnSpc>
              <a:spcBef>
                <a:spcPct val="50000"/>
              </a:spcBef>
              <a:spcAft>
                <a:spcPct val="0"/>
              </a:spcAft>
              <a:buClrTx/>
              <a:buSzTx/>
              <a:buFont typeface="Wingdings" panose="05000000000000000000" pitchFamily="2" charset="2"/>
              <a:buChar char="§"/>
              <a:tabLst/>
              <a:defRPr/>
            </a:pPr>
            <a:r>
              <a:rPr kumimoji="0" lang="sv-SE" altLang="sv-SE" sz="1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Göra tester </a:t>
            </a:r>
          </a:p>
          <a:p>
            <a:pPr marL="285750" marR="0" lvl="0" indent="-285750" algn="l" defTabSz="914400" rtl="0" eaLnBrk="1" fontAlgn="base" latinLnBrk="0" hangingPunct="1">
              <a:lnSpc>
                <a:spcPct val="80000"/>
              </a:lnSpc>
              <a:spcBef>
                <a:spcPct val="50000"/>
              </a:spcBef>
              <a:spcAft>
                <a:spcPct val="0"/>
              </a:spcAft>
              <a:buClrTx/>
              <a:buSzTx/>
              <a:buFont typeface="Wingdings" panose="05000000000000000000" pitchFamily="2" charset="2"/>
              <a:buChar char="§"/>
              <a:tabLst/>
              <a:defRPr/>
            </a:pPr>
            <a:r>
              <a:rPr kumimoji="0" lang="sv-SE" altLang="sv-SE" sz="1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Journal via nätet</a:t>
            </a:r>
            <a:endParaRPr kumimoji="0" lang="sv-SE" altLang="sv-S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85750" marR="0" lvl="0" indent="-285750" algn="l" defTabSz="914400" rtl="0" eaLnBrk="1" fontAlgn="base" latinLnBrk="0" hangingPunct="1">
              <a:lnSpc>
                <a:spcPct val="80000"/>
              </a:lnSpc>
              <a:spcBef>
                <a:spcPct val="50000"/>
              </a:spcBef>
              <a:spcAft>
                <a:spcPct val="0"/>
              </a:spcAft>
              <a:buClrTx/>
              <a:buSzTx/>
              <a:buFont typeface="Wingdings" panose="05000000000000000000" pitchFamily="2" charset="2"/>
              <a:buChar char="§"/>
              <a:tabLst/>
              <a:defRPr/>
            </a:pPr>
            <a:endParaRPr kumimoji="0" lang="sv-SE" altLang="sv-SE" sz="1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7" name="textruta 39"/>
          <p:cNvSpPr txBox="1">
            <a:spLocks noChangeArrowheads="1"/>
          </p:cNvSpPr>
          <p:nvPr/>
        </p:nvSpPr>
        <p:spPr bwMode="auto">
          <a:xfrm>
            <a:off x="3120873" y="2173191"/>
            <a:ext cx="2913640" cy="203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86" tIns="47893" rIns="95786" bIns="47893">
            <a:spAutoFit/>
          </a:bodyPr>
          <a:lstStyle>
            <a:lvl1pPr eaLnBrk="0" hangingPunct="0">
              <a:defRPr sz="1900">
                <a:solidFill>
                  <a:schemeClr val="tx1"/>
                </a:solidFill>
                <a:latin typeface="Calibri" pitchFamily="34" charset="0"/>
                <a:ea typeface="MS PGothic" pitchFamily="34" charset="-128"/>
              </a:defRPr>
            </a:lvl1pPr>
            <a:lvl2pPr marL="742950" indent="-285750" eaLnBrk="0" hangingPunct="0">
              <a:defRPr sz="1900">
                <a:solidFill>
                  <a:schemeClr val="tx1"/>
                </a:solidFill>
                <a:latin typeface="Calibri" pitchFamily="34" charset="0"/>
                <a:ea typeface="MS PGothic" pitchFamily="34" charset="-128"/>
              </a:defRPr>
            </a:lvl2pPr>
            <a:lvl3pPr marL="1143000" indent="-228600" eaLnBrk="0" hangingPunct="0">
              <a:defRPr sz="1900">
                <a:solidFill>
                  <a:schemeClr val="tx1"/>
                </a:solidFill>
                <a:latin typeface="Calibri" pitchFamily="34" charset="0"/>
                <a:ea typeface="MS PGothic" pitchFamily="34" charset="-128"/>
              </a:defRPr>
            </a:lvl3pPr>
            <a:lvl4pPr marL="1600200" indent="-228600" eaLnBrk="0" hangingPunct="0">
              <a:defRPr sz="1900">
                <a:solidFill>
                  <a:schemeClr val="tx1"/>
                </a:solidFill>
                <a:latin typeface="Calibri" pitchFamily="34" charset="0"/>
                <a:ea typeface="MS PGothic" pitchFamily="34" charset="-128"/>
              </a:defRPr>
            </a:lvl4pPr>
            <a:lvl5pPr marL="2057400" indent="-228600" eaLnBrk="0" hangingPunct="0">
              <a:defRPr sz="1900">
                <a:solidFill>
                  <a:schemeClr val="tx1"/>
                </a:solidFill>
                <a:latin typeface="Calibri" pitchFamily="34" charset="0"/>
                <a:ea typeface="MS PGothic" pitchFamily="34" charset="-128"/>
              </a:defRPr>
            </a:lvl5pPr>
            <a:lvl6pPr marL="2514600" indent="-228600" defTabSz="477838" eaLnBrk="0" fontAlgn="base" hangingPunct="0">
              <a:spcBef>
                <a:spcPct val="0"/>
              </a:spcBef>
              <a:spcAft>
                <a:spcPct val="0"/>
              </a:spcAft>
              <a:defRPr sz="1900">
                <a:solidFill>
                  <a:schemeClr val="tx1"/>
                </a:solidFill>
                <a:latin typeface="Calibri" pitchFamily="34" charset="0"/>
                <a:ea typeface="MS PGothic" pitchFamily="34" charset="-128"/>
              </a:defRPr>
            </a:lvl6pPr>
            <a:lvl7pPr marL="2971800" indent="-228600" defTabSz="477838" eaLnBrk="0" fontAlgn="base" hangingPunct="0">
              <a:spcBef>
                <a:spcPct val="0"/>
              </a:spcBef>
              <a:spcAft>
                <a:spcPct val="0"/>
              </a:spcAft>
              <a:defRPr sz="1900">
                <a:solidFill>
                  <a:schemeClr val="tx1"/>
                </a:solidFill>
                <a:latin typeface="Calibri" pitchFamily="34" charset="0"/>
                <a:ea typeface="MS PGothic" pitchFamily="34" charset="-128"/>
              </a:defRPr>
            </a:lvl7pPr>
            <a:lvl8pPr marL="3429000" indent="-228600" defTabSz="477838" eaLnBrk="0" fontAlgn="base" hangingPunct="0">
              <a:spcBef>
                <a:spcPct val="0"/>
              </a:spcBef>
              <a:spcAft>
                <a:spcPct val="0"/>
              </a:spcAft>
              <a:defRPr sz="1900">
                <a:solidFill>
                  <a:schemeClr val="tx1"/>
                </a:solidFill>
                <a:latin typeface="Calibri" pitchFamily="34" charset="0"/>
                <a:ea typeface="MS PGothic" pitchFamily="34" charset="-128"/>
              </a:defRPr>
            </a:lvl8pPr>
            <a:lvl9pPr marL="3886200" indent="-228600" defTabSz="477838" eaLnBrk="0" fontAlgn="base" hangingPunct="0">
              <a:spcBef>
                <a:spcPct val="0"/>
              </a:spcBef>
              <a:spcAft>
                <a:spcPct val="0"/>
              </a:spcAft>
              <a:defRPr sz="1900">
                <a:solidFill>
                  <a:schemeClr val="tx1"/>
                </a:solidFill>
                <a:latin typeface="Calibri" pitchFamily="34" charset="0"/>
                <a:ea typeface="MS PGothic" pitchFamily="34" charset="-128"/>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sv-SE" altLang="sv-SE" sz="1400" b="1"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Tjänster i patientmötet</a:t>
            </a:r>
          </a:p>
          <a:p>
            <a:pPr marL="285750" marR="0" lvl="0" indent="-285750" algn="l" defTabSz="914400" rtl="0" eaLnBrk="1" fontAlgn="base" latinLnBrk="0" hangingPunct="1">
              <a:lnSpc>
                <a:spcPct val="80000"/>
              </a:lnSpc>
              <a:spcBef>
                <a:spcPct val="50000"/>
              </a:spcBef>
              <a:spcAft>
                <a:spcPct val="0"/>
              </a:spcAft>
              <a:buClrTx/>
              <a:buSzTx/>
              <a:buFont typeface="Wingdings" panose="05000000000000000000" pitchFamily="2" charset="2"/>
              <a:buChar char="§"/>
              <a:tabLst/>
              <a:defRPr/>
            </a:pPr>
            <a:r>
              <a:rPr kumimoji="0" lang="sv-SE" altLang="sv-SE" sz="1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E-recept, E-remiss,</a:t>
            </a:r>
            <a:r>
              <a:rPr kumimoji="0" lang="sv-SE" altLang="sv-SE" sz="1400" b="0" i="0" u="none" strike="noStrike" kern="1200" cap="none" spc="0" normalizeH="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E-intyg</a:t>
            </a:r>
            <a:endParaRPr kumimoji="0" lang="sv-SE" altLang="sv-SE" sz="1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85750" marR="0" lvl="0" indent="-285750" algn="l" defTabSz="914400" rtl="0" eaLnBrk="1" fontAlgn="base" latinLnBrk="0" hangingPunct="1">
              <a:lnSpc>
                <a:spcPct val="80000"/>
              </a:lnSpc>
              <a:spcBef>
                <a:spcPct val="50000"/>
              </a:spcBef>
              <a:spcAft>
                <a:spcPct val="0"/>
              </a:spcAft>
              <a:buClrTx/>
              <a:buSzTx/>
              <a:buFont typeface="Wingdings" panose="05000000000000000000" pitchFamily="2" charset="2"/>
              <a:buChar char="§"/>
              <a:tabLst/>
              <a:defRPr/>
            </a:pPr>
            <a:r>
              <a:rPr kumimoji="0" lang="sv-SE" altLang="sv-SE" sz="1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Videobesök 2018</a:t>
            </a:r>
          </a:p>
          <a:p>
            <a:pPr marL="285750" marR="0" lvl="0" indent="-285750" algn="l" defTabSz="914400" rtl="0" eaLnBrk="1" fontAlgn="base" latinLnBrk="0" hangingPunct="1">
              <a:lnSpc>
                <a:spcPct val="80000"/>
              </a:lnSpc>
              <a:spcBef>
                <a:spcPct val="50000"/>
              </a:spcBef>
              <a:spcAft>
                <a:spcPct val="0"/>
              </a:spcAft>
              <a:buClrTx/>
              <a:buSzTx/>
              <a:buFont typeface="Wingdings" panose="05000000000000000000" pitchFamily="2" charset="2"/>
              <a:buChar char="§"/>
              <a:tabLst/>
              <a:defRPr/>
            </a:pPr>
            <a:endParaRPr kumimoji="0" lang="sv-SE" altLang="sv-SE" sz="1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85750" marR="0" lvl="0" indent="-285750" algn="ctr" defTabSz="914400" rtl="0" eaLnBrk="1" fontAlgn="base" latinLnBrk="0" hangingPunct="1">
              <a:lnSpc>
                <a:spcPct val="80000"/>
              </a:lnSpc>
              <a:spcBef>
                <a:spcPct val="50000"/>
              </a:spcBef>
              <a:spcAft>
                <a:spcPct val="0"/>
              </a:spcAft>
              <a:buClrTx/>
              <a:buSzTx/>
              <a:buFont typeface="Wingdings" panose="05000000000000000000" pitchFamily="2" charset="2"/>
              <a:buChar char="§"/>
              <a:tabLst/>
              <a:defRPr/>
            </a:pPr>
            <a:endParaRPr kumimoji="0" lang="sv-SE" altLang="sv-SE" sz="1400" b="0" i="0" u="none" strike="noStrike" kern="1200" cap="none" spc="0" normalizeH="0" baseline="0" noProof="0" dirty="0" smtClean="0">
              <a:ln>
                <a:noFill/>
              </a:ln>
              <a:solidFill>
                <a:srgbClr val="000000"/>
              </a:solidFill>
              <a:effectLst/>
              <a:uLnTx/>
              <a:uFillTx/>
              <a:latin typeface="Century Gothic" pitchFamily="34" charset="0"/>
              <a:ea typeface="MS PGothic" pitchFamily="34" charset="-128"/>
            </a:endParaRPr>
          </a:p>
          <a:p>
            <a:pPr marL="285750" marR="0" lvl="0" indent="-285750" algn="ctr" defTabSz="914400" rtl="0" eaLnBrk="1" fontAlgn="base" latinLnBrk="0" hangingPunct="1">
              <a:lnSpc>
                <a:spcPct val="80000"/>
              </a:lnSpc>
              <a:spcBef>
                <a:spcPct val="50000"/>
              </a:spcBef>
              <a:spcAft>
                <a:spcPct val="0"/>
              </a:spcAft>
              <a:buClrTx/>
              <a:buSzTx/>
              <a:buFont typeface="Wingdings" panose="05000000000000000000" pitchFamily="2" charset="2"/>
              <a:buChar char="§"/>
              <a:tabLst/>
              <a:defRPr/>
            </a:pPr>
            <a:endParaRPr kumimoji="0" lang="sv-SE" altLang="sv-SE" sz="1400" b="0" i="0" u="none" strike="noStrike" kern="1200" cap="none" spc="0" normalizeH="0" baseline="0" noProof="0" dirty="0" smtClean="0">
              <a:ln>
                <a:noFill/>
              </a:ln>
              <a:solidFill>
                <a:srgbClr val="000000"/>
              </a:solidFill>
              <a:effectLst/>
              <a:uLnTx/>
              <a:uFillTx/>
              <a:latin typeface="Century Gothic" pitchFamily="34" charset="0"/>
              <a:ea typeface="MS PGothic" pitchFamily="34" charset="-128"/>
            </a:endParaRPr>
          </a:p>
          <a:p>
            <a:pPr marL="285750" marR="0" lvl="0" indent="-285750" algn="ctr" defTabSz="914400" rtl="0" eaLnBrk="1" fontAlgn="base" latinLnBrk="0" hangingPunct="1">
              <a:lnSpc>
                <a:spcPct val="100000"/>
              </a:lnSpc>
              <a:spcBef>
                <a:spcPct val="50000"/>
              </a:spcBef>
              <a:spcAft>
                <a:spcPct val="0"/>
              </a:spcAft>
              <a:buClrTx/>
              <a:buSzTx/>
              <a:buFont typeface="Wingdings" panose="05000000000000000000" pitchFamily="2" charset="2"/>
              <a:buChar char="§"/>
              <a:tabLst/>
              <a:defRPr/>
            </a:pPr>
            <a:endParaRPr kumimoji="0" lang="sv-SE" altLang="sv-SE" sz="1400" b="0" i="0" u="none" strike="noStrike" kern="1200" cap="none" spc="0" normalizeH="0" baseline="0" noProof="0" dirty="0">
              <a:ln>
                <a:noFill/>
              </a:ln>
              <a:solidFill>
                <a:srgbClr val="000000"/>
              </a:solidFill>
              <a:effectLst/>
              <a:uLnTx/>
              <a:uFillTx/>
              <a:latin typeface="Century Gothic" pitchFamily="34" charset="0"/>
              <a:ea typeface="MS PGothic" pitchFamily="34" charset="-128"/>
            </a:endParaRPr>
          </a:p>
        </p:txBody>
      </p:sp>
      <p:sp>
        <p:nvSpPr>
          <p:cNvPr id="18" name="textruta 39"/>
          <p:cNvSpPr txBox="1">
            <a:spLocks noChangeArrowheads="1"/>
          </p:cNvSpPr>
          <p:nvPr/>
        </p:nvSpPr>
        <p:spPr bwMode="auto">
          <a:xfrm>
            <a:off x="6445599" y="2604243"/>
            <a:ext cx="2698401" cy="17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86" tIns="47893" rIns="95786" bIns="47893">
            <a:spAutoFit/>
          </a:bodyPr>
          <a:lstStyle>
            <a:lvl1pPr eaLnBrk="0" hangingPunct="0">
              <a:defRPr sz="1900">
                <a:solidFill>
                  <a:schemeClr val="tx1"/>
                </a:solidFill>
                <a:latin typeface="Calibri" pitchFamily="34" charset="0"/>
                <a:ea typeface="MS PGothic" pitchFamily="34" charset="-128"/>
              </a:defRPr>
            </a:lvl1pPr>
            <a:lvl2pPr marL="742950" indent="-285750" eaLnBrk="0" hangingPunct="0">
              <a:defRPr sz="1900">
                <a:solidFill>
                  <a:schemeClr val="tx1"/>
                </a:solidFill>
                <a:latin typeface="Calibri" pitchFamily="34" charset="0"/>
                <a:ea typeface="MS PGothic" pitchFamily="34" charset="-128"/>
              </a:defRPr>
            </a:lvl2pPr>
            <a:lvl3pPr marL="1143000" indent="-228600" eaLnBrk="0" hangingPunct="0">
              <a:defRPr sz="1900">
                <a:solidFill>
                  <a:schemeClr val="tx1"/>
                </a:solidFill>
                <a:latin typeface="Calibri" pitchFamily="34" charset="0"/>
                <a:ea typeface="MS PGothic" pitchFamily="34" charset="-128"/>
              </a:defRPr>
            </a:lvl3pPr>
            <a:lvl4pPr marL="1600200" indent="-228600" eaLnBrk="0" hangingPunct="0">
              <a:defRPr sz="1900">
                <a:solidFill>
                  <a:schemeClr val="tx1"/>
                </a:solidFill>
                <a:latin typeface="Calibri" pitchFamily="34" charset="0"/>
                <a:ea typeface="MS PGothic" pitchFamily="34" charset="-128"/>
              </a:defRPr>
            </a:lvl4pPr>
            <a:lvl5pPr marL="2057400" indent="-228600" eaLnBrk="0" hangingPunct="0">
              <a:defRPr sz="1900">
                <a:solidFill>
                  <a:schemeClr val="tx1"/>
                </a:solidFill>
                <a:latin typeface="Calibri" pitchFamily="34" charset="0"/>
                <a:ea typeface="MS PGothic" pitchFamily="34" charset="-128"/>
              </a:defRPr>
            </a:lvl5pPr>
            <a:lvl6pPr marL="2514600" indent="-228600" defTabSz="477838" eaLnBrk="0" fontAlgn="base" hangingPunct="0">
              <a:spcBef>
                <a:spcPct val="0"/>
              </a:spcBef>
              <a:spcAft>
                <a:spcPct val="0"/>
              </a:spcAft>
              <a:defRPr sz="1900">
                <a:solidFill>
                  <a:schemeClr val="tx1"/>
                </a:solidFill>
                <a:latin typeface="Calibri" pitchFamily="34" charset="0"/>
                <a:ea typeface="MS PGothic" pitchFamily="34" charset="-128"/>
              </a:defRPr>
            </a:lvl6pPr>
            <a:lvl7pPr marL="2971800" indent="-228600" defTabSz="477838" eaLnBrk="0" fontAlgn="base" hangingPunct="0">
              <a:spcBef>
                <a:spcPct val="0"/>
              </a:spcBef>
              <a:spcAft>
                <a:spcPct val="0"/>
              </a:spcAft>
              <a:defRPr sz="1900">
                <a:solidFill>
                  <a:schemeClr val="tx1"/>
                </a:solidFill>
                <a:latin typeface="Calibri" pitchFamily="34" charset="0"/>
                <a:ea typeface="MS PGothic" pitchFamily="34" charset="-128"/>
              </a:defRPr>
            </a:lvl7pPr>
            <a:lvl8pPr marL="3429000" indent="-228600" defTabSz="477838" eaLnBrk="0" fontAlgn="base" hangingPunct="0">
              <a:spcBef>
                <a:spcPct val="0"/>
              </a:spcBef>
              <a:spcAft>
                <a:spcPct val="0"/>
              </a:spcAft>
              <a:defRPr sz="1900">
                <a:solidFill>
                  <a:schemeClr val="tx1"/>
                </a:solidFill>
                <a:latin typeface="Calibri" pitchFamily="34" charset="0"/>
                <a:ea typeface="MS PGothic" pitchFamily="34" charset="-128"/>
              </a:defRPr>
            </a:lvl8pPr>
            <a:lvl9pPr marL="3886200" indent="-228600" defTabSz="477838" eaLnBrk="0" fontAlgn="base" hangingPunct="0">
              <a:spcBef>
                <a:spcPct val="0"/>
              </a:spcBef>
              <a:spcAft>
                <a:spcPct val="0"/>
              </a:spcAft>
              <a:defRPr sz="1900">
                <a:solidFill>
                  <a:schemeClr val="tx1"/>
                </a:solidFill>
                <a:latin typeface="Calibri" pitchFamily="34" charset="0"/>
                <a:ea typeface="MS PGothic" pitchFamily="34" charset="-128"/>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sv-SE" altLang="sv-SE" sz="1400" b="1"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Tjänster för vården</a:t>
            </a:r>
          </a:p>
          <a:p>
            <a:pPr marL="285750" marR="0" lvl="0" indent="-285750" algn="l" defTabSz="914400" rtl="0" eaLnBrk="1" fontAlgn="base" latinLnBrk="0" hangingPunct="1">
              <a:lnSpc>
                <a:spcPct val="80000"/>
              </a:lnSpc>
              <a:spcBef>
                <a:spcPct val="50000"/>
              </a:spcBef>
              <a:spcAft>
                <a:spcPct val="0"/>
              </a:spcAft>
              <a:buClrTx/>
              <a:buSzTx/>
              <a:buFont typeface="Wingdings" panose="05000000000000000000" pitchFamily="2" charset="2"/>
              <a:buChar char="§"/>
              <a:tabLst/>
              <a:defRPr/>
            </a:pPr>
            <a:r>
              <a:rPr kumimoji="0" lang="sv-SE" altLang="sv-SE" sz="1400" b="0" i="0" u="none" strike="noStrike" kern="1200" cap="none" spc="0" normalizeH="0" baseline="0" noProof="0" dirty="0" err="1"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HändelseVis</a:t>
            </a:r>
            <a:endParaRPr kumimoji="0" lang="sv-SE" altLang="sv-SE" sz="1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85750" marR="0" lvl="0" indent="-285750" algn="l" defTabSz="914400" rtl="0" eaLnBrk="1" fontAlgn="base" latinLnBrk="0" hangingPunct="1">
              <a:lnSpc>
                <a:spcPct val="80000"/>
              </a:lnSpc>
              <a:spcBef>
                <a:spcPct val="50000"/>
              </a:spcBef>
              <a:spcAft>
                <a:spcPct val="0"/>
              </a:spcAft>
              <a:buClrTx/>
              <a:buSzTx/>
              <a:buFont typeface="Wingdings" panose="05000000000000000000" pitchFamily="2" charset="2"/>
              <a:buChar char="§"/>
              <a:tabLst/>
              <a:defRPr/>
            </a:pPr>
            <a:r>
              <a:rPr kumimoji="0" lang="sv-SE" altLang="sv-SE" sz="1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Lärtorget</a:t>
            </a:r>
          </a:p>
          <a:p>
            <a:pPr marL="285750" marR="0" lvl="0" indent="-285750" algn="l" defTabSz="914400" rtl="0" eaLnBrk="1" fontAlgn="base" latinLnBrk="0" hangingPunct="1">
              <a:lnSpc>
                <a:spcPct val="80000"/>
              </a:lnSpc>
              <a:spcBef>
                <a:spcPct val="50000"/>
              </a:spcBef>
              <a:spcAft>
                <a:spcPct val="0"/>
              </a:spcAft>
              <a:buClrTx/>
              <a:buSzTx/>
              <a:buFont typeface="Wingdings" panose="05000000000000000000" pitchFamily="2" charset="2"/>
              <a:buChar char="§"/>
              <a:tabLst/>
              <a:defRPr/>
            </a:pPr>
            <a:r>
              <a:rPr kumimoji="0" lang="sv-SE" altLang="sv-SE" sz="1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Vårdgivarguiden</a:t>
            </a:r>
          </a:p>
          <a:p>
            <a:pPr marL="285750" marR="0" lvl="0" indent="-285750" algn="l" defTabSz="914400" rtl="0" eaLnBrk="1" fontAlgn="base" latinLnBrk="0" hangingPunct="1">
              <a:lnSpc>
                <a:spcPct val="80000"/>
              </a:lnSpc>
              <a:spcBef>
                <a:spcPct val="50000"/>
              </a:spcBef>
              <a:spcAft>
                <a:spcPct val="0"/>
              </a:spcAft>
              <a:buClrTx/>
              <a:buSzTx/>
              <a:buFont typeface="Wingdings" panose="05000000000000000000" pitchFamily="2" charset="2"/>
              <a:buChar char="§"/>
              <a:tabLst/>
              <a:defRPr/>
            </a:pPr>
            <a:r>
              <a:rPr kumimoji="0" lang="sv-SE" altLang="sv-SE" sz="1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Rådgivningsstödet webb</a:t>
            </a:r>
          </a:p>
          <a:p>
            <a:pPr marL="285750" marR="0" lvl="0" indent="-285750" algn="ctr" defTabSz="914400" rtl="0" eaLnBrk="1" fontAlgn="base" latinLnBrk="0" hangingPunct="1">
              <a:lnSpc>
                <a:spcPct val="100000"/>
              </a:lnSpc>
              <a:spcBef>
                <a:spcPct val="50000"/>
              </a:spcBef>
              <a:spcAft>
                <a:spcPct val="0"/>
              </a:spcAft>
              <a:buClrTx/>
              <a:buSzTx/>
              <a:buFont typeface="Wingdings" panose="05000000000000000000" pitchFamily="2" charset="2"/>
              <a:buChar char="§"/>
              <a:tabLst/>
              <a:defRPr/>
            </a:pPr>
            <a:endParaRPr kumimoji="0" lang="sv-SE" altLang="sv-SE"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Rubrik 5"/>
          <p:cNvSpPr>
            <a:spLocks noGrp="1"/>
          </p:cNvSpPr>
          <p:nvPr>
            <p:ph type="title"/>
          </p:nvPr>
        </p:nvSpPr>
        <p:spPr>
          <a:xfrm>
            <a:off x="721519" y="551525"/>
            <a:ext cx="7700962" cy="836613"/>
          </a:xfrm>
        </p:spPr>
        <p:txBody>
          <a:bodyPr/>
          <a:lstStyle/>
          <a:p>
            <a:pPr algn="ctr"/>
            <a:r>
              <a:rPr lang="sv-SE" dirty="0" smtClean="0">
                <a:solidFill>
                  <a:schemeClr val="bg1">
                    <a:lumMod val="50000"/>
                  </a:schemeClr>
                </a:solidFill>
              </a:rPr>
              <a:t>Exempel på e-hälsotjänster</a:t>
            </a:r>
            <a:endParaRPr lang="sv-SE" dirty="0">
              <a:solidFill>
                <a:schemeClr val="bg1">
                  <a:lumMod val="50000"/>
                </a:schemeClr>
              </a:solidFill>
            </a:endParaRPr>
          </a:p>
        </p:txBody>
      </p:sp>
    </p:spTree>
    <p:extLst>
      <p:ext uri="{BB962C8B-B14F-4D97-AF65-F5344CB8AC3E}">
        <p14:creationId xmlns:p14="http://schemas.microsoft.com/office/powerpoint/2010/main" val="416779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lödesschema: Koppling 26"/>
          <p:cNvSpPr/>
          <p:nvPr/>
        </p:nvSpPr>
        <p:spPr>
          <a:xfrm>
            <a:off x="1864598" y="1600113"/>
            <a:ext cx="5042148" cy="5042148"/>
          </a:xfrm>
          <a:prstGeom prst="flowChartConnector">
            <a:avLst/>
          </a:prstGeom>
          <a:solidFill>
            <a:srgbClr val="8DC63F"/>
          </a:solidFill>
          <a:ln w="28575" cap="flat" cmpd="sng" algn="ctr">
            <a:solidFill>
              <a:srgbClr val="FFFFFF"/>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sv-SE" sz="1100" b="0" i="0" u="none" strike="noStrike" kern="0" cap="none" spc="0" normalizeH="0" baseline="0" noProof="0">
              <a:ln>
                <a:noFill/>
              </a:ln>
              <a:solidFill>
                <a:srgbClr val="FFFFFF"/>
              </a:solidFill>
              <a:effectLst/>
              <a:uLnTx/>
              <a:uFillTx/>
              <a:latin typeface="Verdana"/>
              <a:ea typeface="ＭＳ Ｐゴシック"/>
            </a:endParaRPr>
          </a:p>
        </p:txBody>
      </p:sp>
      <p:sp>
        <p:nvSpPr>
          <p:cNvPr id="37" name="Moln 36"/>
          <p:cNvSpPr/>
          <p:nvPr/>
        </p:nvSpPr>
        <p:spPr>
          <a:xfrm>
            <a:off x="3675233" y="4646758"/>
            <a:ext cx="1461028" cy="568278"/>
          </a:xfrm>
          <a:prstGeom prst="cloud">
            <a:avLst/>
          </a:prstGeom>
          <a:solidFill>
            <a:srgbClr val="FFFFFF"/>
          </a:solidFill>
          <a:ln w="25400" cap="flat" cmpd="sng" algn="ctr">
            <a:noFill/>
            <a:prstDash val="solid"/>
          </a:ln>
          <a:effectLst/>
        </p:spPr>
        <p:txBody>
          <a:bodyPr lIns="0" tIns="36000" rIns="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000" b="1" i="0" u="none" strike="noStrike" kern="0" cap="none" spc="0" normalizeH="0" baseline="0" noProof="0" dirty="0">
                <a:ln>
                  <a:noFill/>
                </a:ln>
                <a:solidFill>
                  <a:srgbClr val="000000"/>
                </a:solidFill>
                <a:effectLst/>
                <a:uLnTx/>
                <a:uFillTx/>
                <a:latin typeface="Verdana"/>
                <a:ea typeface="ＭＳ Ｐゴシック"/>
              </a:rPr>
              <a:t>Individ-anpassning</a:t>
            </a:r>
          </a:p>
        </p:txBody>
      </p:sp>
      <p:pic>
        <p:nvPicPr>
          <p:cNvPr id="41" name="Bildobjekt 40"/>
          <p:cNvPicPr>
            <a:picLocks noChangeAspect="1"/>
          </p:cNvPicPr>
          <p:nvPr/>
        </p:nvPicPr>
        <p:blipFill rotWithShape="1">
          <a:blip r:embed="rId3">
            <a:extLst>
              <a:ext uri="{28A0092B-C50C-407E-A947-70E740481C1C}">
                <a14:useLocalDpi xmlns:a14="http://schemas.microsoft.com/office/drawing/2010/main"/>
              </a:ext>
            </a:extLst>
          </a:blip>
          <a:srcRect l="10620" t="21453" r="10243" b="18930"/>
          <a:stretch/>
        </p:blipFill>
        <p:spPr>
          <a:xfrm>
            <a:off x="3294019" y="3673508"/>
            <a:ext cx="2112886" cy="895358"/>
          </a:xfrm>
          <a:prstGeom prst="rect">
            <a:avLst/>
          </a:prstGeom>
        </p:spPr>
      </p:pic>
      <p:sp>
        <p:nvSpPr>
          <p:cNvPr id="23" name="Tankebubbla: moln 20"/>
          <p:cNvSpPr/>
          <p:nvPr/>
        </p:nvSpPr>
        <p:spPr bwMode="auto">
          <a:xfrm>
            <a:off x="5683349" y="1930482"/>
            <a:ext cx="2803539" cy="1180795"/>
          </a:xfrm>
          <a:prstGeom prst="cloudCallout">
            <a:avLst>
              <a:gd name="adj1" fmla="val -60126"/>
              <a:gd name="adj2" fmla="val 49982"/>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sv-SE" sz="1200" dirty="0">
                <a:ea typeface="Geneva" pitchFamily="1" charset="-128"/>
              </a:rPr>
              <a:t>Vilka eHälsotjänster som stödjer </a:t>
            </a:r>
            <a:r>
              <a:rPr lang="sv-SE" sz="1200" dirty="0" smtClean="0">
                <a:ea typeface="Geneva" pitchFamily="1" charset="-128"/>
              </a:rPr>
              <a:t>patienten </a:t>
            </a:r>
            <a:r>
              <a:rPr lang="sv-SE" sz="1200" dirty="0">
                <a:ea typeface="Geneva" pitchFamily="1" charset="-128"/>
              </a:rPr>
              <a:t>har vi hos oss idag? </a:t>
            </a:r>
          </a:p>
        </p:txBody>
      </p:sp>
      <p:sp>
        <p:nvSpPr>
          <p:cNvPr id="24" name="Tankebubbla: moln 22"/>
          <p:cNvSpPr/>
          <p:nvPr/>
        </p:nvSpPr>
        <p:spPr bwMode="auto">
          <a:xfrm>
            <a:off x="457200" y="2384855"/>
            <a:ext cx="2518859" cy="1455962"/>
          </a:xfrm>
          <a:prstGeom prst="cloudCallout">
            <a:avLst>
              <a:gd name="adj1" fmla="val 62202"/>
              <a:gd name="adj2" fmla="val 25520"/>
            </a:avLst>
          </a:prstGeom>
          <a:solidFill>
            <a:schemeClr val="bg1"/>
          </a:solid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r>
              <a:rPr lang="sv-SE" sz="1200" dirty="0">
                <a:ea typeface="Geneva" pitchFamily="1" charset="-128"/>
              </a:rPr>
              <a:t>Finns det andra tjänster som skulle kunna stödja </a:t>
            </a:r>
            <a:r>
              <a:rPr lang="sv-SE" sz="1200" dirty="0" smtClean="0">
                <a:ea typeface="Geneva" pitchFamily="1" charset="-128"/>
              </a:rPr>
              <a:t>patienten?</a:t>
            </a:r>
            <a:endParaRPr lang="sv-SE" sz="1200" dirty="0">
              <a:ea typeface="Geneva" pitchFamily="1" charset="-128"/>
            </a:endParaRPr>
          </a:p>
        </p:txBody>
      </p:sp>
      <p:sp>
        <p:nvSpPr>
          <p:cNvPr id="42" name="Rubrik 1"/>
          <p:cNvSpPr txBox="1">
            <a:spLocks/>
          </p:cNvSpPr>
          <p:nvPr/>
        </p:nvSpPr>
        <p:spPr>
          <a:xfrm>
            <a:off x="413951" y="761088"/>
            <a:ext cx="8285206" cy="1470025"/>
          </a:xfrm>
          <a:prstGeom prst="rect">
            <a:avLst/>
          </a:prstGeom>
        </p:spPr>
        <p:txBody>
          <a:bodyPr vert="horz" lIns="91440" tIns="45720" rIns="91440" bIns="45720" rtlCol="0" anchor="t">
            <a:normAutofit/>
          </a:bodyPr>
          <a:lstStyle>
            <a:lvl1pPr algn="l" rtl="0" eaLnBrk="1" fontAlgn="base" hangingPunct="1">
              <a:spcBef>
                <a:spcPct val="0"/>
              </a:spcBef>
              <a:spcAft>
                <a:spcPct val="0"/>
              </a:spcAft>
              <a:defRPr sz="2000" b="1">
                <a:solidFill>
                  <a:srgbClr val="000000"/>
                </a:solidFill>
                <a:latin typeface="+mj-lt"/>
                <a:ea typeface="+mj-ea"/>
                <a:cs typeface="Geneva" charset="0"/>
              </a:defRPr>
            </a:lvl1pPr>
            <a:lvl2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2pPr>
            <a:lvl3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3pPr>
            <a:lvl4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4pPr>
            <a:lvl5pPr algn="l" rtl="0" eaLnBrk="1" fontAlgn="base" hangingPunct="1">
              <a:spcBef>
                <a:spcPct val="0"/>
              </a:spcBef>
              <a:spcAft>
                <a:spcPct val="0"/>
              </a:spcAft>
              <a:defRPr sz="3000">
                <a:solidFill>
                  <a:schemeClr val="tx2"/>
                </a:solidFill>
                <a:latin typeface="Verdana" pitchFamily="34" charset="0"/>
                <a:ea typeface="Geneva" pitchFamily="1" charset="-128"/>
                <a:cs typeface="Geneva" charset="0"/>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a:lstStyle>
          <a:p>
            <a:pPr algn="ctr"/>
            <a:r>
              <a:rPr lang="sv-SE" kern="0" dirty="0" smtClean="0">
                <a:solidFill>
                  <a:schemeClr val="bg1">
                    <a:lumMod val="50000"/>
                  </a:schemeClr>
                </a:solidFill>
              </a:rPr>
              <a:t>Vi behöver en mer person- och patientcentrerad vård. Hur når vi dit?</a:t>
            </a:r>
            <a:endParaRPr lang="sv-SE" kern="0" dirty="0">
              <a:solidFill>
                <a:schemeClr val="bg1">
                  <a:lumMod val="50000"/>
                </a:schemeClr>
              </a:solidFill>
            </a:endParaRPr>
          </a:p>
        </p:txBody>
      </p:sp>
    </p:spTree>
    <p:extLst>
      <p:ext uri="{BB962C8B-B14F-4D97-AF65-F5344CB8AC3E}">
        <p14:creationId xmlns:p14="http://schemas.microsoft.com/office/powerpoint/2010/main" val="330674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ildtext och tankebubbla 4"/>
          <p:cNvSpPr/>
          <p:nvPr/>
        </p:nvSpPr>
        <p:spPr bwMode="auto">
          <a:xfrm>
            <a:off x="370791" y="1911677"/>
            <a:ext cx="2286000" cy="1546086"/>
          </a:xfrm>
          <a:prstGeom prst="cloudCallout">
            <a:avLst>
              <a:gd name="adj1" fmla="val -26779"/>
              <a:gd name="adj2" fmla="val 80083"/>
            </a:avLst>
          </a:prstGeom>
          <a:no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sv-SE" sz="1200" dirty="0" smtClean="0">
                <a:ea typeface="Geneva" pitchFamily="1" charset="-128"/>
              </a:rPr>
              <a:t/>
            </a:r>
            <a:br>
              <a:rPr lang="sv-SE" sz="1200" dirty="0" smtClean="0">
                <a:ea typeface="Geneva" pitchFamily="1" charset="-128"/>
              </a:rPr>
            </a:br>
            <a:r>
              <a:rPr lang="sv-SE" sz="1200" dirty="0" smtClean="0">
                <a:ea typeface="Geneva" pitchFamily="1" charset="-128"/>
              </a:rPr>
              <a:t>Vad har patienten för drivkrafter?</a:t>
            </a:r>
            <a:br>
              <a:rPr lang="sv-SE" sz="1200" dirty="0" smtClean="0">
                <a:ea typeface="Geneva" pitchFamily="1" charset="-128"/>
              </a:rPr>
            </a:br>
            <a:endParaRPr kumimoji="0" lang="sv-SE" sz="1200" b="0" i="0" u="none" strike="noStrike" cap="none" normalizeH="0" baseline="0" dirty="0" smtClean="0">
              <a:ln>
                <a:noFill/>
              </a:ln>
              <a:solidFill>
                <a:schemeClr val="tx1"/>
              </a:solidFill>
              <a:effectLst/>
              <a:ea typeface="Geneva" pitchFamily="1" charset="-128"/>
            </a:endParaRPr>
          </a:p>
        </p:txBody>
      </p:sp>
      <p:sp>
        <p:nvSpPr>
          <p:cNvPr id="7" name="Bildtext och tankebubbla 6"/>
          <p:cNvSpPr/>
          <p:nvPr/>
        </p:nvSpPr>
        <p:spPr bwMode="auto">
          <a:xfrm>
            <a:off x="2845852" y="2742605"/>
            <a:ext cx="2236574" cy="1546086"/>
          </a:xfrm>
          <a:prstGeom prst="cloudCallout">
            <a:avLst>
              <a:gd name="adj1" fmla="val -34645"/>
              <a:gd name="adj2" fmla="val 77571"/>
            </a:avLst>
          </a:prstGeom>
          <a:no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sv-SE" sz="1200" b="0" i="0" u="none" strike="noStrike" cap="none" normalizeH="0" baseline="0" dirty="0" smtClean="0">
                <a:ln>
                  <a:noFill/>
                </a:ln>
                <a:solidFill>
                  <a:schemeClr val="tx1"/>
                </a:solidFill>
                <a:effectLst/>
                <a:latin typeface="Verdana" pitchFamily="34" charset="0"/>
                <a:ea typeface="Geneva" pitchFamily="1" charset="-128"/>
              </a:rPr>
              <a:t/>
            </a:r>
            <a:br>
              <a:rPr kumimoji="0" lang="sv-SE" sz="1200" b="0" i="0" u="none" strike="noStrike" cap="none" normalizeH="0" baseline="0" dirty="0" smtClean="0">
                <a:ln>
                  <a:noFill/>
                </a:ln>
                <a:solidFill>
                  <a:schemeClr val="tx1"/>
                </a:solidFill>
                <a:effectLst/>
                <a:latin typeface="Verdana" pitchFamily="34" charset="0"/>
                <a:ea typeface="Geneva" pitchFamily="1" charset="-128"/>
              </a:rPr>
            </a:br>
            <a:r>
              <a:rPr kumimoji="0" lang="sv-SE" sz="1200" b="0" i="0" u="none" strike="noStrike" cap="none" normalizeH="0" baseline="0" dirty="0" smtClean="0">
                <a:ln>
                  <a:noFill/>
                </a:ln>
                <a:solidFill>
                  <a:schemeClr val="tx1"/>
                </a:solidFill>
                <a:effectLst/>
                <a:latin typeface="Verdana" pitchFamily="34" charset="0"/>
                <a:ea typeface="Geneva" pitchFamily="1" charset="-128"/>
              </a:rPr>
              <a:t>Vad har patienten för beteenden?</a:t>
            </a:r>
            <a:r>
              <a:rPr lang="sv-SE" sz="1200" dirty="0">
                <a:ea typeface="Geneva" pitchFamily="1" charset="-128"/>
              </a:rPr>
              <a:t/>
            </a:r>
            <a:br>
              <a:rPr lang="sv-SE" sz="1200" dirty="0">
                <a:ea typeface="Geneva" pitchFamily="1" charset="-128"/>
              </a:rPr>
            </a:br>
            <a:endParaRPr kumimoji="0" lang="sv-SE" sz="1200" b="0" i="0" u="none" strike="noStrike" cap="none" normalizeH="0" baseline="0" dirty="0" smtClean="0">
              <a:ln>
                <a:noFill/>
              </a:ln>
              <a:solidFill>
                <a:schemeClr val="tx1"/>
              </a:solidFill>
              <a:effectLst/>
              <a:latin typeface="Verdana" pitchFamily="34" charset="0"/>
              <a:ea typeface="Geneva" pitchFamily="1" charset="-128"/>
            </a:endParaRPr>
          </a:p>
        </p:txBody>
      </p:sp>
      <p:sp>
        <p:nvSpPr>
          <p:cNvPr id="8" name="Bildtext och tankebubbla 7"/>
          <p:cNvSpPr/>
          <p:nvPr/>
        </p:nvSpPr>
        <p:spPr bwMode="auto">
          <a:xfrm>
            <a:off x="5184103" y="1575714"/>
            <a:ext cx="2884858" cy="1264980"/>
          </a:xfrm>
          <a:prstGeom prst="cloudCallout">
            <a:avLst>
              <a:gd name="adj1" fmla="val -23831"/>
              <a:gd name="adj2" fmla="val 85358"/>
            </a:avLst>
          </a:prstGeom>
          <a:no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sv-SE" sz="1200" b="0" i="0" u="none" strike="noStrike" cap="none" normalizeH="0" baseline="0" dirty="0" smtClean="0">
                <a:ln>
                  <a:noFill/>
                </a:ln>
                <a:solidFill>
                  <a:schemeClr val="tx1"/>
                </a:solidFill>
                <a:effectLst/>
                <a:latin typeface="Verdana" pitchFamily="34" charset="0"/>
                <a:ea typeface="Geneva" pitchFamily="1" charset="-128"/>
              </a:rPr>
              <a:t/>
            </a:r>
            <a:br>
              <a:rPr kumimoji="0" lang="sv-SE" sz="1200" b="0" i="0" u="none" strike="noStrike" cap="none" normalizeH="0" baseline="0" dirty="0" smtClean="0">
                <a:ln>
                  <a:noFill/>
                </a:ln>
                <a:solidFill>
                  <a:schemeClr val="tx1"/>
                </a:solidFill>
                <a:effectLst/>
                <a:latin typeface="Verdana" pitchFamily="34" charset="0"/>
                <a:ea typeface="Geneva" pitchFamily="1" charset="-128"/>
              </a:rPr>
            </a:br>
            <a:r>
              <a:rPr kumimoji="0" lang="sv-SE" sz="1200" b="0" i="0" u="none" strike="noStrike" cap="none" normalizeH="0" baseline="0" dirty="0" smtClean="0">
                <a:ln>
                  <a:noFill/>
                </a:ln>
                <a:solidFill>
                  <a:schemeClr val="tx1"/>
                </a:solidFill>
                <a:effectLst/>
                <a:latin typeface="Verdana" pitchFamily="34" charset="0"/>
                <a:ea typeface="Geneva" pitchFamily="1" charset="-128"/>
              </a:rPr>
              <a:t>Vad har patienten för rädslor?</a:t>
            </a:r>
            <a:br>
              <a:rPr kumimoji="0" lang="sv-SE" sz="1200" b="0" i="0" u="none" strike="noStrike" cap="none" normalizeH="0" baseline="0" dirty="0" smtClean="0">
                <a:ln>
                  <a:noFill/>
                </a:ln>
                <a:solidFill>
                  <a:schemeClr val="tx1"/>
                </a:solidFill>
                <a:effectLst/>
                <a:latin typeface="Verdana" pitchFamily="34" charset="0"/>
                <a:ea typeface="Geneva" pitchFamily="1" charset="-128"/>
              </a:rPr>
            </a:br>
            <a:endParaRPr kumimoji="0" lang="sv-SE" sz="1200" b="0" i="0" u="none" strike="noStrike" cap="none" normalizeH="0" baseline="0" dirty="0" smtClean="0">
              <a:ln>
                <a:noFill/>
              </a:ln>
              <a:solidFill>
                <a:schemeClr val="tx1"/>
              </a:solidFill>
              <a:effectLst/>
              <a:latin typeface="Verdana" pitchFamily="34" charset="0"/>
              <a:ea typeface="Geneva" pitchFamily="1" charset="-128"/>
            </a:endParaRPr>
          </a:p>
        </p:txBody>
      </p:sp>
      <p:sp>
        <p:nvSpPr>
          <p:cNvPr id="9" name="Bildtext och tankebubbla 8"/>
          <p:cNvSpPr/>
          <p:nvPr/>
        </p:nvSpPr>
        <p:spPr bwMode="auto">
          <a:xfrm>
            <a:off x="6285707" y="3281616"/>
            <a:ext cx="2240455" cy="1264980"/>
          </a:xfrm>
          <a:prstGeom prst="cloudCallout">
            <a:avLst>
              <a:gd name="adj1" fmla="val 28253"/>
              <a:gd name="adj2" fmla="val 99424"/>
            </a:avLst>
          </a:prstGeom>
          <a:no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sv-SE" sz="1200" b="0" i="0" u="none" strike="noStrike" cap="none" normalizeH="0" baseline="0" dirty="0" smtClean="0">
                <a:ln>
                  <a:noFill/>
                </a:ln>
                <a:solidFill>
                  <a:schemeClr val="tx1"/>
                </a:solidFill>
                <a:effectLst/>
                <a:latin typeface="Verdana" pitchFamily="34" charset="0"/>
                <a:ea typeface="Geneva" pitchFamily="1" charset="-128"/>
              </a:rPr>
              <a:t/>
            </a:r>
            <a:br>
              <a:rPr kumimoji="0" lang="sv-SE" sz="1200" b="0" i="0" u="none" strike="noStrike" cap="none" normalizeH="0" baseline="0" dirty="0" smtClean="0">
                <a:ln>
                  <a:noFill/>
                </a:ln>
                <a:solidFill>
                  <a:schemeClr val="tx1"/>
                </a:solidFill>
                <a:effectLst/>
                <a:latin typeface="Verdana" pitchFamily="34" charset="0"/>
                <a:ea typeface="Geneva" pitchFamily="1" charset="-128"/>
              </a:rPr>
            </a:br>
            <a:r>
              <a:rPr kumimoji="0" lang="sv-SE" sz="1200" b="0" i="0" u="none" strike="noStrike" cap="none" normalizeH="0" baseline="0" dirty="0" smtClean="0">
                <a:ln>
                  <a:noFill/>
                </a:ln>
                <a:solidFill>
                  <a:schemeClr val="tx1"/>
                </a:solidFill>
                <a:effectLst/>
                <a:latin typeface="Verdana" pitchFamily="34" charset="0"/>
                <a:ea typeface="Geneva" pitchFamily="1" charset="-128"/>
              </a:rPr>
              <a:t>Social förankring?</a:t>
            </a:r>
            <a:br>
              <a:rPr kumimoji="0" lang="sv-SE" sz="1200" b="0" i="0" u="none" strike="noStrike" cap="none" normalizeH="0" baseline="0" dirty="0" smtClean="0">
                <a:ln>
                  <a:noFill/>
                </a:ln>
                <a:solidFill>
                  <a:schemeClr val="tx1"/>
                </a:solidFill>
                <a:effectLst/>
                <a:latin typeface="Verdana" pitchFamily="34" charset="0"/>
                <a:ea typeface="Geneva" pitchFamily="1" charset="-128"/>
              </a:rPr>
            </a:br>
            <a:endParaRPr kumimoji="0" lang="sv-SE" sz="1200" b="0" i="0" u="none" strike="noStrike" cap="none" normalizeH="0" baseline="0" dirty="0" smtClean="0">
              <a:ln>
                <a:noFill/>
              </a:ln>
              <a:solidFill>
                <a:schemeClr val="tx1"/>
              </a:solidFill>
              <a:effectLst/>
              <a:latin typeface="Verdana" pitchFamily="34" charset="0"/>
              <a:ea typeface="Geneva" pitchFamily="1" charset="-128"/>
            </a:endParaRPr>
          </a:p>
        </p:txBody>
      </p:sp>
      <p:sp>
        <p:nvSpPr>
          <p:cNvPr id="6" name="textruta 5"/>
          <p:cNvSpPr txBox="1"/>
          <p:nvPr/>
        </p:nvSpPr>
        <p:spPr>
          <a:xfrm>
            <a:off x="939114" y="889685"/>
            <a:ext cx="7587048" cy="646331"/>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l">
              <a:spcBef>
                <a:spcPts val="0"/>
              </a:spcBef>
            </a:pPr>
            <a:r>
              <a:rPr lang="sv-SE" sz="1800" b="1" dirty="0" smtClean="0">
                <a:solidFill>
                  <a:schemeClr val="bg1">
                    <a:lumMod val="50000"/>
                  </a:schemeClr>
                </a:solidFill>
              </a:rPr>
              <a:t>Istället för att lägga fokus på tex diagnos, ålder och kön, så kan vi tänka oss…</a:t>
            </a:r>
          </a:p>
        </p:txBody>
      </p:sp>
      <p:sp>
        <p:nvSpPr>
          <p:cNvPr id="11" name="Bildtext och tankebubbla 10"/>
          <p:cNvSpPr/>
          <p:nvPr/>
        </p:nvSpPr>
        <p:spPr bwMode="auto">
          <a:xfrm>
            <a:off x="3648903" y="4586294"/>
            <a:ext cx="2867046" cy="1264980"/>
          </a:xfrm>
          <a:prstGeom prst="cloudCallout">
            <a:avLst>
              <a:gd name="adj1" fmla="val 26388"/>
              <a:gd name="adj2" fmla="val 89851"/>
            </a:avLst>
          </a:prstGeom>
          <a:no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1200" b="0" i="0" u="none" strike="noStrike" cap="none" normalizeH="0" baseline="0" dirty="0" smtClean="0">
              <a:ln>
                <a:noFill/>
              </a:ln>
              <a:solidFill>
                <a:schemeClr val="tx1"/>
              </a:solidFill>
              <a:effectLst/>
              <a:latin typeface="Verdana" pitchFamily="34" charset="0"/>
              <a:ea typeface="Geneva" pitchFamily="1" charset="-128"/>
            </a:endParaRPr>
          </a:p>
          <a:p>
            <a:pPr marL="0" marR="0" indent="0" algn="ctr" defTabSz="914400" rtl="0" eaLnBrk="0" fontAlgn="base" latinLnBrk="0" hangingPunct="0">
              <a:lnSpc>
                <a:spcPct val="100000"/>
              </a:lnSpc>
              <a:spcBef>
                <a:spcPct val="50000"/>
              </a:spcBef>
              <a:spcAft>
                <a:spcPct val="0"/>
              </a:spcAft>
              <a:buClrTx/>
              <a:buSzTx/>
              <a:buFontTx/>
              <a:buNone/>
              <a:tabLst/>
            </a:pPr>
            <a:r>
              <a:rPr kumimoji="0" lang="sv-SE" sz="1200" b="0" i="0" u="none" strike="noStrike" cap="none" normalizeH="0" baseline="0" dirty="0" smtClean="0">
                <a:ln>
                  <a:noFill/>
                </a:ln>
                <a:solidFill>
                  <a:schemeClr val="tx1"/>
                </a:solidFill>
                <a:effectLst/>
                <a:latin typeface="Verdana" pitchFamily="34" charset="0"/>
                <a:ea typeface="Geneva" pitchFamily="1" charset="-128"/>
              </a:rPr>
              <a:t>Funktionsvariationer?</a:t>
            </a:r>
          </a:p>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1200" b="0" i="0" u="none" strike="noStrike" cap="none" normalizeH="0" baseline="0" dirty="0" smtClean="0">
              <a:ln>
                <a:noFill/>
              </a:ln>
              <a:solidFill>
                <a:schemeClr val="tx1"/>
              </a:solidFill>
              <a:effectLst/>
              <a:latin typeface="Verdana" pitchFamily="34" charset="0"/>
              <a:ea typeface="Geneva" pitchFamily="1" charset="-128"/>
            </a:endParaRPr>
          </a:p>
        </p:txBody>
      </p:sp>
    </p:spTree>
    <p:extLst>
      <p:ext uri="{BB962C8B-B14F-4D97-AF65-F5344CB8AC3E}">
        <p14:creationId xmlns:p14="http://schemas.microsoft.com/office/powerpoint/2010/main" val="350927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Bildobjekt 33">
            <a:hlinkClick r:id="rId3" action="ppaction://hlinksldjump"/>
          </p:cNvPr>
          <p:cNvPicPr>
            <a:picLocks/>
          </p:cNvPicPr>
          <p:nvPr/>
        </p:nvPicPr>
        <p:blipFill>
          <a:blip r:embed="rId4"/>
          <a:stretch>
            <a:fillRect/>
          </a:stretch>
        </p:blipFill>
        <p:spPr>
          <a:xfrm>
            <a:off x="1568777" y="2622147"/>
            <a:ext cx="2264324" cy="808068"/>
          </a:xfrm>
          <a:prstGeom prst="rect">
            <a:avLst/>
          </a:prstGeom>
        </p:spPr>
      </p:pic>
      <p:sp>
        <p:nvSpPr>
          <p:cNvPr id="35" name="Rektangel 34"/>
          <p:cNvSpPr/>
          <p:nvPr/>
        </p:nvSpPr>
        <p:spPr>
          <a:xfrm>
            <a:off x="926443" y="2289220"/>
            <a:ext cx="2954476" cy="276338"/>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006428"/>
                </a:solidFill>
                <a:effectLst/>
                <a:uLnTx/>
                <a:uFillTx/>
                <a:latin typeface="Helvetica" charset="0"/>
                <a:ea typeface="Helvetica" charset="0"/>
                <a:cs typeface="Helvetica" charset="0"/>
              </a:rPr>
              <a:t>Självständiga och engagerade</a:t>
            </a:r>
            <a:endParaRPr kumimoji="0" lang="sv-SE" sz="1800" b="0" i="0" u="none" strike="noStrike" kern="0" cap="none" spc="0" normalizeH="0" baseline="0" noProof="0" dirty="0">
              <a:ln>
                <a:noFill/>
              </a:ln>
              <a:solidFill>
                <a:srgbClr val="000000"/>
              </a:solidFill>
              <a:effectLst/>
              <a:uLnTx/>
              <a:uFillTx/>
              <a:latin typeface="Verdana"/>
              <a:ea typeface="ＭＳ Ｐゴシック"/>
            </a:endParaRPr>
          </a:p>
        </p:txBody>
      </p:sp>
      <p:sp>
        <p:nvSpPr>
          <p:cNvPr id="36" name="Rektangel 35"/>
          <p:cNvSpPr/>
          <p:nvPr/>
        </p:nvSpPr>
        <p:spPr>
          <a:xfrm>
            <a:off x="4702932" y="2291514"/>
            <a:ext cx="2389852" cy="276338"/>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75B0B5"/>
                </a:solidFill>
                <a:effectLst/>
                <a:uLnTx/>
                <a:uFillTx/>
                <a:latin typeface="Helvetica" charset="0"/>
                <a:ea typeface="Helvetica" charset="0"/>
                <a:cs typeface="Helvetica" charset="0"/>
              </a:rPr>
              <a:t>Oroliga och engagerade</a:t>
            </a:r>
            <a:endParaRPr kumimoji="0" lang="sv-SE" sz="1800" b="0" i="0" u="none" strike="noStrike" kern="0" cap="none" spc="0" normalizeH="0" baseline="0" noProof="0" dirty="0">
              <a:ln>
                <a:noFill/>
              </a:ln>
              <a:solidFill>
                <a:srgbClr val="000000"/>
              </a:solidFill>
              <a:effectLst/>
              <a:uLnTx/>
              <a:uFillTx/>
              <a:latin typeface="Verdana"/>
              <a:ea typeface="ＭＳ Ｐゴシック"/>
            </a:endParaRPr>
          </a:p>
        </p:txBody>
      </p:sp>
      <p:pic>
        <p:nvPicPr>
          <p:cNvPr id="37" name="Bildobjekt 36">
            <a:hlinkClick r:id="rId5" action="ppaction://hlinksldjump"/>
          </p:cNvPr>
          <p:cNvPicPr>
            <a:picLocks noChangeAspect="1"/>
          </p:cNvPicPr>
          <p:nvPr/>
        </p:nvPicPr>
        <p:blipFill>
          <a:blip r:embed="rId6"/>
          <a:stretch>
            <a:fillRect/>
          </a:stretch>
        </p:blipFill>
        <p:spPr>
          <a:xfrm>
            <a:off x="4926411" y="2622147"/>
            <a:ext cx="2264324" cy="808068"/>
          </a:xfrm>
          <a:prstGeom prst="rect">
            <a:avLst/>
          </a:prstGeom>
        </p:spPr>
      </p:pic>
      <p:pic>
        <p:nvPicPr>
          <p:cNvPr id="38" name="Bildobjekt 37">
            <a:hlinkClick r:id="rId7" action="ppaction://hlinksldjump"/>
          </p:cNvPr>
          <p:cNvPicPr>
            <a:picLocks/>
          </p:cNvPicPr>
          <p:nvPr/>
        </p:nvPicPr>
        <p:blipFill>
          <a:blip r:embed="rId8"/>
          <a:stretch>
            <a:fillRect/>
          </a:stretch>
        </p:blipFill>
        <p:spPr>
          <a:xfrm>
            <a:off x="1568777" y="4042548"/>
            <a:ext cx="2264324" cy="808068"/>
          </a:xfrm>
          <a:prstGeom prst="rect">
            <a:avLst/>
          </a:prstGeom>
        </p:spPr>
      </p:pic>
      <p:sp>
        <p:nvSpPr>
          <p:cNvPr id="39" name="Rektangel 38"/>
          <p:cNvSpPr/>
          <p:nvPr/>
        </p:nvSpPr>
        <p:spPr>
          <a:xfrm>
            <a:off x="1347262" y="3738437"/>
            <a:ext cx="2485839" cy="276338"/>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B30538"/>
                </a:solidFill>
                <a:effectLst/>
                <a:uLnTx/>
                <a:uFillTx/>
                <a:latin typeface="Helvetica" charset="0"/>
                <a:ea typeface="Helvetica" charset="0"/>
                <a:cs typeface="Helvetica" charset="0"/>
              </a:rPr>
              <a:t>Traditionella och obrydda</a:t>
            </a:r>
            <a:endParaRPr kumimoji="0" lang="sv-SE" sz="1800" b="0" i="0" u="none" strike="noStrike" kern="0" cap="none" spc="0" normalizeH="0" baseline="0" noProof="0" dirty="0">
              <a:ln>
                <a:noFill/>
              </a:ln>
              <a:solidFill>
                <a:srgbClr val="000000"/>
              </a:solidFill>
              <a:effectLst/>
              <a:uLnTx/>
              <a:uFillTx/>
              <a:latin typeface="Verdana"/>
              <a:ea typeface="ＭＳ Ｐゴシック"/>
            </a:endParaRPr>
          </a:p>
        </p:txBody>
      </p:sp>
      <p:pic>
        <p:nvPicPr>
          <p:cNvPr id="40" name="Bildobjekt 39">
            <a:hlinkClick r:id="rId9" action="ppaction://hlinksldjump"/>
          </p:cNvPr>
          <p:cNvPicPr>
            <a:picLocks/>
          </p:cNvPicPr>
          <p:nvPr/>
        </p:nvPicPr>
        <p:blipFill>
          <a:blip r:embed="rId10"/>
          <a:stretch>
            <a:fillRect/>
          </a:stretch>
        </p:blipFill>
        <p:spPr>
          <a:xfrm>
            <a:off x="4926411" y="4042548"/>
            <a:ext cx="2264324" cy="808068"/>
          </a:xfrm>
          <a:prstGeom prst="rect">
            <a:avLst/>
          </a:prstGeom>
        </p:spPr>
      </p:pic>
      <p:sp>
        <p:nvSpPr>
          <p:cNvPr id="41" name="Rektangel 40"/>
          <p:cNvSpPr/>
          <p:nvPr/>
        </p:nvSpPr>
        <p:spPr>
          <a:xfrm>
            <a:off x="4910344" y="3738437"/>
            <a:ext cx="1975028" cy="276338"/>
          </a:xfrm>
          <a:prstGeom prst="rect">
            <a:avLst/>
          </a:prstGeom>
        </p:spPr>
        <p:txBody>
          <a:bodyPr wrap="non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sv-SE" sz="1800" b="0" i="0" u="none" strike="noStrike" kern="0" cap="none" spc="0" normalizeH="0" baseline="0" noProof="0" dirty="0">
                <a:ln>
                  <a:noFill/>
                </a:ln>
                <a:solidFill>
                  <a:srgbClr val="00AEEF"/>
                </a:solidFill>
                <a:effectLst/>
                <a:uLnTx/>
                <a:uFillTx/>
                <a:latin typeface="Helvetica" charset="0"/>
                <a:ea typeface="Helvetica" charset="0"/>
                <a:cs typeface="Helvetica" charset="0"/>
              </a:rPr>
              <a:t>Sårbara och oroliga</a:t>
            </a:r>
            <a:endParaRPr kumimoji="0" lang="sv-SE" sz="1800" b="0" i="0" u="none" strike="noStrike" kern="0" cap="none" spc="0" normalizeH="0" baseline="0" noProof="0" dirty="0">
              <a:ln>
                <a:noFill/>
              </a:ln>
              <a:solidFill>
                <a:srgbClr val="000000"/>
              </a:solidFill>
              <a:effectLst/>
              <a:uLnTx/>
              <a:uFillTx/>
              <a:latin typeface="Verdana"/>
              <a:ea typeface="ＭＳ Ｐゴシック"/>
            </a:endParaRPr>
          </a:p>
        </p:txBody>
      </p:sp>
      <p:cxnSp>
        <p:nvCxnSpPr>
          <p:cNvPr id="42" name="Rak koppling 41"/>
          <p:cNvCxnSpPr/>
          <p:nvPr/>
        </p:nvCxnSpPr>
        <p:spPr bwMode="auto">
          <a:xfrm>
            <a:off x="4475434" y="2163286"/>
            <a:ext cx="0" cy="2801614"/>
          </a:xfrm>
          <a:prstGeom prst="line">
            <a:avLst/>
          </a:prstGeom>
          <a:noFill/>
          <a:ln w="9525" cap="flat" cmpd="sng" algn="ctr">
            <a:solidFill>
              <a:srgbClr val="000000"/>
            </a:solidFill>
            <a:prstDash val="dash"/>
            <a:round/>
            <a:headEnd type="none" w="med" len="med"/>
            <a:tailEnd type="none" w="med" len="med"/>
          </a:ln>
          <a:effectLst/>
        </p:spPr>
      </p:cxnSp>
      <p:cxnSp>
        <p:nvCxnSpPr>
          <p:cNvPr id="43" name="Rak koppling 42"/>
          <p:cNvCxnSpPr/>
          <p:nvPr/>
        </p:nvCxnSpPr>
        <p:spPr bwMode="auto">
          <a:xfrm>
            <a:off x="1175624" y="3628426"/>
            <a:ext cx="6276110" cy="0"/>
          </a:xfrm>
          <a:prstGeom prst="line">
            <a:avLst/>
          </a:prstGeom>
          <a:noFill/>
          <a:ln w="9525" cap="flat" cmpd="sng" algn="ctr">
            <a:solidFill>
              <a:srgbClr val="000000"/>
            </a:solidFill>
            <a:prstDash val="dash"/>
            <a:round/>
            <a:headEnd type="none" w="med" len="med"/>
            <a:tailEnd type="none" w="med" len="med"/>
          </a:ln>
          <a:effectLst/>
        </p:spPr>
      </p:cxnSp>
      <p:sp>
        <p:nvSpPr>
          <p:cNvPr id="2" name="Rubrik 1"/>
          <p:cNvSpPr>
            <a:spLocks noGrp="1"/>
          </p:cNvSpPr>
          <p:nvPr>
            <p:ph type="title"/>
          </p:nvPr>
        </p:nvSpPr>
        <p:spPr>
          <a:xfrm>
            <a:off x="457200" y="714174"/>
            <a:ext cx="8229600" cy="651078"/>
          </a:xfrm>
        </p:spPr>
        <p:txBody>
          <a:bodyPr/>
          <a:lstStyle/>
          <a:p>
            <a:pPr lvl="0">
              <a:lnSpc>
                <a:spcPct val="130000"/>
              </a:lnSpc>
              <a:spcBef>
                <a:spcPts val="500"/>
              </a:spcBef>
              <a:spcAft>
                <a:spcPts val="200"/>
              </a:spcAft>
            </a:pPr>
            <a:r>
              <a:rPr lang="sv-SE" sz="1800" b="0" dirty="0">
                <a:solidFill>
                  <a:srgbClr val="000000">
                    <a:tint val="75000"/>
                  </a:srgbClr>
                </a:solidFill>
              </a:rPr>
              <a:t>En forskargrupp har undersökt olika behov och beteenden bland den svenska befolkningen, resultatet kan delas in i 4 tydliga grupper.</a:t>
            </a:r>
            <a:br>
              <a:rPr lang="sv-SE" sz="1800" b="0" dirty="0">
                <a:solidFill>
                  <a:srgbClr val="000000">
                    <a:tint val="75000"/>
                  </a:srgbClr>
                </a:solidFill>
              </a:rPr>
            </a:br>
            <a:endParaRPr lang="sv-SE" dirty="0"/>
          </a:p>
        </p:txBody>
      </p:sp>
      <p:sp>
        <p:nvSpPr>
          <p:cNvPr id="3" name="Bildtext och tankebubbla 2"/>
          <p:cNvSpPr/>
          <p:nvPr/>
        </p:nvSpPr>
        <p:spPr bwMode="auto">
          <a:xfrm flipH="1">
            <a:off x="6778708" y="1455319"/>
            <a:ext cx="2365292" cy="1077575"/>
          </a:xfrm>
          <a:prstGeom prst="cloudCallout">
            <a:avLst>
              <a:gd name="adj1" fmla="val 26933"/>
              <a:gd name="adj2" fmla="val 82759"/>
            </a:avLst>
          </a:prstGeom>
          <a:no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sv-SE" sz="1000" b="0" i="0" u="none" strike="noStrike" cap="none" normalizeH="0" baseline="0" dirty="0" smtClean="0">
                <a:ln>
                  <a:noFill/>
                </a:ln>
                <a:solidFill>
                  <a:schemeClr val="tx1"/>
                </a:solidFill>
                <a:effectLst/>
                <a:latin typeface="Verdana" pitchFamily="34" charset="0"/>
                <a:ea typeface="Geneva" pitchFamily="1" charset="-128"/>
              </a:rPr>
              <a:t>Skönt</a:t>
            </a:r>
            <a:r>
              <a:rPr kumimoji="0" lang="sv-SE" sz="1000" b="0" i="0" u="none" strike="noStrike" cap="none" normalizeH="0" dirty="0" smtClean="0">
                <a:ln>
                  <a:noFill/>
                </a:ln>
                <a:solidFill>
                  <a:schemeClr val="tx1"/>
                </a:solidFill>
                <a:effectLst/>
                <a:latin typeface="Verdana" pitchFamily="34" charset="0"/>
                <a:ea typeface="Geneva" pitchFamily="1" charset="-128"/>
              </a:rPr>
              <a:t> att få komma till vården för att få reda på vad som är galet…</a:t>
            </a:r>
            <a:endParaRPr kumimoji="0" lang="sv-SE" sz="1000" b="0" i="0" u="none" strike="noStrike" cap="none" normalizeH="0" baseline="0" dirty="0" smtClean="0">
              <a:ln>
                <a:noFill/>
              </a:ln>
              <a:solidFill>
                <a:schemeClr val="tx1"/>
              </a:solidFill>
              <a:effectLst/>
              <a:latin typeface="Verdana" pitchFamily="34" charset="0"/>
              <a:ea typeface="Geneva" pitchFamily="1" charset="-128"/>
            </a:endParaRPr>
          </a:p>
        </p:txBody>
      </p:sp>
      <p:sp>
        <p:nvSpPr>
          <p:cNvPr id="14" name="Bildtext och tankebubbla 13"/>
          <p:cNvSpPr/>
          <p:nvPr/>
        </p:nvSpPr>
        <p:spPr bwMode="auto">
          <a:xfrm flipH="1">
            <a:off x="51172" y="1481333"/>
            <a:ext cx="1750541" cy="876476"/>
          </a:xfrm>
          <a:prstGeom prst="cloudCallout">
            <a:avLst>
              <a:gd name="adj1" fmla="val -86683"/>
              <a:gd name="adj2" fmla="val 38228"/>
            </a:avLst>
          </a:prstGeom>
          <a:no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sv-SE" sz="1000" b="0" i="0" u="none" strike="noStrike" cap="none" normalizeH="0" baseline="0" dirty="0" smtClean="0">
                <a:ln>
                  <a:noFill/>
                </a:ln>
                <a:solidFill>
                  <a:schemeClr val="tx1"/>
                </a:solidFill>
                <a:effectLst/>
                <a:latin typeface="Verdana" pitchFamily="34" charset="0"/>
                <a:ea typeface="Geneva" pitchFamily="1" charset="-128"/>
              </a:rPr>
              <a:t>Jag vill vara med och bestämma...</a:t>
            </a:r>
          </a:p>
        </p:txBody>
      </p:sp>
      <p:sp>
        <p:nvSpPr>
          <p:cNvPr id="15" name="Bildtext och tankebubbla 14"/>
          <p:cNvSpPr/>
          <p:nvPr/>
        </p:nvSpPr>
        <p:spPr bwMode="auto">
          <a:xfrm flipH="1">
            <a:off x="617837" y="4989117"/>
            <a:ext cx="2088291" cy="1077575"/>
          </a:xfrm>
          <a:prstGeom prst="cloudCallout">
            <a:avLst>
              <a:gd name="adj1" fmla="val -59980"/>
              <a:gd name="adj2" fmla="val -49752"/>
            </a:avLst>
          </a:prstGeom>
          <a:no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sv-SE" sz="1000" b="0" i="0" u="none" strike="noStrike" cap="none" normalizeH="0" baseline="0" dirty="0" smtClean="0">
                <a:ln>
                  <a:noFill/>
                </a:ln>
                <a:solidFill>
                  <a:schemeClr val="tx1"/>
                </a:solidFill>
                <a:effectLst/>
                <a:latin typeface="Verdana" pitchFamily="34" charset="0"/>
                <a:ea typeface="Geneva" pitchFamily="1" charset="-128"/>
              </a:rPr>
              <a:t>Det är läkarens jobb att göra den här bedömningen…</a:t>
            </a:r>
          </a:p>
        </p:txBody>
      </p:sp>
      <p:sp>
        <p:nvSpPr>
          <p:cNvPr id="16" name="Bildtext och tankebubbla 15"/>
          <p:cNvSpPr/>
          <p:nvPr/>
        </p:nvSpPr>
        <p:spPr bwMode="auto">
          <a:xfrm flipH="1">
            <a:off x="6058573" y="5048281"/>
            <a:ext cx="2628228" cy="843320"/>
          </a:xfrm>
          <a:prstGeom prst="cloudCallout">
            <a:avLst>
              <a:gd name="adj1" fmla="val 56393"/>
              <a:gd name="adj2" fmla="val -62366"/>
            </a:avLst>
          </a:prstGeom>
          <a:no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sv-SE" sz="1000" b="0" i="0" u="none" strike="noStrike" cap="none" normalizeH="0" baseline="0" dirty="0" smtClean="0">
                <a:ln>
                  <a:noFill/>
                </a:ln>
                <a:solidFill>
                  <a:schemeClr val="tx1"/>
                </a:solidFill>
                <a:effectLst/>
                <a:latin typeface="Verdana" pitchFamily="34" charset="0"/>
                <a:ea typeface="Geneva" pitchFamily="1" charset="-128"/>
              </a:rPr>
              <a:t>Jag är rädd för sjukhus</a:t>
            </a:r>
            <a:r>
              <a:rPr kumimoji="0" lang="sv-SE" sz="1000" b="0" i="0" u="none" strike="noStrike" cap="none" normalizeH="0" dirty="0" smtClean="0">
                <a:ln>
                  <a:noFill/>
                </a:ln>
                <a:solidFill>
                  <a:schemeClr val="tx1"/>
                </a:solidFill>
                <a:effectLst/>
                <a:latin typeface="Verdana" pitchFamily="34" charset="0"/>
                <a:ea typeface="Geneva" pitchFamily="1" charset="-128"/>
              </a:rPr>
              <a:t> och väntar med att söka för mina besvär…</a:t>
            </a:r>
            <a:endParaRPr kumimoji="0" lang="sv-SE" sz="1000" b="0" i="0" u="none" strike="noStrike" cap="none" normalizeH="0" baseline="0" dirty="0" smtClean="0">
              <a:ln>
                <a:noFill/>
              </a:ln>
              <a:solidFill>
                <a:schemeClr val="tx1"/>
              </a:solidFill>
              <a:effectLst/>
              <a:latin typeface="Verdana" pitchFamily="34" charset="0"/>
              <a:ea typeface="Geneva" pitchFamily="1" charset="-128"/>
            </a:endParaRPr>
          </a:p>
        </p:txBody>
      </p:sp>
      <p:sp>
        <p:nvSpPr>
          <p:cNvPr id="17" name="textruta 16"/>
          <p:cNvSpPr txBox="1"/>
          <p:nvPr/>
        </p:nvSpPr>
        <p:spPr>
          <a:xfrm rot="10800000" flipV="1">
            <a:off x="1458020" y="6245197"/>
            <a:ext cx="6559826" cy="55399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sv-SE" sz="1000" kern="0" dirty="0">
                <a:solidFill>
                  <a:srgbClr val="000000"/>
                </a:solidFill>
                <a:ea typeface="ＭＳ Ｐゴシック"/>
              </a:rPr>
              <a:t>Källa: Beteenden och behov för personer i kontakt med vården, Sveriges Kommuner och Landsting </a:t>
            </a:r>
            <a:r>
              <a:rPr lang="sv-SE" sz="1000" kern="0" dirty="0">
                <a:solidFill>
                  <a:srgbClr val="000000"/>
                </a:solidFill>
                <a:ea typeface="ＭＳ Ｐゴシック"/>
                <a:hlinkClick r:id="rId11"/>
              </a:rPr>
              <a:t>https://skl.se/download/18.5e588ed415aa6ecabde9f48f/1489484509965/Beteenden+och+behov+hos+personer+i+kontakt+med+v%C3%A5rden.pdf</a:t>
            </a:r>
            <a:r>
              <a:rPr lang="sv-SE" sz="1000" kern="0" dirty="0">
                <a:solidFill>
                  <a:srgbClr val="000000"/>
                </a:solidFill>
                <a:ea typeface="ＭＳ Ｐゴシック"/>
              </a:rPr>
              <a:t> </a:t>
            </a:r>
          </a:p>
        </p:txBody>
      </p:sp>
    </p:spTree>
    <p:extLst>
      <p:ext uri="{BB962C8B-B14F-4D97-AF65-F5344CB8AC3E}">
        <p14:creationId xmlns:p14="http://schemas.microsoft.com/office/powerpoint/2010/main" val="169486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Självständiga och engagerade</a:t>
            </a:r>
            <a:endParaRPr lang="sv-SE" dirty="0"/>
          </a:p>
        </p:txBody>
      </p:sp>
      <p:sp>
        <p:nvSpPr>
          <p:cNvPr id="3" name="Content Placeholder 2"/>
          <p:cNvSpPr>
            <a:spLocks noGrp="1"/>
          </p:cNvSpPr>
          <p:nvPr>
            <p:ph idx="1"/>
          </p:nvPr>
        </p:nvSpPr>
        <p:spPr/>
        <p:txBody>
          <a:bodyPr/>
          <a:lstStyle/>
          <a:p>
            <a:r>
              <a:rPr lang="sv-SE" sz="1200" dirty="0"/>
              <a:t>När jag söker vård vill jag vara med och bestämma. Kunna diskutera de olika alternativen som finns och vara med för att tycka och tänka. </a:t>
            </a:r>
          </a:p>
          <a:p>
            <a:r>
              <a:rPr lang="sv-SE" sz="1200" dirty="0"/>
              <a:t>Jag kan ta hand om mig själv och det är viktigt med kost och motion, tycker jag.  </a:t>
            </a:r>
          </a:p>
          <a:p>
            <a:r>
              <a:rPr lang="sv-SE" sz="1200" dirty="0"/>
              <a:t>Om jag blir sjuk så söker jag först vård efter det att jag har försökt att hitta en egen lösning, via nätet eller via bekanta. </a:t>
            </a:r>
          </a:p>
          <a:p>
            <a:r>
              <a:rPr lang="sv-SE" sz="1200" dirty="0"/>
              <a:t>Jag lyssnar på läkarens rekommendation och fullföljer även behandlingar om jag upplever att de är meningsfulla och ger mig ett resultat.</a:t>
            </a:r>
          </a:p>
          <a:p>
            <a:endParaRPr lang="sv-SE" sz="1400" dirty="0"/>
          </a:p>
        </p:txBody>
      </p:sp>
      <p:pic>
        <p:nvPicPr>
          <p:cNvPr id="5" name="Självständiga och Engagerade_Perv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057207" y="5117933"/>
            <a:ext cx="609600" cy="609600"/>
          </a:xfrm>
          <a:prstGeom prst="rect">
            <a:avLst/>
          </a:prstGeom>
        </p:spPr>
      </p:pic>
      <p:pic>
        <p:nvPicPr>
          <p:cNvPr id="6" name="Bildobjekt 33"/>
          <p:cNvPicPr>
            <a:picLocks/>
          </p:cNvPicPr>
          <p:nvPr/>
        </p:nvPicPr>
        <p:blipFill>
          <a:blip r:embed="rId6"/>
          <a:stretch>
            <a:fillRect/>
          </a:stretch>
        </p:blipFill>
        <p:spPr>
          <a:xfrm>
            <a:off x="5399623" y="1009228"/>
            <a:ext cx="2617200" cy="892800"/>
          </a:xfrm>
          <a:prstGeom prst="rect">
            <a:avLst/>
          </a:prstGeom>
        </p:spPr>
      </p:pic>
      <p:sp>
        <p:nvSpPr>
          <p:cNvPr id="4" name="Pil: vänsterböjd 3">
            <a:hlinkClick r:id="rId7" action="ppaction://hlinksldjump"/>
          </p:cNvPr>
          <p:cNvSpPr/>
          <p:nvPr/>
        </p:nvSpPr>
        <p:spPr bwMode="auto">
          <a:xfrm>
            <a:off x="5399623" y="5101644"/>
            <a:ext cx="792000" cy="820382"/>
          </a:xfrm>
          <a:prstGeom prst="curvedLeftArrow">
            <a:avLst/>
          </a:prstGeom>
          <a:solidFill>
            <a:schemeClr val="accent1"/>
          </a:solid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40" name="textruta 39"/>
          <p:cNvSpPr txBox="1"/>
          <p:nvPr/>
        </p:nvSpPr>
        <p:spPr>
          <a:xfrm>
            <a:off x="2773545" y="5973155"/>
            <a:ext cx="1176925" cy="307777"/>
          </a:xfrm>
          <a:prstGeom prst="rect">
            <a:avLst/>
          </a:prstGeom>
          <a:ln>
            <a:noFill/>
          </a:ln>
        </p:spPr>
        <p:style>
          <a:lnRef idx="2">
            <a:schemeClr val="accent5"/>
          </a:lnRef>
          <a:fillRef idx="1">
            <a:schemeClr val="lt1"/>
          </a:fillRef>
          <a:effectRef idx="0">
            <a:schemeClr val="accent5"/>
          </a:effectRef>
          <a:fontRef idx="minor">
            <a:schemeClr val="dk1"/>
          </a:fontRef>
        </p:style>
        <p:txBody>
          <a:bodyPr wrap="none" rtlCol="0">
            <a:spAutoFit/>
          </a:bodyPr>
          <a:lstStyle/>
          <a:p>
            <a:pPr algn="l">
              <a:spcBef>
                <a:spcPts val="0"/>
              </a:spcBef>
            </a:pPr>
            <a:r>
              <a:rPr lang="sv-SE" sz="1400" b="1" dirty="0"/>
              <a:t>Spela upp</a:t>
            </a:r>
          </a:p>
        </p:txBody>
      </p:sp>
      <p:sp>
        <p:nvSpPr>
          <p:cNvPr id="41" name="textruta 40"/>
          <p:cNvSpPr txBox="1"/>
          <p:nvPr/>
        </p:nvSpPr>
        <p:spPr>
          <a:xfrm>
            <a:off x="5317099" y="5973155"/>
            <a:ext cx="974947" cy="307777"/>
          </a:xfrm>
          <a:prstGeom prst="rect">
            <a:avLst/>
          </a:prstGeom>
          <a:ln>
            <a:noFill/>
          </a:ln>
        </p:spPr>
        <p:style>
          <a:lnRef idx="2">
            <a:schemeClr val="accent5"/>
          </a:lnRef>
          <a:fillRef idx="1">
            <a:schemeClr val="lt1"/>
          </a:fillRef>
          <a:effectRef idx="0">
            <a:schemeClr val="accent5"/>
          </a:effectRef>
          <a:fontRef idx="minor">
            <a:schemeClr val="dk1"/>
          </a:fontRef>
        </p:style>
        <p:txBody>
          <a:bodyPr wrap="none" rtlCol="0">
            <a:spAutoFit/>
          </a:bodyPr>
          <a:lstStyle/>
          <a:p>
            <a:pPr algn="l">
              <a:spcBef>
                <a:spcPts val="0"/>
              </a:spcBef>
            </a:pPr>
            <a:r>
              <a:rPr lang="sv-SE" sz="1400" b="1" dirty="0"/>
              <a:t>Tillbaka</a:t>
            </a:r>
          </a:p>
        </p:txBody>
      </p:sp>
    </p:spTree>
    <p:extLst>
      <p:ext uri="{BB962C8B-B14F-4D97-AF65-F5344CB8AC3E}">
        <p14:creationId xmlns:p14="http://schemas.microsoft.com/office/powerpoint/2010/main" val="1709618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09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2" name="Bildobjekt 36"/>
          <p:cNvPicPr>
            <a:picLocks noChangeAspect="1"/>
          </p:cNvPicPr>
          <p:nvPr/>
        </p:nvPicPr>
        <p:blipFill>
          <a:blip r:embed="rId5"/>
          <a:stretch>
            <a:fillRect/>
          </a:stretch>
        </p:blipFill>
        <p:spPr>
          <a:xfrm>
            <a:off x="5397823" y="998982"/>
            <a:ext cx="2620800" cy="913292"/>
          </a:xfrm>
          <a:prstGeom prst="rect">
            <a:avLst/>
          </a:prstGeom>
        </p:spPr>
      </p:pic>
      <p:sp>
        <p:nvSpPr>
          <p:cNvPr id="2" name="Title 1"/>
          <p:cNvSpPr>
            <a:spLocks noGrp="1"/>
          </p:cNvSpPr>
          <p:nvPr>
            <p:ph type="title"/>
          </p:nvPr>
        </p:nvSpPr>
        <p:spPr/>
        <p:txBody>
          <a:bodyPr/>
          <a:lstStyle/>
          <a:p>
            <a:r>
              <a:rPr lang="sv-SE"/>
              <a:t>Oroliga och engagerade</a:t>
            </a:r>
            <a:endParaRPr lang="sv-SE" dirty="0"/>
          </a:p>
        </p:txBody>
      </p:sp>
      <p:sp>
        <p:nvSpPr>
          <p:cNvPr id="3" name="Content Placeholder 2"/>
          <p:cNvSpPr>
            <a:spLocks noGrp="1"/>
          </p:cNvSpPr>
          <p:nvPr>
            <p:ph idx="1"/>
          </p:nvPr>
        </p:nvSpPr>
        <p:spPr/>
        <p:txBody>
          <a:bodyPr/>
          <a:lstStyle/>
          <a:p>
            <a:r>
              <a:rPr lang="sv-SE" sz="1200" dirty="0"/>
              <a:t>Jag kan oroa mig för saker om det är så att jag känner symptom och tänker på vad det är. Jag tycker att det är skönt att få komma till vården och få reda på vad som är tokigt. Jag känner mig inte så trygg och oroar mig för min hälsa både idag men även i framtiden. </a:t>
            </a:r>
          </a:p>
          <a:p>
            <a:r>
              <a:rPr lang="sv-SE" sz="1200" dirty="0"/>
              <a:t>Jag är väl medveten om vad jag äter och har insett att motion är viktigt, men det gör jag ju mer av plikt det är knappast njutningsfullt för mig.</a:t>
            </a:r>
          </a:p>
          <a:p>
            <a:r>
              <a:rPr lang="sv-SE" sz="1200" dirty="0"/>
              <a:t>Jag brukar väl ofta söka information om hälsa, men det tror jag både hjälper och oroar mig.</a:t>
            </a:r>
          </a:p>
          <a:p>
            <a:r>
              <a:rPr lang="sv-SE" sz="1200" dirty="0"/>
              <a:t>Och den oron kan göra att jag kontaktar vården för snabbt om jag upplever ett problem, men vissa gånger kan jag faktiskt vänta för länge med att söka vård. </a:t>
            </a:r>
          </a:p>
          <a:p>
            <a:r>
              <a:rPr lang="sv-SE" sz="1200" dirty="0"/>
              <a:t>För mig är det jätteviktigt att få träffa samma person varje gång och att man lyssnar på mig, det gör mig mer lugn och trygg.</a:t>
            </a:r>
          </a:p>
        </p:txBody>
      </p:sp>
      <p:sp>
        <p:nvSpPr>
          <p:cNvPr id="15" name="Pil: vänsterböjd 14">
            <a:hlinkClick r:id="rId6" action="ppaction://hlinksldjump"/>
          </p:cNvPr>
          <p:cNvSpPr/>
          <p:nvPr/>
        </p:nvSpPr>
        <p:spPr bwMode="auto">
          <a:xfrm>
            <a:off x="5399623" y="5101644"/>
            <a:ext cx="792000" cy="820382"/>
          </a:xfrm>
          <a:prstGeom prst="curvedLeftArrow">
            <a:avLst/>
          </a:prstGeom>
          <a:solidFill>
            <a:schemeClr val="accent1"/>
          </a:solid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16" name="textruta 15"/>
          <p:cNvSpPr txBox="1"/>
          <p:nvPr/>
        </p:nvSpPr>
        <p:spPr>
          <a:xfrm>
            <a:off x="5317099" y="5973155"/>
            <a:ext cx="974947" cy="307777"/>
          </a:xfrm>
          <a:prstGeom prst="rect">
            <a:avLst/>
          </a:prstGeom>
          <a:ln>
            <a:noFill/>
          </a:ln>
        </p:spPr>
        <p:style>
          <a:lnRef idx="2">
            <a:schemeClr val="accent5"/>
          </a:lnRef>
          <a:fillRef idx="1">
            <a:schemeClr val="lt1"/>
          </a:fillRef>
          <a:effectRef idx="0">
            <a:schemeClr val="accent5"/>
          </a:effectRef>
          <a:fontRef idx="minor">
            <a:schemeClr val="dk1"/>
          </a:fontRef>
        </p:style>
        <p:txBody>
          <a:bodyPr wrap="none" rtlCol="0">
            <a:spAutoFit/>
          </a:bodyPr>
          <a:lstStyle/>
          <a:p>
            <a:pPr algn="l">
              <a:spcBef>
                <a:spcPts val="0"/>
              </a:spcBef>
            </a:pPr>
            <a:r>
              <a:rPr lang="sv-SE" sz="1400" b="1" dirty="0"/>
              <a:t>Tillbaka</a:t>
            </a:r>
          </a:p>
        </p:txBody>
      </p:sp>
      <p:pic>
        <p:nvPicPr>
          <p:cNvPr id="8" name="Aisha_n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014012" y="5410021"/>
            <a:ext cx="609600" cy="609600"/>
          </a:xfrm>
          <a:prstGeom prst="rect">
            <a:avLst/>
          </a:prstGeom>
        </p:spPr>
      </p:pic>
    </p:spTree>
    <p:extLst>
      <p:ext uri="{BB962C8B-B14F-4D97-AF65-F5344CB8AC3E}">
        <p14:creationId xmlns:p14="http://schemas.microsoft.com/office/powerpoint/2010/main" val="175187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7939"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Traditionella och obrydda</a:t>
            </a:r>
            <a:endParaRPr lang="sv-SE" dirty="0"/>
          </a:p>
        </p:txBody>
      </p:sp>
      <p:sp>
        <p:nvSpPr>
          <p:cNvPr id="3" name="Content Placeholder 2"/>
          <p:cNvSpPr>
            <a:spLocks noGrp="1"/>
          </p:cNvSpPr>
          <p:nvPr>
            <p:ph idx="1"/>
          </p:nvPr>
        </p:nvSpPr>
        <p:spPr/>
        <p:txBody>
          <a:bodyPr/>
          <a:lstStyle/>
          <a:p>
            <a:r>
              <a:rPr lang="sv-SE" sz="1200" dirty="0"/>
              <a:t>Alltså, säger en läkare till mig att ”du behöver göra det här” så tror jag på det. Det är ju ändå läkarens jobb att göra den här bedömningen. Jag kan ju inte tycka så mycket om det.</a:t>
            </a:r>
          </a:p>
          <a:p>
            <a:r>
              <a:rPr lang="sv-SE" sz="1200" dirty="0"/>
              <a:t>Jag är inte så oroad över min hälsa. Jag brukar inte oroa mig i onödan. Jag tycker att jag äter det jag vill och motionerar lagom.</a:t>
            </a:r>
          </a:p>
          <a:p>
            <a:r>
              <a:rPr lang="sv-SE" sz="1200" dirty="0"/>
              <a:t>Jag lägger knappast någon tid på att söka information om sjukdomar på internet. Det tycker jag är vårdpersonalens jobb att veta. </a:t>
            </a:r>
          </a:p>
          <a:p>
            <a:r>
              <a:rPr lang="sv-SE" sz="1200" dirty="0"/>
              <a:t>Jag är tyvärr en sån som gärna väntar med att kontakta vården även om jag känner att jag har problem med hälsan, men när jag väl kommer dit känner jag att jag litar på personalen.</a:t>
            </a:r>
          </a:p>
          <a:p>
            <a:endParaRPr lang="sv-SE" sz="1200" dirty="0"/>
          </a:p>
        </p:txBody>
      </p:sp>
      <p:pic>
        <p:nvPicPr>
          <p:cNvPr id="6" name="Bildobjekt 37"/>
          <p:cNvPicPr>
            <a:picLocks/>
          </p:cNvPicPr>
          <p:nvPr/>
        </p:nvPicPr>
        <p:blipFill>
          <a:blip r:embed="rId5"/>
          <a:stretch>
            <a:fillRect/>
          </a:stretch>
        </p:blipFill>
        <p:spPr>
          <a:xfrm>
            <a:off x="5397823" y="978167"/>
            <a:ext cx="2620800" cy="953081"/>
          </a:xfrm>
          <a:prstGeom prst="rect">
            <a:avLst/>
          </a:prstGeom>
        </p:spPr>
      </p:pic>
      <p:sp>
        <p:nvSpPr>
          <p:cNvPr id="16" name="Pil: vänsterböjd 15">
            <a:hlinkClick r:id="rId6" action="ppaction://hlinksldjump"/>
          </p:cNvPr>
          <p:cNvSpPr/>
          <p:nvPr/>
        </p:nvSpPr>
        <p:spPr bwMode="auto">
          <a:xfrm>
            <a:off x="5399623" y="5101644"/>
            <a:ext cx="792000" cy="820382"/>
          </a:xfrm>
          <a:prstGeom prst="curvedLeftArrow">
            <a:avLst/>
          </a:prstGeom>
          <a:solidFill>
            <a:schemeClr val="accent1"/>
          </a:solidFill>
          <a:ln w="9525" cap="flat" cmpd="sng" algn="ctr">
            <a:solidFill>
              <a:srgbClr val="003468"/>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17" name="textruta 16"/>
          <p:cNvSpPr txBox="1"/>
          <p:nvPr/>
        </p:nvSpPr>
        <p:spPr>
          <a:xfrm>
            <a:off x="5317099" y="5973155"/>
            <a:ext cx="974947" cy="307777"/>
          </a:xfrm>
          <a:prstGeom prst="rect">
            <a:avLst/>
          </a:prstGeom>
          <a:ln>
            <a:noFill/>
          </a:ln>
        </p:spPr>
        <p:style>
          <a:lnRef idx="2">
            <a:schemeClr val="accent5"/>
          </a:lnRef>
          <a:fillRef idx="1">
            <a:schemeClr val="lt1"/>
          </a:fillRef>
          <a:effectRef idx="0">
            <a:schemeClr val="accent5"/>
          </a:effectRef>
          <a:fontRef idx="minor">
            <a:schemeClr val="dk1"/>
          </a:fontRef>
        </p:style>
        <p:txBody>
          <a:bodyPr wrap="none" rtlCol="0">
            <a:spAutoFit/>
          </a:bodyPr>
          <a:lstStyle/>
          <a:p>
            <a:pPr algn="l">
              <a:spcBef>
                <a:spcPts val="0"/>
              </a:spcBef>
            </a:pPr>
            <a:r>
              <a:rPr lang="sv-SE" sz="1400" b="1" dirty="0"/>
              <a:t>Tillbaka</a:t>
            </a:r>
          </a:p>
        </p:txBody>
      </p:sp>
      <p:pic>
        <p:nvPicPr>
          <p:cNvPr id="5" name="Traditionella och obrydd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458064" y="5363555"/>
            <a:ext cx="609600" cy="609600"/>
          </a:xfrm>
          <a:prstGeom prst="rect">
            <a:avLst/>
          </a:prstGeom>
        </p:spPr>
      </p:pic>
    </p:spTree>
    <p:extLst>
      <p:ext uri="{BB962C8B-B14F-4D97-AF65-F5344CB8AC3E}">
        <p14:creationId xmlns:p14="http://schemas.microsoft.com/office/powerpoint/2010/main" val="3664307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644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resentation sll mall plus EU logga_NY">
  <a:themeElements>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fontScheme name="Standardformgivning">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3468"/>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sv-SE" sz="2200" b="0" i="0" u="none" strike="noStrike" cap="none" normalizeH="0" baseline="0" smtClean="0">
            <a:ln>
              <a:noFill/>
            </a:ln>
            <a:solidFill>
              <a:schemeClr val="tx1"/>
            </a:solidFill>
            <a:effectLst/>
            <a:latin typeface="Verdana" pitchFamily="34" charset="0"/>
            <a:ea typeface="Geneva" pitchFamily="1" charset="-128"/>
          </a:defRPr>
        </a:defPPr>
      </a:lstStyle>
    </a:spDef>
    <a:lnDef>
      <a:spPr bwMode="auto">
        <a:xfrm>
          <a:off x="0" y="0"/>
          <a:ext cx="1" cy="1"/>
        </a:xfrm>
        <a:custGeom>
          <a:avLst/>
          <a:gdLst/>
          <a:ahLst/>
          <a:cxnLst/>
          <a:rect l="0" t="0" r="0" b="0"/>
          <a:pathLst/>
        </a:custGeom>
        <a:noFill/>
        <a:ln w="9525" cap="flat" cmpd="sng" algn="ctr">
          <a:solidFill>
            <a:srgbClr val="003468"/>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sv-SE" sz="2200" b="0" i="0" u="none" strike="noStrike" cap="none" normalizeH="0" baseline="0" smtClean="0">
            <a:ln>
              <a:noFill/>
            </a:ln>
            <a:solidFill>
              <a:schemeClr val="tx1"/>
            </a:solidFill>
            <a:effectLst/>
            <a:latin typeface="Verdana" pitchFamily="34" charset="0"/>
            <a:ea typeface="Geneva" pitchFamily="1" charset="-128"/>
          </a:defRPr>
        </a:defPPr>
      </a:lstStyle>
    </a:lnDef>
    <a:txDef>
      <a:spPr/>
      <a:bodyPr wrap="square" rtlCol="0">
        <a:spAutoFit/>
      </a:bodyPr>
      <a:lstStyle>
        <a:defPPr algn="l">
          <a:spcBef>
            <a:spcPts val="0"/>
          </a:spcBef>
          <a:defRPr sz="1400" b="1" dirty="0" smtClean="0"/>
        </a:defPPr>
      </a:lstStyle>
      <a:style>
        <a:lnRef idx="2">
          <a:schemeClr val="accent5"/>
        </a:lnRef>
        <a:fillRef idx="1">
          <a:schemeClr val="lt1"/>
        </a:fillRef>
        <a:effectRef idx="0">
          <a:schemeClr val="accent5"/>
        </a:effectRef>
        <a:fontRef idx="minor">
          <a:schemeClr val="dk1"/>
        </a:fontRef>
      </a:style>
    </a:txDef>
  </a:objectDefaults>
  <a:extraClrSchemeLst>
    <a:extraClrScheme>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resentation sll mall plus EU logga_NY">
  <a:themeElements>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fontScheme name="Standardformgivning">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3468"/>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sv-SE" sz="2200" b="0" i="0" u="none" strike="noStrike" cap="none" normalizeH="0" baseline="0" smtClean="0">
            <a:ln>
              <a:noFill/>
            </a:ln>
            <a:solidFill>
              <a:schemeClr val="tx1"/>
            </a:solidFill>
            <a:effectLst/>
            <a:latin typeface="Verdana" pitchFamily="34" charset="0"/>
            <a:ea typeface="Geneva" pitchFamily="1" charset="-128"/>
          </a:defRPr>
        </a:defPPr>
      </a:lstStyle>
    </a:spDef>
    <a:lnDef>
      <a:spPr bwMode="auto">
        <a:xfrm>
          <a:off x="0" y="0"/>
          <a:ext cx="1" cy="1"/>
        </a:xfrm>
        <a:custGeom>
          <a:avLst/>
          <a:gdLst/>
          <a:ahLst/>
          <a:cxnLst/>
          <a:rect l="0" t="0" r="0" b="0"/>
          <a:pathLst/>
        </a:custGeom>
        <a:noFill/>
        <a:ln w="9525" cap="flat" cmpd="sng" algn="ctr">
          <a:solidFill>
            <a:srgbClr val="003468"/>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sv-SE" sz="2200" b="0" i="0" u="none" strike="noStrike" cap="none" normalizeH="0" baseline="0" smtClean="0">
            <a:ln>
              <a:noFill/>
            </a:ln>
            <a:solidFill>
              <a:schemeClr val="tx1"/>
            </a:solidFill>
            <a:effectLst/>
            <a:latin typeface="Verdana" pitchFamily="34" charset="0"/>
            <a:ea typeface="Geneva" pitchFamily="1" charset="-128"/>
          </a:defRPr>
        </a:defPPr>
      </a:lstStyle>
    </a:lnDef>
    <a:txDef>
      <a:spPr>
        <a:noFill/>
      </a:spPr>
      <a:bodyPr wrap="square" rtlCol="0">
        <a:spAutoFit/>
      </a:bodyPr>
      <a:lstStyle>
        <a:defPPr algn="l">
          <a:spcBef>
            <a:spcPts val="0"/>
          </a:spcBef>
          <a:defRPr sz="1400" b="1" dirty="0" smtClean="0"/>
        </a:defPPr>
      </a:lstStyle>
    </a:txDef>
  </a:objectDefaults>
  <a:extraClrSchemeLst>
    <a:extraClrScheme>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 sll mall plus EU logga_NY</Template>
  <TotalTime>4824</TotalTime>
  <Words>2293</Words>
  <Application>Microsoft Office PowerPoint</Application>
  <PresentationFormat>Bildspel på skärmen (4:3)</PresentationFormat>
  <Paragraphs>296</Paragraphs>
  <Slides>21</Slides>
  <Notes>21</Notes>
  <HiddenSlides>4</HiddenSlides>
  <MMClips>6</MMClips>
  <ScaleCrop>false</ScaleCrop>
  <HeadingPairs>
    <vt:vector size="8" baseType="variant">
      <vt:variant>
        <vt:lpstr>Använt teckensnitt</vt:lpstr>
      </vt:variant>
      <vt:variant>
        <vt:i4>9</vt:i4>
      </vt:variant>
      <vt:variant>
        <vt:lpstr>Tema</vt:lpstr>
      </vt:variant>
      <vt:variant>
        <vt:i4>2</vt:i4>
      </vt:variant>
      <vt:variant>
        <vt:lpstr>Serverprogram för OLE-inbäddning</vt:lpstr>
      </vt:variant>
      <vt:variant>
        <vt:i4>1</vt:i4>
      </vt:variant>
      <vt:variant>
        <vt:lpstr>Bildrubriker</vt:lpstr>
      </vt:variant>
      <vt:variant>
        <vt:i4>21</vt:i4>
      </vt:variant>
    </vt:vector>
  </HeadingPairs>
  <TitlesOfParts>
    <vt:vector size="33" baseType="lpstr">
      <vt:lpstr>ＭＳ Ｐゴシック</vt:lpstr>
      <vt:lpstr>ＭＳ Ｐゴシック</vt:lpstr>
      <vt:lpstr>Arial</vt:lpstr>
      <vt:lpstr>Calibri</vt:lpstr>
      <vt:lpstr>Century Gothic</vt:lpstr>
      <vt:lpstr>Geneva</vt:lpstr>
      <vt:lpstr>Helvetica</vt:lpstr>
      <vt:lpstr>Verdana</vt:lpstr>
      <vt:lpstr>Wingdings</vt:lpstr>
      <vt:lpstr>Presentation sll mall plus EU logga_NY</vt:lpstr>
      <vt:lpstr>1_Presentation sll mall plus EU logga_NY</vt:lpstr>
      <vt:lpstr>think-cell Slide</vt:lpstr>
      <vt:lpstr>PowerPoint-presentation</vt:lpstr>
      <vt:lpstr>eHälsa – vad är det egentligen?</vt:lpstr>
      <vt:lpstr>Exempel på e-hälsotjänster</vt:lpstr>
      <vt:lpstr>PowerPoint-presentation</vt:lpstr>
      <vt:lpstr>PowerPoint-presentation</vt:lpstr>
      <vt:lpstr>En forskargrupp har undersökt olika behov och beteenden bland den svenska befolkningen, resultatet kan delas in i 4 tydliga grupper. </vt:lpstr>
      <vt:lpstr>Självständiga och engagerade</vt:lpstr>
      <vt:lpstr>Oroliga och engagerade</vt:lpstr>
      <vt:lpstr>Traditionella och obrydda</vt:lpstr>
      <vt:lpstr>Sårbara och oroliga</vt:lpstr>
      <vt:lpstr>Diskutera/reflektera i grupp -</vt:lpstr>
      <vt:lpstr>Hur skulle det se ut om patienten själv kunde välja? - Exempel på möjliga vägar</vt:lpstr>
      <vt:lpstr>Ersättning för videobesök 2018!</vt:lpstr>
      <vt:lpstr>PowerPoint-presentation</vt:lpstr>
      <vt:lpstr>Tänk om det var så här…</vt:lpstr>
      <vt:lpstr>PowerPoint-presentation</vt:lpstr>
      <vt:lpstr>PowerPoint-presentation</vt:lpstr>
      <vt:lpstr>Exempel på en översikt för att slippa dubbeldokumentation?</vt:lpstr>
      <vt:lpstr>PRIMÄRVÅRDSKVALITET - film</vt:lpstr>
      <vt:lpstr>Primärvårdskvalitet för att följa upp patienter hos oss…</vt:lpstr>
      <vt:lpstr>Summering och reflektion</vt:lpstr>
    </vt:vector>
  </TitlesOfParts>
  <Company>SLL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Joachim Ljungh Stenström 9RRJ</dc:creator>
  <cp:lastModifiedBy>Susanne Svelin 3XGB</cp:lastModifiedBy>
  <cp:revision>444</cp:revision>
  <cp:lastPrinted>2017-10-11T13:10:30Z</cp:lastPrinted>
  <dcterms:created xsi:type="dcterms:W3CDTF">2016-02-16T09:54:35Z</dcterms:created>
  <dcterms:modified xsi:type="dcterms:W3CDTF">2017-10-24T11:02:44Z</dcterms:modified>
</cp:coreProperties>
</file>