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17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9" r:id="rId24"/>
    <p:sldId id="350" r:id="rId25"/>
    <p:sldId id="351" r:id="rId26"/>
    <p:sldId id="360" r:id="rId27"/>
    <p:sldId id="361" r:id="rId28"/>
    <p:sldId id="362" r:id="rId29"/>
    <p:sldId id="363" r:id="rId30"/>
    <p:sldId id="364" r:id="rId31"/>
    <p:sldId id="369" r:id="rId32"/>
    <p:sldId id="370" r:id="rId33"/>
    <p:sldId id="371" r:id="rId34"/>
    <p:sldId id="373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</p:sldIdLst>
  <p:sldSz cx="9144000" cy="6858000" type="screen4x3"/>
  <p:notesSz cx="6797675" cy="9926638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4193">
          <p15:clr>
            <a:srgbClr val="A4A3A4"/>
          </p15:clr>
        </p15:guide>
        <p15:guide id="5" orient="horz" pos="3948">
          <p15:clr>
            <a:srgbClr val="A4A3A4"/>
          </p15:clr>
        </p15:guide>
        <p15:guide id="6" pos="2880">
          <p15:clr>
            <a:srgbClr val="A4A3A4"/>
          </p15:clr>
        </p15:guide>
        <p15:guide id="7" pos="209">
          <p15:clr>
            <a:srgbClr val="A4A3A4"/>
          </p15:clr>
        </p15:guide>
        <p15:guide id="8" pos="422">
          <p15:clr>
            <a:srgbClr val="A4A3A4"/>
          </p15:clr>
        </p15:guide>
        <p15:guide id="9" pos="5506">
          <p15:clr>
            <a:srgbClr val="A4A3A4"/>
          </p15:clr>
        </p15:guide>
        <p15:guide id="10" pos="33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ha Usopova 9SQJ" initials="AU9" lastIdx="10" clrIdx="0">
    <p:extLst>
      <p:ext uri="{19B8F6BF-5375-455C-9EA6-DF929625EA0E}">
        <p15:presenceInfo xmlns:p15="http://schemas.microsoft.com/office/powerpoint/2012/main" xmlns="" userId="S-1-5-21-713154107-2118410690-69297403-106240" providerId="AD"/>
      </p:ext>
    </p:extLst>
  </p:cmAuthor>
  <p:cmAuthor id="2" name="Per Pertoft Nemirovski 7V48" initials="PPN7" lastIdx="4" clrIdx="1">
    <p:extLst>
      <p:ext uri="{19B8F6BF-5375-455C-9EA6-DF929625EA0E}">
        <p15:presenceInfo xmlns:p15="http://schemas.microsoft.com/office/powerpoint/2012/main" xmlns="" userId="S-1-5-21-713154107-2118410690-69297403-96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DC"/>
    <a:srgbClr val="003468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77737" autoAdjust="0"/>
  </p:normalViewPr>
  <p:slideViewPr>
    <p:cSldViewPr snapToGrid="0">
      <p:cViewPr varScale="1">
        <p:scale>
          <a:sx n="63" d="100"/>
          <a:sy n="63" d="100"/>
        </p:scale>
        <p:origin x="-904" y="-112"/>
      </p:cViewPr>
      <p:guideLst>
        <p:guide orient="horz" pos="413"/>
        <p:guide orient="horz" pos="2160"/>
        <p:guide orient="horz" pos="197"/>
        <p:guide orient="horz" pos="4193"/>
        <p:guide orient="horz" pos="3948"/>
        <p:guide pos="2880"/>
        <p:guide pos="209"/>
        <p:guide pos="422"/>
        <p:guide pos="5506"/>
        <p:guide pos="3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04B59C-27AA-40BB-A939-FF05A7B8656E}" type="datetime1">
              <a:rPr lang="sv-SE"/>
              <a:pPr>
                <a:defRPr/>
              </a:pPr>
              <a:t>2017-10-02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8BF225-E5CB-4DF5-948F-B95046AA407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30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34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34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E237F8-7095-47D1-AD93-B41ED59F381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98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4F57A-4F7F-461B-A72D-72143E545AD0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65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4F57A-4F7F-461B-A72D-72143E545AD0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55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4F57A-4F7F-461B-A72D-72143E545AD0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44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688838" indent="-37234813" defTabSz="9032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32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32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32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fld id="{9D66211E-9FEA-4C15-80A8-43B3E6649080}" type="slidenum">
              <a:rPr lang="sv-SE" altLang="sv-SE" smtClean="0">
                <a:solidFill>
                  <a:prstClr val="black"/>
                </a:solidFill>
                <a:ea typeface="ＭＳ Ｐゴシック" pitchFamily="34" charset="-128"/>
              </a:rPr>
              <a:pPr eaLnBrk="0" hangingPunct="0"/>
              <a:t>10</a:t>
            </a:fld>
            <a:endParaRPr lang="sv-SE" altLang="sv-SE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43260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Vad behöver vi göra lokalt i verksamheterna? Hu ska jag som chef tänka`?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CDBC-F096-4B05-8A85-7B416C55DD55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42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charset="0"/>
            </a:endParaRPr>
          </a:p>
        </p:txBody>
      </p:sp>
      <p:sp>
        <p:nvSpPr>
          <p:cNvPr id="1065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defTabSz="9398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defTabSz="9398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defTabSz="9398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defTabSz="9398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284413" indent="1588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741613" indent="1588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198813" indent="1588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656013" indent="1588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FA33487-D82C-417E-8F50-368A4B52BA23}" type="slidenum">
              <a:rPr lang="en-US" altLang="sv-SE" sz="1200">
                <a:latin typeface="Times" charset="0"/>
              </a:rPr>
              <a:pPr/>
              <a:t>41</a:t>
            </a:fld>
            <a:endParaRPr lang="en-US" altLang="sv-SE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6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63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ben_Rubrik_och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989892"/>
            <a:ext cx="7067549" cy="9177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7700" y="1844824"/>
            <a:ext cx="7848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13550" y="627221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721057-B164-4B42-A282-E4027D8CC94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57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936625"/>
            <a:ext cx="77009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sv-SE" altLang="sv-SE" smtClean="0"/>
              <a:t>Klicka här för att ändra format</a:t>
            </a:r>
            <a:endParaRPr lang="sv-SE" altLang="sv-SE" dirty="0" smtClean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9138" y="2063750"/>
            <a:ext cx="77009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sv-SE" altLang="sv-SE" noProof="0" smtClean="0"/>
              <a:t>Klicka här för att ändra format på bakgrundstexten</a:t>
            </a:r>
          </a:p>
          <a:p>
            <a:pPr lvl="1"/>
            <a:r>
              <a:rPr lang="sv-SE" altLang="sv-SE" noProof="0" smtClean="0"/>
              <a:t>Nivå två</a:t>
            </a:r>
          </a:p>
          <a:p>
            <a:pPr lvl="2"/>
            <a:r>
              <a:rPr lang="sv-SE" altLang="sv-SE" noProof="0" smtClean="0"/>
              <a:t>Nivå tre</a:t>
            </a:r>
          </a:p>
          <a:p>
            <a:pPr lvl="3"/>
            <a:r>
              <a:rPr lang="sv-SE" altLang="sv-SE" noProof="0" smtClean="0"/>
              <a:t>Nivå fyra</a:t>
            </a:r>
          </a:p>
          <a:p>
            <a:pPr lvl="4"/>
            <a:r>
              <a:rPr lang="sv-SE" altLang="sv-SE" noProof="0" smtClean="0"/>
              <a:t>Nivå fem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0" y="-416"/>
            <a:ext cx="9144000" cy="719137"/>
          </a:xfrm>
          <a:prstGeom prst="rect">
            <a:avLst/>
          </a:prstGeom>
          <a:solidFill>
            <a:srgbClr val="E9E3D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sv-SE" altLang="sv-SE" smtClean="0"/>
          </a:p>
        </p:txBody>
      </p:sp>
      <p:grpSp>
        <p:nvGrpSpPr>
          <p:cNvPr id="16" name="Grupp 15"/>
          <p:cNvGrpSpPr/>
          <p:nvPr userDrawn="1"/>
        </p:nvGrpSpPr>
        <p:grpSpPr>
          <a:xfrm>
            <a:off x="9023022" y="2063"/>
            <a:ext cx="120981" cy="624495"/>
            <a:chOff x="9039727" y="6142038"/>
            <a:chExt cx="108287" cy="558969"/>
          </a:xfrm>
        </p:grpSpPr>
        <p:sp>
          <p:nvSpPr>
            <p:cNvPr id="17" name="Rektangel 16"/>
            <p:cNvSpPr/>
            <p:nvPr userDrawn="1"/>
          </p:nvSpPr>
          <p:spPr bwMode="auto">
            <a:xfrm>
              <a:off x="9039730" y="6142038"/>
              <a:ext cx="108284" cy="10828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  <p:sp>
          <p:nvSpPr>
            <p:cNvPr id="18" name="Rektangel 17"/>
            <p:cNvSpPr/>
            <p:nvPr userDrawn="1"/>
          </p:nvSpPr>
          <p:spPr bwMode="auto">
            <a:xfrm>
              <a:off x="9039727" y="6294438"/>
              <a:ext cx="108284" cy="10828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  <p:sp>
          <p:nvSpPr>
            <p:cNvPr id="19" name="Rektangel 18"/>
            <p:cNvSpPr/>
            <p:nvPr userDrawn="1"/>
          </p:nvSpPr>
          <p:spPr bwMode="auto">
            <a:xfrm>
              <a:off x="9039730" y="6446651"/>
              <a:ext cx="108284" cy="10828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  <p:sp>
          <p:nvSpPr>
            <p:cNvPr id="20" name="Rektangel 19"/>
            <p:cNvSpPr/>
            <p:nvPr userDrawn="1"/>
          </p:nvSpPr>
          <p:spPr bwMode="auto">
            <a:xfrm>
              <a:off x="9039730" y="6592723"/>
              <a:ext cx="108284" cy="10828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</p:grpSp>
      <p:pic>
        <p:nvPicPr>
          <p:cNvPr id="21" name="Picture 2" descr="G:\Information-Kommunikation\Grafiskt_material\SLL_logotyper\png\sll_rgb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" y="189438"/>
            <a:ext cx="2598737" cy="4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43" descr="eHalsa-linje-ro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8085"/>
            <a:ext cx="1457325" cy="9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ruta 23"/>
          <p:cNvSpPr txBox="1"/>
          <p:nvPr userDrawn="1"/>
        </p:nvSpPr>
        <p:spPr>
          <a:xfrm>
            <a:off x="3668891" y="6635277"/>
            <a:ext cx="4341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 smtClean="0">
                <a:solidFill>
                  <a:srgbClr val="000000"/>
                </a:solidFill>
              </a:rPr>
              <a:t>Detta projektet medfinansieras av Europeiska unionen/Europeiska socialfonden</a:t>
            </a:r>
            <a:endParaRPr lang="sv-SE" sz="800" dirty="0">
              <a:solidFill>
                <a:srgbClr val="000000"/>
              </a:solidFill>
            </a:endParaRPr>
          </a:p>
        </p:txBody>
      </p:sp>
      <p:pic>
        <p:nvPicPr>
          <p:cNvPr id="26" name="Bildobjekt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4" y="5926006"/>
            <a:ext cx="1044411" cy="8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2479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901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5088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956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0"/>
          </p:nvPr>
        </p:nvSpPr>
        <p:spPr>
          <a:xfrm>
            <a:off x="4662371" y="3932366"/>
            <a:ext cx="4038600" cy="21956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97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836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7312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873125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03517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8990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660232" y="224656"/>
            <a:ext cx="2304000" cy="144000"/>
          </a:xfrm>
          <a:prstGeom prst="rect">
            <a:avLst/>
          </a:prstGeom>
        </p:spPr>
        <p:txBody>
          <a:bodyPr/>
          <a:lstStyle/>
          <a:p>
            <a:fld id="{0E9399E2-4FA2-4B92-BD0C-9CE00DBDC42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6660232" y="639938"/>
            <a:ext cx="2304000" cy="144000"/>
          </a:xfrm>
          <a:prstGeom prst="rect">
            <a:avLst/>
          </a:prstGeom>
        </p:spPr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HSF 2016-02-17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660232" y="423914"/>
            <a:ext cx="2304000" cy="144000"/>
          </a:xfrm>
          <a:prstGeom prst="rect">
            <a:avLst/>
          </a:prstGeom>
        </p:spPr>
        <p:txBody>
          <a:bodyPr/>
          <a:lstStyle/>
          <a:p>
            <a:fld id="{3B59630E-BEB5-449A-BC9E-3A5F63D2F1C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8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A17553-2396-9448-B111-55D64BF06EAC}" type="slidenum">
              <a:rPr lang="sv-SE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90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04775"/>
            <a:ext cx="8229600" cy="1080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/>
              <a:pPr/>
              <a:t>2017-10-02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3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0" y="-416"/>
            <a:ext cx="9144000" cy="719137"/>
          </a:xfrm>
          <a:prstGeom prst="rect">
            <a:avLst/>
          </a:prstGeom>
          <a:solidFill>
            <a:srgbClr val="E9E3D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sv-SE" altLang="sv-SE" smtClean="0"/>
          </a:p>
        </p:txBody>
      </p:sp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2105026"/>
            <a:ext cx="82296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29" name="Picture 543" descr="eHalsa-linje-ro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8085"/>
            <a:ext cx="1457325" cy="9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 29"/>
          <p:cNvGrpSpPr/>
          <p:nvPr/>
        </p:nvGrpSpPr>
        <p:grpSpPr>
          <a:xfrm>
            <a:off x="9023022" y="2063"/>
            <a:ext cx="120981" cy="624495"/>
            <a:chOff x="9039727" y="6142038"/>
            <a:chExt cx="108287" cy="558969"/>
          </a:xfrm>
        </p:grpSpPr>
        <p:sp>
          <p:nvSpPr>
            <p:cNvPr id="31" name="Rektangel 30"/>
            <p:cNvSpPr/>
            <p:nvPr userDrawn="1"/>
          </p:nvSpPr>
          <p:spPr bwMode="auto">
            <a:xfrm>
              <a:off x="9039730" y="6142038"/>
              <a:ext cx="108284" cy="10828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  <p:sp>
          <p:nvSpPr>
            <p:cNvPr id="32" name="Rektangel 31"/>
            <p:cNvSpPr/>
            <p:nvPr userDrawn="1"/>
          </p:nvSpPr>
          <p:spPr bwMode="auto">
            <a:xfrm>
              <a:off x="9039727" y="6294438"/>
              <a:ext cx="108284" cy="10828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  <p:sp>
          <p:nvSpPr>
            <p:cNvPr id="33" name="Rektangel 32"/>
            <p:cNvSpPr/>
            <p:nvPr userDrawn="1"/>
          </p:nvSpPr>
          <p:spPr bwMode="auto">
            <a:xfrm>
              <a:off x="9039730" y="6446651"/>
              <a:ext cx="108284" cy="10828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  <p:sp>
          <p:nvSpPr>
            <p:cNvPr id="34" name="Rektangel 33"/>
            <p:cNvSpPr/>
            <p:nvPr userDrawn="1"/>
          </p:nvSpPr>
          <p:spPr bwMode="auto">
            <a:xfrm>
              <a:off x="9039730" y="6592723"/>
              <a:ext cx="108284" cy="10828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3668891" y="6635277"/>
            <a:ext cx="4341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 smtClean="0">
                <a:solidFill>
                  <a:srgbClr val="000000"/>
                </a:solidFill>
              </a:rPr>
              <a:t>Detta projektet medfinansieras av Europeiska unionen/Europeiska socialfonden</a:t>
            </a:r>
            <a:endParaRPr lang="sv-SE" sz="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G:\Information-Kommunikation\Grafiskt_material\SLL_logotyper\png\sll_rgb_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" y="189438"/>
            <a:ext cx="2598737" cy="4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4" y="5926006"/>
            <a:ext cx="1044411" cy="8786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6" r:id="rId2"/>
    <p:sldLayoutId id="2147483962" r:id="rId3"/>
    <p:sldLayoutId id="2147483967" r:id="rId4"/>
    <p:sldLayoutId id="2147483963" r:id="rId5"/>
    <p:sldLayoutId id="2147483966" r:id="rId6"/>
    <p:sldLayoutId id="2147483968" r:id="rId7"/>
    <p:sldLayoutId id="2147483969" r:id="rId8"/>
    <p:sldLayoutId id="2147483970" r:id="rId9"/>
    <p:sldLayoutId id="2147483972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1386" y="2290590"/>
            <a:ext cx="9143999" cy="1470025"/>
          </a:xfrm>
        </p:spPr>
        <p:txBody>
          <a:bodyPr>
            <a:norm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</a:rPr>
              <a:t>Mikael Ohrling, sjukvårdsdirektör i SLSO</a:t>
            </a:r>
            <a:br>
              <a:rPr lang="sv-SE" sz="1400" b="1" dirty="0" smtClean="0">
                <a:solidFill>
                  <a:srgbClr val="000000"/>
                </a:solidFill>
              </a:rPr>
            </a:br>
            <a:endParaRPr lang="sv-SE" sz="1400" b="1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7453" y="972595"/>
            <a:ext cx="80594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sv-SE" sz="2000" b="1" dirty="0" smtClean="0">
                <a:solidFill>
                  <a:srgbClr val="00B050"/>
                </a:solidFill>
              </a:rPr>
              <a:t>Lärandeseminarium </a:t>
            </a:r>
            <a:r>
              <a:rPr lang="sv-SE" sz="2000" b="1" dirty="0" err="1" smtClean="0">
                <a:solidFill>
                  <a:srgbClr val="00B050"/>
                </a:solidFill>
              </a:rPr>
              <a:t>eHälsalyftet</a:t>
            </a:r>
            <a:r>
              <a:rPr lang="sv-SE" sz="2000" b="1" dirty="0" smtClean="0">
                <a:solidFill>
                  <a:srgbClr val="00B050"/>
                </a:solidFill>
              </a:rPr>
              <a:t> 7 september 2017</a:t>
            </a:r>
          </a:p>
          <a:p>
            <a:pPr>
              <a:spcBef>
                <a:spcPts val="0"/>
              </a:spcBef>
            </a:pPr>
            <a:endParaRPr lang="sv-SE" sz="2000" b="1" dirty="0"/>
          </a:p>
          <a:p>
            <a:pPr>
              <a:spcBef>
                <a:spcPts val="0"/>
              </a:spcBef>
            </a:pPr>
            <a:r>
              <a:rPr lang="sv-SE" sz="3200" b="1" dirty="0" smtClean="0"/>
              <a:t>Vårdsamverkan, forskning och utveckling i nätverkssjukvården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22" y="3700130"/>
            <a:ext cx="3308849" cy="21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62" y="3700130"/>
            <a:ext cx="3361661" cy="21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70" y="3700130"/>
            <a:ext cx="3270251" cy="20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ChangeArrowheads="1"/>
          </p:cNvSpPr>
          <p:nvPr/>
        </p:nvSpPr>
        <p:spPr bwMode="auto">
          <a:xfrm>
            <a:off x="700461" y="4515738"/>
            <a:ext cx="7996928" cy="900000"/>
          </a:xfrm>
          <a:prstGeom prst="rect">
            <a:avLst/>
          </a:prstGeom>
          <a:solidFill>
            <a:srgbClr val="F8CD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altLang="sv-SE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92316" y="2593563"/>
            <a:ext cx="7998285" cy="923306"/>
          </a:xfrm>
          <a:prstGeom prst="rect">
            <a:avLst/>
          </a:prstGeom>
          <a:solidFill>
            <a:srgbClr val="F8CD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altLang="sv-SE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11560" y="998547"/>
            <a:ext cx="6696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 sz="3000"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2pPr>
            <a:lvl3pPr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3pPr>
            <a:lvl4pPr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4pPr>
            <a:lvl5pPr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5pPr>
            <a:lvl6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6pPr>
            <a:lvl7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7pPr>
            <a:lvl8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8pPr>
            <a:lvl9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sv-SE" altLang="sv-SE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Antal vårdkontakter per år</a:t>
            </a:r>
            <a:endParaRPr lang="en-GB" altLang="sv-SE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755576" y="1818483"/>
            <a:ext cx="3378921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 sz="3000"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2pPr>
            <a:lvl3pPr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3pPr>
            <a:lvl4pPr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4pPr>
            <a:lvl5pPr defTabSz="912813">
              <a:defRPr sz="4000">
                <a:solidFill>
                  <a:schemeClr val="tx1"/>
                </a:solidFill>
                <a:latin typeface="Arial Black" pitchFamily="34" charset="0"/>
              </a:defRPr>
            </a:lvl5pPr>
            <a:lvl6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6pPr>
            <a:lvl7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7pPr>
            <a:lvl8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8pPr>
            <a:lvl9pPr defTabSz="912813" eaLnBrk="0" hangingPunct="0">
              <a:defRPr sz="4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Sjukhus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vårddygn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1 073 123 </a:t>
            </a:r>
            <a:r>
              <a:rPr lang="en-GB" altLang="sv-SE" sz="19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endParaRPr lang="en-GB" altLang="sv-SE" sz="19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fontAlgn="auto" hangingPunct="1">
              <a:spcBef>
                <a:spcPct val="110000"/>
              </a:spcBef>
              <a:spcAft>
                <a:spcPts val="0"/>
              </a:spcAft>
            </a:pPr>
            <a:r>
              <a:rPr lang="en-GB" altLang="sv-SE" sz="1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SLSO </a:t>
            </a: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vårddygn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sv-SE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490 </a:t>
            </a: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553 </a:t>
            </a:r>
            <a:r>
              <a:rPr lang="en-GB" altLang="sv-SE" sz="19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endParaRPr lang="en-GB" altLang="sv-SE" sz="19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fontAlgn="auto" hangingPunct="1">
              <a:spcBef>
                <a:spcPct val="120000"/>
              </a:spcBef>
              <a:spcAft>
                <a:spcPts val="0"/>
              </a:spcAft>
            </a:pP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Sjukhus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öppenvårds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b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besök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2 642 281 </a:t>
            </a:r>
            <a:r>
              <a:rPr lang="en-GB" altLang="sv-SE" sz="19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endParaRPr lang="en-GB" altLang="sv-SE" sz="19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fontAlgn="auto" hangingPunct="1">
              <a:spcBef>
                <a:spcPct val="120000"/>
              </a:spcBef>
              <a:spcAft>
                <a:spcPts val="0"/>
              </a:spcAft>
            </a:pPr>
            <a:r>
              <a:rPr lang="en-GB" altLang="sv-SE" sz="1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SLSO </a:t>
            </a:r>
            <a:r>
              <a:rPr lang="en-GB" altLang="sv-SE" sz="19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öppenvårdsbesök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en-GB" altLang="sv-SE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681 </a:t>
            </a:r>
            <a:r>
              <a:rPr lang="en-GB" altLang="sv-SE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953 </a:t>
            </a:r>
            <a:r>
              <a:rPr lang="en-GB" altLang="sv-SE" sz="19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GB" altLang="sv-SE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altLang="sv-SE" sz="19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4134498" y="1802722"/>
            <a:ext cx="792000" cy="50394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altLang="sv-SE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3" name="Rectangle 17"/>
          <p:cNvSpPr>
            <a:spLocks noChangeArrowheads="1"/>
          </p:cNvSpPr>
          <p:nvPr/>
        </p:nvSpPr>
        <p:spPr bwMode="auto">
          <a:xfrm>
            <a:off x="4134497" y="2770958"/>
            <a:ext cx="360000" cy="514026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altLang="sv-SE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4" name="Rectangle 18"/>
          <p:cNvSpPr>
            <a:spLocks noChangeArrowheads="1"/>
          </p:cNvSpPr>
          <p:nvPr/>
        </p:nvSpPr>
        <p:spPr bwMode="auto">
          <a:xfrm>
            <a:off x="4134497" y="3717141"/>
            <a:ext cx="1764000" cy="50394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altLang="sv-SE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5" name="Rectangle 19"/>
          <p:cNvSpPr>
            <a:spLocks noChangeArrowheads="1"/>
          </p:cNvSpPr>
          <p:nvPr/>
        </p:nvSpPr>
        <p:spPr bwMode="auto">
          <a:xfrm>
            <a:off x="4134499" y="4725253"/>
            <a:ext cx="3677862" cy="50394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altLang="sv-SE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6" name="Line 6"/>
          <p:cNvSpPr>
            <a:spLocks noChangeShapeType="1"/>
          </p:cNvSpPr>
          <p:nvPr/>
        </p:nvSpPr>
        <p:spPr bwMode="auto">
          <a:xfrm>
            <a:off x="685529" y="2580825"/>
            <a:ext cx="79914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7" name="Line 7"/>
          <p:cNvSpPr>
            <a:spLocks noChangeShapeType="1"/>
          </p:cNvSpPr>
          <p:nvPr/>
        </p:nvSpPr>
        <p:spPr bwMode="auto">
          <a:xfrm>
            <a:off x="700461" y="3532850"/>
            <a:ext cx="7991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8" name="Line 8"/>
          <p:cNvSpPr>
            <a:spLocks noChangeShapeType="1"/>
          </p:cNvSpPr>
          <p:nvPr/>
        </p:nvSpPr>
        <p:spPr bwMode="auto">
          <a:xfrm>
            <a:off x="693674" y="4484875"/>
            <a:ext cx="79914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9" name="Line 9"/>
          <p:cNvSpPr>
            <a:spLocks noChangeShapeType="1"/>
          </p:cNvSpPr>
          <p:nvPr/>
        </p:nvSpPr>
        <p:spPr bwMode="auto">
          <a:xfrm>
            <a:off x="684171" y="5436900"/>
            <a:ext cx="799149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0" name="Line 10"/>
          <p:cNvSpPr>
            <a:spLocks noChangeShapeType="1"/>
          </p:cNvSpPr>
          <p:nvPr/>
        </p:nvSpPr>
        <p:spPr bwMode="auto">
          <a:xfrm>
            <a:off x="692316" y="1628800"/>
            <a:ext cx="799149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1" name="Line 20"/>
          <p:cNvSpPr>
            <a:spLocks noChangeShapeType="1"/>
          </p:cNvSpPr>
          <p:nvPr/>
        </p:nvSpPr>
        <p:spPr bwMode="auto">
          <a:xfrm>
            <a:off x="8388424" y="1586389"/>
            <a:ext cx="0" cy="388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2" name="Line 21"/>
          <p:cNvSpPr>
            <a:spLocks noChangeShapeType="1"/>
          </p:cNvSpPr>
          <p:nvPr/>
        </p:nvSpPr>
        <p:spPr bwMode="auto">
          <a:xfrm>
            <a:off x="7678155" y="1586389"/>
            <a:ext cx="0" cy="388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>
            <a:off x="6967883" y="1596468"/>
            <a:ext cx="0" cy="3883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6257611" y="1596468"/>
            <a:ext cx="0" cy="3883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>
            <a:off x="5547339" y="1596468"/>
            <a:ext cx="0" cy="3883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6" name="Line 25"/>
          <p:cNvSpPr>
            <a:spLocks noChangeShapeType="1"/>
          </p:cNvSpPr>
          <p:nvPr/>
        </p:nvSpPr>
        <p:spPr bwMode="auto">
          <a:xfrm>
            <a:off x="4837067" y="1590352"/>
            <a:ext cx="0" cy="388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7" name="Line 26"/>
          <p:cNvSpPr>
            <a:spLocks noChangeShapeType="1"/>
          </p:cNvSpPr>
          <p:nvPr/>
        </p:nvSpPr>
        <p:spPr bwMode="auto">
          <a:xfrm flipH="1">
            <a:off x="4126795" y="1583509"/>
            <a:ext cx="0" cy="38904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33" tIns="40067" rIns="80133" bIns="40067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8" name="Rectangle 30"/>
          <p:cNvSpPr>
            <a:spLocks noChangeArrowheads="1"/>
          </p:cNvSpPr>
          <p:nvPr/>
        </p:nvSpPr>
        <p:spPr bwMode="auto">
          <a:xfrm>
            <a:off x="3059832" y="5644032"/>
            <a:ext cx="5757992" cy="3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sv-SE" sz="14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Miljontal</a:t>
            </a:r>
            <a:r>
              <a:rPr lang="en-GB" altLang="sv-SE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  </a:t>
            </a:r>
            <a:r>
              <a:rPr lang="en-GB" altLang="sv-SE" sz="14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   0                1                </a:t>
            </a:r>
            <a:r>
              <a:rPr lang="en-GB" altLang="sv-SE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2             </a:t>
            </a:r>
            <a:r>
              <a:rPr lang="en-GB" altLang="sv-SE" sz="14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 3                 </a:t>
            </a:r>
            <a:r>
              <a:rPr lang="en-GB" altLang="sv-SE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4            </a:t>
            </a:r>
            <a:r>
              <a:rPr lang="en-GB" altLang="sv-SE" sz="14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   </a:t>
            </a:r>
            <a:r>
              <a:rPr lang="en-GB" altLang="sv-SE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5            </a:t>
            </a:r>
            <a:r>
              <a:rPr lang="en-GB" altLang="sv-SE" sz="14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  </a:t>
            </a:r>
            <a:r>
              <a:rPr lang="en-GB" altLang="sv-SE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6</a:t>
            </a:r>
            <a:endParaRPr lang="sv-SE" altLang="sv-SE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5028"/>
            <a:ext cx="4527189" cy="2352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15" y="0"/>
            <a:ext cx="3429000" cy="261631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6200" cy="25374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371" y="4513396"/>
            <a:ext cx="3365629" cy="23446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120" y="2582083"/>
            <a:ext cx="2762879" cy="20193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21961"/>
            <a:ext cx="3441483" cy="2043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092" y="0"/>
            <a:ext cx="2792565" cy="2576011"/>
          </a:xfrm>
          <a:prstGeom prst="rect">
            <a:avLst/>
          </a:prstGeom>
        </p:spPr>
      </p:pic>
      <p:pic>
        <p:nvPicPr>
          <p:cNvPr id="12" name="Picture 2" descr="G:\Gemensam\Torsplan\Foton_Torsplan\0_Foto 2016-10-31 10 41 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 bwMode="auto">
          <a:xfrm>
            <a:off x="3502937" y="4608700"/>
            <a:ext cx="2785963" cy="2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238" y="2570631"/>
            <a:ext cx="4148495" cy="20477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0251" y="2381447"/>
            <a:ext cx="2638427" cy="1655672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5061" y="1360826"/>
            <a:ext cx="2257668" cy="1660085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242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5028"/>
            <a:ext cx="4527189" cy="2352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15" y="0"/>
            <a:ext cx="3429000" cy="261631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6200" cy="25374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371" y="4513396"/>
            <a:ext cx="3365629" cy="23446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120" y="2582083"/>
            <a:ext cx="2762879" cy="20193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21961"/>
            <a:ext cx="3441483" cy="2043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092" y="0"/>
            <a:ext cx="2792565" cy="2576011"/>
          </a:xfrm>
          <a:prstGeom prst="rect">
            <a:avLst/>
          </a:prstGeom>
        </p:spPr>
      </p:pic>
      <p:pic>
        <p:nvPicPr>
          <p:cNvPr id="12" name="Picture 2" descr="G:\Gemensam\Torsplan\Foton_Torsplan\0_Foto 2016-10-31 10 41 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 bwMode="auto">
          <a:xfrm>
            <a:off x="3502937" y="4608700"/>
            <a:ext cx="2785963" cy="2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238" y="2570631"/>
            <a:ext cx="4148495" cy="20477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0251" y="2381447"/>
            <a:ext cx="2638427" cy="1655672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5061" y="1360826"/>
            <a:ext cx="2257668" cy="1660085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sp>
        <p:nvSpPr>
          <p:cNvPr id="14" name="textruta 13"/>
          <p:cNvSpPr txBox="1"/>
          <p:nvPr/>
        </p:nvSpPr>
        <p:spPr>
          <a:xfrm>
            <a:off x="2980768" y="4277816"/>
            <a:ext cx="2849283" cy="707886"/>
          </a:xfrm>
          <a:prstGeom prst="rect">
            <a:avLst/>
          </a:prstGeom>
          <a:noFill/>
          <a:ln w="127000" cmpd="thinThick">
            <a:solidFill>
              <a:srgbClr val="009600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chemeClr val="bg1"/>
                </a:solidFill>
              </a:rPr>
              <a:t>Ca 2 000</a:t>
            </a:r>
          </a:p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chemeClr val="bg1"/>
                </a:solidFill>
              </a:rPr>
              <a:t>Privata vårdgivare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8594" y="2920155"/>
            <a:ext cx="2783925" cy="1570573"/>
          </a:xfrm>
          <a:prstGeom prst="rect">
            <a:avLst/>
          </a:prstGeom>
          <a:ln w="127000" cmpd="sng">
            <a:solidFill>
              <a:srgbClr val="009600"/>
            </a:solidFill>
          </a:ln>
        </p:spPr>
      </p:pic>
      <p:sp>
        <p:nvSpPr>
          <p:cNvPr id="17" name="textruta 16"/>
          <p:cNvSpPr txBox="1"/>
          <p:nvPr/>
        </p:nvSpPr>
        <p:spPr>
          <a:xfrm>
            <a:off x="5981625" y="3113431"/>
            <a:ext cx="421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1400" b="1" dirty="0" smtClean="0"/>
              <a:t>KI</a:t>
            </a:r>
          </a:p>
        </p:txBody>
      </p:sp>
    </p:spTree>
    <p:extLst>
      <p:ext uri="{BB962C8B-B14F-4D97-AF65-F5344CB8AC3E}">
        <p14:creationId xmlns:p14="http://schemas.microsoft.com/office/powerpoint/2010/main" val="203801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5028"/>
            <a:ext cx="4527189" cy="2352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15" y="0"/>
            <a:ext cx="3429000" cy="261631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6200" cy="25374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371" y="4513396"/>
            <a:ext cx="3365629" cy="23446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120" y="2582083"/>
            <a:ext cx="2762879" cy="20193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21961"/>
            <a:ext cx="3441483" cy="2043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092" y="0"/>
            <a:ext cx="2792565" cy="2576011"/>
          </a:xfrm>
          <a:prstGeom prst="rect">
            <a:avLst/>
          </a:prstGeom>
        </p:spPr>
      </p:pic>
      <p:pic>
        <p:nvPicPr>
          <p:cNvPr id="12" name="Picture 2" descr="G:\Gemensam\Torsplan\Foton_Torsplan\0_Foto 2016-10-31 10 41 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 bwMode="auto">
          <a:xfrm>
            <a:off x="3502937" y="4608700"/>
            <a:ext cx="2785963" cy="2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238" y="2570631"/>
            <a:ext cx="4148495" cy="20477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0251" y="2381447"/>
            <a:ext cx="2638427" cy="1655672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5061" y="1360826"/>
            <a:ext cx="2257668" cy="1660085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sp>
        <p:nvSpPr>
          <p:cNvPr id="14" name="textruta 13"/>
          <p:cNvSpPr txBox="1"/>
          <p:nvPr/>
        </p:nvSpPr>
        <p:spPr>
          <a:xfrm>
            <a:off x="2970525" y="4195883"/>
            <a:ext cx="2849283" cy="707886"/>
          </a:xfrm>
          <a:prstGeom prst="rect">
            <a:avLst/>
          </a:prstGeom>
          <a:noFill/>
          <a:ln w="127000" cmpd="thinThick">
            <a:solidFill>
              <a:srgbClr val="009600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chemeClr val="bg1"/>
                </a:solidFill>
              </a:rPr>
              <a:t>Ca 2 000</a:t>
            </a:r>
          </a:p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chemeClr val="bg1"/>
                </a:solidFill>
              </a:rPr>
              <a:t>Privata vårdgivare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8594" y="2920155"/>
            <a:ext cx="2783925" cy="1570573"/>
          </a:xfrm>
          <a:prstGeom prst="rect">
            <a:avLst/>
          </a:prstGeom>
          <a:ln w="127000" cmpd="sng">
            <a:solidFill>
              <a:srgbClr val="009600"/>
            </a:solidFill>
          </a:ln>
        </p:spPr>
      </p:pic>
      <p:pic>
        <p:nvPicPr>
          <p:cNvPr id="17" name="Picture 2" descr="C:\Users\5v76\AppData\Local\Microsoft\Windows\Temporary Internet Files\Content.Outlook\FYOEDVS0\HSF 092_Naêtverk_rund alt_N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6" y="544331"/>
            <a:ext cx="5873022" cy="514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790703" y="2784584"/>
            <a:ext cx="8218315" cy="707886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ts val="0"/>
              </a:spcBef>
            </a:pPr>
            <a:r>
              <a:rPr lang="sv-SE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 handlar om människor!</a:t>
            </a:r>
          </a:p>
        </p:txBody>
      </p:sp>
    </p:spTree>
    <p:extLst>
      <p:ext uri="{BB962C8B-B14F-4D97-AF65-F5344CB8AC3E}">
        <p14:creationId xmlns:p14="http://schemas.microsoft.com/office/powerpoint/2010/main" val="124715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 idx="4294967295"/>
          </p:nvPr>
        </p:nvSpPr>
        <p:spPr>
          <a:xfrm>
            <a:off x="657453" y="2044020"/>
            <a:ext cx="7772400" cy="14700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v-SE" sz="4000" b="1" dirty="0" smtClean="0">
                <a:solidFill>
                  <a:srgbClr val="00B050"/>
                </a:solidFill>
              </a:rPr>
              <a:t>Och då kommer vi till det där med värderingar …</a:t>
            </a:r>
            <a:endParaRPr lang="sv-S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67002" y="4443617"/>
            <a:ext cx="3648912" cy="4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800" dirty="0">
                <a:solidFill>
                  <a:srgbClr val="009600"/>
                </a:solidFill>
                <a:latin typeface="Arial Black" charset="0"/>
              </a:rPr>
              <a:t>Värderingar</a:t>
            </a:r>
            <a:endParaRPr lang="en-GB" sz="2800" dirty="0">
              <a:solidFill>
                <a:srgbClr val="009600"/>
              </a:solidFill>
              <a:latin typeface="Arial Black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32162" y="5159902"/>
            <a:ext cx="51475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b="1" dirty="0"/>
              <a:t>Vad är gott och eftersträvansvärt</a:t>
            </a:r>
            <a:r>
              <a:rPr lang="sv-SE" b="1" dirty="0" smtClean="0"/>
              <a:t>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365663" y="1154350"/>
            <a:ext cx="2736684" cy="2004269"/>
          </a:xfrm>
          <a:prstGeom prst="cloudCallout">
            <a:avLst>
              <a:gd name="adj1" fmla="val -22667"/>
              <a:gd name="adj2" fmla="val 103231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algn="ctr"/>
            <a:endParaRPr lang="en-GB" sz="21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67002" y="4443617"/>
            <a:ext cx="3648912" cy="4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800" dirty="0">
                <a:solidFill>
                  <a:srgbClr val="009600"/>
                </a:solidFill>
                <a:latin typeface="Arial Black" charset="0"/>
              </a:rPr>
              <a:t>Värderingar</a:t>
            </a:r>
            <a:endParaRPr lang="en-GB" sz="2800" dirty="0">
              <a:solidFill>
                <a:srgbClr val="009600"/>
              </a:solidFill>
              <a:latin typeface="Arial Black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32162" y="5159902"/>
            <a:ext cx="51475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b="1" dirty="0"/>
              <a:t>Vad är gott och eftersträvansvärt</a:t>
            </a:r>
            <a:r>
              <a:rPr lang="sv-SE" b="1" dirty="0" smtClean="0"/>
              <a:t>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365663" y="1154350"/>
            <a:ext cx="2736684" cy="2004269"/>
          </a:xfrm>
          <a:prstGeom prst="cloudCallout">
            <a:avLst>
              <a:gd name="adj1" fmla="val -22667"/>
              <a:gd name="adj2" fmla="val 103231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r>
              <a:rPr lang="en-GB" sz="2100" b="1" dirty="0" err="1">
                <a:solidFill>
                  <a:srgbClr val="009600"/>
                </a:solidFill>
                <a:latin typeface="Arial Black"/>
              </a:rPr>
              <a:t>Hur</a:t>
            </a:r>
            <a:r>
              <a:rPr lang="en-GB" sz="2100" b="1" dirty="0">
                <a:solidFill>
                  <a:srgbClr val="009600"/>
                </a:solidFill>
                <a:latin typeface="Arial Black"/>
              </a:rPr>
              <a:t> </a:t>
            </a:r>
            <a:r>
              <a:rPr lang="en-GB" sz="2100" b="1" dirty="0" err="1">
                <a:solidFill>
                  <a:srgbClr val="009600"/>
                </a:solidFill>
                <a:latin typeface="Arial Black"/>
              </a:rPr>
              <a:t>ska</a:t>
            </a:r>
            <a:r>
              <a:rPr lang="en-GB" sz="2100" b="1" dirty="0">
                <a:solidFill>
                  <a:srgbClr val="009600"/>
                </a:solidFill>
                <a:latin typeface="Arial Black"/>
              </a:rPr>
              <a:t> jag </a:t>
            </a:r>
            <a:r>
              <a:rPr lang="en-GB" sz="2100" b="1" dirty="0" err="1">
                <a:solidFill>
                  <a:srgbClr val="009600"/>
                </a:solidFill>
                <a:latin typeface="Arial Black"/>
              </a:rPr>
              <a:t>vara</a:t>
            </a:r>
            <a:r>
              <a:rPr lang="en-GB" sz="2100" b="1" dirty="0">
                <a:solidFill>
                  <a:srgbClr val="009600"/>
                </a:solidFill>
                <a:latin typeface="Arial Black"/>
              </a:rPr>
              <a:t> </a:t>
            </a:r>
            <a:r>
              <a:rPr lang="en-GB" sz="2100" b="1" dirty="0" err="1">
                <a:solidFill>
                  <a:srgbClr val="009600"/>
                </a:solidFill>
                <a:latin typeface="Arial Black"/>
              </a:rPr>
              <a:t>då</a:t>
            </a:r>
            <a:r>
              <a:rPr lang="en-GB" sz="2100" b="1" dirty="0">
                <a:solidFill>
                  <a:srgbClr val="009600"/>
                </a:solidFill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3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36918" y="2679350"/>
            <a:ext cx="292233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500" dirty="0">
                <a:solidFill>
                  <a:srgbClr val="009600"/>
                </a:solidFill>
                <a:latin typeface="Arial Black" charset="0"/>
              </a:rPr>
              <a:t>Varför</a:t>
            </a:r>
            <a:r>
              <a:rPr lang="sv-SE" sz="2500" dirty="0" smtClean="0">
                <a:solidFill>
                  <a:srgbClr val="009600"/>
                </a:solidFill>
                <a:latin typeface="Arial Black" charset="0"/>
              </a:rPr>
              <a:t> gemensamma </a:t>
            </a:r>
            <a:r>
              <a:rPr lang="sv-SE" sz="2500" dirty="0">
                <a:solidFill>
                  <a:srgbClr val="009600"/>
                </a:solidFill>
                <a:latin typeface="Arial Black" charset="0"/>
              </a:rPr>
              <a:t>värderingar?</a:t>
            </a:r>
            <a:endParaRPr lang="en-GB" sz="2500" dirty="0">
              <a:solidFill>
                <a:srgbClr val="009600"/>
              </a:solidFill>
              <a:latin typeface="Arial Black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61140" y="3586663"/>
            <a:ext cx="2924017" cy="1174917"/>
            <a:chOff x="3360" y="2491"/>
            <a:chExt cx="2154" cy="816"/>
          </a:xfrm>
        </p:grpSpPr>
        <p:sp>
          <p:nvSpPr>
            <p:cNvPr id="13333" name="Line 3"/>
            <p:cNvSpPr>
              <a:spLocks noChangeShapeType="1"/>
            </p:cNvSpPr>
            <p:nvPr/>
          </p:nvSpPr>
          <p:spPr bwMode="auto">
            <a:xfrm>
              <a:off x="4449" y="3126"/>
              <a:ext cx="0" cy="181"/>
            </a:xfrm>
            <a:prstGeom prst="line">
              <a:avLst/>
            </a:prstGeom>
            <a:noFill/>
            <a:ln w="190500">
              <a:solidFill>
                <a:srgbClr val="F8CD5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34" name="Oval 4"/>
            <p:cNvSpPr>
              <a:spLocks noChangeArrowheads="1"/>
            </p:cNvSpPr>
            <p:nvPr/>
          </p:nvSpPr>
          <p:spPr bwMode="auto">
            <a:xfrm>
              <a:off x="3360" y="2491"/>
              <a:ext cx="2154" cy="648"/>
            </a:xfrm>
            <a:prstGeom prst="ellipse">
              <a:avLst/>
            </a:prstGeom>
            <a:solidFill>
              <a:srgbClr val="F8CD5A"/>
            </a:solidFill>
            <a:ln w="9525">
              <a:solidFill>
                <a:srgbClr val="F8CD5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5" name="Text Box 5"/>
            <p:cNvSpPr txBox="1">
              <a:spLocks noChangeArrowheads="1"/>
            </p:cNvSpPr>
            <p:nvPr/>
          </p:nvSpPr>
          <p:spPr bwMode="auto">
            <a:xfrm>
              <a:off x="3489" y="2635"/>
              <a:ext cx="1950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CD5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8CD5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sv-SE" b="1" dirty="0" smtClean="0"/>
                <a:t>Våra gemensamma </a:t>
              </a:r>
              <a:r>
                <a:rPr lang="sv-SE" b="1" dirty="0"/>
                <a:t/>
              </a:r>
              <a:br>
                <a:rPr lang="sv-SE" b="1" dirty="0"/>
              </a:br>
              <a:r>
                <a:rPr lang="sv-SE" b="1" dirty="0"/>
                <a:t>resultat</a:t>
              </a:r>
              <a:endParaRPr lang="sv-SE" sz="2000" b="1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88290" y="4827813"/>
            <a:ext cx="2924017" cy="933022"/>
            <a:chOff x="2764" y="2898"/>
            <a:chExt cx="2154" cy="648"/>
          </a:xfrm>
        </p:grpSpPr>
        <p:sp>
          <p:nvSpPr>
            <p:cNvPr id="13331" name="Oval 7"/>
            <p:cNvSpPr>
              <a:spLocks noChangeArrowheads="1"/>
            </p:cNvSpPr>
            <p:nvPr/>
          </p:nvSpPr>
          <p:spPr bwMode="auto">
            <a:xfrm>
              <a:off x="2764" y="2898"/>
              <a:ext cx="2154" cy="648"/>
            </a:xfrm>
            <a:prstGeom prst="ellipse">
              <a:avLst/>
            </a:prstGeom>
            <a:solidFill>
              <a:srgbClr val="F8CD5A"/>
            </a:solidFill>
            <a:ln w="9525">
              <a:solidFill>
                <a:srgbClr val="F8CD5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2" name="Text Box 8"/>
            <p:cNvSpPr txBox="1">
              <a:spLocks noChangeArrowheads="1"/>
            </p:cNvSpPr>
            <p:nvPr/>
          </p:nvSpPr>
          <p:spPr bwMode="auto">
            <a:xfrm>
              <a:off x="3199" y="3004"/>
              <a:ext cx="1326" cy="431"/>
            </a:xfrm>
            <a:prstGeom prst="rect">
              <a:avLst/>
            </a:prstGeom>
            <a:solidFill>
              <a:srgbClr val="F8CD5A"/>
            </a:solidFill>
            <a:ln w="9525">
              <a:solidFill>
                <a:srgbClr val="F8CD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sv-SE" b="1"/>
                <a:t>Ständiga </a:t>
              </a:r>
              <a:br>
                <a:rPr lang="sv-SE" b="1"/>
              </a:br>
              <a:r>
                <a:rPr lang="sv-SE" b="1"/>
                <a:t>förbättringar</a:t>
              </a:r>
              <a:endParaRPr lang="sv-SE" sz="2000" b="1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61140" y="1105804"/>
            <a:ext cx="2924017" cy="1174917"/>
            <a:chOff x="2744" y="210"/>
            <a:chExt cx="2154" cy="816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744" y="210"/>
              <a:ext cx="2154" cy="648"/>
              <a:chOff x="2744" y="210"/>
              <a:chExt cx="2154" cy="648"/>
            </a:xfrm>
          </p:grpSpPr>
          <p:sp>
            <p:nvSpPr>
              <p:cNvPr id="13329" name="Oval 11"/>
              <p:cNvSpPr>
                <a:spLocks noChangeArrowheads="1"/>
              </p:cNvSpPr>
              <p:nvPr/>
            </p:nvSpPr>
            <p:spPr bwMode="auto">
              <a:xfrm>
                <a:off x="2744" y="210"/>
                <a:ext cx="2154" cy="648"/>
              </a:xfrm>
              <a:prstGeom prst="ellipse">
                <a:avLst/>
              </a:prstGeom>
              <a:solidFill>
                <a:srgbClr val="F8CD5A"/>
              </a:solidFill>
              <a:ln w="9525">
                <a:solidFill>
                  <a:srgbClr val="F8CD5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30" name="Text Box 12"/>
              <p:cNvSpPr txBox="1">
                <a:spLocks noChangeArrowheads="1"/>
              </p:cNvSpPr>
              <p:nvPr/>
            </p:nvSpPr>
            <p:spPr bwMode="auto">
              <a:xfrm>
                <a:off x="3207" y="401"/>
                <a:ext cx="1197" cy="278"/>
              </a:xfrm>
              <a:prstGeom prst="rect">
                <a:avLst/>
              </a:prstGeom>
              <a:solidFill>
                <a:srgbClr val="F8CD5A"/>
              </a:solidFill>
              <a:ln w="9525">
                <a:solidFill>
                  <a:srgbClr val="F8CD5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b="1"/>
                  <a:t>Värderingar</a:t>
                </a:r>
              </a:p>
            </p:txBody>
          </p:sp>
        </p:grpSp>
        <p:sp>
          <p:nvSpPr>
            <p:cNvPr id="13328" name="Line 13"/>
            <p:cNvSpPr>
              <a:spLocks noChangeShapeType="1"/>
            </p:cNvSpPr>
            <p:nvPr/>
          </p:nvSpPr>
          <p:spPr bwMode="auto">
            <a:xfrm>
              <a:off x="3833" y="845"/>
              <a:ext cx="0" cy="181"/>
            </a:xfrm>
            <a:prstGeom prst="line">
              <a:avLst/>
            </a:prstGeom>
            <a:noFill/>
            <a:ln w="101600">
              <a:solidFill>
                <a:srgbClr val="F8CD5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561140" y="2345514"/>
            <a:ext cx="2924017" cy="1174917"/>
            <a:chOff x="2744" y="1071"/>
            <a:chExt cx="2154" cy="816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744" y="1071"/>
              <a:ext cx="2154" cy="648"/>
              <a:chOff x="2744" y="1127"/>
              <a:chExt cx="2154" cy="648"/>
            </a:xfrm>
          </p:grpSpPr>
          <p:sp>
            <p:nvSpPr>
              <p:cNvPr id="13325" name="Oval 16"/>
              <p:cNvSpPr>
                <a:spLocks noChangeArrowheads="1"/>
              </p:cNvSpPr>
              <p:nvPr/>
            </p:nvSpPr>
            <p:spPr bwMode="auto">
              <a:xfrm>
                <a:off x="2744" y="1127"/>
                <a:ext cx="2154" cy="648"/>
              </a:xfrm>
              <a:prstGeom prst="ellipse">
                <a:avLst/>
              </a:prstGeom>
              <a:solidFill>
                <a:srgbClr val="F8CD5A"/>
              </a:solidFill>
              <a:ln w="9525">
                <a:solidFill>
                  <a:srgbClr val="F8CD5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26" name="Text Box 17"/>
              <p:cNvSpPr txBox="1">
                <a:spLocks noChangeArrowheads="1"/>
              </p:cNvSpPr>
              <p:nvPr/>
            </p:nvSpPr>
            <p:spPr bwMode="auto">
              <a:xfrm>
                <a:off x="2861" y="1311"/>
                <a:ext cx="1933" cy="289"/>
              </a:xfrm>
              <a:prstGeom prst="rect">
                <a:avLst/>
              </a:prstGeom>
              <a:solidFill>
                <a:srgbClr val="F8CD5A"/>
              </a:solidFill>
              <a:ln w="9525">
                <a:solidFill>
                  <a:srgbClr val="F8CD5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sv-SE" b="1" dirty="0" smtClean="0"/>
                  <a:t>Beteende/Handling</a:t>
                </a:r>
                <a:endParaRPr lang="sv-SE" sz="2000" b="1" dirty="0"/>
              </a:p>
            </p:txBody>
          </p:sp>
        </p:grpSp>
        <p:sp>
          <p:nvSpPr>
            <p:cNvPr id="13324" name="Line 18"/>
            <p:cNvSpPr>
              <a:spLocks noChangeShapeType="1"/>
            </p:cNvSpPr>
            <p:nvPr/>
          </p:nvSpPr>
          <p:spPr bwMode="auto">
            <a:xfrm>
              <a:off x="3833" y="1706"/>
              <a:ext cx="0" cy="181"/>
            </a:xfrm>
            <a:prstGeom prst="line">
              <a:avLst/>
            </a:prstGeom>
            <a:noFill/>
            <a:ln w="101600">
              <a:solidFill>
                <a:srgbClr val="F8CD5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270675" y="1786853"/>
            <a:ext cx="1307256" cy="3563625"/>
            <a:chOff x="4649" y="683"/>
            <a:chExt cx="963" cy="2475"/>
          </a:xfrm>
        </p:grpSpPr>
        <p:sp>
          <p:nvSpPr>
            <p:cNvPr id="13320" name="Freeform 20"/>
            <p:cNvSpPr>
              <a:spLocks/>
            </p:cNvSpPr>
            <p:nvPr/>
          </p:nvSpPr>
          <p:spPr bwMode="auto">
            <a:xfrm>
              <a:off x="4649" y="1546"/>
              <a:ext cx="590" cy="1587"/>
            </a:xfrm>
            <a:custGeom>
              <a:avLst/>
              <a:gdLst>
                <a:gd name="T0" fmla="*/ 72 w 749"/>
                <a:gd name="T1" fmla="*/ 1587 h 1587"/>
                <a:gd name="T2" fmla="*/ 429 w 749"/>
                <a:gd name="T3" fmla="*/ 1270 h 1587"/>
                <a:gd name="T4" fmla="*/ 572 w 749"/>
                <a:gd name="T5" fmla="*/ 952 h 1587"/>
                <a:gd name="T6" fmla="*/ 536 w 749"/>
                <a:gd name="T7" fmla="*/ 589 h 1587"/>
                <a:gd name="T8" fmla="*/ 358 w 749"/>
                <a:gd name="T9" fmla="*/ 317 h 1587"/>
                <a:gd name="T10" fmla="*/ 179 w 749"/>
                <a:gd name="T11" fmla="*/ 136 h 1587"/>
                <a:gd name="T12" fmla="*/ 0 w 749"/>
                <a:gd name="T13" fmla="*/ 0 h 1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9" h="1587">
                  <a:moveTo>
                    <a:pt x="91" y="1587"/>
                  </a:moveTo>
                  <a:cubicBezTo>
                    <a:pt x="265" y="1481"/>
                    <a:pt x="439" y="1376"/>
                    <a:pt x="545" y="1270"/>
                  </a:cubicBezTo>
                  <a:cubicBezTo>
                    <a:pt x="651" y="1164"/>
                    <a:pt x="703" y="1065"/>
                    <a:pt x="726" y="952"/>
                  </a:cubicBezTo>
                  <a:cubicBezTo>
                    <a:pt x="749" y="839"/>
                    <a:pt x="726" y="695"/>
                    <a:pt x="681" y="589"/>
                  </a:cubicBezTo>
                  <a:cubicBezTo>
                    <a:pt x="636" y="483"/>
                    <a:pt x="530" y="392"/>
                    <a:pt x="454" y="317"/>
                  </a:cubicBezTo>
                  <a:cubicBezTo>
                    <a:pt x="378" y="242"/>
                    <a:pt x="303" y="189"/>
                    <a:pt x="227" y="136"/>
                  </a:cubicBezTo>
                  <a:cubicBezTo>
                    <a:pt x="151" y="83"/>
                    <a:pt x="38" y="23"/>
                    <a:pt x="0" y="0"/>
                  </a:cubicBezTo>
                </a:path>
              </a:pathLst>
            </a:custGeom>
            <a:noFill/>
            <a:ln w="127000">
              <a:solidFill>
                <a:srgbClr val="F8CD5A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21" name="Freeform 21"/>
            <p:cNvSpPr>
              <a:spLocks/>
            </p:cNvSpPr>
            <p:nvPr/>
          </p:nvSpPr>
          <p:spPr bwMode="auto">
            <a:xfrm>
              <a:off x="4649" y="683"/>
              <a:ext cx="963" cy="2475"/>
            </a:xfrm>
            <a:custGeom>
              <a:avLst/>
              <a:gdLst>
                <a:gd name="T0" fmla="*/ 113 w 778"/>
                <a:gd name="T1" fmla="*/ 2475 h 2358"/>
                <a:gd name="T2" fmla="*/ 505 w 778"/>
                <a:gd name="T3" fmla="*/ 2332 h 2358"/>
                <a:gd name="T4" fmla="*/ 786 w 778"/>
                <a:gd name="T5" fmla="*/ 2094 h 2358"/>
                <a:gd name="T6" fmla="*/ 954 w 778"/>
                <a:gd name="T7" fmla="*/ 1619 h 2358"/>
                <a:gd name="T8" fmla="*/ 842 w 778"/>
                <a:gd name="T9" fmla="*/ 952 h 2358"/>
                <a:gd name="T10" fmla="*/ 225 w 778"/>
                <a:gd name="T11" fmla="*/ 190 h 2358"/>
                <a:gd name="T12" fmla="*/ 0 w 778"/>
                <a:gd name="T13" fmla="*/ 0 h 2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8" h="2358">
                  <a:moveTo>
                    <a:pt x="91" y="2358"/>
                  </a:moveTo>
                  <a:cubicBezTo>
                    <a:pt x="204" y="2320"/>
                    <a:pt x="317" y="2282"/>
                    <a:pt x="408" y="2222"/>
                  </a:cubicBezTo>
                  <a:cubicBezTo>
                    <a:pt x="499" y="2162"/>
                    <a:pt x="575" y="2108"/>
                    <a:pt x="635" y="1995"/>
                  </a:cubicBezTo>
                  <a:cubicBezTo>
                    <a:pt x="695" y="1882"/>
                    <a:pt x="764" y="1723"/>
                    <a:pt x="771" y="1542"/>
                  </a:cubicBezTo>
                  <a:cubicBezTo>
                    <a:pt x="778" y="1361"/>
                    <a:pt x="778" y="1134"/>
                    <a:pt x="680" y="907"/>
                  </a:cubicBezTo>
                  <a:cubicBezTo>
                    <a:pt x="582" y="680"/>
                    <a:pt x="295" y="332"/>
                    <a:pt x="182" y="181"/>
                  </a:cubicBezTo>
                  <a:cubicBezTo>
                    <a:pt x="69" y="30"/>
                    <a:pt x="34" y="15"/>
                    <a:pt x="0" y="0"/>
                  </a:cubicBezTo>
                </a:path>
              </a:pathLst>
            </a:custGeom>
            <a:noFill/>
            <a:ln w="127000">
              <a:solidFill>
                <a:srgbClr val="F8CD5A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22" name="Freeform 22"/>
            <p:cNvSpPr>
              <a:spLocks/>
            </p:cNvSpPr>
            <p:nvPr/>
          </p:nvSpPr>
          <p:spPr bwMode="auto">
            <a:xfrm>
              <a:off x="4694" y="2387"/>
              <a:ext cx="212" cy="589"/>
            </a:xfrm>
            <a:custGeom>
              <a:avLst/>
              <a:gdLst>
                <a:gd name="T0" fmla="*/ 0 w 212"/>
                <a:gd name="T1" fmla="*/ 589 h 589"/>
                <a:gd name="T2" fmla="*/ 182 w 212"/>
                <a:gd name="T3" fmla="*/ 408 h 589"/>
                <a:gd name="T4" fmla="*/ 182 w 212"/>
                <a:gd name="T5" fmla="*/ 181 h 589"/>
                <a:gd name="T6" fmla="*/ 46 w 212"/>
                <a:gd name="T7" fmla="*/ 0 h 5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589">
                  <a:moveTo>
                    <a:pt x="0" y="589"/>
                  </a:moveTo>
                  <a:cubicBezTo>
                    <a:pt x="76" y="532"/>
                    <a:pt x="152" y="476"/>
                    <a:pt x="182" y="408"/>
                  </a:cubicBezTo>
                  <a:cubicBezTo>
                    <a:pt x="212" y="340"/>
                    <a:pt x="205" y="249"/>
                    <a:pt x="182" y="181"/>
                  </a:cubicBezTo>
                  <a:cubicBezTo>
                    <a:pt x="159" y="113"/>
                    <a:pt x="69" y="30"/>
                    <a:pt x="46" y="0"/>
                  </a:cubicBezTo>
                </a:path>
              </a:pathLst>
            </a:custGeom>
            <a:noFill/>
            <a:ln w="127000">
              <a:solidFill>
                <a:srgbClr val="F8CD5A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462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910513" y="845320"/>
            <a:ext cx="4140200" cy="5184775"/>
            <a:chOff x="1766" y="373"/>
            <a:chExt cx="2248" cy="303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832" y="391"/>
              <a:ext cx="2182" cy="3012"/>
            </a:xfrm>
            <a:custGeom>
              <a:avLst/>
              <a:gdLst>
                <a:gd name="T0" fmla="*/ 2 w 1960"/>
                <a:gd name="T1" fmla="*/ 2030 h 2705"/>
                <a:gd name="T2" fmla="*/ 13 w 1960"/>
                <a:gd name="T3" fmla="*/ 2505 h 2705"/>
                <a:gd name="T4" fmla="*/ 69 w 1960"/>
                <a:gd name="T5" fmla="*/ 2704 h 2705"/>
                <a:gd name="T6" fmla="*/ 124 w 1960"/>
                <a:gd name="T7" fmla="*/ 2694 h 2705"/>
                <a:gd name="T8" fmla="*/ 157 w 1960"/>
                <a:gd name="T9" fmla="*/ 2682 h 2705"/>
                <a:gd name="T10" fmla="*/ 168 w 1960"/>
                <a:gd name="T11" fmla="*/ 2715 h 2705"/>
                <a:gd name="T12" fmla="*/ 367 w 1960"/>
                <a:gd name="T13" fmla="*/ 2770 h 2705"/>
                <a:gd name="T14" fmla="*/ 489 w 1960"/>
                <a:gd name="T15" fmla="*/ 2903 h 2705"/>
                <a:gd name="T16" fmla="*/ 544 w 1960"/>
                <a:gd name="T17" fmla="*/ 2959 h 2705"/>
                <a:gd name="T18" fmla="*/ 643 w 1960"/>
                <a:gd name="T19" fmla="*/ 2981 h 2705"/>
                <a:gd name="T20" fmla="*/ 710 w 1960"/>
                <a:gd name="T21" fmla="*/ 2936 h 2705"/>
                <a:gd name="T22" fmla="*/ 743 w 1960"/>
                <a:gd name="T23" fmla="*/ 2914 h 2705"/>
                <a:gd name="T24" fmla="*/ 1085 w 1960"/>
                <a:gd name="T25" fmla="*/ 2914 h 2705"/>
                <a:gd name="T26" fmla="*/ 1274 w 1960"/>
                <a:gd name="T27" fmla="*/ 2737 h 2705"/>
                <a:gd name="T28" fmla="*/ 1484 w 1960"/>
                <a:gd name="T29" fmla="*/ 2793 h 2705"/>
                <a:gd name="T30" fmla="*/ 1816 w 1960"/>
                <a:gd name="T31" fmla="*/ 2782 h 2705"/>
                <a:gd name="T32" fmla="*/ 1904 w 1960"/>
                <a:gd name="T33" fmla="*/ 2748 h 2705"/>
                <a:gd name="T34" fmla="*/ 2136 w 1960"/>
                <a:gd name="T35" fmla="*/ 2682 h 2705"/>
                <a:gd name="T36" fmla="*/ 2081 w 1960"/>
                <a:gd name="T37" fmla="*/ 2217 h 2705"/>
                <a:gd name="T38" fmla="*/ 2025 w 1960"/>
                <a:gd name="T39" fmla="*/ 1709 h 2705"/>
                <a:gd name="T40" fmla="*/ 1982 w 1960"/>
                <a:gd name="T41" fmla="*/ 1554 h 2705"/>
                <a:gd name="T42" fmla="*/ 1915 w 1960"/>
                <a:gd name="T43" fmla="*/ 1454 h 2705"/>
                <a:gd name="T44" fmla="*/ 1805 w 1960"/>
                <a:gd name="T45" fmla="*/ 1288 h 2705"/>
                <a:gd name="T46" fmla="*/ 1704 w 1960"/>
                <a:gd name="T47" fmla="*/ 1167 h 2705"/>
                <a:gd name="T48" fmla="*/ 1639 w 1960"/>
                <a:gd name="T49" fmla="*/ 1023 h 2705"/>
                <a:gd name="T50" fmla="*/ 1594 w 1960"/>
                <a:gd name="T51" fmla="*/ 945 h 2705"/>
                <a:gd name="T52" fmla="*/ 1583 w 1960"/>
                <a:gd name="T53" fmla="*/ 913 h 2705"/>
                <a:gd name="T54" fmla="*/ 1561 w 1960"/>
                <a:gd name="T55" fmla="*/ 880 h 2705"/>
                <a:gd name="T56" fmla="*/ 1484 w 1960"/>
                <a:gd name="T57" fmla="*/ 725 h 2705"/>
                <a:gd name="T58" fmla="*/ 1451 w 1960"/>
                <a:gd name="T59" fmla="*/ 691 h 2705"/>
                <a:gd name="T60" fmla="*/ 1406 w 1960"/>
                <a:gd name="T61" fmla="*/ 614 h 2705"/>
                <a:gd name="T62" fmla="*/ 1329 w 1960"/>
                <a:gd name="T63" fmla="*/ 393 h 2705"/>
                <a:gd name="T64" fmla="*/ 1274 w 1960"/>
                <a:gd name="T65" fmla="*/ 293 h 2705"/>
                <a:gd name="T66" fmla="*/ 1141 w 1960"/>
                <a:gd name="T67" fmla="*/ 61 h 2705"/>
                <a:gd name="T68" fmla="*/ 1052 w 1960"/>
                <a:gd name="T69" fmla="*/ 17 h 2705"/>
                <a:gd name="T70" fmla="*/ 1020 w 1960"/>
                <a:gd name="T71" fmla="*/ 95 h 2705"/>
                <a:gd name="T72" fmla="*/ 964 w 1960"/>
                <a:gd name="T73" fmla="*/ 283 h 2705"/>
                <a:gd name="T74" fmla="*/ 953 w 1960"/>
                <a:gd name="T75" fmla="*/ 315 h 2705"/>
                <a:gd name="T76" fmla="*/ 942 w 1960"/>
                <a:gd name="T77" fmla="*/ 349 h 2705"/>
                <a:gd name="T78" fmla="*/ 931 w 1960"/>
                <a:gd name="T79" fmla="*/ 382 h 2705"/>
                <a:gd name="T80" fmla="*/ 897 w 1960"/>
                <a:gd name="T81" fmla="*/ 371 h 2705"/>
                <a:gd name="T82" fmla="*/ 843 w 1960"/>
                <a:gd name="T83" fmla="*/ 138 h 2705"/>
                <a:gd name="T84" fmla="*/ 710 w 1960"/>
                <a:gd name="T85" fmla="*/ 360 h 2705"/>
                <a:gd name="T86" fmla="*/ 621 w 1960"/>
                <a:gd name="T87" fmla="*/ 625 h 2705"/>
                <a:gd name="T88" fmla="*/ 588 w 1960"/>
                <a:gd name="T89" fmla="*/ 636 h 2705"/>
                <a:gd name="T90" fmla="*/ 500 w 1960"/>
                <a:gd name="T91" fmla="*/ 647 h 2705"/>
                <a:gd name="T92" fmla="*/ 411 w 1960"/>
                <a:gd name="T93" fmla="*/ 758 h 2705"/>
                <a:gd name="T94" fmla="*/ 367 w 1960"/>
                <a:gd name="T95" fmla="*/ 979 h 2705"/>
                <a:gd name="T96" fmla="*/ 278 w 1960"/>
                <a:gd name="T97" fmla="*/ 1156 h 2705"/>
                <a:gd name="T98" fmla="*/ 235 w 1960"/>
                <a:gd name="T99" fmla="*/ 1288 h 2705"/>
                <a:gd name="T100" fmla="*/ 213 w 1960"/>
                <a:gd name="T101" fmla="*/ 1322 h 2705"/>
                <a:gd name="T102" fmla="*/ 190 w 1960"/>
                <a:gd name="T103" fmla="*/ 1389 h 2705"/>
                <a:gd name="T104" fmla="*/ 101 w 1960"/>
                <a:gd name="T105" fmla="*/ 1532 h 2705"/>
                <a:gd name="T106" fmla="*/ 36 w 1960"/>
                <a:gd name="T107" fmla="*/ 1753 h 2705"/>
                <a:gd name="T108" fmla="*/ 13 w 1960"/>
                <a:gd name="T109" fmla="*/ 1864 h 2705"/>
                <a:gd name="T110" fmla="*/ 2 w 1960"/>
                <a:gd name="T111" fmla="*/ 2030 h 2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60" h="2705">
                  <a:moveTo>
                    <a:pt x="2" y="1823"/>
                  </a:moveTo>
                  <a:cubicBezTo>
                    <a:pt x="5" y="1965"/>
                    <a:pt x="7" y="2108"/>
                    <a:pt x="12" y="2250"/>
                  </a:cubicBezTo>
                  <a:cubicBezTo>
                    <a:pt x="14" y="2300"/>
                    <a:pt x="0" y="2410"/>
                    <a:pt x="62" y="2428"/>
                  </a:cubicBezTo>
                  <a:cubicBezTo>
                    <a:pt x="78" y="2425"/>
                    <a:pt x="95" y="2423"/>
                    <a:pt x="111" y="2419"/>
                  </a:cubicBezTo>
                  <a:cubicBezTo>
                    <a:pt x="121" y="2417"/>
                    <a:pt x="131" y="2404"/>
                    <a:pt x="141" y="2409"/>
                  </a:cubicBezTo>
                  <a:cubicBezTo>
                    <a:pt x="150" y="2413"/>
                    <a:pt x="144" y="2431"/>
                    <a:pt x="151" y="2438"/>
                  </a:cubicBezTo>
                  <a:cubicBezTo>
                    <a:pt x="211" y="2497"/>
                    <a:pt x="242" y="2481"/>
                    <a:pt x="330" y="2488"/>
                  </a:cubicBezTo>
                  <a:cubicBezTo>
                    <a:pt x="365" y="2523"/>
                    <a:pt x="410" y="2566"/>
                    <a:pt x="439" y="2607"/>
                  </a:cubicBezTo>
                  <a:cubicBezTo>
                    <a:pt x="478" y="2661"/>
                    <a:pt x="435" y="2639"/>
                    <a:pt x="489" y="2657"/>
                  </a:cubicBezTo>
                  <a:cubicBezTo>
                    <a:pt x="516" y="2699"/>
                    <a:pt x="506" y="2705"/>
                    <a:pt x="578" y="2677"/>
                  </a:cubicBezTo>
                  <a:cubicBezTo>
                    <a:pt x="600" y="2668"/>
                    <a:pt x="618" y="2650"/>
                    <a:pt x="638" y="2637"/>
                  </a:cubicBezTo>
                  <a:cubicBezTo>
                    <a:pt x="648" y="2630"/>
                    <a:pt x="667" y="2617"/>
                    <a:pt x="667" y="2617"/>
                  </a:cubicBezTo>
                  <a:cubicBezTo>
                    <a:pt x="770" y="2621"/>
                    <a:pt x="880" y="2655"/>
                    <a:pt x="975" y="2617"/>
                  </a:cubicBezTo>
                  <a:cubicBezTo>
                    <a:pt x="1038" y="2591"/>
                    <a:pt x="1061" y="2486"/>
                    <a:pt x="1144" y="2458"/>
                  </a:cubicBezTo>
                  <a:cubicBezTo>
                    <a:pt x="1208" y="2471"/>
                    <a:pt x="1271" y="2487"/>
                    <a:pt x="1333" y="2508"/>
                  </a:cubicBezTo>
                  <a:cubicBezTo>
                    <a:pt x="1432" y="2505"/>
                    <a:pt x="1532" y="2504"/>
                    <a:pt x="1631" y="2498"/>
                  </a:cubicBezTo>
                  <a:cubicBezTo>
                    <a:pt x="1667" y="2496"/>
                    <a:pt x="1677" y="2481"/>
                    <a:pt x="1710" y="2468"/>
                  </a:cubicBezTo>
                  <a:cubicBezTo>
                    <a:pt x="1777" y="2441"/>
                    <a:pt x="1849" y="2426"/>
                    <a:pt x="1919" y="2409"/>
                  </a:cubicBezTo>
                  <a:cubicBezTo>
                    <a:pt x="1960" y="2285"/>
                    <a:pt x="1944" y="2103"/>
                    <a:pt x="1869" y="1991"/>
                  </a:cubicBezTo>
                  <a:cubicBezTo>
                    <a:pt x="1830" y="1838"/>
                    <a:pt x="1959" y="1628"/>
                    <a:pt x="1819" y="1535"/>
                  </a:cubicBezTo>
                  <a:cubicBezTo>
                    <a:pt x="1810" y="1492"/>
                    <a:pt x="1805" y="1433"/>
                    <a:pt x="1780" y="1396"/>
                  </a:cubicBezTo>
                  <a:cubicBezTo>
                    <a:pt x="1760" y="1366"/>
                    <a:pt x="1732" y="1340"/>
                    <a:pt x="1720" y="1306"/>
                  </a:cubicBezTo>
                  <a:cubicBezTo>
                    <a:pt x="1698" y="1241"/>
                    <a:pt x="1676" y="1199"/>
                    <a:pt x="1621" y="1157"/>
                  </a:cubicBezTo>
                  <a:cubicBezTo>
                    <a:pt x="1603" y="1103"/>
                    <a:pt x="1569" y="1086"/>
                    <a:pt x="1531" y="1048"/>
                  </a:cubicBezTo>
                  <a:cubicBezTo>
                    <a:pt x="1514" y="998"/>
                    <a:pt x="1504" y="962"/>
                    <a:pt x="1472" y="919"/>
                  </a:cubicBezTo>
                  <a:cubicBezTo>
                    <a:pt x="1450" y="852"/>
                    <a:pt x="1479" y="931"/>
                    <a:pt x="1432" y="849"/>
                  </a:cubicBezTo>
                  <a:cubicBezTo>
                    <a:pt x="1427" y="840"/>
                    <a:pt x="1427" y="829"/>
                    <a:pt x="1422" y="820"/>
                  </a:cubicBezTo>
                  <a:cubicBezTo>
                    <a:pt x="1417" y="809"/>
                    <a:pt x="1409" y="800"/>
                    <a:pt x="1402" y="790"/>
                  </a:cubicBezTo>
                  <a:cubicBezTo>
                    <a:pt x="1388" y="734"/>
                    <a:pt x="1371" y="696"/>
                    <a:pt x="1333" y="651"/>
                  </a:cubicBezTo>
                  <a:cubicBezTo>
                    <a:pt x="1324" y="640"/>
                    <a:pt x="1311" y="633"/>
                    <a:pt x="1303" y="621"/>
                  </a:cubicBezTo>
                  <a:cubicBezTo>
                    <a:pt x="1287" y="599"/>
                    <a:pt x="1278" y="573"/>
                    <a:pt x="1263" y="551"/>
                  </a:cubicBezTo>
                  <a:cubicBezTo>
                    <a:pt x="1245" y="480"/>
                    <a:pt x="1217" y="422"/>
                    <a:pt x="1194" y="353"/>
                  </a:cubicBezTo>
                  <a:cubicBezTo>
                    <a:pt x="1184" y="323"/>
                    <a:pt x="1157" y="292"/>
                    <a:pt x="1144" y="263"/>
                  </a:cubicBezTo>
                  <a:cubicBezTo>
                    <a:pt x="1110" y="187"/>
                    <a:pt x="1086" y="116"/>
                    <a:pt x="1025" y="55"/>
                  </a:cubicBezTo>
                  <a:cubicBezTo>
                    <a:pt x="1007" y="0"/>
                    <a:pt x="999" y="2"/>
                    <a:pt x="945" y="15"/>
                  </a:cubicBezTo>
                  <a:cubicBezTo>
                    <a:pt x="927" y="95"/>
                    <a:pt x="949" y="19"/>
                    <a:pt x="916" y="85"/>
                  </a:cubicBezTo>
                  <a:cubicBezTo>
                    <a:pt x="891" y="135"/>
                    <a:pt x="884" y="200"/>
                    <a:pt x="866" y="254"/>
                  </a:cubicBezTo>
                  <a:cubicBezTo>
                    <a:pt x="863" y="264"/>
                    <a:pt x="859" y="273"/>
                    <a:pt x="856" y="283"/>
                  </a:cubicBezTo>
                  <a:cubicBezTo>
                    <a:pt x="853" y="293"/>
                    <a:pt x="849" y="303"/>
                    <a:pt x="846" y="313"/>
                  </a:cubicBezTo>
                  <a:cubicBezTo>
                    <a:pt x="843" y="323"/>
                    <a:pt x="836" y="343"/>
                    <a:pt x="836" y="343"/>
                  </a:cubicBezTo>
                  <a:cubicBezTo>
                    <a:pt x="826" y="340"/>
                    <a:pt x="812" y="342"/>
                    <a:pt x="806" y="333"/>
                  </a:cubicBezTo>
                  <a:cubicBezTo>
                    <a:pt x="774" y="286"/>
                    <a:pt x="803" y="192"/>
                    <a:pt x="757" y="124"/>
                  </a:cubicBezTo>
                  <a:cubicBezTo>
                    <a:pt x="685" y="172"/>
                    <a:pt x="663" y="246"/>
                    <a:pt x="638" y="323"/>
                  </a:cubicBezTo>
                  <a:cubicBezTo>
                    <a:pt x="612" y="403"/>
                    <a:pt x="585" y="482"/>
                    <a:pt x="558" y="561"/>
                  </a:cubicBezTo>
                  <a:cubicBezTo>
                    <a:pt x="555" y="571"/>
                    <a:pt x="538" y="569"/>
                    <a:pt x="528" y="571"/>
                  </a:cubicBezTo>
                  <a:cubicBezTo>
                    <a:pt x="502" y="576"/>
                    <a:pt x="475" y="578"/>
                    <a:pt x="449" y="581"/>
                  </a:cubicBezTo>
                  <a:cubicBezTo>
                    <a:pt x="425" y="617"/>
                    <a:pt x="393" y="645"/>
                    <a:pt x="369" y="681"/>
                  </a:cubicBezTo>
                  <a:cubicBezTo>
                    <a:pt x="357" y="746"/>
                    <a:pt x="351" y="817"/>
                    <a:pt x="330" y="879"/>
                  </a:cubicBezTo>
                  <a:cubicBezTo>
                    <a:pt x="311" y="936"/>
                    <a:pt x="274" y="984"/>
                    <a:pt x="250" y="1038"/>
                  </a:cubicBezTo>
                  <a:cubicBezTo>
                    <a:pt x="234" y="1075"/>
                    <a:pt x="229" y="1120"/>
                    <a:pt x="211" y="1157"/>
                  </a:cubicBezTo>
                  <a:cubicBezTo>
                    <a:pt x="206" y="1168"/>
                    <a:pt x="196" y="1176"/>
                    <a:pt x="191" y="1187"/>
                  </a:cubicBezTo>
                  <a:cubicBezTo>
                    <a:pt x="182" y="1206"/>
                    <a:pt x="178" y="1227"/>
                    <a:pt x="171" y="1247"/>
                  </a:cubicBezTo>
                  <a:cubicBezTo>
                    <a:pt x="157" y="1289"/>
                    <a:pt x="109" y="1334"/>
                    <a:pt x="91" y="1376"/>
                  </a:cubicBezTo>
                  <a:cubicBezTo>
                    <a:pt x="63" y="1440"/>
                    <a:pt x="54" y="1509"/>
                    <a:pt x="32" y="1574"/>
                  </a:cubicBezTo>
                  <a:cubicBezTo>
                    <a:pt x="27" y="1608"/>
                    <a:pt x="16" y="1640"/>
                    <a:pt x="12" y="1674"/>
                  </a:cubicBezTo>
                  <a:cubicBezTo>
                    <a:pt x="6" y="1723"/>
                    <a:pt x="2" y="1823"/>
                    <a:pt x="2" y="1823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66" y="373"/>
              <a:ext cx="2182" cy="3012"/>
            </a:xfrm>
            <a:custGeom>
              <a:avLst/>
              <a:gdLst>
                <a:gd name="T0" fmla="*/ 2 w 1960"/>
                <a:gd name="T1" fmla="*/ 2030 h 2705"/>
                <a:gd name="T2" fmla="*/ 13 w 1960"/>
                <a:gd name="T3" fmla="*/ 2505 h 2705"/>
                <a:gd name="T4" fmla="*/ 69 w 1960"/>
                <a:gd name="T5" fmla="*/ 2704 h 2705"/>
                <a:gd name="T6" fmla="*/ 124 w 1960"/>
                <a:gd name="T7" fmla="*/ 2694 h 2705"/>
                <a:gd name="T8" fmla="*/ 157 w 1960"/>
                <a:gd name="T9" fmla="*/ 2682 h 2705"/>
                <a:gd name="T10" fmla="*/ 168 w 1960"/>
                <a:gd name="T11" fmla="*/ 2715 h 2705"/>
                <a:gd name="T12" fmla="*/ 367 w 1960"/>
                <a:gd name="T13" fmla="*/ 2770 h 2705"/>
                <a:gd name="T14" fmla="*/ 489 w 1960"/>
                <a:gd name="T15" fmla="*/ 2903 h 2705"/>
                <a:gd name="T16" fmla="*/ 544 w 1960"/>
                <a:gd name="T17" fmla="*/ 2959 h 2705"/>
                <a:gd name="T18" fmla="*/ 643 w 1960"/>
                <a:gd name="T19" fmla="*/ 2981 h 2705"/>
                <a:gd name="T20" fmla="*/ 710 w 1960"/>
                <a:gd name="T21" fmla="*/ 2936 h 2705"/>
                <a:gd name="T22" fmla="*/ 743 w 1960"/>
                <a:gd name="T23" fmla="*/ 2914 h 2705"/>
                <a:gd name="T24" fmla="*/ 1085 w 1960"/>
                <a:gd name="T25" fmla="*/ 2914 h 2705"/>
                <a:gd name="T26" fmla="*/ 1274 w 1960"/>
                <a:gd name="T27" fmla="*/ 2737 h 2705"/>
                <a:gd name="T28" fmla="*/ 1484 w 1960"/>
                <a:gd name="T29" fmla="*/ 2793 h 2705"/>
                <a:gd name="T30" fmla="*/ 1816 w 1960"/>
                <a:gd name="T31" fmla="*/ 2782 h 2705"/>
                <a:gd name="T32" fmla="*/ 1904 w 1960"/>
                <a:gd name="T33" fmla="*/ 2748 h 2705"/>
                <a:gd name="T34" fmla="*/ 2136 w 1960"/>
                <a:gd name="T35" fmla="*/ 2682 h 2705"/>
                <a:gd name="T36" fmla="*/ 2081 w 1960"/>
                <a:gd name="T37" fmla="*/ 2217 h 2705"/>
                <a:gd name="T38" fmla="*/ 2025 w 1960"/>
                <a:gd name="T39" fmla="*/ 1709 h 2705"/>
                <a:gd name="T40" fmla="*/ 1982 w 1960"/>
                <a:gd name="T41" fmla="*/ 1554 h 2705"/>
                <a:gd name="T42" fmla="*/ 1915 w 1960"/>
                <a:gd name="T43" fmla="*/ 1454 h 2705"/>
                <a:gd name="T44" fmla="*/ 1805 w 1960"/>
                <a:gd name="T45" fmla="*/ 1288 h 2705"/>
                <a:gd name="T46" fmla="*/ 1704 w 1960"/>
                <a:gd name="T47" fmla="*/ 1167 h 2705"/>
                <a:gd name="T48" fmla="*/ 1639 w 1960"/>
                <a:gd name="T49" fmla="*/ 1023 h 2705"/>
                <a:gd name="T50" fmla="*/ 1594 w 1960"/>
                <a:gd name="T51" fmla="*/ 945 h 2705"/>
                <a:gd name="T52" fmla="*/ 1583 w 1960"/>
                <a:gd name="T53" fmla="*/ 913 h 2705"/>
                <a:gd name="T54" fmla="*/ 1561 w 1960"/>
                <a:gd name="T55" fmla="*/ 880 h 2705"/>
                <a:gd name="T56" fmla="*/ 1484 w 1960"/>
                <a:gd name="T57" fmla="*/ 725 h 2705"/>
                <a:gd name="T58" fmla="*/ 1451 w 1960"/>
                <a:gd name="T59" fmla="*/ 691 h 2705"/>
                <a:gd name="T60" fmla="*/ 1406 w 1960"/>
                <a:gd name="T61" fmla="*/ 614 h 2705"/>
                <a:gd name="T62" fmla="*/ 1329 w 1960"/>
                <a:gd name="T63" fmla="*/ 393 h 2705"/>
                <a:gd name="T64" fmla="*/ 1274 w 1960"/>
                <a:gd name="T65" fmla="*/ 293 h 2705"/>
                <a:gd name="T66" fmla="*/ 1141 w 1960"/>
                <a:gd name="T67" fmla="*/ 61 h 2705"/>
                <a:gd name="T68" fmla="*/ 1052 w 1960"/>
                <a:gd name="T69" fmla="*/ 17 h 2705"/>
                <a:gd name="T70" fmla="*/ 1020 w 1960"/>
                <a:gd name="T71" fmla="*/ 95 h 2705"/>
                <a:gd name="T72" fmla="*/ 964 w 1960"/>
                <a:gd name="T73" fmla="*/ 283 h 2705"/>
                <a:gd name="T74" fmla="*/ 953 w 1960"/>
                <a:gd name="T75" fmla="*/ 315 h 2705"/>
                <a:gd name="T76" fmla="*/ 942 w 1960"/>
                <a:gd name="T77" fmla="*/ 349 h 2705"/>
                <a:gd name="T78" fmla="*/ 931 w 1960"/>
                <a:gd name="T79" fmla="*/ 382 h 2705"/>
                <a:gd name="T80" fmla="*/ 897 w 1960"/>
                <a:gd name="T81" fmla="*/ 371 h 2705"/>
                <a:gd name="T82" fmla="*/ 843 w 1960"/>
                <a:gd name="T83" fmla="*/ 138 h 2705"/>
                <a:gd name="T84" fmla="*/ 710 w 1960"/>
                <a:gd name="T85" fmla="*/ 360 h 2705"/>
                <a:gd name="T86" fmla="*/ 621 w 1960"/>
                <a:gd name="T87" fmla="*/ 625 h 2705"/>
                <a:gd name="T88" fmla="*/ 588 w 1960"/>
                <a:gd name="T89" fmla="*/ 636 h 2705"/>
                <a:gd name="T90" fmla="*/ 500 w 1960"/>
                <a:gd name="T91" fmla="*/ 647 h 2705"/>
                <a:gd name="T92" fmla="*/ 411 w 1960"/>
                <a:gd name="T93" fmla="*/ 758 h 2705"/>
                <a:gd name="T94" fmla="*/ 367 w 1960"/>
                <a:gd name="T95" fmla="*/ 979 h 2705"/>
                <a:gd name="T96" fmla="*/ 278 w 1960"/>
                <a:gd name="T97" fmla="*/ 1156 h 2705"/>
                <a:gd name="T98" fmla="*/ 235 w 1960"/>
                <a:gd name="T99" fmla="*/ 1288 h 2705"/>
                <a:gd name="T100" fmla="*/ 213 w 1960"/>
                <a:gd name="T101" fmla="*/ 1322 h 2705"/>
                <a:gd name="T102" fmla="*/ 190 w 1960"/>
                <a:gd name="T103" fmla="*/ 1389 h 2705"/>
                <a:gd name="T104" fmla="*/ 101 w 1960"/>
                <a:gd name="T105" fmla="*/ 1532 h 2705"/>
                <a:gd name="T106" fmla="*/ 36 w 1960"/>
                <a:gd name="T107" fmla="*/ 1753 h 2705"/>
                <a:gd name="T108" fmla="*/ 13 w 1960"/>
                <a:gd name="T109" fmla="*/ 1864 h 2705"/>
                <a:gd name="T110" fmla="*/ 2 w 1960"/>
                <a:gd name="T111" fmla="*/ 2030 h 2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60" h="2705">
                  <a:moveTo>
                    <a:pt x="2" y="1823"/>
                  </a:moveTo>
                  <a:cubicBezTo>
                    <a:pt x="5" y="1965"/>
                    <a:pt x="7" y="2108"/>
                    <a:pt x="12" y="2250"/>
                  </a:cubicBezTo>
                  <a:cubicBezTo>
                    <a:pt x="14" y="2300"/>
                    <a:pt x="0" y="2410"/>
                    <a:pt x="62" y="2428"/>
                  </a:cubicBezTo>
                  <a:cubicBezTo>
                    <a:pt x="78" y="2425"/>
                    <a:pt x="95" y="2423"/>
                    <a:pt x="111" y="2419"/>
                  </a:cubicBezTo>
                  <a:cubicBezTo>
                    <a:pt x="121" y="2417"/>
                    <a:pt x="131" y="2404"/>
                    <a:pt x="141" y="2409"/>
                  </a:cubicBezTo>
                  <a:cubicBezTo>
                    <a:pt x="150" y="2413"/>
                    <a:pt x="144" y="2431"/>
                    <a:pt x="151" y="2438"/>
                  </a:cubicBezTo>
                  <a:cubicBezTo>
                    <a:pt x="211" y="2497"/>
                    <a:pt x="242" y="2481"/>
                    <a:pt x="330" y="2488"/>
                  </a:cubicBezTo>
                  <a:cubicBezTo>
                    <a:pt x="365" y="2523"/>
                    <a:pt x="410" y="2566"/>
                    <a:pt x="439" y="2607"/>
                  </a:cubicBezTo>
                  <a:cubicBezTo>
                    <a:pt x="478" y="2661"/>
                    <a:pt x="435" y="2639"/>
                    <a:pt x="489" y="2657"/>
                  </a:cubicBezTo>
                  <a:cubicBezTo>
                    <a:pt x="516" y="2699"/>
                    <a:pt x="506" y="2705"/>
                    <a:pt x="578" y="2677"/>
                  </a:cubicBezTo>
                  <a:cubicBezTo>
                    <a:pt x="600" y="2668"/>
                    <a:pt x="618" y="2650"/>
                    <a:pt x="638" y="2637"/>
                  </a:cubicBezTo>
                  <a:cubicBezTo>
                    <a:pt x="648" y="2630"/>
                    <a:pt x="667" y="2617"/>
                    <a:pt x="667" y="2617"/>
                  </a:cubicBezTo>
                  <a:cubicBezTo>
                    <a:pt x="770" y="2621"/>
                    <a:pt x="880" y="2655"/>
                    <a:pt x="975" y="2617"/>
                  </a:cubicBezTo>
                  <a:cubicBezTo>
                    <a:pt x="1038" y="2591"/>
                    <a:pt x="1061" y="2486"/>
                    <a:pt x="1144" y="2458"/>
                  </a:cubicBezTo>
                  <a:cubicBezTo>
                    <a:pt x="1208" y="2471"/>
                    <a:pt x="1271" y="2487"/>
                    <a:pt x="1333" y="2508"/>
                  </a:cubicBezTo>
                  <a:cubicBezTo>
                    <a:pt x="1432" y="2505"/>
                    <a:pt x="1532" y="2504"/>
                    <a:pt x="1631" y="2498"/>
                  </a:cubicBezTo>
                  <a:cubicBezTo>
                    <a:pt x="1667" y="2496"/>
                    <a:pt x="1677" y="2481"/>
                    <a:pt x="1710" y="2468"/>
                  </a:cubicBezTo>
                  <a:cubicBezTo>
                    <a:pt x="1777" y="2441"/>
                    <a:pt x="1849" y="2426"/>
                    <a:pt x="1919" y="2409"/>
                  </a:cubicBezTo>
                  <a:cubicBezTo>
                    <a:pt x="1960" y="2285"/>
                    <a:pt x="1944" y="2103"/>
                    <a:pt x="1869" y="1991"/>
                  </a:cubicBezTo>
                  <a:cubicBezTo>
                    <a:pt x="1830" y="1838"/>
                    <a:pt x="1959" y="1628"/>
                    <a:pt x="1819" y="1535"/>
                  </a:cubicBezTo>
                  <a:cubicBezTo>
                    <a:pt x="1810" y="1492"/>
                    <a:pt x="1805" y="1433"/>
                    <a:pt x="1780" y="1396"/>
                  </a:cubicBezTo>
                  <a:cubicBezTo>
                    <a:pt x="1760" y="1366"/>
                    <a:pt x="1732" y="1340"/>
                    <a:pt x="1720" y="1306"/>
                  </a:cubicBezTo>
                  <a:cubicBezTo>
                    <a:pt x="1698" y="1241"/>
                    <a:pt x="1676" y="1199"/>
                    <a:pt x="1621" y="1157"/>
                  </a:cubicBezTo>
                  <a:cubicBezTo>
                    <a:pt x="1603" y="1103"/>
                    <a:pt x="1569" y="1086"/>
                    <a:pt x="1531" y="1048"/>
                  </a:cubicBezTo>
                  <a:cubicBezTo>
                    <a:pt x="1514" y="998"/>
                    <a:pt x="1504" y="962"/>
                    <a:pt x="1472" y="919"/>
                  </a:cubicBezTo>
                  <a:cubicBezTo>
                    <a:pt x="1450" y="852"/>
                    <a:pt x="1479" y="931"/>
                    <a:pt x="1432" y="849"/>
                  </a:cubicBezTo>
                  <a:cubicBezTo>
                    <a:pt x="1427" y="840"/>
                    <a:pt x="1427" y="829"/>
                    <a:pt x="1422" y="820"/>
                  </a:cubicBezTo>
                  <a:cubicBezTo>
                    <a:pt x="1417" y="809"/>
                    <a:pt x="1409" y="800"/>
                    <a:pt x="1402" y="790"/>
                  </a:cubicBezTo>
                  <a:cubicBezTo>
                    <a:pt x="1388" y="734"/>
                    <a:pt x="1371" y="696"/>
                    <a:pt x="1333" y="651"/>
                  </a:cubicBezTo>
                  <a:cubicBezTo>
                    <a:pt x="1324" y="640"/>
                    <a:pt x="1311" y="633"/>
                    <a:pt x="1303" y="621"/>
                  </a:cubicBezTo>
                  <a:cubicBezTo>
                    <a:pt x="1287" y="599"/>
                    <a:pt x="1278" y="573"/>
                    <a:pt x="1263" y="551"/>
                  </a:cubicBezTo>
                  <a:cubicBezTo>
                    <a:pt x="1245" y="480"/>
                    <a:pt x="1217" y="422"/>
                    <a:pt x="1194" y="353"/>
                  </a:cubicBezTo>
                  <a:cubicBezTo>
                    <a:pt x="1184" y="323"/>
                    <a:pt x="1157" y="292"/>
                    <a:pt x="1144" y="263"/>
                  </a:cubicBezTo>
                  <a:cubicBezTo>
                    <a:pt x="1110" y="187"/>
                    <a:pt x="1086" y="116"/>
                    <a:pt x="1025" y="55"/>
                  </a:cubicBezTo>
                  <a:cubicBezTo>
                    <a:pt x="1007" y="0"/>
                    <a:pt x="999" y="2"/>
                    <a:pt x="945" y="15"/>
                  </a:cubicBezTo>
                  <a:cubicBezTo>
                    <a:pt x="927" y="95"/>
                    <a:pt x="949" y="19"/>
                    <a:pt x="916" y="85"/>
                  </a:cubicBezTo>
                  <a:cubicBezTo>
                    <a:pt x="891" y="135"/>
                    <a:pt x="884" y="200"/>
                    <a:pt x="866" y="254"/>
                  </a:cubicBezTo>
                  <a:cubicBezTo>
                    <a:pt x="863" y="264"/>
                    <a:pt x="859" y="273"/>
                    <a:pt x="856" y="283"/>
                  </a:cubicBezTo>
                  <a:cubicBezTo>
                    <a:pt x="853" y="293"/>
                    <a:pt x="849" y="303"/>
                    <a:pt x="846" y="313"/>
                  </a:cubicBezTo>
                  <a:cubicBezTo>
                    <a:pt x="843" y="323"/>
                    <a:pt x="836" y="343"/>
                    <a:pt x="836" y="343"/>
                  </a:cubicBezTo>
                  <a:cubicBezTo>
                    <a:pt x="826" y="340"/>
                    <a:pt x="812" y="342"/>
                    <a:pt x="806" y="333"/>
                  </a:cubicBezTo>
                  <a:cubicBezTo>
                    <a:pt x="774" y="286"/>
                    <a:pt x="803" y="192"/>
                    <a:pt x="757" y="124"/>
                  </a:cubicBezTo>
                  <a:cubicBezTo>
                    <a:pt x="685" y="172"/>
                    <a:pt x="663" y="246"/>
                    <a:pt x="638" y="323"/>
                  </a:cubicBezTo>
                  <a:cubicBezTo>
                    <a:pt x="612" y="403"/>
                    <a:pt x="585" y="482"/>
                    <a:pt x="558" y="561"/>
                  </a:cubicBezTo>
                  <a:cubicBezTo>
                    <a:pt x="555" y="571"/>
                    <a:pt x="538" y="569"/>
                    <a:pt x="528" y="571"/>
                  </a:cubicBezTo>
                  <a:cubicBezTo>
                    <a:pt x="502" y="576"/>
                    <a:pt x="475" y="578"/>
                    <a:pt x="449" y="581"/>
                  </a:cubicBezTo>
                  <a:cubicBezTo>
                    <a:pt x="425" y="617"/>
                    <a:pt x="393" y="645"/>
                    <a:pt x="369" y="681"/>
                  </a:cubicBezTo>
                  <a:cubicBezTo>
                    <a:pt x="357" y="746"/>
                    <a:pt x="351" y="817"/>
                    <a:pt x="330" y="879"/>
                  </a:cubicBezTo>
                  <a:cubicBezTo>
                    <a:pt x="311" y="936"/>
                    <a:pt x="274" y="984"/>
                    <a:pt x="250" y="1038"/>
                  </a:cubicBezTo>
                  <a:cubicBezTo>
                    <a:pt x="234" y="1075"/>
                    <a:pt x="229" y="1120"/>
                    <a:pt x="211" y="1157"/>
                  </a:cubicBezTo>
                  <a:cubicBezTo>
                    <a:pt x="206" y="1168"/>
                    <a:pt x="196" y="1176"/>
                    <a:pt x="191" y="1187"/>
                  </a:cubicBezTo>
                  <a:cubicBezTo>
                    <a:pt x="182" y="1206"/>
                    <a:pt x="178" y="1227"/>
                    <a:pt x="171" y="1247"/>
                  </a:cubicBezTo>
                  <a:cubicBezTo>
                    <a:pt x="157" y="1289"/>
                    <a:pt x="109" y="1334"/>
                    <a:pt x="91" y="1376"/>
                  </a:cubicBezTo>
                  <a:cubicBezTo>
                    <a:pt x="63" y="1440"/>
                    <a:pt x="54" y="1509"/>
                    <a:pt x="32" y="1574"/>
                  </a:cubicBezTo>
                  <a:cubicBezTo>
                    <a:pt x="27" y="1608"/>
                    <a:pt x="16" y="1640"/>
                    <a:pt x="12" y="1674"/>
                  </a:cubicBezTo>
                  <a:cubicBezTo>
                    <a:pt x="6" y="1723"/>
                    <a:pt x="2" y="1823"/>
                    <a:pt x="2" y="1823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073776" y="2574108"/>
            <a:ext cx="6983412" cy="3600450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073776" y="2574108"/>
            <a:ext cx="6983412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726811" y="4013970"/>
            <a:ext cx="27352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300" b="1" dirty="0">
                <a:latin typeface="Arial" charset="0"/>
              </a:rPr>
              <a:t>Värderingar</a:t>
            </a:r>
          </a:p>
        </p:txBody>
      </p:sp>
    </p:spTree>
    <p:extLst>
      <p:ext uri="{BB962C8B-B14F-4D97-AF65-F5344CB8AC3E}">
        <p14:creationId xmlns:p14="http://schemas.microsoft.com/office/powerpoint/2010/main" val="376904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910513" y="845320"/>
            <a:ext cx="4140200" cy="5184775"/>
            <a:chOff x="1766" y="373"/>
            <a:chExt cx="2248" cy="3030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832" y="391"/>
              <a:ext cx="2182" cy="3012"/>
            </a:xfrm>
            <a:custGeom>
              <a:avLst/>
              <a:gdLst>
                <a:gd name="T0" fmla="*/ 2 w 1960"/>
                <a:gd name="T1" fmla="*/ 2030 h 2705"/>
                <a:gd name="T2" fmla="*/ 13 w 1960"/>
                <a:gd name="T3" fmla="*/ 2505 h 2705"/>
                <a:gd name="T4" fmla="*/ 69 w 1960"/>
                <a:gd name="T5" fmla="*/ 2704 h 2705"/>
                <a:gd name="T6" fmla="*/ 124 w 1960"/>
                <a:gd name="T7" fmla="*/ 2694 h 2705"/>
                <a:gd name="T8" fmla="*/ 157 w 1960"/>
                <a:gd name="T9" fmla="*/ 2682 h 2705"/>
                <a:gd name="T10" fmla="*/ 168 w 1960"/>
                <a:gd name="T11" fmla="*/ 2715 h 2705"/>
                <a:gd name="T12" fmla="*/ 367 w 1960"/>
                <a:gd name="T13" fmla="*/ 2770 h 2705"/>
                <a:gd name="T14" fmla="*/ 489 w 1960"/>
                <a:gd name="T15" fmla="*/ 2903 h 2705"/>
                <a:gd name="T16" fmla="*/ 544 w 1960"/>
                <a:gd name="T17" fmla="*/ 2959 h 2705"/>
                <a:gd name="T18" fmla="*/ 643 w 1960"/>
                <a:gd name="T19" fmla="*/ 2981 h 2705"/>
                <a:gd name="T20" fmla="*/ 710 w 1960"/>
                <a:gd name="T21" fmla="*/ 2936 h 2705"/>
                <a:gd name="T22" fmla="*/ 743 w 1960"/>
                <a:gd name="T23" fmla="*/ 2914 h 2705"/>
                <a:gd name="T24" fmla="*/ 1085 w 1960"/>
                <a:gd name="T25" fmla="*/ 2914 h 2705"/>
                <a:gd name="T26" fmla="*/ 1274 w 1960"/>
                <a:gd name="T27" fmla="*/ 2737 h 2705"/>
                <a:gd name="T28" fmla="*/ 1484 w 1960"/>
                <a:gd name="T29" fmla="*/ 2793 h 2705"/>
                <a:gd name="T30" fmla="*/ 1816 w 1960"/>
                <a:gd name="T31" fmla="*/ 2782 h 2705"/>
                <a:gd name="T32" fmla="*/ 1904 w 1960"/>
                <a:gd name="T33" fmla="*/ 2748 h 2705"/>
                <a:gd name="T34" fmla="*/ 2136 w 1960"/>
                <a:gd name="T35" fmla="*/ 2682 h 2705"/>
                <a:gd name="T36" fmla="*/ 2081 w 1960"/>
                <a:gd name="T37" fmla="*/ 2217 h 2705"/>
                <a:gd name="T38" fmla="*/ 2025 w 1960"/>
                <a:gd name="T39" fmla="*/ 1709 h 2705"/>
                <a:gd name="T40" fmla="*/ 1982 w 1960"/>
                <a:gd name="T41" fmla="*/ 1554 h 2705"/>
                <a:gd name="T42" fmla="*/ 1915 w 1960"/>
                <a:gd name="T43" fmla="*/ 1454 h 2705"/>
                <a:gd name="T44" fmla="*/ 1805 w 1960"/>
                <a:gd name="T45" fmla="*/ 1288 h 2705"/>
                <a:gd name="T46" fmla="*/ 1704 w 1960"/>
                <a:gd name="T47" fmla="*/ 1167 h 2705"/>
                <a:gd name="T48" fmla="*/ 1639 w 1960"/>
                <a:gd name="T49" fmla="*/ 1023 h 2705"/>
                <a:gd name="T50" fmla="*/ 1594 w 1960"/>
                <a:gd name="T51" fmla="*/ 945 h 2705"/>
                <a:gd name="T52" fmla="*/ 1583 w 1960"/>
                <a:gd name="T53" fmla="*/ 913 h 2705"/>
                <a:gd name="T54" fmla="*/ 1561 w 1960"/>
                <a:gd name="T55" fmla="*/ 880 h 2705"/>
                <a:gd name="T56" fmla="*/ 1484 w 1960"/>
                <a:gd name="T57" fmla="*/ 725 h 2705"/>
                <a:gd name="T58" fmla="*/ 1451 w 1960"/>
                <a:gd name="T59" fmla="*/ 691 h 2705"/>
                <a:gd name="T60" fmla="*/ 1406 w 1960"/>
                <a:gd name="T61" fmla="*/ 614 h 2705"/>
                <a:gd name="T62" fmla="*/ 1329 w 1960"/>
                <a:gd name="T63" fmla="*/ 393 h 2705"/>
                <a:gd name="T64" fmla="*/ 1274 w 1960"/>
                <a:gd name="T65" fmla="*/ 293 h 2705"/>
                <a:gd name="T66" fmla="*/ 1141 w 1960"/>
                <a:gd name="T67" fmla="*/ 61 h 2705"/>
                <a:gd name="T68" fmla="*/ 1052 w 1960"/>
                <a:gd name="T69" fmla="*/ 17 h 2705"/>
                <a:gd name="T70" fmla="*/ 1020 w 1960"/>
                <a:gd name="T71" fmla="*/ 95 h 2705"/>
                <a:gd name="T72" fmla="*/ 964 w 1960"/>
                <a:gd name="T73" fmla="*/ 283 h 2705"/>
                <a:gd name="T74" fmla="*/ 953 w 1960"/>
                <a:gd name="T75" fmla="*/ 315 h 2705"/>
                <a:gd name="T76" fmla="*/ 942 w 1960"/>
                <a:gd name="T77" fmla="*/ 349 h 2705"/>
                <a:gd name="T78" fmla="*/ 931 w 1960"/>
                <a:gd name="T79" fmla="*/ 382 h 2705"/>
                <a:gd name="T80" fmla="*/ 897 w 1960"/>
                <a:gd name="T81" fmla="*/ 371 h 2705"/>
                <a:gd name="T82" fmla="*/ 843 w 1960"/>
                <a:gd name="T83" fmla="*/ 138 h 2705"/>
                <a:gd name="T84" fmla="*/ 710 w 1960"/>
                <a:gd name="T85" fmla="*/ 360 h 2705"/>
                <a:gd name="T86" fmla="*/ 621 w 1960"/>
                <a:gd name="T87" fmla="*/ 625 h 2705"/>
                <a:gd name="T88" fmla="*/ 588 w 1960"/>
                <a:gd name="T89" fmla="*/ 636 h 2705"/>
                <a:gd name="T90" fmla="*/ 500 w 1960"/>
                <a:gd name="T91" fmla="*/ 647 h 2705"/>
                <a:gd name="T92" fmla="*/ 411 w 1960"/>
                <a:gd name="T93" fmla="*/ 758 h 2705"/>
                <a:gd name="T94" fmla="*/ 367 w 1960"/>
                <a:gd name="T95" fmla="*/ 979 h 2705"/>
                <a:gd name="T96" fmla="*/ 278 w 1960"/>
                <a:gd name="T97" fmla="*/ 1156 h 2705"/>
                <a:gd name="T98" fmla="*/ 235 w 1960"/>
                <a:gd name="T99" fmla="*/ 1288 h 2705"/>
                <a:gd name="T100" fmla="*/ 213 w 1960"/>
                <a:gd name="T101" fmla="*/ 1322 h 2705"/>
                <a:gd name="T102" fmla="*/ 190 w 1960"/>
                <a:gd name="T103" fmla="*/ 1389 h 2705"/>
                <a:gd name="T104" fmla="*/ 101 w 1960"/>
                <a:gd name="T105" fmla="*/ 1532 h 2705"/>
                <a:gd name="T106" fmla="*/ 36 w 1960"/>
                <a:gd name="T107" fmla="*/ 1753 h 2705"/>
                <a:gd name="T108" fmla="*/ 13 w 1960"/>
                <a:gd name="T109" fmla="*/ 1864 h 2705"/>
                <a:gd name="T110" fmla="*/ 2 w 1960"/>
                <a:gd name="T111" fmla="*/ 2030 h 2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60" h="2705">
                  <a:moveTo>
                    <a:pt x="2" y="1823"/>
                  </a:moveTo>
                  <a:cubicBezTo>
                    <a:pt x="5" y="1965"/>
                    <a:pt x="7" y="2108"/>
                    <a:pt x="12" y="2250"/>
                  </a:cubicBezTo>
                  <a:cubicBezTo>
                    <a:pt x="14" y="2300"/>
                    <a:pt x="0" y="2410"/>
                    <a:pt x="62" y="2428"/>
                  </a:cubicBezTo>
                  <a:cubicBezTo>
                    <a:pt x="78" y="2425"/>
                    <a:pt x="95" y="2423"/>
                    <a:pt x="111" y="2419"/>
                  </a:cubicBezTo>
                  <a:cubicBezTo>
                    <a:pt x="121" y="2417"/>
                    <a:pt x="131" y="2404"/>
                    <a:pt x="141" y="2409"/>
                  </a:cubicBezTo>
                  <a:cubicBezTo>
                    <a:pt x="150" y="2413"/>
                    <a:pt x="144" y="2431"/>
                    <a:pt x="151" y="2438"/>
                  </a:cubicBezTo>
                  <a:cubicBezTo>
                    <a:pt x="211" y="2497"/>
                    <a:pt x="242" y="2481"/>
                    <a:pt x="330" y="2488"/>
                  </a:cubicBezTo>
                  <a:cubicBezTo>
                    <a:pt x="365" y="2523"/>
                    <a:pt x="410" y="2566"/>
                    <a:pt x="439" y="2607"/>
                  </a:cubicBezTo>
                  <a:cubicBezTo>
                    <a:pt x="478" y="2661"/>
                    <a:pt x="435" y="2639"/>
                    <a:pt x="489" y="2657"/>
                  </a:cubicBezTo>
                  <a:cubicBezTo>
                    <a:pt x="516" y="2699"/>
                    <a:pt x="506" y="2705"/>
                    <a:pt x="578" y="2677"/>
                  </a:cubicBezTo>
                  <a:cubicBezTo>
                    <a:pt x="600" y="2668"/>
                    <a:pt x="618" y="2650"/>
                    <a:pt x="638" y="2637"/>
                  </a:cubicBezTo>
                  <a:cubicBezTo>
                    <a:pt x="648" y="2630"/>
                    <a:pt x="667" y="2617"/>
                    <a:pt x="667" y="2617"/>
                  </a:cubicBezTo>
                  <a:cubicBezTo>
                    <a:pt x="770" y="2621"/>
                    <a:pt x="880" y="2655"/>
                    <a:pt x="975" y="2617"/>
                  </a:cubicBezTo>
                  <a:cubicBezTo>
                    <a:pt x="1038" y="2591"/>
                    <a:pt x="1061" y="2486"/>
                    <a:pt x="1144" y="2458"/>
                  </a:cubicBezTo>
                  <a:cubicBezTo>
                    <a:pt x="1208" y="2471"/>
                    <a:pt x="1271" y="2487"/>
                    <a:pt x="1333" y="2508"/>
                  </a:cubicBezTo>
                  <a:cubicBezTo>
                    <a:pt x="1432" y="2505"/>
                    <a:pt x="1532" y="2504"/>
                    <a:pt x="1631" y="2498"/>
                  </a:cubicBezTo>
                  <a:cubicBezTo>
                    <a:pt x="1667" y="2496"/>
                    <a:pt x="1677" y="2481"/>
                    <a:pt x="1710" y="2468"/>
                  </a:cubicBezTo>
                  <a:cubicBezTo>
                    <a:pt x="1777" y="2441"/>
                    <a:pt x="1849" y="2426"/>
                    <a:pt x="1919" y="2409"/>
                  </a:cubicBezTo>
                  <a:cubicBezTo>
                    <a:pt x="1960" y="2285"/>
                    <a:pt x="1944" y="2103"/>
                    <a:pt x="1869" y="1991"/>
                  </a:cubicBezTo>
                  <a:cubicBezTo>
                    <a:pt x="1830" y="1838"/>
                    <a:pt x="1959" y="1628"/>
                    <a:pt x="1819" y="1535"/>
                  </a:cubicBezTo>
                  <a:cubicBezTo>
                    <a:pt x="1810" y="1492"/>
                    <a:pt x="1805" y="1433"/>
                    <a:pt x="1780" y="1396"/>
                  </a:cubicBezTo>
                  <a:cubicBezTo>
                    <a:pt x="1760" y="1366"/>
                    <a:pt x="1732" y="1340"/>
                    <a:pt x="1720" y="1306"/>
                  </a:cubicBezTo>
                  <a:cubicBezTo>
                    <a:pt x="1698" y="1241"/>
                    <a:pt x="1676" y="1199"/>
                    <a:pt x="1621" y="1157"/>
                  </a:cubicBezTo>
                  <a:cubicBezTo>
                    <a:pt x="1603" y="1103"/>
                    <a:pt x="1569" y="1086"/>
                    <a:pt x="1531" y="1048"/>
                  </a:cubicBezTo>
                  <a:cubicBezTo>
                    <a:pt x="1514" y="998"/>
                    <a:pt x="1504" y="962"/>
                    <a:pt x="1472" y="919"/>
                  </a:cubicBezTo>
                  <a:cubicBezTo>
                    <a:pt x="1450" y="852"/>
                    <a:pt x="1479" y="931"/>
                    <a:pt x="1432" y="849"/>
                  </a:cubicBezTo>
                  <a:cubicBezTo>
                    <a:pt x="1427" y="840"/>
                    <a:pt x="1427" y="829"/>
                    <a:pt x="1422" y="820"/>
                  </a:cubicBezTo>
                  <a:cubicBezTo>
                    <a:pt x="1417" y="809"/>
                    <a:pt x="1409" y="800"/>
                    <a:pt x="1402" y="790"/>
                  </a:cubicBezTo>
                  <a:cubicBezTo>
                    <a:pt x="1388" y="734"/>
                    <a:pt x="1371" y="696"/>
                    <a:pt x="1333" y="651"/>
                  </a:cubicBezTo>
                  <a:cubicBezTo>
                    <a:pt x="1324" y="640"/>
                    <a:pt x="1311" y="633"/>
                    <a:pt x="1303" y="621"/>
                  </a:cubicBezTo>
                  <a:cubicBezTo>
                    <a:pt x="1287" y="599"/>
                    <a:pt x="1278" y="573"/>
                    <a:pt x="1263" y="551"/>
                  </a:cubicBezTo>
                  <a:cubicBezTo>
                    <a:pt x="1245" y="480"/>
                    <a:pt x="1217" y="422"/>
                    <a:pt x="1194" y="353"/>
                  </a:cubicBezTo>
                  <a:cubicBezTo>
                    <a:pt x="1184" y="323"/>
                    <a:pt x="1157" y="292"/>
                    <a:pt x="1144" y="263"/>
                  </a:cubicBezTo>
                  <a:cubicBezTo>
                    <a:pt x="1110" y="187"/>
                    <a:pt x="1086" y="116"/>
                    <a:pt x="1025" y="55"/>
                  </a:cubicBezTo>
                  <a:cubicBezTo>
                    <a:pt x="1007" y="0"/>
                    <a:pt x="999" y="2"/>
                    <a:pt x="945" y="15"/>
                  </a:cubicBezTo>
                  <a:cubicBezTo>
                    <a:pt x="927" y="95"/>
                    <a:pt x="949" y="19"/>
                    <a:pt x="916" y="85"/>
                  </a:cubicBezTo>
                  <a:cubicBezTo>
                    <a:pt x="891" y="135"/>
                    <a:pt x="884" y="200"/>
                    <a:pt x="866" y="254"/>
                  </a:cubicBezTo>
                  <a:cubicBezTo>
                    <a:pt x="863" y="264"/>
                    <a:pt x="859" y="273"/>
                    <a:pt x="856" y="283"/>
                  </a:cubicBezTo>
                  <a:cubicBezTo>
                    <a:pt x="853" y="293"/>
                    <a:pt x="849" y="303"/>
                    <a:pt x="846" y="313"/>
                  </a:cubicBezTo>
                  <a:cubicBezTo>
                    <a:pt x="843" y="323"/>
                    <a:pt x="836" y="343"/>
                    <a:pt x="836" y="343"/>
                  </a:cubicBezTo>
                  <a:cubicBezTo>
                    <a:pt x="826" y="340"/>
                    <a:pt x="812" y="342"/>
                    <a:pt x="806" y="333"/>
                  </a:cubicBezTo>
                  <a:cubicBezTo>
                    <a:pt x="774" y="286"/>
                    <a:pt x="803" y="192"/>
                    <a:pt x="757" y="124"/>
                  </a:cubicBezTo>
                  <a:cubicBezTo>
                    <a:pt x="685" y="172"/>
                    <a:pt x="663" y="246"/>
                    <a:pt x="638" y="323"/>
                  </a:cubicBezTo>
                  <a:cubicBezTo>
                    <a:pt x="612" y="403"/>
                    <a:pt x="585" y="482"/>
                    <a:pt x="558" y="561"/>
                  </a:cubicBezTo>
                  <a:cubicBezTo>
                    <a:pt x="555" y="571"/>
                    <a:pt x="538" y="569"/>
                    <a:pt x="528" y="571"/>
                  </a:cubicBezTo>
                  <a:cubicBezTo>
                    <a:pt x="502" y="576"/>
                    <a:pt x="475" y="578"/>
                    <a:pt x="449" y="581"/>
                  </a:cubicBezTo>
                  <a:cubicBezTo>
                    <a:pt x="425" y="617"/>
                    <a:pt x="393" y="645"/>
                    <a:pt x="369" y="681"/>
                  </a:cubicBezTo>
                  <a:cubicBezTo>
                    <a:pt x="357" y="746"/>
                    <a:pt x="351" y="817"/>
                    <a:pt x="330" y="879"/>
                  </a:cubicBezTo>
                  <a:cubicBezTo>
                    <a:pt x="311" y="936"/>
                    <a:pt x="274" y="984"/>
                    <a:pt x="250" y="1038"/>
                  </a:cubicBezTo>
                  <a:cubicBezTo>
                    <a:pt x="234" y="1075"/>
                    <a:pt x="229" y="1120"/>
                    <a:pt x="211" y="1157"/>
                  </a:cubicBezTo>
                  <a:cubicBezTo>
                    <a:pt x="206" y="1168"/>
                    <a:pt x="196" y="1176"/>
                    <a:pt x="191" y="1187"/>
                  </a:cubicBezTo>
                  <a:cubicBezTo>
                    <a:pt x="182" y="1206"/>
                    <a:pt x="178" y="1227"/>
                    <a:pt x="171" y="1247"/>
                  </a:cubicBezTo>
                  <a:cubicBezTo>
                    <a:pt x="157" y="1289"/>
                    <a:pt x="109" y="1334"/>
                    <a:pt x="91" y="1376"/>
                  </a:cubicBezTo>
                  <a:cubicBezTo>
                    <a:pt x="63" y="1440"/>
                    <a:pt x="54" y="1509"/>
                    <a:pt x="32" y="1574"/>
                  </a:cubicBezTo>
                  <a:cubicBezTo>
                    <a:pt x="27" y="1608"/>
                    <a:pt x="16" y="1640"/>
                    <a:pt x="12" y="1674"/>
                  </a:cubicBezTo>
                  <a:cubicBezTo>
                    <a:pt x="6" y="1723"/>
                    <a:pt x="2" y="1823"/>
                    <a:pt x="2" y="1823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766" y="373"/>
              <a:ext cx="2182" cy="3012"/>
            </a:xfrm>
            <a:custGeom>
              <a:avLst/>
              <a:gdLst>
                <a:gd name="T0" fmla="*/ 2 w 1960"/>
                <a:gd name="T1" fmla="*/ 2030 h 2705"/>
                <a:gd name="T2" fmla="*/ 13 w 1960"/>
                <a:gd name="T3" fmla="*/ 2505 h 2705"/>
                <a:gd name="T4" fmla="*/ 69 w 1960"/>
                <a:gd name="T5" fmla="*/ 2704 h 2705"/>
                <a:gd name="T6" fmla="*/ 124 w 1960"/>
                <a:gd name="T7" fmla="*/ 2694 h 2705"/>
                <a:gd name="T8" fmla="*/ 157 w 1960"/>
                <a:gd name="T9" fmla="*/ 2682 h 2705"/>
                <a:gd name="T10" fmla="*/ 168 w 1960"/>
                <a:gd name="T11" fmla="*/ 2715 h 2705"/>
                <a:gd name="T12" fmla="*/ 367 w 1960"/>
                <a:gd name="T13" fmla="*/ 2770 h 2705"/>
                <a:gd name="T14" fmla="*/ 489 w 1960"/>
                <a:gd name="T15" fmla="*/ 2903 h 2705"/>
                <a:gd name="T16" fmla="*/ 544 w 1960"/>
                <a:gd name="T17" fmla="*/ 2959 h 2705"/>
                <a:gd name="T18" fmla="*/ 643 w 1960"/>
                <a:gd name="T19" fmla="*/ 2981 h 2705"/>
                <a:gd name="T20" fmla="*/ 710 w 1960"/>
                <a:gd name="T21" fmla="*/ 2936 h 2705"/>
                <a:gd name="T22" fmla="*/ 743 w 1960"/>
                <a:gd name="T23" fmla="*/ 2914 h 2705"/>
                <a:gd name="T24" fmla="*/ 1085 w 1960"/>
                <a:gd name="T25" fmla="*/ 2914 h 2705"/>
                <a:gd name="T26" fmla="*/ 1274 w 1960"/>
                <a:gd name="T27" fmla="*/ 2737 h 2705"/>
                <a:gd name="T28" fmla="*/ 1484 w 1960"/>
                <a:gd name="T29" fmla="*/ 2793 h 2705"/>
                <a:gd name="T30" fmla="*/ 1816 w 1960"/>
                <a:gd name="T31" fmla="*/ 2782 h 2705"/>
                <a:gd name="T32" fmla="*/ 1904 w 1960"/>
                <a:gd name="T33" fmla="*/ 2748 h 2705"/>
                <a:gd name="T34" fmla="*/ 2136 w 1960"/>
                <a:gd name="T35" fmla="*/ 2682 h 2705"/>
                <a:gd name="T36" fmla="*/ 2081 w 1960"/>
                <a:gd name="T37" fmla="*/ 2217 h 2705"/>
                <a:gd name="T38" fmla="*/ 2025 w 1960"/>
                <a:gd name="T39" fmla="*/ 1709 h 2705"/>
                <a:gd name="T40" fmla="*/ 1982 w 1960"/>
                <a:gd name="T41" fmla="*/ 1554 h 2705"/>
                <a:gd name="T42" fmla="*/ 1915 w 1960"/>
                <a:gd name="T43" fmla="*/ 1454 h 2705"/>
                <a:gd name="T44" fmla="*/ 1805 w 1960"/>
                <a:gd name="T45" fmla="*/ 1288 h 2705"/>
                <a:gd name="T46" fmla="*/ 1704 w 1960"/>
                <a:gd name="T47" fmla="*/ 1167 h 2705"/>
                <a:gd name="T48" fmla="*/ 1639 w 1960"/>
                <a:gd name="T49" fmla="*/ 1023 h 2705"/>
                <a:gd name="T50" fmla="*/ 1594 w 1960"/>
                <a:gd name="T51" fmla="*/ 945 h 2705"/>
                <a:gd name="T52" fmla="*/ 1583 w 1960"/>
                <a:gd name="T53" fmla="*/ 913 h 2705"/>
                <a:gd name="T54" fmla="*/ 1561 w 1960"/>
                <a:gd name="T55" fmla="*/ 880 h 2705"/>
                <a:gd name="T56" fmla="*/ 1484 w 1960"/>
                <a:gd name="T57" fmla="*/ 725 h 2705"/>
                <a:gd name="T58" fmla="*/ 1451 w 1960"/>
                <a:gd name="T59" fmla="*/ 691 h 2705"/>
                <a:gd name="T60" fmla="*/ 1406 w 1960"/>
                <a:gd name="T61" fmla="*/ 614 h 2705"/>
                <a:gd name="T62" fmla="*/ 1329 w 1960"/>
                <a:gd name="T63" fmla="*/ 393 h 2705"/>
                <a:gd name="T64" fmla="*/ 1274 w 1960"/>
                <a:gd name="T65" fmla="*/ 293 h 2705"/>
                <a:gd name="T66" fmla="*/ 1141 w 1960"/>
                <a:gd name="T67" fmla="*/ 61 h 2705"/>
                <a:gd name="T68" fmla="*/ 1052 w 1960"/>
                <a:gd name="T69" fmla="*/ 17 h 2705"/>
                <a:gd name="T70" fmla="*/ 1020 w 1960"/>
                <a:gd name="T71" fmla="*/ 95 h 2705"/>
                <a:gd name="T72" fmla="*/ 964 w 1960"/>
                <a:gd name="T73" fmla="*/ 283 h 2705"/>
                <a:gd name="T74" fmla="*/ 953 w 1960"/>
                <a:gd name="T75" fmla="*/ 315 h 2705"/>
                <a:gd name="T76" fmla="*/ 942 w 1960"/>
                <a:gd name="T77" fmla="*/ 349 h 2705"/>
                <a:gd name="T78" fmla="*/ 931 w 1960"/>
                <a:gd name="T79" fmla="*/ 382 h 2705"/>
                <a:gd name="T80" fmla="*/ 897 w 1960"/>
                <a:gd name="T81" fmla="*/ 371 h 2705"/>
                <a:gd name="T82" fmla="*/ 843 w 1960"/>
                <a:gd name="T83" fmla="*/ 138 h 2705"/>
                <a:gd name="T84" fmla="*/ 710 w 1960"/>
                <a:gd name="T85" fmla="*/ 360 h 2705"/>
                <a:gd name="T86" fmla="*/ 621 w 1960"/>
                <a:gd name="T87" fmla="*/ 625 h 2705"/>
                <a:gd name="T88" fmla="*/ 588 w 1960"/>
                <a:gd name="T89" fmla="*/ 636 h 2705"/>
                <a:gd name="T90" fmla="*/ 500 w 1960"/>
                <a:gd name="T91" fmla="*/ 647 h 2705"/>
                <a:gd name="T92" fmla="*/ 411 w 1960"/>
                <a:gd name="T93" fmla="*/ 758 h 2705"/>
                <a:gd name="T94" fmla="*/ 367 w 1960"/>
                <a:gd name="T95" fmla="*/ 979 h 2705"/>
                <a:gd name="T96" fmla="*/ 278 w 1960"/>
                <a:gd name="T97" fmla="*/ 1156 h 2705"/>
                <a:gd name="T98" fmla="*/ 235 w 1960"/>
                <a:gd name="T99" fmla="*/ 1288 h 2705"/>
                <a:gd name="T100" fmla="*/ 213 w 1960"/>
                <a:gd name="T101" fmla="*/ 1322 h 2705"/>
                <a:gd name="T102" fmla="*/ 190 w 1960"/>
                <a:gd name="T103" fmla="*/ 1389 h 2705"/>
                <a:gd name="T104" fmla="*/ 101 w 1960"/>
                <a:gd name="T105" fmla="*/ 1532 h 2705"/>
                <a:gd name="T106" fmla="*/ 36 w 1960"/>
                <a:gd name="T107" fmla="*/ 1753 h 2705"/>
                <a:gd name="T108" fmla="*/ 13 w 1960"/>
                <a:gd name="T109" fmla="*/ 1864 h 2705"/>
                <a:gd name="T110" fmla="*/ 2 w 1960"/>
                <a:gd name="T111" fmla="*/ 2030 h 2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60" h="2705">
                  <a:moveTo>
                    <a:pt x="2" y="1823"/>
                  </a:moveTo>
                  <a:cubicBezTo>
                    <a:pt x="5" y="1965"/>
                    <a:pt x="7" y="2108"/>
                    <a:pt x="12" y="2250"/>
                  </a:cubicBezTo>
                  <a:cubicBezTo>
                    <a:pt x="14" y="2300"/>
                    <a:pt x="0" y="2410"/>
                    <a:pt x="62" y="2428"/>
                  </a:cubicBezTo>
                  <a:cubicBezTo>
                    <a:pt x="78" y="2425"/>
                    <a:pt x="95" y="2423"/>
                    <a:pt x="111" y="2419"/>
                  </a:cubicBezTo>
                  <a:cubicBezTo>
                    <a:pt x="121" y="2417"/>
                    <a:pt x="131" y="2404"/>
                    <a:pt x="141" y="2409"/>
                  </a:cubicBezTo>
                  <a:cubicBezTo>
                    <a:pt x="150" y="2413"/>
                    <a:pt x="144" y="2431"/>
                    <a:pt x="151" y="2438"/>
                  </a:cubicBezTo>
                  <a:cubicBezTo>
                    <a:pt x="211" y="2497"/>
                    <a:pt x="242" y="2481"/>
                    <a:pt x="330" y="2488"/>
                  </a:cubicBezTo>
                  <a:cubicBezTo>
                    <a:pt x="365" y="2523"/>
                    <a:pt x="410" y="2566"/>
                    <a:pt x="439" y="2607"/>
                  </a:cubicBezTo>
                  <a:cubicBezTo>
                    <a:pt x="478" y="2661"/>
                    <a:pt x="435" y="2639"/>
                    <a:pt x="489" y="2657"/>
                  </a:cubicBezTo>
                  <a:cubicBezTo>
                    <a:pt x="516" y="2699"/>
                    <a:pt x="506" y="2705"/>
                    <a:pt x="578" y="2677"/>
                  </a:cubicBezTo>
                  <a:cubicBezTo>
                    <a:pt x="600" y="2668"/>
                    <a:pt x="618" y="2650"/>
                    <a:pt x="638" y="2637"/>
                  </a:cubicBezTo>
                  <a:cubicBezTo>
                    <a:pt x="648" y="2630"/>
                    <a:pt x="667" y="2617"/>
                    <a:pt x="667" y="2617"/>
                  </a:cubicBezTo>
                  <a:cubicBezTo>
                    <a:pt x="770" y="2621"/>
                    <a:pt x="880" y="2655"/>
                    <a:pt x="975" y="2617"/>
                  </a:cubicBezTo>
                  <a:cubicBezTo>
                    <a:pt x="1038" y="2591"/>
                    <a:pt x="1061" y="2486"/>
                    <a:pt x="1144" y="2458"/>
                  </a:cubicBezTo>
                  <a:cubicBezTo>
                    <a:pt x="1208" y="2471"/>
                    <a:pt x="1271" y="2487"/>
                    <a:pt x="1333" y="2508"/>
                  </a:cubicBezTo>
                  <a:cubicBezTo>
                    <a:pt x="1432" y="2505"/>
                    <a:pt x="1532" y="2504"/>
                    <a:pt x="1631" y="2498"/>
                  </a:cubicBezTo>
                  <a:cubicBezTo>
                    <a:pt x="1667" y="2496"/>
                    <a:pt x="1677" y="2481"/>
                    <a:pt x="1710" y="2468"/>
                  </a:cubicBezTo>
                  <a:cubicBezTo>
                    <a:pt x="1777" y="2441"/>
                    <a:pt x="1849" y="2426"/>
                    <a:pt x="1919" y="2409"/>
                  </a:cubicBezTo>
                  <a:cubicBezTo>
                    <a:pt x="1960" y="2285"/>
                    <a:pt x="1944" y="2103"/>
                    <a:pt x="1869" y="1991"/>
                  </a:cubicBezTo>
                  <a:cubicBezTo>
                    <a:pt x="1830" y="1838"/>
                    <a:pt x="1959" y="1628"/>
                    <a:pt x="1819" y="1535"/>
                  </a:cubicBezTo>
                  <a:cubicBezTo>
                    <a:pt x="1810" y="1492"/>
                    <a:pt x="1805" y="1433"/>
                    <a:pt x="1780" y="1396"/>
                  </a:cubicBezTo>
                  <a:cubicBezTo>
                    <a:pt x="1760" y="1366"/>
                    <a:pt x="1732" y="1340"/>
                    <a:pt x="1720" y="1306"/>
                  </a:cubicBezTo>
                  <a:cubicBezTo>
                    <a:pt x="1698" y="1241"/>
                    <a:pt x="1676" y="1199"/>
                    <a:pt x="1621" y="1157"/>
                  </a:cubicBezTo>
                  <a:cubicBezTo>
                    <a:pt x="1603" y="1103"/>
                    <a:pt x="1569" y="1086"/>
                    <a:pt x="1531" y="1048"/>
                  </a:cubicBezTo>
                  <a:cubicBezTo>
                    <a:pt x="1514" y="998"/>
                    <a:pt x="1504" y="962"/>
                    <a:pt x="1472" y="919"/>
                  </a:cubicBezTo>
                  <a:cubicBezTo>
                    <a:pt x="1450" y="852"/>
                    <a:pt x="1479" y="931"/>
                    <a:pt x="1432" y="849"/>
                  </a:cubicBezTo>
                  <a:cubicBezTo>
                    <a:pt x="1427" y="840"/>
                    <a:pt x="1427" y="829"/>
                    <a:pt x="1422" y="820"/>
                  </a:cubicBezTo>
                  <a:cubicBezTo>
                    <a:pt x="1417" y="809"/>
                    <a:pt x="1409" y="800"/>
                    <a:pt x="1402" y="790"/>
                  </a:cubicBezTo>
                  <a:cubicBezTo>
                    <a:pt x="1388" y="734"/>
                    <a:pt x="1371" y="696"/>
                    <a:pt x="1333" y="651"/>
                  </a:cubicBezTo>
                  <a:cubicBezTo>
                    <a:pt x="1324" y="640"/>
                    <a:pt x="1311" y="633"/>
                    <a:pt x="1303" y="621"/>
                  </a:cubicBezTo>
                  <a:cubicBezTo>
                    <a:pt x="1287" y="599"/>
                    <a:pt x="1278" y="573"/>
                    <a:pt x="1263" y="551"/>
                  </a:cubicBezTo>
                  <a:cubicBezTo>
                    <a:pt x="1245" y="480"/>
                    <a:pt x="1217" y="422"/>
                    <a:pt x="1194" y="353"/>
                  </a:cubicBezTo>
                  <a:cubicBezTo>
                    <a:pt x="1184" y="323"/>
                    <a:pt x="1157" y="292"/>
                    <a:pt x="1144" y="263"/>
                  </a:cubicBezTo>
                  <a:cubicBezTo>
                    <a:pt x="1110" y="187"/>
                    <a:pt x="1086" y="116"/>
                    <a:pt x="1025" y="55"/>
                  </a:cubicBezTo>
                  <a:cubicBezTo>
                    <a:pt x="1007" y="0"/>
                    <a:pt x="999" y="2"/>
                    <a:pt x="945" y="15"/>
                  </a:cubicBezTo>
                  <a:cubicBezTo>
                    <a:pt x="927" y="95"/>
                    <a:pt x="949" y="19"/>
                    <a:pt x="916" y="85"/>
                  </a:cubicBezTo>
                  <a:cubicBezTo>
                    <a:pt x="891" y="135"/>
                    <a:pt x="884" y="200"/>
                    <a:pt x="866" y="254"/>
                  </a:cubicBezTo>
                  <a:cubicBezTo>
                    <a:pt x="863" y="264"/>
                    <a:pt x="859" y="273"/>
                    <a:pt x="856" y="283"/>
                  </a:cubicBezTo>
                  <a:cubicBezTo>
                    <a:pt x="853" y="293"/>
                    <a:pt x="849" y="303"/>
                    <a:pt x="846" y="313"/>
                  </a:cubicBezTo>
                  <a:cubicBezTo>
                    <a:pt x="843" y="323"/>
                    <a:pt x="836" y="343"/>
                    <a:pt x="836" y="343"/>
                  </a:cubicBezTo>
                  <a:cubicBezTo>
                    <a:pt x="826" y="340"/>
                    <a:pt x="812" y="342"/>
                    <a:pt x="806" y="333"/>
                  </a:cubicBezTo>
                  <a:cubicBezTo>
                    <a:pt x="774" y="286"/>
                    <a:pt x="803" y="192"/>
                    <a:pt x="757" y="124"/>
                  </a:cubicBezTo>
                  <a:cubicBezTo>
                    <a:pt x="685" y="172"/>
                    <a:pt x="663" y="246"/>
                    <a:pt x="638" y="323"/>
                  </a:cubicBezTo>
                  <a:cubicBezTo>
                    <a:pt x="612" y="403"/>
                    <a:pt x="585" y="482"/>
                    <a:pt x="558" y="561"/>
                  </a:cubicBezTo>
                  <a:cubicBezTo>
                    <a:pt x="555" y="571"/>
                    <a:pt x="538" y="569"/>
                    <a:pt x="528" y="571"/>
                  </a:cubicBezTo>
                  <a:cubicBezTo>
                    <a:pt x="502" y="576"/>
                    <a:pt x="475" y="578"/>
                    <a:pt x="449" y="581"/>
                  </a:cubicBezTo>
                  <a:cubicBezTo>
                    <a:pt x="425" y="617"/>
                    <a:pt x="393" y="645"/>
                    <a:pt x="369" y="681"/>
                  </a:cubicBezTo>
                  <a:cubicBezTo>
                    <a:pt x="357" y="746"/>
                    <a:pt x="351" y="817"/>
                    <a:pt x="330" y="879"/>
                  </a:cubicBezTo>
                  <a:cubicBezTo>
                    <a:pt x="311" y="936"/>
                    <a:pt x="274" y="984"/>
                    <a:pt x="250" y="1038"/>
                  </a:cubicBezTo>
                  <a:cubicBezTo>
                    <a:pt x="234" y="1075"/>
                    <a:pt x="229" y="1120"/>
                    <a:pt x="211" y="1157"/>
                  </a:cubicBezTo>
                  <a:cubicBezTo>
                    <a:pt x="206" y="1168"/>
                    <a:pt x="196" y="1176"/>
                    <a:pt x="191" y="1187"/>
                  </a:cubicBezTo>
                  <a:cubicBezTo>
                    <a:pt x="182" y="1206"/>
                    <a:pt x="178" y="1227"/>
                    <a:pt x="171" y="1247"/>
                  </a:cubicBezTo>
                  <a:cubicBezTo>
                    <a:pt x="157" y="1289"/>
                    <a:pt x="109" y="1334"/>
                    <a:pt x="91" y="1376"/>
                  </a:cubicBezTo>
                  <a:cubicBezTo>
                    <a:pt x="63" y="1440"/>
                    <a:pt x="54" y="1509"/>
                    <a:pt x="32" y="1574"/>
                  </a:cubicBezTo>
                  <a:cubicBezTo>
                    <a:pt x="27" y="1608"/>
                    <a:pt x="16" y="1640"/>
                    <a:pt x="12" y="1674"/>
                  </a:cubicBezTo>
                  <a:cubicBezTo>
                    <a:pt x="6" y="1723"/>
                    <a:pt x="2" y="1823"/>
                    <a:pt x="2" y="1823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73776" y="2574108"/>
            <a:ext cx="6983412" cy="3600450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73776" y="2574108"/>
            <a:ext cx="6983412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726811" y="4013970"/>
            <a:ext cx="27352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300" b="1" dirty="0">
                <a:latin typeface="Arial" charset="0"/>
              </a:rPr>
              <a:t>Värderingar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53205" y="1878684"/>
            <a:ext cx="27352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300" b="1" dirty="0">
                <a:latin typeface="Arial" charset="0"/>
              </a:rPr>
              <a:t>Symboler</a:t>
            </a:r>
          </a:p>
        </p:txBody>
      </p:sp>
    </p:spTree>
    <p:extLst>
      <p:ext uri="{BB962C8B-B14F-4D97-AF65-F5344CB8AC3E}">
        <p14:creationId xmlns:p14="http://schemas.microsoft.com/office/powerpoint/2010/main" val="15119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 idx="4294967295"/>
          </p:nvPr>
        </p:nvSpPr>
        <p:spPr>
          <a:xfrm>
            <a:off x="820738" y="320448"/>
            <a:ext cx="7772400" cy="14700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sv-SE" sz="3200" b="1" dirty="0" smtClean="0">
                <a:solidFill>
                  <a:srgbClr val="00B050"/>
                </a:solidFill>
              </a:rPr>
              <a:t>En stunds inledande reflektion</a:t>
            </a:r>
            <a:r>
              <a:rPr lang="sv-SE" sz="3200" b="1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3075" name="Underrubrik 2"/>
          <p:cNvSpPr>
            <a:spLocks noGrp="1"/>
          </p:cNvSpPr>
          <p:nvPr>
            <p:ph type="subTitle" idx="4294967295"/>
          </p:nvPr>
        </p:nvSpPr>
        <p:spPr>
          <a:xfrm>
            <a:off x="1353457" y="1836056"/>
            <a:ext cx="6400800" cy="3806371"/>
          </a:xfrm>
        </p:spPr>
        <p:txBody>
          <a:bodyPr>
            <a:normAutofit/>
          </a:bodyPr>
          <a:lstStyle/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r>
              <a:rPr lang="sv-SE" sz="2700" dirty="0" smtClean="0">
                <a:latin typeface="Verdana"/>
              </a:rPr>
              <a:t>Vad är det vi ska göra?</a:t>
            </a: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r>
              <a:rPr lang="sv-SE" sz="2700" dirty="0">
                <a:solidFill>
                  <a:srgbClr val="009600"/>
                </a:solidFill>
                <a:latin typeface="Verdana"/>
              </a:rPr>
              <a:t>	</a:t>
            </a:r>
            <a:r>
              <a:rPr lang="sv-SE" sz="2700" i="1" dirty="0" smtClean="0">
                <a:solidFill>
                  <a:srgbClr val="009600"/>
                </a:solidFill>
                <a:latin typeface="Verdana"/>
              </a:rPr>
              <a:t>- alltså uppdraget </a:t>
            </a:r>
            <a:endParaRPr lang="sv-SE" sz="2700" i="1" dirty="0">
              <a:solidFill>
                <a:srgbClr val="009600"/>
              </a:solidFill>
              <a:latin typeface="Verdana"/>
            </a:endParaRP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endParaRPr lang="sv-SE" sz="2700" dirty="0">
              <a:latin typeface="Verdana"/>
            </a:endParaRP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r>
              <a:rPr lang="sv-SE" sz="2700" dirty="0" smtClean="0">
                <a:latin typeface="Verdana"/>
              </a:rPr>
              <a:t>Hur behöver vi vara då?</a:t>
            </a: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r>
              <a:rPr lang="sv-SE" sz="2700" dirty="0">
                <a:solidFill>
                  <a:srgbClr val="00AEEF"/>
                </a:solidFill>
                <a:latin typeface="Verdana"/>
              </a:rPr>
              <a:t>	</a:t>
            </a:r>
            <a:r>
              <a:rPr lang="sv-SE" sz="2700" i="1" dirty="0" smtClean="0">
                <a:solidFill>
                  <a:srgbClr val="009600"/>
                </a:solidFill>
                <a:latin typeface="Verdana"/>
              </a:rPr>
              <a:t>- det där med värderingar och vision</a:t>
            </a: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endParaRPr lang="sv-SE" sz="2700" dirty="0" smtClean="0">
              <a:latin typeface="Verdana"/>
            </a:endParaRP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r>
              <a:rPr lang="sv-SE" sz="2700" dirty="0">
                <a:latin typeface="Verdana"/>
              </a:rPr>
              <a:t>Vad det egentligen handlar om</a:t>
            </a:r>
            <a:r>
              <a:rPr lang="sv-SE" sz="2700" dirty="0" smtClean="0">
                <a:latin typeface="Verdana"/>
              </a:rPr>
              <a:t>…</a:t>
            </a:r>
          </a:p>
          <a:p>
            <a:pPr marL="0" indent="0" algn="ctr" defTabSz="457200" eaLnBrk="1" hangingPunct="1">
              <a:lnSpc>
                <a:spcPct val="80000"/>
              </a:lnSpc>
              <a:buFontTx/>
              <a:buNone/>
            </a:pPr>
            <a:r>
              <a:rPr lang="sv-SE" sz="2700" i="1" dirty="0" smtClean="0">
                <a:solidFill>
                  <a:srgbClr val="009600"/>
                </a:solidFill>
                <a:latin typeface="Verdana"/>
              </a:rPr>
              <a:t>- och så tillbaka till vardagen</a:t>
            </a:r>
            <a:endParaRPr lang="sv-SE" sz="2700" i="1" dirty="0">
              <a:solidFill>
                <a:srgbClr val="009600"/>
              </a:solidFill>
              <a:latin typeface="Verdana"/>
            </a:endParaRPr>
          </a:p>
        </p:txBody>
      </p:sp>
      <p:sp>
        <p:nvSpPr>
          <p:cNvPr id="2" name="textruta 1"/>
          <p:cNvSpPr txBox="1"/>
          <p:nvPr/>
        </p:nvSpPr>
        <p:spPr>
          <a:xfrm rot="19733826">
            <a:off x="445392" y="2608996"/>
            <a:ext cx="878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4000" b="1" dirty="0" smtClean="0"/>
              <a:t>Bara några förslag och tankar</a:t>
            </a:r>
          </a:p>
        </p:txBody>
      </p:sp>
    </p:spTree>
    <p:extLst>
      <p:ext uri="{BB962C8B-B14F-4D97-AF65-F5344CB8AC3E}">
        <p14:creationId xmlns:p14="http://schemas.microsoft.com/office/powerpoint/2010/main" val="18892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10513" y="845320"/>
            <a:ext cx="4140200" cy="5184775"/>
            <a:chOff x="1766" y="373"/>
            <a:chExt cx="2248" cy="3030"/>
          </a:xfrm>
        </p:grpSpPr>
        <p:sp>
          <p:nvSpPr>
            <p:cNvPr id="28690" name="Freeform 8"/>
            <p:cNvSpPr>
              <a:spLocks/>
            </p:cNvSpPr>
            <p:nvPr/>
          </p:nvSpPr>
          <p:spPr bwMode="auto">
            <a:xfrm>
              <a:off x="1832" y="391"/>
              <a:ext cx="2182" cy="3012"/>
            </a:xfrm>
            <a:custGeom>
              <a:avLst/>
              <a:gdLst>
                <a:gd name="T0" fmla="*/ 2 w 1960"/>
                <a:gd name="T1" fmla="*/ 2030 h 2705"/>
                <a:gd name="T2" fmla="*/ 13 w 1960"/>
                <a:gd name="T3" fmla="*/ 2505 h 2705"/>
                <a:gd name="T4" fmla="*/ 69 w 1960"/>
                <a:gd name="T5" fmla="*/ 2704 h 2705"/>
                <a:gd name="T6" fmla="*/ 124 w 1960"/>
                <a:gd name="T7" fmla="*/ 2694 h 2705"/>
                <a:gd name="T8" fmla="*/ 157 w 1960"/>
                <a:gd name="T9" fmla="*/ 2682 h 2705"/>
                <a:gd name="T10" fmla="*/ 168 w 1960"/>
                <a:gd name="T11" fmla="*/ 2715 h 2705"/>
                <a:gd name="T12" fmla="*/ 367 w 1960"/>
                <a:gd name="T13" fmla="*/ 2770 h 2705"/>
                <a:gd name="T14" fmla="*/ 489 w 1960"/>
                <a:gd name="T15" fmla="*/ 2903 h 2705"/>
                <a:gd name="T16" fmla="*/ 544 w 1960"/>
                <a:gd name="T17" fmla="*/ 2959 h 2705"/>
                <a:gd name="T18" fmla="*/ 643 w 1960"/>
                <a:gd name="T19" fmla="*/ 2981 h 2705"/>
                <a:gd name="T20" fmla="*/ 710 w 1960"/>
                <a:gd name="T21" fmla="*/ 2936 h 2705"/>
                <a:gd name="T22" fmla="*/ 743 w 1960"/>
                <a:gd name="T23" fmla="*/ 2914 h 2705"/>
                <a:gd name="T24" fmla="*/ 1085 w 1960"/>
                <a:gd name="T25" fmla="*/ 2914 h 2705"/>
                <a:gd name="T26" fmla="*/ 1274 w 1960"/>
                <a:gd name="T27" fmla="*/ 2737 h 2705"/>
                <a:gd name="T28" fmla="*/ 1484 w 1960"/>
                <a:gd name="T29" fmla="*/ 2793 h 2705"/>
                <a:gd name="T30" fmla="*/ 1816 w 1960"/>
                <a:gd name="T31" fmla="*/ 2782 h 2705"/>
                <a:gd name="T32" fmla="*/ 1904 w 1960"/>
                <a:gd name="T33" fmla="*/ 2748 h 2705"/>
                <a:gd name="T34" fmla="*/ 2136 w 1960"/>
                <a:gd name="T35" fmla="*/ 2682 h 2705"/>
                <a:gd name="T36" fmla="*/ 2081 w 1960"/>
                <a:gd name="T37" fmla="*/ 2217 h 2705"/>
                <a:gd name="T38" fmla="*/ 2025 w 1960"/>
                <a:gd name="T39" fmla="*/ 1709 h 2705"/>
                <a:gd name="T40" fmla="*/ 1982 w 1960"/>
                <a:gd name="T41" fmla="*/ 1554 h 2705"/>
                <a:gd name="T42" fmla="*/ 1915 w 1960"/>
                <a:gd name="T43" fmla="*/ 1454 h 2705"/>
                <a:gd name="T44" fmla="*/ 1805 w 1960"/>
                <a:gd name="T45" fmla="*/ 1288 h 2705"/>
                <a:gd name="T46" fmla="*/ 1704 w 1960"/>
                <a:gd name="T47" fmla="*/ 1167 h 2705"/>
                <a:gd name="T48" fmla="*/ 1639 w 1960"/>
                <a:gd name="T49" fmla="*/ 1023 h 2705"/>
                <a:gd name="T50" fmla="*/ 1594 w 1960"/>
                <a:gd name="T51" fmla="*/ 945 h 2705"/>
                <a:gd name="T52" fmla="*/ 1583 w 1960"/>
                <a:gd name="T53" fmla="*/ 913 h 2705"/>
                <a:gd name="T54" fmla="*/ 1561 w 1960"/>
                <a:gd name="T55" fmla="*/ 880 h 2705"/>
                <a:gd name="T56" fmla="*/ 1484 w 1960"/>
                <a:gd name="T57" fmla="*/ 725 h 2705"/>
                <a:gd name="T58" fmla="*/ 1451 w 1960"/>
                <a:gd name="T59" fmla="*/ 691 h 2705"/>
                <a:gd name="T60" fmla="*/ 1406 w 1960"/>
                <a:gd name="T61" fmla="*/ 614 h 2705"/>
                <a:gd name="T62" fmla="*/ 1329 w 1960"/>
                <a:gd name="T63" fmla="*/ 393 h 2705"/>
                <a:gd name="T64" fmla="*/ 1274 w 1960"/>
                <a:gd name="T65" fmla="*/ 293 h 2705"/>
                <a:gd name="T66" fmla="*/ 1141 w 1960"/>
                <a:gd name="T67" fmla="*/ 61 h 2705"/>
                <a:gd name="T68" fmla="*/ 1052 w 1960"/>
                <a:gd name="T69" fmla="*/ 17 h 2705"/>
                <a:gd name="T70" fmla="*/ 1020 w 1960"/>
                <a:gd name="T71" fmla="*/ 95 h 2705"/>
                <a:gd name="T72" fmla="*/ 964 w 1960"/>
                <a:gd name="T73" fmla="*/ 283 h 2705"/>
                <a:gd name="T74" fmla="*/ 953 w 1960"/>
                <a:gd name="T75" fmla="*/ 315 h 2705"/>
                <a:gd name="T76" fmla="*/ 942 w 1960"/>
                <a:gd name="T77" fmla="*/ 349 h 2705"/>
                <a:gd name="T78" fmla="*/ 931 w 1960"/>
                <a:gd name="T79" fmla="*/ 382 h 2705"/>
                <a:gd name="T80" fmla="*/ 897 w 1960"/>
                <a:gd name="T81" fmla="*/ 371 h 2705"/>
                <a:gd name="T82" fmla="*/ 843 w 1960"/>
                <a:gd name="T83" fmla="*/ 138 h 2705"/>
                <a:gd name="T84" fmla="*/ 710 w 1960"/>
                <a:gd name="T85" fmla="*/ 360 h 2705"/>
                <a:gd name="T86" fmla="*/ 621 w 1960"/>
                <a:gd name="T87" fmla="*/ 625 h 2705"/>
                <a:gd name="T88" fmla="*/ 588 w 1960"/>
                <a:gd name="T89" fmla="*/ 636 h 2705"/>
                <a:gd name="T90" fmla="*/ 500 w 1960"/>
                <a:gd name="T91" fmla="*/ 647 h 2705"/>
                <a:gd name="T92" fmla="*/ 411 w 1960"/>
                <a:gd name="T93" fmla="*/ 758 h 2705"/>
                <a:gd name="T94" fmla="*/ 367 w 1960"/>
                <a:gd name="T95" fmla="*/ 979 h 2705"/>
                <a:gd name="T96" fmla="*/ 278 w 1960"/>
                <a:gd name="T97" fmla="*/ 1156 h 2705"/>
                <a:gd name="T98" fmla="*/ 235 w 1960"/>
                <a:gd name="T99" fmla="*/ 1288 h 2705"/>
                <a:gd name="T100" fmla="*/ 213 w 1960"/>
                <a:gd name="T101" fmla="*/ 1322 h 2705"/>
                <a:gd name="T102" fmla="*/ 190 w 1960"/>
                <a:gd name="T103" fmla="*/ 1389 h 2705"/>
                <a:gd name="T104" fmla="*/ 101 w 1960"/>
                <a:gd name="T105" fmla="*/ 1532 h 2705"/>
                <a:gd name="T106" fmla="*/ 36 w 1960"/>
                <a:gd name="T107" fmla="*/ 1753 h 2705"/>
                <a:gd name="T108" fmla="*/ 13 w 1960"/>
                <a:gd name="T109" fmla="*/ 1864 h 2705"/>
                <a:gd name="T110" fmla="*/ 2 w 1960"/>
                <a:gd name="T111" fmla="*/ 2030 h 2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60" h="2705">
                  <a:moveTo>
                    <a:pt x="2" y="1823"/>
                  </a:moveTo>
                  <a:cubicBezTo>
                    <a:pt x="5" y="1965"/>
                    <a:pt x="7" y="2108"/>
                    <a:pt x="12" y="2250"/>
                  </a:cubicBezTo>
                  <a:cubicBezTo>
                    <a:pt x="14" y="2300"/>
                    <a:pt x="0" y="2410"/>
                    <a:pt x="62" y="2428"/>
                  </a:cubicBezTo>
                  <a:cubicBezTo>
                    <a:pt x="78" y="2425"/>
                    <a:pt x="95" y="2423"/>
                    <a:pt x="111" y="2419"/>
                  </a:cubicBezTo>
                  <a:cubicBezTo>
                    <a:pt x="121" y="2417"/>
                    <a:pt x="131" y="2404"/>
                    <a:pt x="141" y="2409"/>
                  </a:cubicBezTo>
                  <a:cubicBezTo>
                    <a:pt x="150" y="2413"/>
                    <a:pt x="144" y="2431"/>
                    <a:pt x="151" y="2438"/>
                  </a:cubicBezTo>
                  <a:cubicBezTo>
                    <a:pt x="211" y="2497"/>
                    <a:pt x="242" y="2481"/>
                    <a:pt x="330" y="2488"/>
                  </a:cubicBezTo>
                  <a:cubicBezTo>
                    <a:pt x="365" y="2523"/>
                    <a:pt x="410" y="2566"/>
                    <a:pt x="439" y="2607"/>
                  </a:cubicBezTo>
                  <a:cubicBezTo>
                    <a:pt x="478" y="2661"/>
                    <a:pt x="435" y="2639"/>
                    <a:pt x="489" y="2657"/>
                  </a:cubicBezTo>
                  <a:cubicBezTo>
                    <a:pt x="516" y="2699"/>
                    <a:pt x="506" y="2705"/>
                    <a:pt x="578" y="2677"/>
                  </a:cubicBezTo>
                  <a:cubicBezTo>
                    <a:pt x="600" y="2668"/>
                    <a:pt x="618" y="2650"/>
                    <a:pt x="638" y="2637"/>
                  </a:cubicBezTo>
                  <a:cubicBezTo>
                    <a:pt x="648" y="2630"/>
                    <a:pt x="667" y="2617"/>
                    <a:pt x="667" y="2617"/>
                  </a:cubicBezTo>
                  <a:cubicBezTo>
                    <a:pt x="770" y="2621"/>
                    <a:pt x="880" y="2655"/>
                    <a:pt x="975" y="2617"/>
                  </a:cubicBezTo>
                  <a:cubicBezTo>
                    <a:pt x="1038" y="2591"/>
                    <a:pt x="1061" y="2486"/>
                    <a:pt x="1144" y="2458"/>
                  </a:cubicBezTo>
                  <a:cubicBezTo>
                    <a:pt x="1208" y="2471"/>
                    <a:pt x="1271" y="2487"/>
                    <a:pt x="1333" y="2508"/>
                  </a:cubicBezTo>
                  <a:cubicBezTo>
                    <a:pt x="1432" y="2505"/>
                    <a:pt x="1532" y="2504"/>
                    <a:pt x="1631" y="2498"/>
                  </a:cubicBezTo>
                  <a:cubicBezTo>
                    <a:pt x="1667" y="2496"/>
                    <a:pt x="1677" y="2481"/>
                    <a:pt x="1710" y="2468"/>
                  </a:cubicBezTo>
                  <a:cubicBezTo>
                    <a:pt x="1777" y="2441"/>
                    <a:pt x="1849" y="2426"/>
                    <a:pt x="1919" y="2409"/>
                  </a:cubicBezTo>
                  <a:cubicBezTo>
                    <a:pt x="1960" y="2285"/>
                    <a:pt x="1944" y="2103"/>
                    <a:pt x="1869" y="1991"/>
                  </a:cubicBezTo>
                  <a:cubicBezTo>
                    <a:pt x="1830" y="1838"/>
                    <a:pt x="1959" y="1628"/>
                    <a:pt x="1819" y="1535"/>
                  </a:cubicBezTo>
                  <a:cubicBezTo>
                    <a:pt x="1810" y="1492"/>
                    <a:pt x="1805" y="1433"/>
                    <a:pt x="1780" y="1396"/>
                  </a:cubicBezTo>
                  <a:cubicBezTo>
                    <a:pt x="1760" y="1366"/>
                    <a:pt x="1732" y="1340"/>
                    <a:pt x="1720" y="1306"/>
                  </a:cubicBezTo>
                  <a:cubicBezTo>
                    <a:pt x="1698" y="1241"/>
                    <a:pt x="1676" y="1199"/>
                    <a:pt x="1621" y="1157"/>
                  </a:cubicBezTo>
                  <a:cubicBezTo>
                    <a:pt x="1603" y="1103"/>
                    <a:pt x="1569" y="1086"/>
                    <a:pt x="1531" y="1048"/>
                  </a:cubicBezTo>
                  <a:cubicBezTo>
                    <a:pt x="1514" y="998"/>
                    <a:pt x="1504" y="962"/>
                    <a:pt x="1472" y="919"/>
                  </a:cubicBezTo>
                  <a:cubicBezTo>
                    <a:pt x="1450" y="852"/>
                    <a:pt x="1479" y="931"/>
                    <a:pt x="1432" y="849"/>
                  </a:cubicBezTo>
                  <a:cubicBezTo>
                    <a:pt x="1427" y="840"/>
                    <a:pt x="1427" y="829"/>
                    <a:pt x="1422" y="820"/>
                  </a:cubicBezTo>
                  <a:cubicBezTo>
                    <a:pt x="1417" y="809"/>
                    <a:pt x="1409" y="800"/>
                    <a:pt x="1402" y="790"/>
                  </a:cubicBezTo>
                  <a:cubicBezTo>
                    <a:pt x="1388" y="734"/>
                    <a:pt x="1371" y="696"/>
                    <a:pt x="1333" y="651"/>
                  </a:cubicBezTo>
                  <a:cubicBezTo>
                    <a:pt x="1324" y="640"/>
                    <a:pt x="1311" y="633"/>
                    <a:pt x="1303" y="621"/>
                  </a:cubicBezTo>
                  <a:cubicBezTo>
                    <a:pt x="1287" y="599"/>
                    <a:pt x="1278" y="573"/>
                    <a:pt x="1263" y="551"/>
                  </a:cubicBezTo>
                  <a:cubicBezTo>
                    <a:pt x="1245" y="480"/>
                    <a:pt x="1217" y="422"/>
                    <a:pt x="1194" y="353"/>
                  </a:cubicBezTo>
                  <a:cubicBezTo>
                    <a:pt x="1184" y="323"/>
                    <a:pt x="1157" y="292"/>
                    <a:pt x="1144" y="263"/>
                  </a:cubicBezTo>
                  <a:cubicBezTo>
                    <a:pt x="1110" y="187"/>
                    <a:pt x="1086" y="116"/>
                    <a:pt x="1025" y="55"/>
                  </a:cubicBezTo>
                  <a:cubicBezTo>
                    <a:pt x="1007" y="0"/>
                    <a:pt x="999" y="2"/>
                    <a:pt x="945" y="15"/>
                  </a:cubicBezTo>
                  <a:cubicBezTo>
                    <a:pt x="927" y="95"/>
                    <a:pt x="949" y="19"/>
                    <a:pt x="916" y="85"/>
                  </a:cubicBezTo>
                  <a:cubicBezTo>
                    <a:pt x="891" y="135"/>
                    <a:pt x="884" y="200"/>
                    <a:pt x="866" y="254"/>
                  </a:cubicBezTo>
                  <a:cubicBezTo>
                    <a:pt x="863" y="264"/>
                    <a:pt x="859" y="273"/>
                    <a:pt x="856" y="283"/>
                  </a:cubicBezTo>
                  <a:cubicBezTo>
                    <a:pt x="853" y="293"/>
                    <a:pt x="849" y="303"/>
                    <a:pt x="846" y="313"/>
                  </a:cubicBezTo>
                  <a:cubicBezTo>
                    <a:pt x="843" y="323"/>
                    <a:pt x="836" y="343"/>
                    <a:pt x="836" y="343"/>
                  </a:cubicBezTo>
                  <a:cubicBezTo>
                    <a:pt x="826" y="340"/>
                    <a:pt x="812" y="342"/>
                    <a:pt x="806" y="333"/>
                  </a:cubicBezTo>
                  <a:cubicBezTo>
                    <a:pt x="774" y="286"/>
                    <a:pt x="803" y="192"/>
                    <a:pt x="757" y="124"/>
                  </a:cubicBezTo>
                  <a:cubicBezTo>
                    <a:pt x="685" y="172"/>
                    <a:pt x="663" y="246"/>
                    <a:pt x="638" y="323"/>
                  </a:cubicBezTo>
                  <a:cubicBezTo>
                    <a:pt x="612" y="403"/>
                    <a:pt x="585" y="482"/>
                    <a:pt x="558" y="561"/>
                  </a:cubicBezTo>
                  <a:cubicBezTo>
                    <a:pt x="555" y="571"/>
                    <a:pt x="538" y="569"/>
                    <a:pt x="528" y="571"/>
                  </a:cubicBezTo>
                  <a:cubicBezTo>
                    <a:pt x="502" y="576"/>
                    <a:pt x="475" y="578"/>
                    <a:pt x="449" y="581"/>
                  </a:cubicBezTo>
                  <a:cubicBezTo>
                    <a:pt x="425" y="617"/>
                    <a:pt x="393" y="645"/>
                    <a:pt x="369" y="681"/>
                  </a:cubicBezTo>
                  <a:cubicBezTo>
                    <a:pt x="357" y="746"/>
                    <a:pt x="351" y="817"/>
                    <a:pt x="330" y="879"/>
                  </a:cubicBezTo>
                  <a:cubicBezTo>
                    <a:pt x="311" y="936"/>
                    <a:pt x="274" y="984"/>
                    <a:pt x="250" y="1038"/>
                  </a:cubicBezTo>
                  <a:cubicBezTo>
                    <a:pt x="234" y="1075"/>
                    <a:pt x="229" y="1120"/>
                    <a:pt x="211" y="1157"/>
                  </a:cubicBezTo>
                  <a:cubicBezTo>
                    <a:pt x="206" y="1168"/>
                    <a:pt x="196" y="1176"/>
                    <a:pt x="191" y="1187"/>
                  </a:cubicBezTo>
                  <a:cubicBezTo>
                    <a:pt x="182" y="1206"/>
                    <a:pt x="178" y="1227"/>
                    <a:pt x="171" y="1247"/>
                  </a:cubicBezTo>
                  <a:cubicBezTo>
                    <a:pt x="157" y="1289"/>
                    <a:pt x="109" y="1334"/>
                    <a:pt x="91" y="1376"/>
                  </a:cubicBezTo>
                  <a:cubicBezTo>
                    <a:pt x="63" y="1440"/>
                    <a:pt x="54" y="1509"/>
                    <a:pt x="32" y="1574"/>
                  </a:cubicBezTo>
                  <a:cubicBezTo>
                    <a:pt x="27" y="1608"/>
                    <a:pt x="16" y="1640"/>
                    <a:pt x="12" y="1674"/>
                  </a:cubicBezTo>
                  <a:cubicBezTo>
                    <a:pt x="6" y="1723"/>
                    <a:pt x="2" y="1823"/>
                    <a:pt x="2" y="1823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8691" name="Freeform 7"/>
            <p:cNvSpPr>
              <a:spLocks/>
            </p:cNvSpPr>
            <p:nvPr/>
          </p:nvSpPr>
          <p:spPr bwMode="auto">
            <a:xfrm>
              <a:off x="1766" y="373"/>
              <a:ext cx="2182" cy="3012"/>
            </a:xfrm>
            <a:custGeom>
              <a:avLst/>
              <a:gdLst>
                <a:gd name="T0" fmla="*/ 2 w 1960"/>
                <a:gd name="T1" fmla="*/ 2030 h 2705"/>
                <a:gd name="T2" fmla="*/ 13 w 1960"/>
                <a:gd name="T3" fmla="*/ 2505 h 2705"/>
                <a:gd name="T4" fmla="*/ 69 w 1960"/>
                <a:gd name="T5" fmla="*/ 2704 h 2705"/>
                <a:gd name="T6" fmla="*/ 124 w 1960"/>
                <a:gd name="T7" fmla="*/ 2694 h 2705"/>
                <a:gd name="T8" fmla="*/ 157 w 1960"/>
                <a:gd name="T9" fmla="*/ 2682 h 2705"/>
                <a:gd name="T10" fmla="*/ 168 w 1960"/>
                <a:gd name="T11" fmla="*/ 2715 h 2705"/>
                <a:gd name="T12" fmla="*/ 367 w 1960"/>
                <a:gd name="T13" fmla="*/ 2770 h 2705"/>
                <a:gd name="T14" fmla="*/ 489 w 1960"/>
                <a:gd name="T15" fmla="*/ 2903 h 2705"/>
                <a:gd name="T16" fmla="*/ 544 w 1960"/>
                <a:gd name="T17" fmla="*/ 2959 h 2705"/>
                <a:gd name="T18" fmla="*/ 643 w 1960"/>
                <a:gd name="T19" fmla="*/ 2981 h 2705"/>
                <a:gd name="T20" fmla="*/ 710 w 1960"/>
                <a:gd name="T21" fmla="*/ 2936 h 2705"/>
                <a:gd name="T22" fmla="*/ 743 w 1960"/>
                <a:gd name="T23" fmla="*/ 2914 h 2705"/>
                <a:gd name="T24" fmla="*/ 1085 w 1960"/>
                <a:gd name="T25" fmla="*/ 2914 h 2705"/>
                <a:gd name="T26" fmla="*/ 1274 w 1960"/>
                <a:gd name="T27" fmla="*/ 2737 h 2705"/>
                <a:gd name="T28" fmla="*/ 1484 w 1960"/>
                <a:gd name="T29" fmla="*/ 2793 h 2705"/>
                <a:gd name="T30" fmla="*/ 1816 w 1960"/>
                <a:gd name="T31" fmla="*/ 2782 h 2705"/>
                <a:gd name="T32" fmla="*/ 1904 w 1960"/>
                <a:gd name="T33" fmla="*/ 2748 h 2705"/>
                <a:gd name="T34" fmla="*/ 2136 w 1960"/>
                <a:gd name="T35" fmla="*/ 2682 h 2705"/>
                <a:gd name="T36" fmla="*/ 2081 w 1960"/>
                <a:gd name="T37" fmla="*/ 2217 h 2705"/>
                <a:gd name="T38" fmla="*/ 2025 w 1960"/>
                <a:gd name="T39" fmla="*/ 1709 h 2705"/>
                <a:gd name="T40" fmla="*/ 1982 w 1960"/>
                <a:gd name="T41" fmla="*/ 1554 h 2705"/>
                <a:gd name="T42" fmla="*/ 1915 w 1960"/>
                <a:gd name="T43" fmla="*/ 1454 h 2705"/>
                <a:gd name="T44" fmla="*/ 1805 w 1960"/>
                <a:gd name="T45" fmla="*/ 1288 h 2705"/>
                <a:gd name="T46" fmla="*/ 1704 w 1960"/>
                <a:gd name="T47" fmla="*/ 1167 h 2705"/>
                <a:gd name="T48" fmla="*/ 1639 w 1960"/>
                <a:gd name="T49" fmla="*/ 1023 h 2705"/>
                <a:gd name="T50" fmla="*/ 1594 w 1960"/>
                <a:gd name="T51" fmla="*/ 945 h 2705"/>
                <a:gd name="T52" fmla="*/ 1583 w 1960"/>
                <a:gd name="T53" fmla="*/ 913 h 2705"/>
                <a:gd name="T54" fmla="*/ 1561 w 1960"/>
                <a:gd name="T55" fmla="*/ 880 h 2705"/>
                <a:gd name="T56" fmla="*/ 1484 w 1960"/>
                <a:gd name="T57" fmla="*/ 725 h 2705"/>
                <a:gd name="T58" fmla="*/ 1451 w 1960"/>
                <a:gd name="T59" fmla="*/ 691 h 2705"/>
                <a:gd name="T60" fmla="*/ 1406 w 1960"/>
                <a:gd name="T61" fmla="*/ 614 h 2705"/>
                <a:gd name="T62" fmla="*/ 1329 w 1960"/>
                <a:gd name="T63" fmla="*/ 393 h 2705"/>
                <a:gd name="T64" fmla="*/ 1274 w 1960"/>
                <a:gd name="T65" fmla="*/ 293 h 2705"/>
                <a:gd name="T66" fmla="*/ 1141 w 1960"/>
                <a:gd name="T67" fmla="*/ 61 h 2705"/>
                <a:gd name="T68" fmla="*/ 1052 w 1960"/>
                <a:gd name="T69" fmla="*/ 17 h 2705"/>
                <a:gd name="T70" fmla="*/ 1020 w 1960"/>
                <a:gd name="T71" fmla="*/ 95 h 2705"/>
                <a:gd name="T72" fmla="*/ 964 w 1960"/>
                <a:gd name="T73" fmla="*/ 283 h 2705"/>
                <a:gd name="T74" fmla="*/ 953 w 1960"/>
                <a:gd name="T75" fmla="*/ 315 h 2705"/>
                <a:gd name="T76" fmla="*/ 942 w 1960"/>
                <a:gd name="T77" fmla="*/ 349 h 2705"/>
                <a:gd name="T78" fmla="*/ 931 w 1960"/>
                <a:gd name="T79" fmla="*/ 382 h 2705"/>
                <a:gd name="T80" fmla="*/ 897 w 1960"/>
                <a:gd name="T81" fmla="*/ 371 h 2705"/>
                <a:gd name="T82" fmla="*/ 843 w 1960"/>
                <a:gd name="T83" fmla="*/ 138 h 2705"/>
                <a:gd name="T84" fmla="*/ 710 w 1960"/>
                <a:gd name="T85" fmla="*/ 360 h 2705"/>
                <a:gd name="T86" fmla="*/ 621 w 1960"/>
                <a:gd name="T87" fmla="*/ 625 h 2705"/>
                <a:gd name="T88" fmla="*/ 588 w 1960"/>
                <a:gd name="T89" fmla="*/ 636 h 2705"/>
                <a:gd name="T90" fmla="*/ 500 w 1960"/>
                <a:gd name="T91" fmla="*/ 647 h 2705"/>
                <a:gd name="T92" fmla="*/ 411 w 1960"/>
                <a:gd name="T93" fmla="*/ 758 h 2705"/>
                <a:gd name="T94" fmla="*/ 367 w 1960"/>
                <a:gd name="T95" fmla="*/ 979 h 2705"/>
                <a:gd name="T96" fmla="*/ 278 w 1960"/>
                <a:gd name="T97" fmla="*/ 1156 h 2705"/>
                <a:gd name="T98" fmla="*/ 235 w 1960"/>
                <a:gd name="T99" fmla="*/ 1288 h 2705"/>
                <a:gd name="T100" fmla="*/ 213 w 1960"/>
                <a:gd name="T101" fmla="*/ 1322 h 2705"/>
                <a:gd name="T102" fmla="*/ 190 w 1960"/>
                <a:gd name="T103" fmla="*/ 1389 h 2705"/>
                <a:gd name="T104" fmla="*/ 101 w 1960"/>
                <a:gd name="T105" fmla="*/ 1532 h 2705"/>
                <a:gd name="T106" fmla="*/ 36 w 1960"/>
                <a:gd name="T107" fmla="*/ 1753 h 2705"/>
                <a:gd name="T108" fmla="*/ 13 w 1960"/>
                <a:gd name="T109" fmla="*/ 1864 h 2705"/>
                <a:gd name="T110" fmla="*/ 2 w 1960"/>
                <a:gd name="T111" fmla="*/ 2030 h 2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60" h="2705">
                  <a:moveTo>
                    <a:pt x="2" y="1823"/>
                  </a:moveTo>
                  <a:cubicBezTo>
                    <a:pt x="5" y="1965"/>
                    <a:pt x="7" y="2108"/>
                    <a:pt x="12" y="2250"/>
                  </a:cubicBezTo>
                  <a:cubicBezTo>
                    <a:pt x="14" y="2300"/>
                    <a:pt x="0" y="2410"/>
                    <a:pt x="62" y="2428"/>
                  </a:cubicBezTo>
                  <a:cubicBezTo>
                    <a:pt x="78" y="2425"/>
                    <a:pt x="95" y="2423"/>
                    <a:pt x="111" y="2419"/>
                  </a:cubicBezTo>
                  <a:cubicBezTo>
                    <a:pt x="121" y="2417"/>
                    <a:pt x="131" y="2404"/>
                    <a:pt x="141" y="2409"/>
                  </a:cubicBezTo>
                  <a:cubicBezTo>
                    <a:pt x="150" y="2413"/>
                    <a:pt x="144" y="2431"/>
                    <a:pt x="151" y="2438"/>
                  </a:cubicBezTo>
                  <a:cubicBezTo>
                    <a:pt x="211" y="2497"/>
                    <a:pt x="242" y="2481"/>
                    <a:pt x="330" y="2488"/>
                  </a:cubicBezTo>
                  <a:cubicBezTo>
                    <a:pt x="365" y="2523"/>
                    <a:pt x="410" y="2566"/>
                    <a:pt x="439" y="2607"/>
                  </a:cubicBezTo>
                  <a:cubicBezTo>
                    <a:pt x="478" y="2661"/>
                    <a:pt x="435" y="2639"/>
                    <a:pt x="489" y="2657"/>
                  </a:cubicBezTo>
                  <a:cubicBezTo>
                    <a:pt x="516" y="2699"/>
                    <a:pt x="506" y="2705"/>
                    <a:pt x="578" y="2677"/>
                  </a:cubicBezTo>
                  <a:cubicBezTo>
                    <a:pt x="600" y="2668"/>
                    <a:pt x="618" y="2650"/>
                    <a:pt x="638" y="2637"/>
                  </a:cubicBezTo>
                  <a:cubicBezTo>
                    <a:pt x="648" y="2630"/>
                    <a:pt x="667" y="2617"/>
                    <a:pt x="667" y="2617"/>
                  </a:cubicBezTo>
                  <a:cubicBezTo>
                    <a:pt x="770" y="2621"/>
                    <a:pt x="880" y="2655"/>
                    <a:pt x="975" y="2617"/>
                  </a:cubicBezTo>
                  <a:cubicBezTo>
                    <a:pt x="1038" y="2591"/>
                    <a:pt x="1061" y="2486"/>
                    <a:pt x="1144" y="2458"/>
                  </a:cubicBezTo>
                  <a:cubicBezTo>
                    <a:pt x="1208" y="2471"/>
                    <a:pt x="1271" y="2487"/>
                    <a:pt x="1333" y="2508"/>
                  </a:cubicBezTo>
                  <a:cubicBezTo>
                    <a:pt x="1432" y="2505"/>
                    <a:pt x="1532" y="2504"/>
                    <a:pt x="1631" y="2498"/>
                  </a:cubicBezTo>
                  <a:cubicBezTo>
                    <a:pt x="1667" y="2496"/>
                    <a:pt x="1677" y="2481"/>
                    <a:pt x="1710" y="2468"/>
                  </a:cubicBezTo>
                  <a:cubicBezTo>
                    <a:pt x="1777" y="2441"/>
                    <a:pt x="1849" y="2426"/>
                    <a:pt x="1919" y="2409"/>
                  </a:cubicBezTo>
                  <a:cubicBezTo>
                    <a:pt x="1960" y="2285"/>
                    <a:pt x="1944" y="2103"/>
                    <a:pt x="1869" y="1991"/>
                  </a:cubicBezTo>
                  <a:cubicBezTo>
                    <a:pt x="1830" y="1838"/>
                    <a:pt x="1959" y="1628"/>
                    <a:pt x="1819" y="1535"/>
                  </a:cubicBezTo>
                  <a:cubicBezTo>
                    <a:pt x="1810" y="1492"/>
                    <a:pt x="1805" y="1433"/>
                    <a:pt x="1780" y="1396"/>
                  </a:cubicBezTo>
                  <a:cubicBezTo>
                    <a:pt x="1760" y="1366"/>
                    <a:pt x="1732" y="1340"/>
                    <a:pt x="1720" y="1306"/>
                  </a:cubicBezTo>
                  <a:cubicBezTo>
                    <a:pt x="1698" y="1241"/>
                    <a:pt x="1676" y="1199"/>
                    <a:pt x="1621" y="1157"/>
                  </a:cubicBezTo>
                  <a:cubicBezTo>
                    <a:pt x="1603" y="1103"/>
                    <a:pt x="1569" y="1086"/>
                    <a:pt x="1531" y="1048"/>
                  </a:cubicBezTo>
                  <a:cubicBezTo>
                    <a:pt x="1514" y="998"/>
                    <a:pt x="1504" y="962"/>
                    <a:pt x="1472" y="919"/>
                  </a:cubicBezTo>
                  <a:cubicBezTo>
                    <a:pt x="1450" y="852"/>
                    <a:pt x="1479" y="931"/>
                    <a:pt x="1432" y="849"/>
                  </a:cubicBezTo>
                  <a:cubicBezTo>
                    <a:pt x="1427" y="840"/>
                    <a:pt x="1427" y="829"/>
                    <a:pt x="1422" y="820"/>
                  </a:cubicBezTo>
                  <a:cubicBezTo>
                    <a:pt x="1417" y="809"/>
                    <a:pt x="1409" y="800"/>
                    <a:pt x="1402" y="790"/>
                  </a:cubicBezTo>
                  <a:cubicBezTo>
                    <a:pt x="1388" y="734"/>
                    <a:pt x="1371" y="696"/>
                    <a:pt x="1333" y="651"/>
                  </a:cubicBezTo>
                  <a:cubicBezTo>
                    <a:pt x="1324" y="640"/>
                    <a:pt x="1311" y="633"/>
                    <a:pt x="1303" y="621"/>
                  </a:cubicBezTo>
                  <a:cubicBezTo>
                    <a:pt x="1287" y="599"/>
                    <a:pt x="1278" y="573"/>
                    <a:pt x="1263" y="551"/>
                  </a:cubicBezTo>
                  <a:cubicBezTo>
                    <a:pt x="1245" y="480"/>
                    <a:pt x="1217" y="422"/>
                    <a:pt x="1194" y="353"/>
                  </a:cubicBezTo>
                  <a:cubicBezTo>
                    <a:pt x="1184" y="323"/>
                    <a:pt x="1157" y="292"/>
                    <a:pt x="1144" y="263"/>
                  </a:cubicBezTo>
                  <a:cubicBezTo>
                    <a:pt x="1110" y="187"/>
                    <a:pt x="1086" y="116"/>
                    <a:pt x="1025" y="55"/>
                  </a:cubicBezTo>
                  <a:cubicBezTo>
                    <a:pt x="1007" y="0"/>
                    <a:pt x="999" y="2"/>
                    <a:pt x="945" y="15"/>
                  </a:cubicBezTo>
                  <a:cubicBezTo>
                    <a:pt x="927" y="95"/>
                    <a:pt x="949" y="19"/>
                    <a:pt x="916" y="85"/>
                  </a:cubicBezTo>
                  <a:cubicBezTo>
                    <a:pt x="891" y="135"/>
                    <a:pt x="884" y="200"/>
                    <a:pt x="866" y="254"/>
                  </a:cubicBezTo>
                  <a:cubicBezTo>
                    <a:pt x="863" y="264"/>
                    <a:pt x="859" y="273"/>
                    <a:pt x="856" y="283"/>
                  </a:cubicBezTo>
                  <a:cubicBezTo>
                    <a:pt x="853" y="293"/>
                    <a:pt x="849" y="303"/>
                    <a:pt x="846" y="313"/>
                  </a:cubicBezTo>
                  <a:cubicBezTo>
                    <a:pt x="843" y="323"/>
                    <a:pt x="836" y="343"/>
                    <a:pt x="836" y="343"/>
                  </a:cubicBezTo>
                  <a:cubicBezTo>
                    <a:pt x="826" y="340"/>
                    <a:pt x="812" y="342"/>
                    <a:pt x="806" y="333"/>
                  </a:cubicBezTo>
                  <a:cubicBezTo>
                    <a:pt x="774" y="286"/>
                    <a:pt x="803" y="192"/>
                    <a:pt x="757" y="124"/>
                  </a:cubicBezTo>
                  <a:cubicBezTo>
                    <a:pt x="685" y="172"/>
                    <a:pt x="663" y="246"/>
                    <a:pt x="638" y="323"/>
                  </a:cubicBezTo>
                  <a:cubicBezTo>
                    <a:pt x="612" y="403"/>
                    <a:pt x="585" y="482"/>
                    <a:pt x="558" y="561"/>
                  </a:cubicBezTo>
                  <a:cubicBezTo>
                    <a:pt x="555" y="571"/>
                    <a:pt x="538" y="569"/>
                    <a:pt x="528" y="571"/>
                  </a:cubicBezTo>
                  <a:cubicBezTo>
                    <a:pt x="502" y="576"/>
                    <a:pt x="475" y="578"/>
                    <a:pt x="449" y="581"/>
                  </a:cubicBezTo>
                  <a:cubicBezTo>
                    <a:pt x="425" y="617"/>
                    <a:pt x="393" y="645"/>
                    <a:pt x="369" y="681"/>
                  </a:cubicBezTo>
                  <a:cubicBezTo>
                    <a:pt x="357" y="746"/>
                    <a:pt x="351" y="817"/>
                    <a:pt x="330" y="879"/>
                  </a:cubicBezTo>
                  <a:cubicBezTo>
                    <a:pt x="311" y="936"/>
                    <a:pt x="274" y="984"/>
                    <a:pt x="250" y="1038"/>
                  </a:cubicBezTo>
                  <a:cubicBezTo>
                    <a:pt x="234" y="1075"/>
                    <a:pt x="229" y="1120"/>
                    <a:pt x="211" y="1157"/>
                  </a:cubicBezTo>
                  <a:cubicBezTo>
                    <a:pt x="206" y="1168"/>
                    <a:pt x="196" y="1176"/>
                    <a:pt x="191" y="1187"/>
                  </a:cubicBezTo>
                  <a:cubicBezTo>
                    <a:pt x="182" y="1206"/>
                    <a:pt x="178" y="1227"/>
                    <a:pt x="171" y="1247"/>
                  </a:cubicBezTo>
                  <a:cubicBezTo>
                    <a:pt x="157" y="1289"/>
                    <a:pt x="109" y="1334"/>
                    <a:pt x="91" y="1376"/>
                  </a:cubicBezTo>
                  <a:cubicBezTo>
                    <a:pt x="63" y="1440"/>
                    <a:pt x="54" y="1509"/>
                    <a:pt x="32" y="1574"/>
                  </a:cubicBezTo>
                  <a:cubicBezTo>
                    <a:pt x="27" y="1608"/>
                    <a:pt x="16" y="1640"/>
                    <a:pt x="12" y="1674"/>
                  </a:cubicBezTo>
                  <a:cubicBezTo>
                    <a:pt x="6" y="1723"/>
                    <a:pt x="2" y="1823"/>
                    <a:pt x="2" y="1823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675" name="Rectangle 15"/>
          <p:cNvSpPr>
            <a:spLocks noChangeArrowheads="1"/>
          </p:cNvSpPr>
          <p:nvPr/>
        </p:nvSpPr>
        <p:spPr bwMode="auto">
          <a:xfrm>
            <a:off x="1073776" y="2574108"/>
            <a:ext cx="6983412" cy="3600450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1073776" y="2574108"/>
            <a:ext cx="6983412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3726811" y="4013970"/>
            <a:ext cx="27352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300" b="1" dirty="0">
                <a:latin typeface="Arial" charset="0"/>
              </a:rPr>
              <a:t>Värderingar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3453205" y="1878684"/>
            <a:ext cx="27352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300" b="1" dirty="0">
                <a:latin typeface="Arial" charset="0"/>
              </a:rPr>
              <a:t>Symboler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27726" y="1131214"/>
            <a:ext cx="2986088" cy="992188"/>
            <a:chOff x="545" y="315"/>
            <a:chExt cx="1881" cy="625"/>
          </a:xfrm>
        </p:grpSpPr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545" y="315"/>
              <a:ext cx="5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sz="2300" dirty="0">
                  <a:latin typeface="Arial" charset="0"/>
                </a:rPr>
                <a:t>Ord</a:t>
              </a:r>
            </a:p>
          </p:txBody>
        </p:sp>
        <p:sp>
          <p:nvSpPr>
            <p:cNvPr id="28689" name="Line 19"/>
            <p:cNvSpPr>
              <a:spLocks noChangeShapeType="1"/>
            </p:cNvSpPr>
            <p:nvPr/>
          </p:nvSpPr>
          <p:spPr bwMode="auto">
            <a:xfrm flipH="1" flipV="1">
              <a:off x="1020" y="436"/>
              <a:ext cx="1406" cy="5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42397" y="1569844"/>
            <a:ext cx="3139666" cy="618644"/>
            <a:chOff x="415" y="591"/>
            <a:chExt cx="2011" cy="399"/>
          </a:xfrm>
        </p:grpSpPr>
        <p:sp>
          <p:nvSpPr>
            <p:cNvPr id="28686" name="Text Box 17"/>
            <p:cNvSpPr txBox="1">
              <a:spLocks noChangeArrowheads="1"/>
            </p:cNvSpPr>
            <p:nvPr/>
          </p:nvSpPr>
          <p:spPr bwMode="auto">
            <a:xfrm>
              <a:off x="415" y="591"/>
              <a:ext cx="77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sz="2300" dirty="0">
                  <a:latin typeface="Arial" charset="0"/>
                </a:rPr>
                <a:t>Ting</a:t>
              </a:r>
            </a:p>
          </p:txBody>
        </p:sp>
        <p:sp>
          <p:nvSpPr>
            <p:cNvPr id="28687" name="Line 20"/>
            <p:cNvSpPr>
              <a:spLocks noChangeShapeType="1"/>
            </p:cNvSpPr>
            <p:nvPr/>
          </p:nvSpPr>
          <p:spPr bwMode="auto">
            <a:xfrm flipH="1" flipV="1">
              <a:off x="1066" y="719"/>
              <a:ext cx="1360" cy="2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78513" y="2069426"/>
            <a:ext cx="3003549" cy="350838"/>
            <a:chOff x="534" y="906"/>
            <a:chExt cx="1892" cy="221"/>
          </a:xfrm>
        </p:grpSpPr>
        <p:sp>
          <p:nvSpPr>
            <p:cNvPr id="28684" name="Text Box 18"/>
            <p:cNvSpPr txBox="1">
              <a:spLocks noChangeArrowheads="1"/>
            </p:cNvSpPr>
            <p:nvPr/>
          </p:nvSpPr>
          <p:spPr bwMode="auto">
            <a:xfrm>
              <a:off x="534" y="906"/>
              <a:ext cx="113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sz="2300" dirty="0">
                  <a:latin typeface="Arial" charset="0"/>
                </a:rPr>
                <a:t>Handlingar</a:t>
              </a:r>
            </a:p>
          </p:txBody>
        </p:sp>
        <p:sp>
          <p:nvSpPr>
            <p:cNvPr id="28685" name="Line 21"/>
            <p:cNvSpPr>
              <a:spLocks noChangeShapeType="1"/>
            </p:cNvSpPr>
            <p:nvPr/>
          </p:nvSpPr>
          <p:spPr bwMode="auto">
            <a:xfrm flipH="1" flipV="1">
              <a:off x="1610" y="102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28710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001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sv-SE" sz="3000" dirty="0" smtClean="0">
              <a:solidFill>
                <a:srgbClr val="0074BC"/>
              </a:solidFill>
              <a:latin typeface="Verdana" charset="0"/>
              <a:ea typeface="ＭＳ Ｐゴシック" charset="-128"/>
            </a:endParaRP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Verklighetsförankring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Delaktighet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Kommunikation i vardagen</a:t>
            </a:r>
          </a:p>
        </p:txBody>
      </p:sp>
    </p:spTree>
    <p:extLst>
      <p:ext uri="{BB962C8B-B14F-4D97-AF65-F5344CB8AC3E}">
        <p14:creationId xmlns:p14="http://schemas.microsoft.com/office/powerpoint/2010/main" val="380847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16038" y="2975898"/>
            <a:ext cx="426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4000" b="1" dirty="0">
                <a:solidFill>
                  <a:srgbClr val="009600"/>
                </a:solidFill>
                <a:latin typeface="Verdana" charset="0"/>
              </a:rPr>
              <a:t>Värderingar</a:t>
            </a:r>
            <a:endParaRPr lang="en-GB" sz="4000" b="1" dirty="0">
              <a:solidFill>
                <a:srgbClr val="009600"/>
              </a:solidFill>
              <a:latin typeface="Verdana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44613" y="3658523"/>
            <a:ext cx="675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3500" dirty="0">
                <a:latin typeface="Verdana" charset="0"/>
              </a:rPr>
              <a:t>blir ”kittet”</a:t>
            </a:r>
            <a:r>
              <a:rPr lang="sv-SE" sz="3500" dirty="0" smtClean="0">
                <a:latin typeface="Verdana" charset="0"/>
              </a:rPr>
              <a:t> för det gemensamma</a:t>
            </a:r>
            <a:endParaRPr lang="en-GB" sz="3500" dirty="0">
              <a:latin typeface="Verdana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429125" y="549275"/>
            <a:ext cx="3527425" cy="1600200"/>
          </a:xfrm>
          <a:prstGeom prst="cloudCallout">
            <a:avLst>
              <a:gd name="adj1" fmla="val -33574"/>
              <a:gd name="adj2" fmla="val 102977"/>
            </a:avLst>
          </a:prstGeom>
          <a:solidFill>
            <a:schemeClr val="bg1"/>
          </a:solidFill>
          <a:ln w="25400">
            <a:solidFill>
              <a:srgbClr val="0074B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algn="ctr"/>
            <a:endParaRPr lang="en-GB" sz="2400">
              <a:latin typeface="Times New Roman" charset="0"/>
            </a:endParaRPr>
          </a:p>
        </p:txBody>
      </p:sp>
      <p:pic>
        <p:nvPicPr>
          <p:cNvPr id="33797" name="Picture 5" descr="stj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4333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stja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871">
            <a:off x="5530850" y="1058863"/>
            <a:ext cx="901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stja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5495">
            <a:off x="6588125" y="836613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454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 idx="4294967295"/>
          </p:nvPr>
        </p:nvSpPr>
        <p:spPr>
          <a:xfrm>
            <a:off x="297034" y="2044020"/>
            <a:ext cx="8306674" cy="14700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v-SE" sz="4000" b="1" dirty="0" smtClean="0">
                <a:solidFill>
                  <a:srgbClr val="00B050"/>
                </a:solidFill>
              </a:rPr>
              <a:t>Och hur kommunicerar vi då?</a:t>
            </a:r>
            <a:endParaRPr lang="sv-S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 idx="4294967295"/>
          </p:nvPr>
        </p:nvSpPr>
        <p:spPr>
          <a:xfrm>
            <a:off x="297034" y="2044020"/>
            <a:ext cx="8306674" cy="14700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v-SE" sz="4000" b="1" dirty="0" smtClean="0">
                <a:solidFill>
                  <a:srgbClr val="00B050"/>
                </a:solidFill>
              </a:rPr>
              <a:t/>
            </a:r>
            <a:br>
              <a:rPr lang="sv-SE" sz="4000" b="1" dirty="0" smtClean="0">
                <a:solidFill>
                  <a:srgbClr val="00B050"/>
                </a:solidFill>
              </a:rPr>
            </a:br>
            <a:r>
              <a:rPr lang="sv-SE" sz="4000" b="1" dirty="0">
                <a:solidFill>
                  <a:srgbClr val="00B050"/>
                </a:solidFill>
              </a:rPr>
              <a:t/>
            </a:r>
            <a:br>
              <a:rPr lang="sv-SE" sz="4000" b="1" dirty="0">
                <a:solidFill>
                  <a:srgbClr val="00B050"/>
                </a:solidFill>
              </a:rPr>
            </a:br>
            <a:r>
              <a:rPr lang="sv-SE" sz="4000" b="1" dirty="0" smtClean="0">
                <a:solidFill>
                  <a:srgbClr val="00B050"/>
                </a:solidFill>
              </a:rPr>
              <a:t>Och hur kommunicerar vi då?</a:t>
            </a:r>
            <a:br>
              <a:rPr lang="sv-SE" sz="4000" b="1" dirty="0" smtClean="0">
                <a:solidFill>
                  <a:srgbClr val="00B050"/>
                </a:solidFill>
              </a:rPr>
            </a:br>
            <a:r>
              <a:rPr lang="sv-SE" sz="4000" b="1" dirty="0">
                <a:solidFill>
                  <a:srgbClr val="00B050"/>
                </a:solidFill>
              </a:rPr>
              <a:t/>
            </a:r>
            <a:br>
              <a:rPr lang="sv-SE" sz="4000" b="1" dirty="0">
                <a:solidFill>
                  <a:srgbClr val="00B050"/>
                </a:solidFill>
              </a:rPr>
            </a:br>
            <a:r>
              <a:rPr lang="sv-SE" sz="4000" b="1" dirty="0" smtClean="0">
                <a:solidFill>
                  <a:srgbClr val="00B050"/>
                </a:solidFill>
              </a:rPr>
              <a:t>Och till vem?</a:t>
            </a:r>
            <a:endParaRPr lang="sv-S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 idx="4294967295"/>
          </p:nvPr>
        </p:nvSpPr>
        <p:spPr>
          <a:xfrm>
            <a:off x="297034" y="2044020"/>
            <a:ext cx="8306674" cy="14700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v-SE" sz="4000" b="1" dirty="0" smtClean="0">
                <a:solidFill>
                  <a:srgbClr val="00B050"/>
                </a:solidFill>
              </a:rPr>
              <a:t>Och då kom vi till visionen…</a:t>
            </a:r>
            <a:endParaRPr lang="sv-S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7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5"/>
          <p:cNvPicPr>
            <a:picLocks noChangeAspect="1"/>
          </p:cNvPicPr>
          <p:nvPr/>
        </p:nvPicPr>
        <p:blipFill rotWithShape="1">
          <a:blip r:embed="rId2"/>
          <a:srcRect l="-1766" r="-25"/>
          <a:stretch/>
        </p:blipFill>
        <p:spPr>
          <a:xfrm>
            <a:off x="583327" y="1575362"/>
            <a:ext cx="7700962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19138" y="1520825"/>
            <a:ext cx="7700962" cy="3937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verkningsgrad</a:t>
            </a:r>
            <a:r>
              <a:rPr lang="sv-SE" dirty="0"/>
              <a:t>, förhållandet mellan nyttiggjord och tillförd energi i ett system. I alla </a:t>
            </a:r>
            <a:r>
              <a:rPr lang="sv-SE" dirty="0" smtClean="0"/>
              <a:t>processer </a:t>
            </a:r>
            <a:r>
              <a:rPr lang="sv-SE" dirty="0"/>
              <a:t>uppstår förluster, vilket innebär minskad verkningsgrad.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dirty="0" smtClean="0"/>
              <a:t>Källa: </a:t>
            </a:r>
            <a:r>
              <a:rPr lang="sv-SE" sz="1600" i="1" dirty="0"/>
              <a:t>Nationalencyklopedin,</a:t>
            </a:r>
            <a:r>
              <a:rPr lang="sv-SE" sz="1600" dirty="0"/>
              <a:t> verkningsgrad. http://</a:t>
            </a:r>
            <a:r>
              <a:rPr lang="sv-SE" sz="1600" dirty="0" err="1"/>
              <a:t>www.ne.se</a:t>
            </a:r>
            <a:r>
              <a:rPr lang="sv-SE" sz="1600" dirty="0"/>
              <a:t>/uppslagsverk/encyklopedi/lång/verkningsgrad (hämtad 2017-05-20)</a:t>
            </a:r>
          </a:p>
        </p:txBody>
      </p:sp>
    </p:spTree>
    <p:extLst>
      <p:ext uri="{BB962C8B-B14F-4D97-AF65-F5344CB8AC3E}">
        <p14:creationId xmlns:p14="http://schemas.microsoft.com/office/powerpoint/2010/main" val="178739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719138" y="1520825"/>
            <a:ext cx="7700962" cy="393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sv-SE" kern="0" smtClean="0"/>
          </a:p>
          <a:p>
            <a:pPr marL="0" indent="0" algn="ctr">
              <a:buFont typeface="Wingdings" pitchFamily="2" charset="2"/>
              <a:buNone/>
            </a:pPr>
            <a:r>
              <a:rPr lang="sv-SE" sz="9600" kern="0" smtClean="0">
                <a:solidFill>
                  <a:srgbClr val="FF0000"/>
                </a:solidFill>
              </a:rPr>
              <a:t>≈ 5 %</a:t>
            </a:r>
            <a:endParaRPr lang="sv-SE" sz="96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719138" y="684212"/>
            <a:ext cx="7700962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ctr"/>
            <a:r>
              <a:rPr lang="sv-SE" b="1" kern="0" dirty="0" smtClean="0">
                <a:solidFill>
                  <a:srgbClr val="009600"/>
                </a:solidFill>
              </a:rPr>
              <a:t>Vision – känner ni igen er?</a:t>
            </a:r>
            <a:endParaRPr lang="sv-SE" b="1" kern="0" dirty="0">
              <a:solidFill>
                <a:srgbClr val="00960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719138" y="1520825"/>
            <a:ext cx="7700962" cy="393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kern="0" smtClean="0"/>
              <a:t>Hela livets sjukhus</a:t>
            </a:r>
          </a:p>
          <a:p>
            <a:r>
              <a:rPr lang="sv-SE" kern="0" smtClean="0"/>
              <a:t>I trygga, säkra händer</a:t>
            </a:r>
          </a:p>
          <a:p>
            <a:r>
              <a:rPr lang="sv-SE" kern="0" smtClean="0"/>
              <a:t>Rätt vård när och där du behöver</a:t>
            </a:r>
          </a:p>
          <a:p>
            <a:r>
              <a:rPr lang="sv-SE" kern="0" smtClean="0"/>
              <a:t>Patienten först</a:t>
            </a:r>
          </a:p>
          <a:p>
            <a:r>
              <a:rPr lang="sv-SE" kern="0" smtClean="0"/>
              <a:t>Din nära specialistvård</a:t>
            </a:r>
          </a:p>
          <a:p>
            <a:r>
              <a:rPr lang="sv-SE" kern="0" smtClean="0"/>
              <a:t>Vi är sjukhuset för hela ögat</a:t>
            </a:r>
          </a:p>
          <a:p>
            <a:r>
              <a:rPr lang="sv-SE" kern="0" smtClean="0"/>
              <a:t>En unik förmåga att möta varje individs behov och önskemål inom hälsa, vård och omsorg</a:t>
            </a:r>
          </a:p>
          <a:p>
            <a:r>
              <a:rPr lang="sv-SE" kern="0" smtClean="0"/>
              <a:t>En modern och flexibel organisation – rätt rustad för såväl nuvarande uppdrag som för framtida utmaningar</a:t>
            </a:r>
          </a:p>
          <a:p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44064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 idx="4294967295"/>
          </p:nvPr>
        </p:nvSpPr>
        <p:spPr>
          <a:xfrm>
            <a:off x="657453" y="2044020"/>
            <a:ext cx="7772400" cy="14700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v-SE" sz="6000" b="1" dirty="0" smtClean="0">
                <a:solidFill>
                  <a:srgbClr val="00B050"/>
                </a:solidFill>
              </a:rPr>
              <a:t>Och så börjar vi förstås med… varför?</a:t>
            </a:r>
            <a:endParaRPr lang="sv-SE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1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7"/>
          <p:cNvPicPr>
            <a:picLocks noChangeAspect="1"/>
          </p:cNvPicPr>
          <p:nvPr/>
        </p:nvPicPr>
        <p:blipFill>
          <a:blip r:embed="rId2"/>
          <a:srcRect l="-100942" r="-100942"/>
          <a:stretch>
            <a:fillRect/>
          </a:stretch>
        </p:blipFill>
        <p:spPr>
          <a:xfrm>
            <a:off x="-2187295" y="1125318"/>
            <a:ext cx="7700962" cy="3937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459" y="863412"/>
            <a:ext cx="3124200" cy="26035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30" y="2980871"/>
            <a:ext cx="2895600" cy="28067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421" y="3699814"/>
            <a:ext cx="3102428" cy="224971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328645" y="797717"/>
            <a:ext cx="2358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rgbClr val="009600"/>
                </a:solidFill>
              </a:rPr>
              <a:t>Hur gör andra?</a:t>
            </a:r>
          </a:p>
          <a:p>
            <a:pPr algn="l">
              <a:spcBef>
                <a:spcPts val="0"/>
              </a:spcBef>
            </a:pPr>
            <a:endParaRPr lang="sv-SE" sz="20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rgbClr val="009600"/>
                </a:solidFill>
              </a:rPr>
              <a:t>Exempel på </a:t>
            </a:r>
          </a:p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rgbClr val="009600"/>
                </a:solidFill>
              </a:rPr>
              <a:t>värderingar</a:t>
            </a:r>
          </a:p>
        </p:txBody>
      </p:sp>
    </p:spTree>
    <p:extLst>
      <p:ext uri="{BB962C8B-B14F-4D97-AF65-F5344CB8AC3E}">
        <p14:creationId xmlns:p14="http://schemas.microsoft.com/office/powerpoint/2010/main" val="33601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213569" y="676195"/>
            <a:ext cx="6428138" cy="482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b="1" kern="0" smtClean="0">
                <a:solidFill>
                  <a:srgbClr val="009600"/>
                </a:solidFill>
              </a:rPr>
              <a:t> Vision för vem?</a:t>
            </a:r>
            <a:endParaRPr lang="sv-SE" b="1" kern="0" dirty="0">
              <a:solidFill>
                <a:srgbClr val="00960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31" y="2975194"/>
            <a:ext cx="3289300" cy="24638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015342"/>
            <a:ext cx="3403600" cy="23876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454" y="767442"/>
            <a:ext cx="3606800" cy="22479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86" y="1373765"/>
            <a:ext cx="1841500" cy="1524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445168" y="2975194"/>
            <a:ext cx="200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1400" b="1" dirty="0" smtClean="0"/>
              <a:t>Makes </a:t>
            </a:r>
            <a:r>
              <a:rPr lang="sv-SE" sz="1400" b="1" dirty="0" err="1" smtClean="0"/>
              <a:t>people</a:t>
            </a:r>
            <a:r>
              <a:rPr lang="sv-SE" sz="1400" b="1" dirty="0" smtClean="0"/>
              <a:t> talk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477" y="458439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innehåll 6"/>
          <p:cNvPicPr>
            <a:picLocks noChangeAspect="1"/>
          </p:cNvPicPr>
          <p:nvPr/>
        </p:nvPicPr>
        <p:blipFill rotWithShape="1">
          <a:blip r:embed="rId2"/>
          <a:srcRect l="-26800" r="-26800"/>
          <a:stretch/>
        </p:blipFill>
        <p:spPr>
          <a:xfrm>
            <a:off x="-1095948" y="1011534"/>
            <a:ext cx="6299143" cy="155909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485" y="293914"/>
            <a:ext cx="4927600" cy="13716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043" y="925285"/>
            <a:ext cx="2686957" cy="10341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3817"/>
            <a:ext cx="3096769" cy="130139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333" y="1977826"/>
            <a:ext cx="2717800" cy="1524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86" y="2736939"/>
            <a:ext cx="4227286" cy="13595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3641288"/>
            <a:ext cx="3860800" cy="13843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0996" y="5170392"/>
            <a:ext cx="4020404" cy="787238"/>
          </a:xfrm>
          <a:prstGeom prst="rect">
            <a:avLst/>
          </a:prstGeom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152780" y="609844"/>
            <a:ext cx="6428138" cy="4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sz="1600" b="1" dirty="0" smtClean="0">
                <a:solidFill>
                  <a:srgbClr val="009600"/>
                </a:solidFill>
              </a:rPr>
              <a:t>Och några vårdvisioner…</a:t>
            </a:r>
            <a:endParaRPr lang="sv-SE" sz="1600" b="1" dirty="0">
              <a:solidFill>
                <a:srgbClr val="009600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6195" y="1788851"/>
            <a:ext cx="2235697" cy="150263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06400"/>
            <a:ext cx="3935468" cy="2086244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990812" y="2324832"/>
            <a:ext cx="11471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endParaRPr lang="sv-S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1612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/>
          <a:srcRect t="10674" b="10674"/>
          <a:stretch>
            <a:fillRect/>
          </a:stretch>
        </p:blipFill>
        <p:spPr>
          <a:xfrm>
            <a:off x="719138" y="1520825"/>
            <a:ext cx="7700962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1063" y="587486"/>
            <a:ext cx="8229600" cy="1080000"/>
          </a:xfrm>
        </p:spPr>
        <p:txBody>
          <a:bodyPr/>
          <a:lstStyle/>
          <a:p>
            <a:r>
              <a:rPr lang="sv-SE" dirty="0" smtClean="0"/>
              <a:t>Management trender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675"/>
            <a:ext cx="6264696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6958" y="10778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b="1" dirty="0">
                <a:solidFill>
                  <a:srgbClr val="009600"/>
                </a:solidFill>
              </a:rPr>
              <a:t>Ä</a:t>
            </a:r>
            <a:r>
              <a:rPr lang="sv-SE" sz="4000" b="1" dirty="0" smtClean="0">
                <a:solidFill>
                  <a:srgbClr val="009600"/>
                </a:solidFill>
              </a:rPr>
              <a:t>r modeller lösningen?</a:t>
            </a:r>
          </a:p>
          <a:p>
            <a:pPr marL="0" indent="0">
              <a:buNone/>
            </a:pPr>
            <a:endParaRPr lang="sv-SE" sz="4000" b="1" dirty="0">
              <a:solidFill>
                <a:srgbClr val="009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6958" y="107788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4000" b="1" dirty="0">
                <a:solidFill>
                  <a:srgbClr val="009600"/>
                </a:solidFill>
              </a:rPr>
              <a:t>Ä</a:t>
            </a:r>
            <a:r>
              <a:rPr lang="sv-SE" sz="4000" b="1" dirty="0" smtClean="0">
                <a:solidFill>
                  <a:srgbClr val="009600"/>
                </a:solidFill>
              </a:rPr>
              <a:t>r modeller lösningen?</a:t>
            </a:r>
          </a:p>
          <a:p>
            <a:pPr marL="0" indent="0">
              <a:buNone/>
            </a:pPr>
            <a:endParaRPr lang="sv-SE" sz="4000" b="1" dirty="0">
              <a:solidFill>
                <a:srgbClr val="009600"/>
              </a:solidFill>
            </a:endParaRPr>
          </a:p>
          <a:p>
            <a:pPr marL="0" indent="0">
              <a:buNone/>
            </a:pPr>
            <a:r>
              <a:rPr lang="sv-SE" sz="4000" b="1" dirty="0" smtClean="0"/>
              <a:t>Sannolikt inte – men de kan hjälpa till</a:t>
            </a:r>
            <a:endParaRPr lang="sv-SE" sz="4000" b="1" dirty="0"/>
          </a:p>
          <a:p>
            <a:pPr marL="0" indent="0">
              <a:buNone/>
            </a:pPr>
            <a:endParaRPr lang="sv-SE" sz="4000" b="1" dirty="0">
              <a:solidFill>
                <a:srgbClr val="009600"/>
              </a:solidFill>
            </a:endParaRPr>
          </a:p>
          <a:p>
            <a:pPr marL="0" indent="0">
              <a:buNone/>
            </a:pPr>
            <a:r>
              <a:rPr lang="sv-SE" sz="4000" b="1" dirty="0" smtClean="0">
                <a:solidFill>
                  <a:srgbClr val="009600"/>
                </a:solidFill>
              </a:rPr>
              <a:t>	</a:t>
            </a:r>
            <a:r>
              <a:rPr lang="sv-SE" sz="2000" b="1" dirty="0" smtClean="0"/>
              <a:t>”All </a:t>
            </a:r>
            <a:r>
              <a:rPr lang="sv-SE" sz="2000" b="1" dirty="0" err="1" smtClean="0"/>
              <a:t>models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wrong</a:t>
            </a:r>
            <a:r>
              <a:rPr lang="sv-SE" sz="2000" b="1" dirty="0" smtClean="0"/>
              <a:t>,</a:t>
            </a:r>
          </a:p>
          <a:p>
            <a:pPr marL="0" indent="0">
              <a:buNone/>
            </a:pPr>
            <a:r>
              <a:rPr lang="sv-SE" sz="2000" b="1" dirty="0"/>
              <a:t>	</a:t>
            </a:r>
            <a:r>
              <a:rPr lang="sv-SE" sz="2000" b="1" dirty="0" err="1" smtClean="0"/>
              <a:t>but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some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useful</a:t>
            </a:r>
            <a:endParaRPr lang="sv-SE" sz="2000" b="1" dirty="0" smtClean="0"/>
          </a:p>
          <a:p>
            <a:pPr marL="0" indent="0">
              <a:buNone/>
            </a:pPr>
            <a:r>
              <a:rPr lang="sv-SE" sz="2000" b="1" dirty="0"/>
              <a:t>	</a:t>
            </a:r>
            <a:r>
              <a:rPr lang="sv-SE" sz="2000" b="1" dirty="0" err="1" smtClean="0"/>
              <a:t>than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others</a:t>
            </a:r>
            <a:r>
              <a:rPr lang="sv-SE" sz="2000" b="1" dirty="0" smtClean="0"/>
              <a:t>”</a:t>
            </a:r>
          </a:p>
          <a:p>
            <a:pPr marL="0" indent="0">
              <a:buNone/>
            </a:pPr>
            <a:r>
              <a:rPr lang="sv-SE" sz="2000" b="1" dirty="0"/>
              <a:t>	</a:t>
            </a:r>
            <a:r>
              <a:rPr lang="sv-SE" sz="2000" b="1" dirty="0" smtClean="0"/>
              <a:t>		Edward </a:t>
            </a:r>
            <a:r>
              <a:rPr lang="sv-SE" sz="2000" b="1" dirty="0" err="1" smtClean="0"/>
              <a:t>Deming</a:t>
            </a:r>
            <a:r>
              <a:rPr lang="sv-SE" sz="2000" b="1" dirty="0" smtClean="0"/>
              <a:t>, 1900-1903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325211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949594" y="753590"/>
            <a:ext cx="7700962" cy="3937000"/>
          </a:xfrm>
        </p:spPr>
        <p:txBody>
          <a:bodyPr/>
          <a:lstStyle/>
          <a:p>
            <a:pPr marL="0" lvl="0" indent="0" algn="ctr">
              <a:buNone/>
            </a:pPr>
            <a:endParaRPr lang="sv-SE" sz="5400" b="1" dirty="0" smtClean="0">
              <a:solidFill>
                <a:srgbClr val="00960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sv-SE" sz="5400" b="1" dirty="0">
                <a:solidFill>
                  <a:srgbClr val="009600"/>
                </a:solidFill>
              </a:rPr>
              <a:t>Vad handlar det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5400" b="1" dirty="0">
                <a:solidFill>
                  <a:srgbClr val="009600"/>
                </a:solidFill>
              </a:rPr>
              <a:t>om egentligen?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6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538" y="1905758"/>
            <a:ext cx="8229601" cy="3054573"/>
          </a:xfrm>
        </p:spPr>
        <p:txBody>
          <a:bodyPr lIns="91409" tIns="45705" rIns="91409" bIns="45705"/>
          <a:lstStyle/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sv-SE" altLang="sv-SE" sz="4500" b="1" dirty="0" smtClean="0">
                <a:solidFill>
                  <a:srgbClr val="009600"/>
                </a:solidFill>
              </a:rPr>
              <a:t>Patientmötet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sv-SE" altLang="sv-SE" sz="4500" b="1" dirty="0" smtClean="0">
                <a:solidFill>
                  <a:srgbClr val="009600"/>
                </a:solidFill>
              </a:rPr>
              <a:t>så klart...</a:t>
            </a:r>
          </a:p>
          <a:p>
            <a:pPr eaLnBrk="1" hangingPunct="1"/>
            <a:endParaRPr lang="sv-SE" altLang="sv-SE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97" y="919364"/>
            <a:ext cx="3449586" cy="50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6230" y="1615563"/>
            <a:ext cx="71278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sz="2300" b="1" dirty="0">
                <a:latin typeface="Arial" charset="0"/>
                <a:cs typeface="Arial" charset="0"/>
              </a:rPr>
              <a:t>”</a:t>
            </a:r>
            <a:r>
              <a:rPr lang="en-GB" sz="2300" b="1" dirty="0">
                <a:latin typeface="Arial" charset="0"/>
              </a:rPr>
              <a:t>Organization doesn’t really accomplish </a:t>
            </a:r>
            <a:br>
              <a:rPr lang="en-GB" sz="2300" b="1" dirty="0">
                <a:latin typeface="Arial" charset="0"/>
              </a:rPr>
            </a:br>
            <a:r>
              <a:rPr lang="en-GB" sz="2300" b="1" dirty="0">
                <a:latin typeface="Arial" charset="0"/>
              </a:rPr>
              <a:t>anything. Plans don’t accomplish anything, either. </a:t>
            </a:r>
            <a:br>
              <a:rPr lang="en-GB" sz="2300" b="1" dirty="0">
                <a:latin typeface="Arial" charset="0"/>
              </a:rPr>
            </a:br>
            <a:r>
              <a:rPr lang="en-GB" sz="2300" b="1" dirty="0">
                <a:latin typeface="Arial" charset="0"/>
              </a:rPr>
              <a:t>Theories of management don’t much matter. Endeavours succeed or fail because of </a:t>
            </a:r>
            <a:br>
              <a:rPr lang="en-GB" sz="2300" b="1" dirty="0">
                <a:latin typeface="Arial" charset="0"/>
              </a:rPr>
            </a:br>
            <a:r>
              <a:rPr lang="en-GB" sz="2300" b="1" dirty="0">
                <a:latin typeface="Arial" charset="0"/>
              </a:rPr>
              <a:t>the people involved”</a:t>
            </a: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755650" y="4427538"/>
            <a:ext cx="63642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009900"/>
                </a:solidFill>
                <a:latin typeface="Arial Black" charset="0"/>
              </a:rPr>
              <a:t>Lesson no 8</a:t>
            </a:r>
          </a:p>
          <a:p>
            <a:pPr eaLnBrk="1" hangingPunct="1"/>
            <a:r>
              <a:rPr lang="en-GB" b="1">
                <a:latin typeface="Arial" charset="0"/>
              </a:rPr>
              <a:t>Colin Powell – A Leadership Primer</a:t>
            </a:r>
          </a:p>
        </p:txBody>
      </p:sp>
      <p:sp>
        <p:nvSpPr>
          <p:cNvPr id="49158" name="AutoShape 7"/>
          <p:cNvSpPr>
            <a:spLocks noChangeArrowheads="1"/>
          </p:cNvSpPr>
          <p:nvPr/>
        </p:nvSpPr>
        <p:spPr bwMode="auto">
          <a:xfrm rot="10800000">
            <a:off x="998743" y="815463"/>
            <a:ext cx="7572375" cy="3302000"/>
          </a:xfrm>
          <a:prstGeom prst="wedgeEllipseCallout">
            <a:avLst>
              <a:gd name="adj1" fmla="val 41319"/>
              <a:gd name="adj2" fmla="val -5731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GB"/>
          </a:p>
        </p:txBody>
      </p:sp>
      <p:sp>
        <p:nvSpPr>
          <p:cNvPr id="49159" name="Rektangel 1"/>
          <p:cNvSpPr>
            <a:spLocks noChangeArrowheads="1"/>
          </p:cNvSpPr>
          <p:nvPr/>
        </p:nvSpPr>
        <p:spPr bwMode="auto">
          <a:xfrm>
            <a:off x="755650" y="5329238"/>
            <a:ext cx="429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/>
              <a:t>http://www.blaisdell.com/powell/</a:t>
            </a:r>
          </a:p>
        </p:txBody>
      </p:sp>
    </p:spTree>
    <p:extLst>
      <p:ext uri="{BB962C8B-B14F-4D97-AF65-F5344CB8AC3E}">
        <p14:creationId xmlns:p14="http://schemas.microsoft.com/office/powerpoint/2010/main" val="158062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6" y="2188187"/>
            <a:ext cx="4573176" cy="3672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17" y="1925479"/>
            <a:ext cx="3757084" cy="342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3641" y="5681836"/>
            <a:ext cx="204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Källa: The BMJ (UK), 2017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324429" y="598712"/>
            <a:ext cx="3378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6000" b="1" dirty="0" smtClean="0">
                <a:solidFill>
                  <a:srgbClr val="00B050"/>
                </a:solidFill>
              </a:rPr>
              <a:t>Varför</a:t>
            </a:r>
            <a:r>
              <a:rPr lang="sv-SE" sz="6000" b="1" dirty="0">
                <a:solidFill>
                  <a:srgbClr val="00B050"/>
                </a:solidFill>
              </a:rPr>
              <a:t>?</a:t>
            </a:r>
            <a:endParaRPr lang="sv-SE" sz="6000" b="1" dirty="0" smtClean="0">
              <a:solidFill>
                <a:srgbClr val="009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0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5"/>
          <p:cNvSpPr>
            <a:spLocks noChangeArrowheads="1"/>
          </p:cNvSpPr>
          <p:nvPr/>
        </p:nvSpPr>
        <p:spPr bwMode="auto">
          <a:xfrm>
            <a:off x="527182" y="778198"/>
            <a:ext cx="8270875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6" rIns="91393" bIns="4569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sv-SE" altLang="sv-SE" sz="2800" b="1" dirty="0">
                <a:solidFill>
                  <a:srgbClr val="009600"/>
                </a:solidFill>
                <a:latin typeface="Arial Black"/>
                <a:cs typeface="Arial Black"/>
              </a:rPr>
              <a:t>Vi gör inte det vi vet…</a:t>
            </a:r>
          </a:p>
        </p:txBody>
      </p:sp>
      <p:sp>
        <p:nvSpPr>
          <p:cNvPr id="4" name="textruta 11"/>
          <p:cNvSpPr txBox="1">
            <a:spLocks noChangeArrowheads="1"/>
          </p:cNvSpPr>
          <p:nvPr/>
        </p:nvSpPr>
        <p:spPr bwMode="auto">
          <a:xfrm>
            <a:off x="472922" y="6071359"/>
            <a:ext cx="7324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6" rIns="91393" bIns="45696">
            <a:spAutoFit/>
          </a:bodyPr>
          <a:lstStyle>
            <a:lvl1pPr defTabSz="649288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defTabSz="649288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defTabSz="649288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defTabSz="649288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defTabSz="649288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284413" indent="1588" defTabSz="649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741613" indent="1588" defTabSz="649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198813" indent="1588" defTabSz="649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656013" indent="1588" defTabSz="649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100" b="1">
                <a:solidFill>
                  <a:srgbClr val="000000"/>
                </a:solidFill>
              </a:rPr>
              <a:t>Källa: </a:t>
            </a:r>
            <a:r>
              <a:rPr lang="sv-SE" altLang="sv-SE" sz="1100">
                <a:solidFill>
                  <a:srgbClr val="000000"/>
                </a:solidFill>
              </a:rPr>
              <a:t>McGlynn EA, et al. NEJM, 2003; 348: 2635-2645</a:t>
            </a:r>
          </a:p>
        </p:txBody>
      </p:sp>
      <p:sp>
        <p:nvSpPr>
          <p:cNvPr id="5" name="textruta 33"/>
          <p:cNvSpPr txBox="1">
            <a:spLocks noChangeArrowheads="1"/>
          </p:cNvSpPr>
          <p:nvPr/>
        </p:nvSpPr>
        <p:spPr bwMode="auto">
          <a:xfrm>
            <a:off x="396210" y="1442656"/>
            <a:ext cx="2376487" cy="411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 err="1">
                <a:solidFill>
                  <a:srgbClr val="000000"/>
                </a:solidFill>
              </a:rPr>
              <a:t>Breast</a:t>
            </a:r>
            <a:r>
              <a:rPr lang="sv-SE" altLang="sv-SE" sz="1000" b="1" dirty="0">
                <a:solidFill>
                  <a:srgbClr val="000000"/>
                </a:solidFill>
              </a:rPr>
              <a:t> cancer</a:t>
            </a:r>
            <a:br>
              <a:rPr lang="sv-SE" altLang="sv-SE" sz="1000" b="1" dirty="0">
                <a:solidFill>
                  <a:srgbClr val="000000"/>
                </a:solidFill>
              </a:rPr>
            </a:br>
            <a:r>
              <a:rPr lang="sv-SE" altLang="sv-SE" sz="1000" b="1" dirty="0">
                <a:solidFill>
                  <a:srgbClr val="000000"/>
                </a:solidFill>
              </a:rPr>
              <a:t>Hypertension</a:t>
            </a:r>
          </a:p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 err="1">
                <a:solidFill>
                  <a:srgbClr val="000000"/>
                </a:solidFill>
              </a:rPr>
              <a:t>Congestive</a:t>
            </a:r>
            <a:r>
              <a:rPr lang="sv-SE" altLang="sv-SE" sz="1000" b="1" dirty="0">
                <a:solidFill>
                  <a:srgbClr val="000000"/>
                </a:solidFill>
              </a:rPr>
              <a:t> </a:t>
            </a:r>
            <a:r>
              <a:rPr lang="sv-SE" altLang="sv-SE" sz="1000" b="1" dirty="0" err="1">
                <a:solidFill>
                  <a:srgbClr val="000000"/>
                </a:solidFill>
              </a:rPr>
              <a:t>Heart</a:t>
            </a:r>
            <a:r>
              <a:rPr lang="sv-SE" altLang="sv-SE" sz="1000" b="1" dirty="0">
                <a:solidFill>
                  <a:srgbClr val="000000"/>
                </a:solidFill>
              </a:rPr>
              <a:t> </a:t>
            </a:r>
            <a:r>
              <a:rPr lang="sv-SE" altLang="sv-SE" sz="1000" b="1" dirty="0" err="1">
                <a:solidFill>
                  <a:srgbClr val="000000"/>
                </a:solidFill>
              </a:rPr>
              <a:t>Failure</a:t>
            </a:r>
            <a:endParaRPr lang="sv-SE" altLang="sv-SE" sz="1000" b="1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>
                <a:solidFill>
                  <a:srgbClr val="000000"/>
                </a:solidFill>
              </a:rPr>
              <a:t>Depression</a:t>
            </a:r>
          </a:p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 err="1">
                <a:solidFill>
                  <a:srgbClr val="000000"/>
                </a:solidFill>
              </a:rPr>
              <a:t>Asthma</a:t>
            </a:r>
            <a:endParaRPr lang="sv-SE" altLang="sv-SE" sz="1000" b="1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>
                <a:solidFill>
                  <a:srgbClr val="000000"/>
                </a:solidFill>
              </a:rPr>
              <a:t>Diabetes </a:t>
            </a:r>
            <a:r>
              <a:rPr lang="sv-SE" altLang="sv-SE" sz="1000" b="1" dirty="0" err="1">
                <a:solidFill>
                  <a:srgbClr val="000000"/>
                </a:solidFill>
              </a:rPr>
              <a:t>mellitus</a:t>
            </a:r>
            <a:endParaRPr lang="sv-SE" altLang="sv-SE" sz="1000" b="1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 err="1">
                <a:solidFill>
                  <a:srgbClr val="000000"/>
                </a:solidFill>
              </a:rPr>
              <a:t>Atrial</a:t>
            </a:r>
            <a:r>
              <a:rPr lang="sv-SE" altLang="sv-SE" sz="1000" b="1" dirty="0">
                <a:solidFill>
                  <a:srgbClr val="000000"/>
                </a:solidFill>
              </a:rPr>
              <a:t> </a:t>
            </a:r>
            <a:r>
              <a:rPr lang="sv-SE" altLang="sv-SE" sz="1000" b="1" dirty="0" err="1">
                <a:solidFill>
                  <a:srgbClr val="000000"/>
                </a:solidFill>
              </a:rPr>
              <a:t>fibrillation</a:t>
            </a:r>
            <a:endParaRPr lang="sv-SE" altLang="sv-SE" sz="1000" b="1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250000"/>
              </a:lnSpc>
            </a:pPr>
            <a:r>
              <a:rPr lang="sv-SE" altLang="sv-SE" sz="1000" b="1" dirty="0" err="1">
                <a:solidFill>
                  <a:srgbClr val="000000"/>
                </a:solidFill>
              </a:rPr>
              <a:t>Alcohol</a:t>
            </a:r>
            <a:r>
              <a:rPr lang="sv-SE" altLang="sv-SE" sz="1000" b="1" dirty="0">
                <a:solidFill>
                  <a:srgbClr val="000000"/>
                </a:solidFill>
              </a:rPr>
              <a:t> </a:t>
            </a:r>
            <a:r>
              <a:rPr lang="sv-SE" altLang="sv-SE" sz="1000" b="1" dirty="0" err="1">
                <a:solidFill>
                  <a:srgbClr val="000000"/>
                </a:solidFill>
              </a:rPr>
              <a:t>dependence</a:t>
            </a:r>
            <a:endParaRPr lang="sv-SE" altLang="sv-SE" sz="1000" b="1" dirty="0">
              <a:solidFill>
                <a:srgbClr val="000000"/>
              </a:solidFill>
            </a:endParaRPr>
          </a:p>
          <a:p>
            <a:pPr algn="r" eaLnBrk="1" hangingPunct="1">
              <a:lnSpc>
                <a:spcPts val="3200"/>
              </a:lnSpc>
            </a:pPr>
            <a:r>
              <a:rPr lang="sv-SE" altLang="sv-SE" sz="1000" b="1" dirty="0">
                <a:solidFill>
                  <a:srgbClr val="000000"/>
                </a:solidFill>
              </a:rPr>
              <a:t>TOTAL</a:t>
            </a:r>
          </a:p>
        </p:txBody>
      </p:sp>
      <p:grpSp>
        <p:nvGrpSpPr>
          <p:cNvPr id="6" name="Grupp 35"/>
          <p:cNvGrpSpPr>
            <a:grpSpLocks/>
          </p:cNvGrpSpPr>
          <p:nvPr/>
        </p:nvGrpSpPr>
        <p:grpSpPr bwMode="auto">
          <a:xfrm>
            <a:off x="2588022" y="1497376"/>
            <a:ext cx="6735762" cy="4540603"/>
            <a:chOff x="2335152" y="1386000"/>
            <a:chExt cx="6094636" cy="4107787"/>
          </a:xfrm>
        </p:grpSpPr>
        <p:sp>
          <p:nvSpPr>
            <p:cNvPr id="7" name="textruta 22"/>
            <p:cNvSpPr txBox="1">
              <a:spLocks noChangeArrowheads="1"/>
            </p:cNvSpPr>
            <p:nvPr/>
          </p:nvSpPr>
          <p:spPr bwMode="auto">
            <a:xfrm>
              <a:off x="2335152" y="5131781"/>
              <a:ext cx="6094636" cy="36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eaLnBrk="0" hangingPunct="0"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eaLnBrk="0" hangingPunct="0"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eaLnBrk="0" hangingPunct="0"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4138" algn="l"/>
                  <a:tab pos="1341438" algn="l"/>
                  <a:tab pos="2693988" algn="l"/>
                  <a:tab pos="4122738" algn="l"/>
                  <a:tab pos="537845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sv-SE" altLang="sv-SE" dirty="0" smtClean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r>
                <a:rPr lang="sv-SE" altLang="sv-SE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sv-SE" altLang="sv-SE" dirty="0" smtClean="0">
                  <a:solidFill>
                    <a:srgbClr val="000000"/>
                  </a:solidFill>
                  <a:latin typeface="Calibri" pitchFamily="34" charset="0"/>
                </a:rPr>
                <a:t>                25</a:t>
              </a:r>
              <a:r>
                <a:rPr lang="sv-SE" altLang="sv-SE" dirty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sv-SE" altLang="sv-SE" dirty="0" smtClean="0">
                  <a:solidFill>
                    <a:srgbClr val="000000"/>
                  </a:solidFill>
                  <a:latin typeface="Calibri" pitchFamily="34" charset="0"/>
                </a:rPr>
                <a:t>   50</a:t>
              </a:r>
              <a:r>
                <a:rPr lang="sv-SE" altLang="sv-SE" dirty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sv-SE" altLang="sv-SE" dirty="0" smtClean="0">
                  <a:solidFill>
                    <a:srgbClr val="000000"/>
                  </a:solidFill>
                  <a:latin typeface="Calibri" pitchFamily="34" charset="0"/>
                </a:rPr>
                <a:t>    75                 100</a:t>
              </a:r>
              <a:endParaRPr lang="sv-SE" altLang="sv-SE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8" name="Grupp 21"/>
            <p:cNvGrpSpPr>
              <a:grpSpLocks/>
            </p:cNvGrpSpPr>
            <p:nvPr/>
          </p:nvGrpSpPr>
          <p:grpSpPr bwMode="auto">
            <a:xfrm>
              <a:off x="2664000" y="1386000"/>
              <a:ext cx="5400000" cy="3709576"/>
              <a:chOff x="2664000" y="1340768"/>
              <a:chExt cx="5400000" cy="3709576"/>
            </a:xfrm>
          </p:grpSpPr>
          <p:cxnSp>
            <p:nvCxnSpPr>
              <p:cNvPr id="29" name="Rak 32"/>
              <p:cNvCxnSpPr/>
              <p:nvPr/>
            </p:nvCxnSpPr>
            <p:spPr>
              <a:xfrm>
                <a:off x="4013344" y="1340768"/>
                <a:ext cx="0" cy="3708211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33"/>
              <p:cNvCxnSpPr/>
              <p:nvPr/>
            </p:nvCxnSpPr>
            <p:spPr>
              <a:xfrm>
                <a:off x="2664566" y="1340768"/>
                <a:ext cx="0" cy="3708211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34"/>
              <p:cNvCxnSpPr/>
              <p:nvPr/>
            </p:nvCxnSpPr>
            <p:spPr>
              <a:xfrm>
                <a:off x="5364994" y="1340768"/>
                <a:ext cx="0" cy="3708211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k 35"/>
              <p:cNvCxnSpPr/>
              <p:nvPr/>
            </p:nvCxnSpPr>
            <p:spPr>
              <a:xfrm>
                <a:off x="6716644" y="1340768"/>
                <a:ext cx="0" cy="3708211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k 36"/>
              <p:cNvCxnSpPr/>
              <p:nvPr/>
            </p:nvCxnSpPr>
            <p:spPr>
              <a:xfrm>
                <a:off x="8063986" y="1342204"/>
                <a:ext cx="0" cy="3708211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Rak 12"/>
            <p:cNvCxnSpPr/>
            <p:nvPr/>
          </p:nvCxnSpPr>
          <p:spPr>
            <a:xfrm flipH="1">
              <a:off x="2627220" y="5038199"/>
              <a:ext cx="543676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13"/>
            <p:cNvCxnSpPr/>
            <p:nvPr/>
          </p:nvCxnSpPr>
          <p:spPr>
            <a:xfrm flipH="1">
              <a:off x="2627220" y="4626017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4"/>
            <p:cNvCxnSpPr/>
            <p:nvPr/>
          </p:nvCxnSpPr>
          <p:spPr>
            <a:xfrm flipH="1">
              <a:off x="2627220" y="4219578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5"/>
            <p:cNvCxnSpPr/>
            <p:nvPr/>
          </p:nvCxnSpPr>
          <p:spPr>
            <a:xfrm flipH="1">
              <a:off x="2627220" y="3816012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6"/>
            <p:cNvCxnSpPr/>
            <p:nvPr/>
          </p:nvCxnSpPr>
          <p:spPr>
            <a:xfrm flipH="1">
              <a:off x="2627220" y="3419627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7"/>
            <p:cNvCxnSpPr/>
            <p:nvPr/>
          </p:nvCxnSpPr>
          <p:spPr>
            <a:xfrm flipH="1">
              <a:off x="2627220" y="3006008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8"/>
            <p:cNvCxnSpPr/>
            <p:nvPr/>
          </p:nvCxnSpPr>
          <p:spPr>
            <a:xfrm flipH="1">
              <a:off x="2627220" y="2609623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9"/>
            <p:cNvCxnSpPr/>
            <p:nvPr/>
          </p:nvCxnSpPr>
          <p:spPr>
            <a:xfrm flipH="1">
              <a:off x="2627220" y="2194568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20"/>
            <p:cNvCxnSpPr/>
            <p:nvPr/>
          </p:nvCxnSpPr>
          <p:spPr>
            <a:xfrm flipH="1">
              <a:off x="2627220" y="1799619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21"/>
            <p:cNvCxnSpPr/>
            <p:nvPr/>
          </p:nvCxnSpPr>
          <p:spPr>
            <a:xfrm flipH="1">
              <a:off x="2627220" y="1386000"/>
              <a:ext cx="3734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ruta 23"/>
            <p:cNvSpPr txBox="1">
              <a:spLocks noChangeArrowheads="1"/>
            </p:cNvSpPr>
            <p:nvPr/>
          </p:nvSpPr>
          <p:spPr bwMode="auto">
            <a:xfrm>
              <a:off x="5633463" y="4625998"/>
              <a:ext cx="827584" cy="33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sv-SE" altLang="sv-SE" sz="1800">
                  <a:solidFill>
                    <a:srgbClr val="000000"/>
                  </a:solidFill>
                  <a:latin typeface="Arial" pitchFamily="34" charset="0"/>
                </a:rPr>
                <a:t>54,9</a:t>
              </a: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2664566" y="1510947"/>
              <a:ext cx="4066442" cy="143618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2664566" y="1914513"/>
              <a:ext cx="3490447" cy="146490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ektangel 21"/>
            <p:cNvSpPr/>
            <p:nvPr/>
          </p:nvSpPr>
          <p:spPr>
            <a:xfrm>
              <a:off x="2664566" y="2320951"/>
              <a:ext cx="3455973" cy="145054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2664566" y="2737443"/>
              <a:ext cx="3095437" cy="142182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4" name="Rektangel 23"/>
            <p:cNvSpPr/>
            <p:nvPr/>
          </p:nvSpPr>
          <p:spPr>
            <a:xfrm>
              <a:off x="2664566" y="3139572"/>
              <a:ext cx="2879977" cy="145054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2664566" y="3546011"/>
              <a:ext cx="2447622" cy="145053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Rektangel 25"/>
            <p:cNvSpPr/>
            <p:nvPr/>
          </p:nvSpPr>
          <p:spPr>
            <a:xfrm>
              <a:off x="2664566" y="3939524"/>
              <a:ext cx="1314304" cy="146490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ktangel 26"/>
            <p:cNvSpPr/>
            <p:nvPr/>
          </p:nvSpPr>
          <p:spPr>
            <a:xfrm>
              <a:off x="2664566" y="4364632"/>
              <a:ext cx="575995" cy="145053"/>
            </a:xfrm>
            <a:prstGeom prst="rect">
              <a:avLst/>
            </a:prstGeom>
            <a:solidFill>
              <a:srgbClr val="009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2664566" y="4762453"/>
              <a:ext cx="2950361" cy="142182"/>
            </a:xfrm>
            <a:prstGeom prst="rect">
              <a:avLst/>
            </a:prstGeom>
            <a:solidFill>
              <a:srgbClr val="006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55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690267" y="1319466"/>
            <a:ext cx="7966259" cy="46683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/>
              <a:t>”Invånartjänster”</a:t>
            </a:r>
          </a:p>
          <a:p>
            <a:pPr algn="ctr">
              <a:defRPr/>
            </a:pPr>
            <a:endParaRPr lang="sv-SE" dirty="0"/>
          </a:p>
          <a:p>
            <a:pPr algn="ctr">
              <a:defRPr/>
            </a:pPr>
            <a:endParaRPr lang="sv-SE" dirty="0"/>
          </a:p>
          <a:p>
            <a:pPr algn="ctr">
              <a:defRPr/>
            </a:pPr>
            <a:endParaRPr lang="sv-SE" dirty="0"/>
          </a:p>
          <a:p>
            <a:pPr algn="ctr">
              <a:defRPr/>
            </a:pPr>
            <a:r>
              <a:rPr lang="sv-SE" dirty="0"/>
              <a:t>”Vårdgivartjänster”</a:t>
            </a:r>
          </a:p>
        </p:txBody>
      </p:sp>
      <p:sp>
        <p:nvSpPr>
          <p:cNvPr id="81922" name="Rubrik 1"/>
          <p:cNvSpPr>
            <a:spLocks noGrp="1"/>
          </p:cNvSpPr>
          <p:nvPr>
            <p:ph type="title"/>
          </p:nvPr>
        </p:nvSpPr>
        <p:spPr bwMode="auto">
          <a:xfrm>
            <a:off x="520998" y="649025"/>
            <a:ext cx="7966259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sv-SE" altLang="sv-SE" sz="3600" b="1" dirty="0" smtClean="0">
                <a:solidFill>
                  <a:srgbClr val="009600"/>
                </a:solidFill>
                <a:cs typeface="Arial" pitchFamily="34" charset="0"/>
              </a:rPr>
              <a:t>Vi får nya typer av möten…</a:t>
            </a:r>
          </a:p>
        </p:txBody>
      </p:sp>
      <p:sp>
        <p:nvSpPr>
          <p:cNvPr id="13" name="Frihandsfigur 12"/>
          <p:cNvSpPr/>
          <p:nvPr/>
        </p:nvSpPr>
        <p:spPr>
          <a:xfrm>
            <a:off x="903288" y="2600325"/>
            <a:ext cx="7634287" cy="2800350"/>
          </a:xfrm>
          <a:custGeom>
            <a:avLst/>
            <a:gdLst>
              <a:gd name="connsiteX0" fmla="*/ 0 w 7634177"/>
              <a:gd name="connsiteY0" fmla="*/ 1610102 h 2800949"/>
              <a:gd name="connsiteX1" fmla="*/ 382773 w 7634177"/>
              <a:gd name="connsiteY1" fmla="*/ 1599469 h 2800949"/>
              <a:gd name="connsiteX2" fmla="*/ 414670 w 7634177"/>
              <a:gd name="connsiteY2" fmla="*/ 1610102 h 2800949"/>
              <a:gd name="connsiteX3" fmla="*/ 457200 w 7634177"/>
              <a:gd name="connsiteY3" fmla="*/ 1620735 h 2800949"/>
              <a:gd name="connsiteX4" fmla="*/ 616689 w 7634177"/>
              <a:gd name="connsiteY4" fmla="*/ 1642000 h 2800949"/>
              <a:gd name="connsiteX5" fmla="*/ 648586 w 7634177"/>
              <a:gd name="connsiteY5" fmla="*/ 1663265 h 2800949"/>
              <a:gd name="connsiteX6" fmla="*/ 914400 w 7634177"/>
              <a:gd name="connsiteY6" fmla="*/ 1663265 h 2800949"/>
              <a:gd name="connsiteX7" fmla="*/ 978196 w 7634177"/>
              <a:gd name="connsiteY7" fmla="*/ 1620735 h 2800949"/>
              <a:gd name="connsiteX8" fmla="*/ 1052624 w 7634177"/>
              <a:gd name="connsiteY8" fmla="*/ 1599469 h 2800949"/>
              <a:gd name="connsiteX9" fmla="*/ 1084521 w 7634177"/>
              <a:gd name="connsiteY9" fmla="*/ 1567572 h 2800949"/>
              <a:gd name="connsiteX10" fmla="*/ 1233377 w 7634177"/>
              <a:gd name="connsiteY10" fmla="*/ 1535674 h 2800949"/>
              <a:gd name="connsiteX11" fmla="*/ 1265275 w 7634177"/>
              <a:gd name="connsiteY11" fmla="*/ 1503776 h 2800949"/>
              <a:gd name="connsiteX12" fmla="*/ 1297173 w 7634177"/>
              <a:gd name="connsiteY12" fmla="*/ 1482511 h 2800949"/>
              <a:gd name="connsiteX13" fmla="*/ 1307805 w 7634177"/>
              <a:gd name="connsiteY13" fmla="*/ 1450614 h 2800949"/>
              <a:gd name="connsiteX14" fmla="*/ 1329070 w 7634177"/>
              <a:gd name="connsiteY14" fmla="*/ 1418716 h 2800949"/>
              <a:gd name="connsiteX15" fmla="*/ 1350335 w 7634177"/>
              <a:gd name="connsiteY15" fmla="*/ 1354921 h 2800949"/>
              <a:gd name="connsiteX16" fmla="*/ 1360968 w 7634177"/>
              <a:gd name="connsiteY16" fmla="*/ 1323023 h 2800949"/>
              <a:gd name="connsiteX17" fmla="*/ 1371600 w 7634177"/>
              <a:gd name="connsiteY17" fmla="*/ 1291125 h 2800949"/>
              <a:gd name="connsiteX18" fmla="*/ 1414131 w 7634177"/>
              <a:gd name="connsiteY18" fmla="*/ 1227330 h 2800949"/>
              <a:gd name="connsiteX19" fmla="*/ 1467293 w 7634177"/>
              <a:gd name="connsiteY19" fmla="*/ 1131637 h 2800949"/>
              <a:gd name="connsiteX20" fmla="*/ 1488559 w 7634177"/>
              <a:gd name="connsiteY20" fmla="*/ 1099739 h 2800949"/>
              <a:gd name="connsiteX21" fmla="*/ 1520456 w 7634177"/>
              <a:gd name="connsiteY21" fmla="*/ 1046576 h 2800949"/>
              <a:gd name="connsiteX22" fmla="*/ 1531089 w 7634177"/>
              <a:gd name="connsiteY22" fmla="*/ 1014679 h 2800949"/>
              <a:gd name="connsiteX23" fmla="*/ 1573619 w 7634177"/>
              <a:gd name="connsiteY23" fmla="*/ 950883 h 2800949"/>
              <a:gd name="connsiteX24" fmla="*/ 1616149 w 7634177"/>
              <a:gd name="connsiteY24" fmla="*/ 887088 h 2800949"/>
              <a:gd name="connsiteX25" fmla="*/ 1637414 w 7634177"/>
              <a:gd name="connsiteY25" fmla="*/ 855190 h 2800949"/>
              <a:gd name="connsiteX26" fmla="*/ 1658680 w 7634177"/>
              <a:gd name="connsiteY26" fmla="*/ 833925 h 2800949"/>
              <a:gd name="connsiteX27" fmla="*/ 1690577 w 7634177"/>
              <a:gd name="connsiteY27" fmla="*/ 759497 h 2800949"/>
              <a:gd name="connsiteX28" fmla="*/ 1765005 w 7634177"/>
              <a:gd name="connsiteY28" fmla="*/ 791395 h 2800949"/>
              <a:gd name="connsiteX29" fmla="*/ 1786270 w 7634177"/>
              <a:gd name="connsiteY29" fmla="*/ 833925 h 2800949"/>
              <a:gd name="connsiteX30" fmla="*/ 1828800 w 7634177"/>
              <a:gd name="connsiteY30" fmla="*/ 897721 h 2800949"/>
              <a:gd name="connsiteX31" fmla="*/ 1839433 w 7634177"/>
              <a:gd name="connsiteY31" fmla="*/ 961516 h 2800949"/>
              <a:gd name="connsiteX32" fmla="*/ 1850066 w 7634177"/>
              <a:gd name="connsiteY32" fmla="*/ 1004046 h 2800949"/>
              <a:gd name="connsiteX33" fmla="*/ 1871331 w 7634177"/>
              <a:gd name="connsiteY33" fmla="*/ 1131637 h 2800949"/>
              <a:gd name="connsiteX34" fmla="*/ 1881963 w 7634177"/>
              <a:gd name="connsiteY34" fmla="*/ 1163535 h 2800949"/>
              <a:gd name="connsiteX35" fmla="*/ 1903228 w 7634177"/>
              <a:gd name="connsiteY35" fmla="*/ 1291125 h 2800949"/>
              <a:gd name="connsiteX36" fmla="*/ 1913861 w 7634177"/>
              <a:gd name="connsiteY36" fmla="*/ 1333656 h 2800949"/>
              <a:gd name="connsiteX37" fmla="*/ 1935126 w 7634177"/>
              <a:gd name="connsiteY37" fmla="*/ 1450614 h 2800949"/>
              <a:gd name="connsiteX38" fmla="*/ 1956391 w 7634177"/>
              <a:gd name="connsiteY38" fmla="*/ 1514409 h 2800949"/>
              <a:gd name="connsiteX39" fmla="*/ 1977656 w 7634177"/>
              <a:gd name="connsiteY39" fmla="*/ 1588837 h 2800949"/>
              <a:gd name="connsiteX40" fmla="*/ 2020186 w 7634177"/>
              <a:gd name="connsiteY40" fmla="*/ 1652632 h 2800949"/>
              <a:gd name="connsiteX41" fmla="*/ 2052084 w 7634177"/>
              <a:gd name="connsiteY41" fmla="*/ 1748325 h 2800949"/>
              <a:gd name="connsiteX42" fmla="*/ 2062717 w 7634177"/>
              <a:gd name="connsiteY42" fmla="*/ 1780223 h 2800949"/>
              <a:gd name="connsiteX43" fmla="*/ 2073349 w 7634177"/>
              <a:gd name="connsiteY43" fmla="*/ 1865283 h 2800949"/>
              <a:gd name="connsiteX44" fmla="*/ 2083982 w 7634177"/>
              <a:gd name="connsiteY44" fmla="*/ 1907814 h 2800949"/>
              <a:gd name="connsiteX45" fmla="*/ 2094614 w 7634177"/>
              <a:gd name="connsiteY45" fmla="*/ 2014139 h 2800949"/>
              <a:gd name="connsiteX46" fmla="*/ 2105247 w 7634177"/>
              <a:gd name="connsiteY46" fmla="*/ 2056669 h 2800949"/>
              <a:gd name="connsiteX47" fmla="*/ 2126512 w 7634177"/>
              <a:gd name="connsiteY47" fmla="*/ 2162995 h 2800949"/>
              <a:gd name="connsiteX48" fmla="*/ 2137145 w 7634177"/>
              <a:gd name="connsiteY48" fmla="*/ 2194893 h 2800949"/>
              <a:gd name="connsiteX49" fmla="*/ 2158410 w 7634177"/>
              <a:gd name="connsiteY49" fmla="*/ 2226790 h 2800949"/>
              <a:gd name="connsiteX50" fmla="*/ 2169042 w 7634177"/>
              <a:gd name="connsiteY50" fmla="*/ 2258688 h 2800949"/>
              <a:gd name="connsiteX51" fmla="*/ 2200940 w 7634177"/>
              <a:gd name="connsiteY51" fmla="*/ 2301218 h 2800949"/>
              <a:gd name="connsiteX52" fmla="*/ 2254103 w 7634177"/>
              <a:gd name="connsiteY52" fmla="*/ 2365014 h 2800949"/>
              <a:gd name="connsiteX53" fmla="*/ 2264735 w 7634177"/>
              <a:gd name="connsiteY53" fmla="*/ 2396911 h 2800949"/>
              <a:gd name="connsiteX54" fmla="*/ 2317898 w 7634177"/>
              <a:gd name="connsiteY54" fmla="*/ 2471339 h 2800949"/>
              <a:gd name="connsiteX55" fmla="*/ 2360428 w 7634177"/>
              <a:gd name="connsiteY55" fmla="*/ 2524502 h 2800949"/>
              <a:gd name="connsiteX56" fmla="*/ 2381693 w 7634177"/>
              <a:gd name="connsiteY56" fmla="*/ 2173628 h 2800949"/>
              <a:gd name="connsiteX57" fmla="*/ 2392326 w 7634177"/>
              <a:gd name="connsiteY57" fmla="*/ 2131097 h 2800949"/>
              <a:gd name="connsiteX58" fmla="*/ 2402959 w 7634177"/>
              <a:gd name="connsiteY58" fmla="*/ 2067302 h 2800949"/>
              <a:gd name="connsiteX59" fmla="*/ 2424224 w 7634177"/>
              <a:gd name="connsiteY59" fmla="*/ 1971609 h 2800949"/>
              <a:gd name="connsiteX60" fmla="*/ 2445489 w 7634177"/>
              <a:gd name="connsiteY60" fmla="*/ 1801488 h 2800949"/>
              <a:gd name="connsiteX61" fmla="*/ 2466754 w 7634177"/>
              <a:gd name="connsiteY61" fmla="*/ 1684530 h 2800949"/>
              <a:gd name="connsiteX62" fmla="*/ 2477386 w 7634177"/>
              <a:gd name="connsiteY62" fmla="*/ 1599469 h 2800949"/>
              <a:gd name="connsiteX63" fmla="*/ 2498652 w 7634177"/>
              <a:gd name="connsiteY63" fmla="*/ 1620735 h 2800949"/>
              <a:gd name="connsiteX64" fmla="*/ 2519917 w 7634177"/>
              <a:gd name="connsiteY64" fmla="*/ 1652632 h 2800949"/>
              <a:gd name="connsiteX65" fmla="*/ 2647507 w 7634177"/>
              <a:gd name="connsiteY65" fmla="*/ 1748325 h 2800949"/>
              <a:gd name="connsiteX66" fmla="*/ 2700670 w 7634177"/>
              <a:gd name="connsiteY66" fmla="*/ 1790856 h 2800949"/>
              <a:gd name="connsiteX67" fmla="*/ 2732568 w 7634177"/>
              <a:gd name="connsiteY67" fmla="*/ 1801488 h 2800949"/>
              <a:gd name="connsiteX68" fmla="*/ 2817628 w 7634177"/>
              <a:gd name="connsiteY68" fmla="*/ 1833386 h 2800949"/>
              <a:gd name="connsiteX69" fmla="*/ 2849526 w 7634177"/>
              <a:gd name="connsiteY69" fmla="*/ 1844018 h 2800949"/>
              <a:gd name="connsiteX70" fmla="*/ 2923954 w 7634177"/>
              <a:gd name="connsiteY70" fmla="*/ 1886549 h 2800949"/>
              <a:gd name="connsiteX71" fmla="*/ 2977117 w 7634177"/>
              <a:gd name="connsiteY71" fmla="*/ 1918446 h 2800949"/>
              <a:gd name="connsiteX72" fmla="*/ 3019647 w 7634177"/>
              <a:gd name="connsiteY72" fmla="*/ 1907814 h 2800949"/>
              <a:gd name="connsiteX73" fmla="*/ 3072810 w 7634177"/>
              <a:gd name="connsiteY73" fmla="*/ 1812121 h 2800949"/>
              <a:gd name="connsiteX74" fmla="*/ 3104707 w 7634177"/>
              <a:gd name="connsiteY74" fmla="*/ 1769590 h 2800949"/>
              <a:gd name="connsiteX75" fmla="*/ 3125973 w 7634177"/>
              <a:gd name="connsiteY75" fmla="*/ 1705795 h 2800949"/>
              <a:gd name="connsiteX76" fmla="*/ 3136605 w 7634177"/>
              <a:gd name="connsiteY76" fmla="*/ 1673897 h 2800949"/>
              <a:gd name="connsiteX77" fmla="*/ 3168503 w 7634177"/>
              <a:gd name="connsiteY77" fmla="*/ 1631367 h 2800949"/>
              <a:gd name="connsiteX78" fmla="*/ 3179135 w 7634177"/>
              <a:gd name="connsiteY78" fmla="*/ 1556939 h 2800949"/>
              <a:gd name="connsiteX79" fmla="*/ 3200400 w 7634177"/>
              <a:gd name="connsiteY79" fmla="*/ 1493144 h 2800949"/>
              <a:gd name="connsiteX80" fmla="*/ 3211033 w 7634177"/>
              <a:gd name="connsiteY80" fmla="*/ 1450614 h 2800949"/>
              <a:gd name="connsiteX81" fmla="*/ 3232298 w 7634177"/>
              <a:gd name="connsiteY81" fmla="*/ 1386818 h 2800949"/>
              <a:gd name="connsiteX82" fmla="*/ 3264196 w 7634177"/>
              <a:gd name="connsiteY82" fmla="*/ 121544 h 2800949"/>
              <a:gd name="connsiteX83" fmla="*/ 3274828 w 7634177"/>
              <a:gd name="connsiteY83" fmla="*/ 79014 h 2800949"/>
              <a:gd name="connsiteX84" fmla="*/ 3306726 w 7634177"/>
              <a:gd name="connsiteY84" fmla="*/ 4586 h 2800949"/>
              <a:gd name="connsiteX85" fmla="*/ 3338624 w 7634177"/>
              <a:gd name="connsiteY85" fmla="*/ 47116 h 2800949"/>
              <a:gd name="connsiteX86" fmla="*/ 3359889 w 7634177"/>
              <a:gd name="connsiteY86" fmla="*/ 195972 h 2800949"/>
              <a:gd name="connsiteX87" fmla="*/ 3391786 w 7634177"/>
              <a:gd name="connsiteY87" fmla="*/ 376725 h 2800949"/>
              <a:gd name="connsiteX88" fmla="*/ 3402419 w 7634177"/>
              <a:gd name="connsiteY88" fmla="*/ 472418 h 2800949"/>
              <a:gd name="connsiteX89" fmla="*/ 3423684 w 7634177"/>
              <a:gd name="connsiteY89" fmla="*/ 525581 h 2800949"/>
              <a:gd name="connsiteX90" fmla="*/ 3455582 w 7634177"/>
              <a:gd name="connsiteY90" fmla="*/ 589376 h 2800949"/>
              <a:gd name="connsiteX91" fmla="*/ 3466214 w 7634177"/>
              <a:gd name="connsiteY91" fmla="*/ 621274 h 2800949"/>
              <a:gd name="connsiteX92" fmla="*/ 3476847 w 7634177"/>
              <a:gd name="connsiteY92" fmla="*/ 674437 h 2800949"/>
              <a:gd name="connsiteX93" fmla="*/ 3498112 w 7634177"/>
              <a:gd name="connsiteY93" fmla="*/ 706335 h 2800949"/>
              <a:gd name="connsiteX94" fmla="*/ 3508745 w 7634177"/>
              <a:gd name="connsiteY94" fmla="*/ 780762 h 2800949"/>
              <a:gd name="connsiteX95" fmla="*/ 3530010 w 7634177"/>
              <a:gd name="connsiteY95" fmla="*/ 887088 h 2800949"/>
              <a:gd name="connsiteX96" fmla="*/ 3551275 w 7634177"/>
              <a:gd name="connsiteY96" fmla="*/ 1206065 h 2800949"/>
              <a:gd name="connsiteX97" fmla="*/ 3572540 w 7634177"/>
              <a:gd name="connsiteY97" fmla="*/ 1535674 h 2800949"/>
              <a:gd name="connsiteX98" fmla="*/ 3583173 w 7634177"/>
              <a:gd name="connsiteY98" fmla="*/ 1652632 h 2800949"/>
              <a:gd name="connsiteX99" fmla="*/ 3604438 w 7634177"/>
              <a:gd name="connsiteY99" fmla="*/ 1684530 h 2800949"/>
              <a:gd name="connsiteX100" fmla="*/ 3625703 w 7634177"/>
              <a:gd name="connsiteY100" fmla="*/ 1727060 h 2800949"/>
              <a:gd name="connsiteX101" fmla="*/ 3657600 w 7634177"/>
              <a:gd name="connsiteY101" fmla="*/ 1790856 h 2800949"/>
              <a:gd name="connsiteX102" fmla="*/ 3689498 w 7634177"/>
              <a:gd name="connsiteY102" fmla="*/ 1801488 h 2800949"/>
              <a:gd name="connsiteX103" fmla="*/ 3742661 w 7634177"/>
              <a:gd name="connsiteY103" fmla="*/ 1790856 h 2800949"/>
              <a:gd name="connsiteX104" fmla="*/ 3753293 w 7634177"/>
              <a:gd name="connsiteY104" fmla="*/ 1758958 h 2800949"/>
              <a:gd name="connsiteX105" fmla="*/ 3785191 w 7634177"/>
              <a:gd name="connsiteY105" fmla="*/ 1727060 h 2800949"/>
              <a:gd name="connsiteX106" fmla="*/ 4072270 w 7634177"/>
              <a:gd name="connsiteY106" fmla="*/ 1748325 h 2800949"/>
              <a:gd name="connsiteX107" fmla="*/ 4082903 w 7634177"/>
              <a:gd name="connsiteY107" fmla="*/ 1716428 h 2800949"/>
              <a:gd name="connsiteX108" fmla="*/ 4104168 w 7634177"/>
              <a:gd name="connsiteY108" fmla="*/ 1695162 h 2800949"/>
              <a:gd name="connsiteX109" fmla="*/ 4125433 w 7634177"/>
              <a:gd name="connsiteY109" fmla="*/ 1620735 h 2800949"/>
              <a:gd name="connsiteX110" fmla="*/ 4146698 w 7634177"/>
              <a:gd name="connsiteY110" fmla="*/ 1599469 h 2800949"/>
              <a:gd name="connsiteX111" fmla="*/ 4221126 w 7634177"/>
              <a:gd name="connsiteY111" fmla="*/ 1695162 h 2800949"/>
              <a:gd name="connsiteX112" fmla="*/ 4253024 w 7634177"/>
              <a:gd name="connsiteY112" fmla="*/ 1705795 h 2800949"/>
              <a:gd name="connsiteX113" fmla="*/ 4359349 w 7634177"/>
              <a:gd name="connsiteY113" fmla="*/ 1695162 h 2800949"/>
              <a:gd name="connsiteX114" fmla="*/ 4401880 w 7634177"/>
              <a:gd name="connsiteY114" fmla="*/ 1684530 h 2800949"/>
              <a:gd name="connsiteX115" fmla="*/ 4433777 w 7634177"/>
              <a:gd name="connsiteY115" fmla="*/ 1652632 h 2800949"/>
              <a:gd name="connsiteX116" fmla="*/ 4540103 w 7634177"/>
              <a:gd name="connsiteY116" fmla="*/ 1620735 h 2800949"/>
              <a:gd name="connsiteX117" fmla="*/ 4603898 w 7634177"/>
              <a:gd name="connsiteY117" fmla="*/ 1631367 h 2800949"/>
              <a:gd name="connsiteX118" fmla="*/ 4625163 w 7634177"/>
              <a:gd name="connsiteY118" fmla="*/ 1663265 h 2800949"/>
              <a:gd name="connsiteX119" fmla="*/ 4657061 w 7634177"/>
              <a:gd name="connsiteY119" fmla="*/ 1684530 h 2800949"/>
              <a:gd name="connsiteX120" fmla="*/ 4688959 w 7634177"/>
              <a:gd name="connsiteY120" fmla="*/ 1716428 h 2800949"/>
              <a:gd name="connsiteX121" fmla="*/ 4699591 w 7634177"/>
              <a:gd name="connsiteY121" fmla="*/ 1748325 h 2800949"/>
              <a:gd name="connsiteX122" fmla="*/ 4774019 w 7634177"/>
              <a:gd name="connsiteY122" fmla="*/ 1716428 h 2800949"/>
              <a:gd name="connsiteX123" fmla="*/ 4805917 w 7634177"/>
              <a:gd name="connsiteY123" fmla="*/ 1705795 h 2800949"/>
              <a:gd name="connsiteX124" fmla="*/ 4848447 w 7634177"/>
              <a:gd name="connsiteY124" fmla="*/ 1631367 h 2800949"/>
              <a:gd name="connsiteX125" fmla="*/ 4859080 w 7634177"/>
              <a:gd name="connsiteY125" fmla="*/ 1599469 h 2800949"/>
              <a:gd name="connsiteX126" fmla="*/ 4890977 w 7634177"/>
              <a:gd name="connsiteY126" fmla="*/ 1588837 h 2800949"/>
              <a:gd name="connsiteX127" fmla="*/ 5039833 w 7634177"/>
              <a:gd name="connsiteY127" fmla="*/ 1610102 h 2800949"/>
              <a:gd name="connsiteX128" fmla="*/ 5050466 w 7634177"/>
              <a:gd name="connsiteY128" fmla="*/ 1663265 h 2800949"/>
              <a:gd name="connsiteX129" fmla="*/ 5092996 w 7634177"/>
              <a:gd name="connsiteY129" fmla="*/ 1716428 h 2800949"/>
              <a:gd name="connsiteX130" fmla="*/ 5124893 w 7634177"/>
              <a:gd name="connsiteY130" fmla="*/ 1663265 h 2800949"/>
              <a:gd name="connsiteX131" fmla="*/ 5156791 w 7634177"/>
              <a:gd name="connsiteY131" fmla="*/ 1588837 h 2800949"/>
              <a:gd name="connsiteX132" fmla="*/ 5167424 w 7634177"/>
              <a:gd name="connsiteY132" fmla="*/ 1503776 h 2800949"/>
              <a:gd name="connsiteX133" fmla="*/ 5188689 w 7634177"/>
              <a:gd name="connsiteY133" fmla="*/ 1471879 h 2800949"/>
              <a:gd name="connsiteX134" fmla="*/ 5199321 w 7634177"/>
              <a:gd name="connsiteY134" fmla="*/ 1429349 h 2800949"/>
              <a:gd name="connsiteX135" fmla="*/ 5220586 w 7634177"/>
              <a:gd name="connsiteY135" fmla="*/ 1386818 h 2800949"/>
              <a:gd name="connsiteX136" fmla="*/ 5231219 w 7634177"/>
              <a:gd name="connsiteY136" fmla="*/ 1333656 h 2800949"/>
              <a:gd name="connsiteX137" fmla="*/ 5241852 w 7634177"/>
              <a:gd name="connsiteY137" fmla="*/ 1301758 h 2800949"/>
              <a:gd name="connsiteX138" fmla="*/ 5252484 w 7634177"/>
              <a:gd name="connsiteY138" fmla="*/ 1259228 h 2800949"/>
              <a:gd name="connsiteX139" fmla="*/ 5263117 w 7634177"/>
              <a:gd name="connsiteY139" fmla="*/ 1227330 h 2800949"/>
              <a:gd name="connsiteX140" fmla="*/ 5273749 w 7634177"/>
              <a:gd name="connsiteY140" fmla="*/ 1184800 h 2800949"/>
              <a:gd name="connsiteX141" fmla="*/ 5295014 w 7634177"/>
              <a:gd name="connsiteY141" fmla="*/ 1152902 h 2800949"/>
              <a:gd name="connsiteX142" fmla="*/ 5326912 w 7634177"/>
              <a:gd name="connsiteY142" fmla="*/ 1046576 h 2800949"/>
              <a:gd name="connsiteX143" fmla="*/ 5369442 w 7634177"/>
              <a:gd name="connsiteY143" fmla="*/ 972149 h 2800949"/>
              <a:gd name="connsiteX144" fmla="*/ 5390707 w 7634177"/>
              <a:gd name="connsiteY144" fmla="*/ 950883 h 2800949"/>
              <a:gd name="connsiteX145" fmla="*/ 5539563 w 7634177"/>
              <a:gd name="connsiteY145" fmla="*/ 972149 h 2800949"/>
              <a:gd name="connsiteX146" fmla="*/ 5624624 w 7634177"/>
              <a:gd name="connsiteY146" fmla="*/ 1067842 h 2800949"/>
              <a:gd name="connsiteX147" fmla="*/ 5762847 w 7634177"/>
              <a:gd name="connsiteY147" fmla="*/ 1227330 h 2800949"/>
              <a:gd name="connsiteX148" fmla="*/ 5794745 w 7634177"/>
              <a:gd name="connsiteY148" fmla="*/ 1259228 h 2800949"/>
              <a:gd name="connsiteX149" fmla="*/ 5858540 w 7634177"/>
              <a:gd name="connsiteY149" fmla="*/ 1376186 h 2800949"/>
              <a:gd name="connsiteX150" fmla="*/ 5879805 w 7634177"/>
              <a:gd name="connsiteY150" fmla="*/ 1418716 h 2800949"/>
              <a:gd name="connsiteX151" fmla="*/ 5901070 w 7634177"/>
              <a:gd name="connsiteY151" fmla="*/ 1748325 h 2800949"/>
              <a:gd name="connsiteX152" fmla="*/ 5922335 w 7634177"/>
              <a:gd name="connsiteY152" fmla="*/ 1822753 h 2800949"/>
              <a:gd name="connsiteX153" fmla="*/ 5943600 w 7634177"/>
              <a:gd name="connsiteY153" fmla="*/ 1982242 h 2800949"/>
              <a:gd name="connsiteX154" fmla="*/ 5964866 w 7634177"/>
              <a:gd name="connsiteY154" fmla="*/ 2131097 h 2800949"/>
              <a:gd name="connsiteX155" fmla="*/ 5975498 w 7634177"/>
              <a:gd name="connsiteY155" fmla="*/ 2418176 h 2800949"/>
              <a:gd name="connsiteX156" fmla="*/ 5986131 w 7634177"/>
              <a:gd name="connsiteY156" fmla="*/ 2630828 h 2800949"/>
              <a:gd name="connsiteX157" fmla="*/ 6028661 w 7634177"/>
              <a:gd name="connsiteY157" fmla="*/ 2694623 h 2800949"/>
              <a:gd name="connsiteX158" fmla="*/ 6049926 w 7634177"/>
              <a:gd name="connsiteY158" fmla="*/ 2758418 h 2800949"/>
              <a:gd name="connsiteX159" fmla="*/ 6071191 w 7634177"/>
              <a:gd name="connsiteY159" fmla="*/ 2800949 h 2800949"/>
              <a:gd name="connsiteX160" fmla="*/ 6113721 w 7634177"/>
              <a:gd name="connsiteY160" fmla="*/ 2769051 h 2800949"/>
              <a:gd name="connsiteX161" fmla="*/ 6145619 w 7634177"/>
              <a:gd name="connsiteY161" fmla="*/ 2705256 h 2800949"/>
              <a:gd name="connsiteX162" fmla="*/ 6177517 w 7634177"/>
              <a:gd name="connsiteY162" fmla="*/ 2556400 h 2800949"/>
              <a:gd name="connsiteX163" fmla="*/ 6166884 w 7634177"/>
              <a:gd name="connsiteY163" fmla="*/ 2269321 h 2800949"/>
              <a:gd name="connsiteX164" fmla="*/ 6188149 w 7634177"/>
              <a:gd name="connsiteY164" fmla="*/ 2205525 h 2800949"/>
              <a:gd name="connsiteX165" fmla="*/ 6198782 w 7634177"/>
              <a:gd name="connsiteY165" fmla="*/ 2173628 h 2800949"/>
              <a:gd name="connsiteX166" fmla="*/ 6220047 w 7634177"/>
              <a:gd name="connsiteY166" fmla="*/ 2077935 h 2800949"/>
              <a:gd name="connsiteX167" fmla="*/ 6251945 w 7634177"/>
              <a:gd name="connsiteY167" fmla="*/ 1960976 h 2800949"/>
              <a:gd name="connsiteX168" fmla="*/ 6262577 w 7634177"/>
              <a:gd name="connsiteY168" fmla="*/ 1801488 h 2800949"/>
              <a:gd name="connsiteX169" fmla="*/ 6273210 w 7634177"/>
              <a:gd name="connsiteY169" fmla="*/ 1758958 h 2800949"/>
              <a:gd name="connsiteX170" fmla="*/ 6283842 w 7634177"/>
              <a:gd name="connsiteY170" fmla="*/ 1705795 h 2800949"/>
              <a:gd name="connsiteX171" fmla="*/ 6315740 w 7634177"/>
              <a:gd name="connsiteY171" fmla="*/ 1610102 h 2800949"/>
              <a:gd name="connsiteX172" fmla="*/ 6326373 w 7634177"/>
              <a:gd name="connsiteY172" fmla="*/ 1578204 h 2800949"/>
              <a:gd name="connsiteX173" fmla="*/ 6337005 w 7634177"/>
              <a:gd name="connsiteY173" fmla="*/ 1493144 h 2800949"/>
              <a:gd name="connsiteX174" fmla="*/ 6347638 w 7634177"/>
              <a:gd name="connsiteY174" fmla="*/ 1461246 h 2800949"/>
              <a:gd name="connsiteX175" fmla="*/ 6358270 w 7634177"/>
              <a:gd name="connsiteY175" fmla="*/ 1386818 h 2800949"/>
              <a:gd name="connsiteX176" fmla="*/ 6475228 w 7634177"/>
              <a:gd name="connsiteY176" fmla="*/ 1439981 h 2800949"/>
              <a:gd name="connsiteX177" fmla="*/ 6517759 w 7634177"/>
              <a:gd name="connsiteY177" fmla="*/ 1450614 h 2800949"/>
              <a:gd name="connsiteX178" fmla="*/ 6549656 w 7634177"/>
              <a:gd name="connsiteY178" fmla="*/ 1471879 h 2800949"/>
              <a:gd name="connsiteX179" fmla="*/ 6592186 w 7634177"/>
              <a:gd name="connsiteY179" fmla="*/ 1482511 h 2800949"/>
              <a:gd name="connsiteX180" fmla="*/ 6624084 w 7634177"/>
              <a:gd name="connsiteY180" fmla="*/ 1578204 h 2800949"/>
              <a:gd name="connsiteX181" fmla="*/ 6666614 w 7634177"/>
              <a:gd name="connsiteY181" fmla="*/ 1514409 h 2800949"/>
              <a:gd name="connsiteX182" fmla="*/ 6687880 w 7634177"/>
              <a:gd name="connsiteY182" fmla="*/ 1429349 h 2800949"/>
              <a:gd name="connsiteX183" fmla="*/ 6741042 w 7634177"/>
              <a:gd name="connsiteY183" fmla="*/ 1588837 h 2800949"/>
              <a:gd name="connsiteX184" fmla="*/ 6762307 w 7634177"/>
              <a:gd name="connsiteY184" fmla="*/ 1503776 h 2800949"/>
              <a:gd name="connsiteX185" fmla="*/ 6783573 w 7634177"/>
              <a:gd name="connsiteY185" fmla="*/ 1482511 h 2800949"/>
              <a:gd name="connsiteX186" fmla="*/ 6804838 w 7634177"/>
              <a:gd name="connsiteY186" fmla="*/ 1291125 h 2800949"/>
              <a:gd name="connsiteX187" fmla="*/ 6826103 w 7634177"/>
              <a:gd name="connsiteY187" fmla="*/ 1131637 h 2800949"/>
              <a:gd name="connsiteX188" fmla="*/ 6836735 w 7634177"/>
              <a:gd name="connsiteY188" fmla="*/ 1057209 h 2800949"/>
              <a:gd name="connsiteX189" fmla="*/ 6847368 w 7634177"/>
              <a:gd name="connsiteY189" fmla="*/ 993414 h 2800949"/>
              <a:gd name="connsiteX190" fmla="*/ 6900531 w 7634177"/>
              <a:gd name="connsiteY190" fmla="*/ 982781 h 2800949"/>
              <a:gd name="connsiteX191" fmla="*/ 7006856 w 7634177"/>
              <a:gd name="connsiteY191" fmla="*/ 1110372 h 2800949"/>
              <a:gd name="connsiteX192" fmla="*/ 7028121 w 7634177"/>
              <a:gd name="connsiteY192" fmla="*/ 1152902 h 2800949"/>
              <a:gd name="connsiteX193" fmla="*/ 7187610 w 7634177"/>
              <a:gd name="connsiteY193" fmla="*/ 1259228 h 2800949"/>
              <a:gd name="connsiteX194" fmla="*/ 7357731 w 7634177"/>
              <a:gd name="connsiteY194" fmla="*/ 1248595 h 2800949"/>
              <a:gd name="connsiteX195" fmla="*/ 7389628 w 7634177"/>
              <a:gd name="connsiteY195" fmla="*/ 1280493 h 2800949"/>
              <a:gd name="connsiteX196" fmla="*/ 7400261 w 7634177"/>
              <a:gd name="connsiteY196" fmla="*/ 1333656 h 2800949"/>
              <a:gd name="connsiteX197" fmla="*/ 7421526 w 7634177"/>
              <a:gd name="connsiteY197" fmla="*/ 1376186 h 2800949"/>
              <a:gd name="connsiteX198" fmla="*/ 7432159 w 7634177"/>
              <a:gd name="connsiteY198" fmla="*/ 1439981 h 2800949"/>
              <a:gd name="connsiteX199" fmla="*/ 7453424 w 7634177"/>
              <a:gd name="connsiteY199" fmla="*/ 1482511 h 2800949"/>
              <a:gd name="connsiteX200" fmla="*/ 7474689 w 7634177"/>
              <a:gd name="connsiteY200" fmla="*/ 1695162 h 2800949"/>
              <a:gd name="connsiteX201" fmla="*/ 7634177 w 7634177"/>
              <a:gd name="connsiteY201" fmla="*/ 1705795 h 280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7634177" h="2800949">
                <a:moveTo>
                  <a:pt x="0" y="1610102"/>
                </a:moveTo>
                <a:cubicBezTo>
                  <a:pt x="159741" y="1556856"/>
                  <a:pt x="65029" y="1580212"/>
                  <a:pt x="382773" y="1599469"/>
                </a:cubicBezTo>
                <a:cubicBezTo>
                  <a:pt x="393960" y="1600147"/>
                  <a:pt x="403894" y="1607023"/>
                  <a:pt x="414670" y="1610102"/>
                </a:cubicBezTo>
                <a:cubicBezTo>
                  <a:pt x="428721" y="1614117"/>
                  <a:pt x="442766" y="1618456"/>
                  <a:pt x="457200" y="1620735"/>
                </a:cubicBezTo>
                <a:cubicBezTo>
                  <a:pt x="510177" y="1629100"/>
                  <a:pt x="563526" y="1634912"/>
                  <a:pt x="616689" y="1642000"/>
                </a:cubicBezTo>
                <a:cubicBezTo>
                  <a:pt x="627321" y="1649088"/>
                  <a:pt x="637156" y="1657550"/>
                  <a:pt x="648586" y="1663265"/>
                </a:cubicBezTo>
                <a:cubicBezTo>
                  <a:pt x="722156" y="1700050"/>
                  <a:pt x="894755" y="1664158"/>
                  <a:pt x="914400" y="1663265"/>
                </a:cubicBezTo>
                <a:cubicBezTo>
                  <a:pt x="935665" y="1649088"/>
                  <a:pt x="953402" y="1626934"/>
                  <a:pt x="978196" y="1620735"/>
                </a:cubicBezTo>
                <a:cubicBezTo>
                  <a:pt x="1031599" y="1607384"/>
                  <a:pt x="1006863" y="1614723"/>
                  <a:pt x="1052624" y="1599469"/>
                </a:cubicBezTo>
                <a:cubicBezTo>
                  <a:pt x="1063256" y="1588837"/>
                  <a:pt x="1071377" y="1574874"/>
                  <a:pt x="1084521" y="1567572"/>
                </a:cubicBezTo>
                <a:cubicBezTo>
                  <a:pt x="1128506" y="1543136"/>
                  <a:pt x="1185884" y="1541611"/>
                  <a:pt x="1233377" y="1535674"/>
                </a:cubicBezTo>
                <a:cubicBezTo>
                  <a:pt x="1244010" y="1525041"/>
                  <a:pt x="1253723" y="1513402"/>
                  <a:pt x="1265275" y="1503776"/>
                </a:cubicBezTo>
                <a:cubicBezTo>
                  <a:pt x="1275092" y="1495595"/>
                  <a:pt x="1289190" y="1492490"/>
                  <a:pt x="1297173" y="1482511"/>
                </a:cubicBezTo>
                <a:cubicBezTo>
                  <a:pt x="1304174" y="1473760"/>
                  <a:pt x="1302793" y="1460638"/>
                  <a:pt x="1307805" y="1450614"/>
                </a:cubicBezTo>
                <a:cubicBezTo>
                  <a:pt x="1313520" y="1439184"/>
                  <a:pt x="1323880" y="1430393"/>
                  <a:pt x="1329070" y="1418716"/>
                </a:cubicBezTo>
                <a:cubicBezTo>
                  <a:pt x="1338174" y="1398233"/>
                  <a:pt x="1343247" y="1376186"/>
                  <a:pt x="1350335" y="1354921"/>
                </a:cubicBezTo>
                <a:lnTo>
                  <a:pt x="1360968" y="1323023"/>
                </a:lnTo>
                <a:cubicBezTo>
                  <a:pt x="1364512" y="1312390"/>
                  <a:pt x="1365383" y="1300450"/>
                  <a:pt x="1371600" y="1291125"/>
                </a:cubicBezTo>
                <a:lnTo>
                  <a:pt x="1414131" y="1227330"/>
                </a:lnTo>
                <a:cubicBezTo>
                  <a:pt x="1432844" y="1171187"/>
                  <a:pt x="1418547" y="1204756"/>
                  <a:pt x="1467293" y="1131637"/>
                </a:cubicBezTo>
                <a:lnTo>
                  <a:pt x="1488559" y="1099739"/>
                </a:lnTo>
                <a:cubicBezTo>
                  <a:pt x="1518675" y="1009388"/>
                  <a:pt x="1476674" y="1119546"/>
                  <a:pt x="1520456" y="1046576"/>
                </a:cubicBezTo>
                <a:cubicBezTo>
                  <a:pt x="1526222" y="1036966"/>
                  <a:pt x="1525646" y="1024476"/>
                  <a:pt x="1531089" y="1014679"/>
                </a:cubicBezTo>
                <a:cubicBezTo>
                  <a:pt x="1543501" y="992338"/>
                  <a:pt x="1559442" y="972148"/>
                  <a:pt x="1573619" y="950883"/>
                </a:cubicBezTo>
                <a:lnTo>
                  <a:pt x="1616149" y="887088"/>
                </a:lnTo>
                <a:cubicBezTo>
                  <a:pt x="1623237" y="876455"/>
                  <a:pt x="1628378" y="864226"/>
                  <a:pt x="1637414" y="855190"/>
                </a:cubicBezTo>
                <a:lnTo>
                  <a:pt x="1658680" y="833925"/>
                </a:lnTo>
                <a:cubicBezTo>
                  <a:pt x="1659817" y="829378"/>
                  <a:pt x="1672220" y="759497"/>
                  <a:pt x="1690577" y="759497"/>
                </a:cubicBezTo>
                <a:cubicBezTo>
                  <a:pt x="1717569" y="759497"/>
                  <a:pt x="1740196" y="780762"/>
                  <a:pt x="1765005" y="791395"/>
                </a:cubicBezTo>
                <a:cubicBezTo>
                  <a:pt x="1772093" y="805572"/>
                  <a:pt x="1778115" y="820334"/>
                  <a:pt x="1786270" y="833925"/>
                </a:cubicBezTo>
                <a:cubicBezTo>
                  <a:pt x="1799419" y="855841"/>
                  <a:pt x="1818970" y="874129"/>
                  <a:pt x="1828800" y="897721"/>
                </a:cubicBezTo>
                <a:cubicBezTo>
                  <a:pt x="1837092" y="917621"/>
                  <a:pt x="1835205" y="940376"/>
                  <a:pt x="1839433" y="961516"/>
                </a:cubicBezTo>
                <a:cubicBezTo>
                  <a:pt x="1842299" y="975845"/>
                  <a:pt x="1847373" y="989683"/>
                  <a:pt x="1850066" y="1004046"/>
                </a:cubicBezTo>
                <a:cubicBezTo>
                  <a:pt x="1858012" y="1046424"/>
                  <a:pt x="1864243" y="1089107"/>
                  <a:pt x="1871331" y="1131637"/>
                </a:cubicBezTo>
                <a:cubicBezTo>
                  <a:pt x="1873174" y="1142692"/>
                  <a:pt x="1879765" y="1152545"/>
                  <a:pt x="1881963" y="1163535"/>
                </a:cubicBezTo>
                <a:cubicBezTo>
                  <a:pt x="1890419" y="1205814"/>
                  <a:pt x="1892770" y="1249296"/>
                  <a:pt x="1903228" y="1291125"/>
                </a:cubicBezTo>
                <a:cubicBezTo>
                  <a:pt x="1906772" y="1305302"/>
                  <a:pt x="1910995" y="1319326"/>
                  <a:pt x="1913861" y="1333656"/>
                </a:cubicBezTo>
                <a:cubicBezTo>
                  <a:pt x="1919943" y="1364066"/>
                  <a:pt x="1926570" y="1419241"/>
                  <a:pt x="1935126" y="1450614"/>
                </a:cubicBezTo>
                <a:cubicBezTo>
                  <a:pt x="1941024" y="1472239"/>
                  <a:pt x="1950954" y="1492663"/>
                  <a:pt x="1956391" y="1514409"/>
                </a:cubicBezTo>
                <a:cubicBezTo>
                  <a:pt x="1958892" y="1524414"/>
                  <a:pt x="1970725" y="1576361"/>
                  <a:pt x="1977656" y="1588837"/>
                </a:cubicBezTo>
                <a:cubicBezTo>
                  <a:pt x="1990068" y="1611178"/>
                  <a:pt x="2012104" y="1628386"/>
                  <a:pt x="2020186" y="1652632"/>
                </a:cubicBezTo>
                <a:lnTo>
                  <a:pt x="2052084" y="1748325"/>
                </a:lnTo>
                <a:lnTo>
                  <a:pt x="2062717" y="1780223"/>
                </a:lnTo>
                <a:cubicBezTo>
                  <a:pt x="2066261" y="1808576"/>
                  <a:pt x="2068652" y="1837098"/>
                  <a:pt x="2073349" y="1865283"/>
                </a:cubicBezTo>
                <a:cubicBezTo>
                  <a:pt x="2075751" y="1879698"/>
                  <a:pt x="2081915" y="1893348"/>
                  <a:pt x="2083982" y="1907814"/>
                </a:cubicBezTo>
                <a:cubicBezTo>
                  <a:pt x="2089019" y="1943074"/>
                  <a:pt x="2089577" y="1978879"/>
                  <a:pt x="2094614" y="2014139"/>
                </a:cubicBezTo>
                <a:cubicBezTo>
                  <a:pt x="2096681" y="2028605"/>
                  <a:pt x="2102185" y="2042380"/>
                  <a:pt x="2105247" y="2056669"/>
                </a:cubicBezTo>
                <a:cubicBezTo>
                  <a:pt x="2112820" y="2092011"/>
                  <a:pt x="2119424" y="2127553"/>
                  <a:pt x="2126512" y="2162995"/>
                </a:cubicBezTo>
                <a:cubicBezTo>
                  <a:pt x="2128710" y="2173985"/>
                  <a:pt x="2132133" y="2184868"/>
                  <a:pt x="2137145" y="2194893"/>
                </a:cubicBezTo>
                <a:cubicBezTo>
                  <a:pt x="2142860" y="2206322"/>
                  <a:pt x="2151322" y="2216158"/>
                  <a:pt x="2158410" y="2226790"/>
                </a:cubicBezTo>
                <a:cubicBezTo>
                  <a:pt x="2161954" y="2237423"/>
                  <a:pt x="2163481" y="2248957"/>
                  <a:pt x="2169042" y="2258688"/>
                </a:cubicBezTo>
                <a:cubicBezTo>
                  <a:pt x="2177834" y="2274074"/>
                  <a:pt x="2190640" y="2286798"/>
                  <a:pt x="2200940" y="2301218"/>
                </a:cubicBezTo>
                <a:cubicBezTo>
                  <a:pt x="2237949" y="2353031"/>
                  <a:pt x="2204457" y="2315368"/>
                  <a:pt x="2254103" y="2365014"/>
                </a:cubicBezTo>
                <a:cubicBezTo>
                  <a:pt x="2257647" y="2375646"/>
                  <a:pt x="2259175" y="2387180"/>
                  <a:pt x="2264735" y="2396911"/>
                </a:cubicBezTo>
                <a:cubicBezTo>
                  <a:pt x="2283995" y="2430616"/>
                  <a:pt x="2301445" y="2438433"/>
                  <a:pt x="2317898" y="2471339"/>
                </a:cubicBezTo>
                <a:cubicBezTo>
                  <a:pt x="2343577" y="2522697"/>
                  <a:pt x="2306658" y="2488655"/>
                  <a:pt x="2360428" y="2524502"/>
                </a:cubicBezTo>
                <a:cubicBezTo>
                  <a:pt x="2405780" y="2388449"/>
                  <a:pt x="2360467" y="2534465"/>
                  <a:pt x="2381693" y="2173628"/>
                </a:cubicBezTo>
                <a:cubicBezTo>
                  <a:pt x="2382551" y="2159040"/>
                  <a:pt x="2389460" y="2145427"/>
                  <a:pt x="2392326" y="2131097"/>
                </a:cubicBezTo>
                <a:cubicBezTo>
                  <a:pt x="2396554" y="2109957"/>
                  <a:pt x="2398282" y="2088347"/>
                  <a:pt x="2402959" y="2067302"/>
                </a:cubicBezTo>
                <a:cubicBezTo>
                  <a:pt x="2426592" y="1960952"/>
                  <a:pt x="2399853" y="2150330"/>
                  <a:pt x="2424224" y="1971609"/>
                </a:cubicBezTo>
                <a:cubicBezTo>
                  <a:pt x="2431946" y="1914985"/>
                  <a:pt x="2438401" y="1858195"/>
                  <a:pt x="2445489" y="1801488"/>
                </a:cubicBezTo>
                <a:cubicBezTo>
                  <a:pt x="2457512" y="1705305"/>
                  <a:pt x="2447085" y="1743536"/>
                  <a:pt x="2466754" y="1684530"/>
                </a:cubicBezTo>
                <a:cubicBezTo>
                  <a:pt x="2470298" y="1656176"/>
                  <a:pt x="2464607" y="1625027"/>
                  <a:pt x="2477386" y="1599469"/>
                </a:cubicBezTo>
                <a:cubicBezTo>
                  <a:pt x="2481869" y="1590502"/>
                  <a:pt x="2492389" y="1612907"/>
                  <a:pt x="2498652" y="1620735"/>
                </a:cubicBezTo>
                <a:cubicBezTo>
                  <a:pt x="2506635" y="1630713"/>
                  <a:pt x="2511736" y="1642815"/>
                  <a:pt x="2519917" y="1652632"/>
                </a:cubicBezTo>
                <a:cubicBezTo>
                  <a:pt x="2590645" y="1737507"/>
                  <a:pt x="2509412" y="1610237"/>
                  <a:pt x="2647507" y="1748325"/>
                </a:cubicBezTo>
                <a:cubicBezTo>
                  <a:pt x="2667284" y="1768101"/>
                  <a:pt x="2673849" y="1777445"/>
                  <a:pt x="2700670" y="1790856"/>
                </a:cubicBezTo>
                <a:cubicBezTo>
                  <a:pt x="2710694" y="1795868"/>
                  <a:pt x="2722035" y="1797658"/>
                  <a:pt x="2732568" y="1801488"/>
                </a:cubicBezTo>
                <a:cubicBezTo>
                  <a:pt x="2761026" y="1811836"/>
                  <a:pt x="2789170" y="1823038"/>
                  <a:pt x="2817628" y="1833386"/>
                </a:cubicBezTo>
                <a:cubicBezTo>
                  <a:pt x="2828161" y="1837216"/>
                  <a:pt x="2839224" y="1839603"/>
                  <a:pt x="2849526" y="1844018"/>
                </a:cubicBezTo>
                <a:cubicBezTo>
                  <a:pt x="2895730" y="1863819"/>
                  <a:pt x="2885121" y="1862279"/>
                  <a:pt x="2923954" y="1886549"/>
                </a:cubicBezTo>
                <a:cubicBezTo>
                  <a:pt x="2941479" y="1897502"/>
                  <a:pt x="2959396" y="1907814"/>
                  <a:pt x="2977117" y="1918446"/>
                </a:cubicBezTo>
                <a:cubicBezTo>
                  <a:pt x="2991294" y="1914902"/>
                  <a:pt x="3007756" y="1916308"/>
                  <a:pt x="3019647" y="1907814"/>
                </a:cubicBezTo>
                <a:cubicBezTo>
                  <a:pt x="3054948" y="1882599"/>
                  <a:pt x="3053631" y="1846643"/>
                  <a:pt x="3072810" y="1812121"/>
                </a:cubicBezTo>
                <a:cubicBezTo>
                  <a:pt x="3081416" y="1796630"/>
                  <a:pt x="3094075" y="1783767"/>
                  <a:pt x="3104707" y="1769590"/>
                </a:cubicBezTo>
                <a:lnTo>
                  <a:pt x="3125973" y="1705795"/>
                </a:lnTo>
                <a:cubicBezTo>
                  <a:pt x="3129517" y="1695162"/>
                  <a:pt x="3129880" y="1682863"/>
                  <a:pt x="3136605" y="1673897"/>
                </a:cubicBezTo>
                <a:lnTo>
                  <a:pt x="3168503" y="1631367"/>
                </a:lnTo>
                <a:cubicBezTo>
                  <a:pt x="3172047" y="1606558"/>
                  <a:pt x="3173500" y="1581358"/>
                  <a:pt x="3179135" y="1556939"/>
                </a:cubicBezTo>
                <a:cubicBezTo>
                  <a:pt x="3184175" y="1535098"/>
                  <a:pt x="3193312" y="1514409"/>
                  <a:pt x="3200400" y="1493144"/>
                </a:cubicBezTo>
                <a:cubicBezTo>
                  <a:pt x="3205021" y="1479281"/>
                  <a:pt x="3206834" y="1464611"/>
                  <a:pt x="3211033" y="1450614"/>
                </a:cubicBezTo>
                <a:cubicBezTo>
                  <a:pt x="3217474" y="1429144"/>
                  <a:pt x="3232298" y="1386818"/>
                  <a:pt x="3232298" y="1386818"/>
                </a:cubicBezTo>
                <a:cubicBezTo>
                  <a:pt x="3242931" y="965060"/>
                  <a:pt x="3250483" y="543213"/>
                  <a:pt x="3264196" y="121544"/>
                </a:cubicBezTo>
                <a:cubicBezTo>
                  <a:pt x="3264671" y="106939"/>
                  <a:pt x="3269697" y="92697"/>
                  <a:pt x="3274828" y="79014"/>
                </a:cubicBezTo>
                <a:cubicBezTo>
                  <a:pt x="3353702" y="-131324"/>
                  <a:pt x="3253889" y="163086"/>
                  <a:pt x="3306726" y="4586"/>
                </a:cubicBezTo>
                <a:cubicBezTo>
                  <a:pt x="3317359" y="18763"/>
                  <a:pt x="3332043" y="30663"/>
                  <a:pt x="3338624" y="47116"/>
                </a:cubicBezTo>
                <a:cubicBezTo>
                  <a:pt x="3344359" y="61453"/>
                  <a:pt x="3359299" y="192431"/>
                  <a:pt x="3359889" y="195972"/>
                </a:cubicBezTo>
                <a:cubicBezTo>
                  <a:pt x="3387809" y="363491"/>
                  <a:pt x="3374836" y="241125"/>
                  <a:pt x="3391786" y="376725"/>
                </a:cubicBezTo>
                <a:cubicBezTo>
                  <a:pt x="3395767" y="408571"/>
                  <a:pt x="3395694" y="441036"/>
                  <a:pt x="3402419" y="472418"/>
                </a:cubicBezTo>
                <a:cubicBezTo>
                  <a:pt x="3406418" y="491080"/>
                  <a:pt x="3416982" y="507710"/>
                  <a:pt x="3423684" y="525581"/>
                </a:cubicBezTo>
                <a:cubicBezTo>
                  <a:pt x="3442550" y="575889"/>
                  <a:pt x="3423321" y="540985"/>
                  <a:pt x="3455582" y="589376"/>
                </a:cubicBezTo>
                <a:cubicBezTo>
                  <a:pt x="3459126" y="600009"/>
                  <a:pt x="3463496" y="610401"/>
                  <a:pt x="3466214" y="621274"/>
                </a:cubicBezTo>
                <a:cubicBezTo>
                  <a:pt x="3470597" y="638806"/>
                  <a:pt x="3470501" y="657516"/>
                  <a:pt x="3476847" y="674437"/>
                </a:cubicBezTo>
                <a:cubicBezTo>
                  <a:pt x="3481334" y="686402"/>
                  <a:pt x="3491024" y="695702"/>
                  <a:pt x="3498112" y="706335"/>
                </a:cubicBezTo>
                <a:cubicBezTo>
                  <a:pt x="3501656" y="731144"/>
                  <a:pt x="3503830" y="756188"/>
                  <a:pt x="3508745" y="780762"/>
                </a:cubicBezTo>
                <a:cubicBezTo>
                  <a:pt x="3533846" y="906269"/>
                  <a:pt x="3503157" y="645412"/>
                  <a:pt x="3530010" y="887088"/>
                </a:cubicBezTo>
                <a:cubicBezTo>
                  <a:pt x="3542151" y="996356"/>
                  <a:pt x="3546501" y="1093880"/>
                  <a:pt x="3551275" y="1206065"/>
                </a:cubicBezTo>
                <a:cubicBezTo>
                  <a:pt x="3564729" y="1522243"/>
                  <a:pt x="3530231" y="1408752"/>
                  <a:pt x="3572540" y="1535674"/>
                </a:cubicBezTo>
                <a:cubicBezTo>
                  <a:pt x="3576084" y="1574660"/>
                  <a:pt x="3574971" y="1614354"/>
                  <a:pt x="3583173" y="1652632"/>
                </a:cubicBezTo>
                <a:cubicBezTo>
                  <a:pt x="3585851" y="1665127"/>
                  <a:pt x="3598098" y="1673435"/>
                  <a:pt x="3604438" y="1684530"/>
                </a:cubicBezTo>
                <a:cubicBezTo>
                  <a:pt x="3612302" y="1698292"/>
                  <a:pt x="3619459" y="1712492"/>
                  <a:pt x="3625703" y="1727060"/>
                </a:cubicBezTo>
                <a:cubicBezTo>
                  <a:pt x="3635753" y="1750510"/>
                  <a:pt x="3635389" y="1773088"/>
                  <a:pt x="3657600" y="1790856"/>
                </a:cubicBezTo>
                <a:cubicBezTo>
                  <a:pt x="3666352" y="1797857"/>
                  <a:pt x="3678865" y="1797944"/>
                  <a:pt x="3689498" y="1801488"/>
                </a:cubicBezTo>
                <a:cubicBezTo>
                  <a:pt x="3707219" y="1797944"/>
                  <a:pt x="3727624" y="1800880"/>
                  <a:pt x="3742661" y="1790856"/>
                </a:cubicBezTo>
                <a:cubicBezTo>
                  <a:pt x="3751986" y="1784639"/>
                  <a:pt x="3747076" y="1768283"/>
                  <a:pt x="3753293" y="1758958"/>
                </a:cubicBezTo>
                <a:cubicBezTo>
                  <a:pt x="3761634" y="1746447"/>
                  <a:pt x="3774558" y="1737693"/>
                  <a:pt x="3785191" y="1727060"/>
                </a:cubicBezTo>
                <a:cubicBezTo>
                  <a:pt x="3852880" y="1828596"/>
                  <a:pt x="3812864" y="1788233"/>
                  <a:pt x="4072270" y="1748325"/>
                </a:cubicBezTo>
                <a:cubicBezTo>
                  <a:pt x="4083347" y="1746621"/>
                  <a:pt x="4077137" y="1726038"/>
                  <a:pt x="4082903" y="1716428"/>
                </a:cubicBezTo>
                <a:cubicBezTo>
                  <a:pt x="4088061" y="1707832"/>
                  <a:pt x="4097080" y="1702251"/>
                  <a:pt x="4104168" y="1695162"/>
                </a:cubicBezTo>
                <a:cubicBezTo>
                  <a:pt x="4106155" y="1687212"/>
                  <a:pt x="4118894" y="1631634"/>
                  <a:pt x="4125433" y="1620735"/>
                </a:cubicBezTo>
                <a:cubicBezTo>
                  <a:pt x="4130591" y="1612139"/>
                  <a:pt x="4139610" y="1606558"/>
                  <a:pt x="4146698" y="1599469"/>
                </a:cubicBezTo>
                <a:cubicBezTo>
                  <a:pt x="4163599" y="1624820"/>
                  <a:pt x="4191142" y="1675173"/>
                  <a:pt x="4221126" y="1695162"/>
                </a:cubicBezTo>
                <a:cubicBezTo>
                  <a:pt x="4230452" y="1701379"/>
                  <a:pt x="4242391" y="1702251"/>
                  <a:pt x="4253024" y="1705795"/>
                </a:cubicBezTo>
                <a:cubicBezTo>
                  <a:pt x="4288466" y="1702251"/>
                  <a:pt x="4324089" y="1700199"/>
                  <a:pt x="4359349" y="1695162"/>
                </a:cubicBezTo>
                <a:cubicBezTo>
                  <a:pt x="4373815" y="1693095"/>
                  <a:pt x="4389192" y="1691780"/>
                  <a:pt x="4401880" y="1684530"/>
                </a:cubicBezTo>
                <a:cubicBezTo>
                  <a:pt x="4414935" y="1677070"/>
                  <a:pt x="4420633" y="1659934"/>
                  <a:pt x="4433777" y="1652632"/>
                </a:cubicBezTo>
                <a:cubicBezTo>
                  <a:pt x="4454957" y="1640865"/>
                  <a:pt x="4512646" y="1627599"/>
                  <a:pt x="4540103" y="1620735"/>
                </a:cubicBezTo>
                <a:cubicBezTo>
                  <a:pt x="4561368" y="1624279"/>
                  <a:pt x="4584616" y="1621726"/>
                  <a:pt x="4603898" y="1631367"/>
                </a:cubicBezTo>
                <a:cubicBezTo>
                  <a:pt x="4615328" y="1637082"/>
                  <a:pt x="4616127" y="1654229"/>
                  <a:pt x="4625163" y="1663265"/>
                </a:cubicBezTo>
                <a:cubicBezTo>
                  <a:pt x="4634199" y="1672301"/>
                  <a:pt x="4647244" y="1676349"/>
                  <a:pt x="4657061" y="1684530"/>
                </a:cubicBezTo>
                <a:cubicBezTo>
                  <a:pt x="4668613" y="1694156"/>
                  <a:pt x="4678326" y="1705795"/>
                  <a:pt x="4688959" y="1716428"/>
                </a:cubicBezTo>
                <a:cubicBezTo>
                  <a:pt x="4692503" y="1727060"/>
                  <a:pt x="4689185" y="1744163"/>
                  <a:pt x="4699591" y="1748325"/>
                </a:cubicBezTo>
                <a:cubicBezTo>
                  <a:pt x="4724178" y="1758160"/>
                  <a:pt x="4756494" y="1725190"/>
                  <a:pt x="4774019" y="1716428"/>
                </a:cubicBezTo>
                <a:cubicBezTo>
                  <a:pt x="4784044" y="1711416"/>
                  <a:pt x="4795284" y="1709339"/>
                  <a:pt x="4805917" y="1705795"/>
                </a:cubicBezTo>
                <a:cubicBezTo>
                  <a:pt x="4827273" y="1673760"/>
                  <a:pt x="4832259" y="1669139"/>
                  <a:pt x="4848447" y="1631367"/>
                </a:cubicBezTo>
                <a:cubicBezTo>
                  <a:pt x="4852862" y="1621065"/>
                  <a:pt x="4851155" y="1607394"/>
                  <a:pt x="4859080" y="1599469"/>
                </a:cubicBezTo>
                <a:cubicBezTo>
                  <a:pt x="4867005" y="1591544"/>
                  <a:pt x="4880345" y="1592381"/>
                  <a:pt x="4890977" y="1588837"/>
                </a:cubicBezTo>
                <a:cubicBezTo>
                  <a:pt x="4940596" y="1595925"/>
                  <a:pt x="4994413" y="1588906"/>
                  <a:pt x="5039833" y="1610102"/>
                </a:cubicBezTo>
                <a:cubicBezTo>
                  <a:pt x="5056210" y="1617744"/>
                  <a:pt x="5044120" y="1646344"/>
                  <a:pt x="5050466" y="1663265"/>
                </a:cubicBezTo>
                <a:cubicBezTo>
                  <a:pt x="5058513" y="1684723"/>
                  <a:pt x="5077427" y="1700858"/>
                  <a:pt x="5092996" y="1716428"/>
                </a:cubicBezTo>
                <a:cubicBezTo>
                  <a:pt x="5128360" y="1681062"/>
                  <a:pt x="5104188" y="1711576"/>
                  <a:pt x="5124893" y="1663265"/>
                </a:cubicBezTo>
                <a:cubicBezTo>
                  <a:pt x="5164308" y="1571300"/>
                  <a:pt x="5131858" y="1663640"/>
                  <a:pt x="5156791" y="1588837"/>
                </a:cubicBezTo>
                <a:cubicBezTo>
                  <a:pt x="5160335" y="1560483"/>
                  <a:pt x="5159906" y="1531343"/>
                  <a:pt x="5167424" y="1503776"/>
                </a:cubicBezTo>
                <a:cubicBezTo>
                  <a:pt x="5170786" y="1491448"/>
                  <a:pt x="5183655" y="1483624"/>
                  <a:pt x="5188689" y="1471879"/>
                </a:cubicBezTo>
                <a:cubicBezTo>
                  <a:pt x="5194445" y="1458448"/>
                  <a:pt x="5194190" y="1443032"/>
                  <a:pt x="5199321" y="1429349"/>
                </a:cubicBezTo>
                <a:cubicBezTo>
                  <a:pt x="5204886" y="1414508"/>
                  <a:pt x="5213498" y="1400995"/>
                  <a:pt x="5220586" y="1386818"/>
                </a:cubicBezTo>
                <a:cubicBezTo>
                  <a:pt x="5224130" y="1369097"/>
                  <a:pt x="5226836" y="1351188"/>
                  <a:pt x="5231219" y="1333656"/>
                </a:cubicBezTo>
                <a:cubicBezTo>
                  <a:pt x="5233937" y="1322783"/>
                  <a:pt x="5238773" y="1312535"/>
                  <a:pt x="5241852" y="1301758"/>
                </a:cubicBezTo>
                <a:cubicBezTo>
                  <a:pt x="5245866" y="1287707"/>
                  <a:pt x="5248470" y="1273279"/>
                  <a:pt x="5252484" y="1259228"/>
                </a:cubicBezTo>
                <a:cubicBezTo>
                  <a:pt x="5255563" y="1248451"/>
                  <a:pt x="5260038" y="1238107"/>
                  <a:pt x="5263117" y="1227330"/>
                </a:cubicBezTo>
                <a:cubicBezTo>
                  <a:pt x="5267131" y="1213279"/>
                  <a:pt x="5267993" y="1198231"/>
                  <a:pt x="5273749" y="1184800"/>
                </a:cubicBezTo>
                <a:cubicBezTo>
                  <a:pt x="5278783" y="1173054"/>
                  <a:pt x="5289824" y="1164579"/>
                  <a:pt x="5295014" y="1152902"/>
                </a:cubicBezTo>
                <a:cubicBezTo>
                  <a:pt x="5353185" y="1022021"/>
                  <a:pt x="5289797" y="1145551"/>
                  <a:pt x="5326912" y="1046576"/>
                </a:cubicBezTo>
                <a:cubicBezTo>
                  <a:pt x="5334617" y="1026030"/>
                  <a:pt x="5354925" y="990296"/>
                  <a:pt x="5369442" y="972149"/>
                </a:cubicBezTo>
                <a:cubicBezTo>
                  <a:pt x="5375704" y="964321"/>
                  <a:pt x="5383619" y="957972"/>
                  <a:pt x="5390707" y="950883"/>
                </a:cubicBezTo>
                <a:cubicBezTo>
                  <a:pt x="5440326" y="957972"/>
                  <a:pt x="5492531" y="954821"/>
                  <a:pt x="5539563" y="972149"/>
                </a:cubicBezTo>
                <a:cubicBezTo>
                  <a:pt x="5574597" y="985056"/>
                  <a:pt x="5599370" y="1042588"/>
                  <a:pt x="5624624" y="1067842"/>
                </a:cubicBezTo>
                <a:cubicBezTo>
                  <a:pt x="5800324" y="1243542"/>
                  <a:pt x="5549591" y="950097"/>
                  <a:pt x="5762847" y="1227330"/>
                </a:cubicBezTo>
                <a:cubicBezTo>
                  <a:pt x="5772015" y="1239249"/>
                  <a:pt x="5785119" y="1247676"/>
                  <a:pt x="5794745" y="1259228"/>
                </a:cubicBezTo>
                <a:cubicBezTo>
                  <a:pt x="5819027" y="1288366"/>
                  <a:pt x="5846433" y="1351972"/>
                  <a:pt x="5858540" y="1376186"/>
                </a:cubicBezTo>
                <a:lnTo>
                  <a:pt x="5879805" y="1418716"/>
                </a:lnTo>
                <a:cubicBezTo>
                  <a:pt x="5914073" y="1590050"/>
                  <a:pt x="5861427" y="1312243"/>
                  <a:pt x="5901070" y="1748325"/>
                </a:cubicBezTo>
                <a:cubicBezTo>
                  <a:pt x="5903406" y="1774021"/>
                  <a:pt x="5915247" y="1797944"/>
                  <a:pt x="5922335" y="1822753"/>
                </a:cubicBezTo>
                <a:cubicBezTo>
                  <a:pt x="5942111" y="2000733"/>
                  <a:pt x="5923149" y="1845907"/>
                  <a:pt x="5943600" y="1982242"/>
                </a:cubicBezTo>
                <a:cubicBezTo>
                  <a:pt x="5951035" y="2031810"/>
                  <a:pt x="5964866" y="2131097"/>
                  <a:pt x="5964866" y="2131097"/>
                </a:cubicBezTo>
                <a:cubicBezTo>
                  <a:pt x="5968410" y="2226790"/>
                  <a:pt x="5971427" y="2322504"/>
                  <a:pt x="5975498" y="2418176"/>
                </a:cubicBezTo>
                <a:cubicBezTo>
                  <a:pt x="5978515" y="2489084"/>
                  <a:pt x="5972728" y="2561132"/>
                  <a:pt x="5986131" y="2630828"/>
                </a:cubicBezTo>
                <a:cubicBezTo>
                  <a:pt x="5990957" y="2655925"/>
                  <a:pt x="6014484" y="2673358"/>
                  <a:pt x="6028661" y="2694623"/>
                </a:cubicBezTo>
                <a:cubicBezTo>
                  <a:pt x="6041095" y="2713274"/>
                  <a:pt x="6041601" y="2737606"/>
                  <a:pt x="6049926" y="2758418"/>
                </a:cubicBezTo>
                <a:cubicBezTo>
                  <a:pt x="6055813" y="2773135"/>
                  <a:pt x="6064103" y="2786772"/>
                  <a:pt x="6071191" y="2800949"/>
                </a:cubicBezTo>
                <a:cubicBezTo>
                  <a:pt x="6085368" y="2790316"/>
                  <a:pt x="6102841" y="2783039"/>
                  <a:pt x="6113721" y="2769051"/>
                </a:cubicBezTo>
                <a:cubicBezTo>
                  <a:pt x="6128317" y="2750284"/>
                  <a:pt x="6137623" y="2727646"/>
                  <a:pt x="6145619" y="2705256"/>
                </a:cubicBezTo>
                <a:cubicBezTo>
                  <a:pt x="6162176" y="2658896"/>
                  <a:pt x="6169408" y="2605049"/>
                  <a:pt x="6177517" y="2556400"/>
                </a:cubicBezTo>
                <a:cubicBezTo>
                  <a:pt x="6152260" y="2417486"/>
                  <a:pt x="6144931" y="2430316"/>
                  <a:pt x="6166884" y="2269321"/>
                </a:cubicBezTo>
                <a:cubicBezTo>
                  <a:pt x="6169913" y="2247111"/>
                  <a:pt x="6181060" y="2226790"/>
                  <a:pt x="6188149" y="2205525"/>
                </a:cubicBezTo>
                <a:lnTo>
                  <a:pt x="6198782" y="2173628"/>
                </a:lnTo>
                <a:cubicBezTo>
                  <a:pt x="6220848" y="2041226"/>
                  <a:pt x="6197610" y="2160203"/>
                  <a:pt x="6220047" y="2077935"/>
                </a:cubicBezTo>
                <a:cubicBezTo>
                  <a:pt x="6256024" y="1946020"/>
                  <a:pt x="6227470" y="2034398"/>
                  <a:pt x="6251945" y="1960976"/>
                </a:cubicBezTo>
                <a:cubicBezTo>
                  <a:pt x="6255489" y="1907813"/>
                  <a:pt x="6256999" y="1854476"/>
                  <a:pt x="6262577" y="1801488"/>
                </a:cubicBezTo>
                <a:cubicBezTo>
                  <a:pt x="6264107" y="1786955"/>
                  <a:pt x="6270040" y="1773223"/>
                  <a:pt x="6273210" y="1758958"/>
                </a:cubicBezTo>
                <a:cubicBezTo>
                  <a:pt x="6277130" y="1741316"/>
                  <a:pt x="6279087" y="1723230"/>
                  <a:pt x="6283842" y="1705795"/>
                </a:cubicBezTo>
                <a:cubicBezTo>
                  <a:pt x="6283845" y="1705782"/>
                  <a:pt x="6310422" y="1626057"/>
                  <a:pt x="6315740" y="1610102"/>
                </a:cubicBezTo>
                <a:lnTo>
                  <a:pt x="6326373" y="1578204"/>
                </a:lnTo>
                <a:cubicBezTo>
                  <a:pt x="6329917" y="1549851"/>
                  <a:pt x="6331894" y="1521257"/>
                  <a:pt x="6337005" y="1493144"/>
                </a:cubicBezTo>
                <a:cubicBezTo>
                  <a:pt x="6339010" y="1482117"/>
                  <a:pt x="6345440" y="1472236"/>
                  <a:pt x="6347638" y="1461246"/>
                </a:cubicBezTo>
                <a:cubicBezTo>
                  <a:pt x="6352553" y="1436671"/>
                  <a:pt x="6354726" y="1411627"/>
                  <a:pt x="6358270" y="1386818"/>
                </a:cubicBezTo>
                <a:cubicBezTo>
                  <a:pt x="6414411" y="1414889"/>
                  <a:pt x="6427026" y="1426209"/>
                  <a:pt x="6475228" y="1439981"/>
                </a:cubicBezTo>
                <a:cubicBezTo>
                  <a:pt x="6489279" y="1443996"/>
                  <a:pt x="6503582" y="1447070"/>
                  <a:pt x="6517759" y="1450614"/>
                </a:cubicBezTo>
                <a:cubicBezTo>
                  <a:pt x="6528391" y="1457702"/>
                  <a:pt x="6537911" y="1466845"/>
                  <a:pt x="6549656" y="1471879"/>
                </a:cubicBezTo>
                <a:cubicBezTo>
                  <a:pt x="6563087" y="1477635"/>
                  <a:pt x="6583806" y="1470540"/>
                  <a:pt x="6592186" y="1482511"/>
                </a:cubicBezTo>
                <a:cubicBezTo>
                  <a:pt x="6611468" y="1510056"/>
                  <a:pt x="6624084" y="1578204"/>
                  <a:pt x="6624084" y="1578204"/>
                </a:cubicBezTo>
                <a:cubicBezTo>
                  <a:pt x="6638261" y="1556939"/>
                  <a:pt x="6656546" y="1537900"/>
                  <a:pt x="6666614" y="1514409"/>
                </a:cubicBezTo>
                <a:cubicBezTo>
                  <a:pt x="6678127" y="1487546"/>
                  <a:pt x="6687880" y="1429349"/>
                  <a:pt x="6687880" y="1429349"/>
                </a:cubicBezTo>
                <a:cubicBezTo>
                  <a:pt x="6722876" y="1569336"/>
                  <a:pt x="6695460" y="1520463"/>
                  <a:pt x="6741042" y="1588837"/>
                </a:cubicBezTo>
                <a:cubicBezTo>
                  <a:pt x="6743328" y="1577409"/>
                  <a:pt x="6752500" y="1520120"/>
                  <a:pt x="6762307" y="1503776"/>
                </a:cubicBezTo>
                <a:cubicBezTo>
                  <a:pt x="6767465" y="1495180"/>
                  <a:pt x="6776484" y="1489599"/>
                  <a:pt x="6783573" y="1482511"/>
                </a:cubicBezTo>
                <a:cubicBezTo>
                  <a:pt x="6804834" y="1376204"/>
                  <a:pt x="6788814" y="1467395"/>
                  <a:pt x="6804838" y="1291125"/>
                </a:cubicBezTo>
                <a:cubicBezTo>
                  <a:pt x="6814702" y="1182625"/>
                  <a:pt x="6812309" y="1221299"/>
                  <a:pt x="6826103" y="1131637"/>
                </a:cubicBezTo>
                <a:cubicBezTo>
                  <a:pt x="6829914" y="1106867"/>
                  <a:pt x="6832924" y="1081979"/>
                  <a:pt x="6836735" y="1057209"/>
                </a:cubicBezTo>
                <a:cubicBezTo>
                  <a:pt x="6840013" y="1035901"/>
                  <a:pt x="6833338" y="1009782"/>
                  <a:pt x="6847368" y="993414"/>
                </a:cubicBezTo>
                <a:cubicBezTo>
                  <a:pt x="6859129" y="979693"/>
                  <a:pt x="6882810" y="986325"/>
                  <a:pt x="6900531" y="982781"/>
                </a:cubicBezTo>
                <a:cubicBezTo>
                  <a:pt x="6943883" y="1091161"/>
                  <a:pt x="6891454" y="983429"/>
                  <a:pt x="7006856" y="1110372"/>
                </a:cubicBezTo>
                <a:cubicBezTo>
                  <a:pt x="7017518" y="1122100"/>
                  <a:pt x="7016913" y="1141694"/>
                  <a:pt x="7028121" y="1152902"/>
                </a:cubicBezTo>
                <a:cubicBezTo>
                  <a:pt x="7125294" y="1250074"/>
                  <a:pt x="7105233" y="1238633"/>
                  <a:pt x="7187610" y="1259228"/>
                </a:cubicBezTo>
                <a:cubicBezTo>
                  <a:pt x="7285196" y="1226698"/>
                  <a:pt x="7229101" y="1235732"/>
                  <a:pt x="7357731" y="1248595"/>
                </a:cubicBezTo>
                <a:cubicBezTo>
                  <a:pt x="7368363" y="1259228"/>
                  <a:pt x="7382903" y="1267044"/>
                  <a:pt x="7389628" y="1280493"/>
                </a:cubicBezTo>
                <a:cubicBezTo>
                  <a:pt x="7397710" y="1296657"/>
                  <a:pt x="7394546" y="1316511"/>
                  <a:pt x="7400261" y="1333656"/>
                </a:cubicBezTo>
                <a:cubicBezTo>
                  <a:pt x="7405273" y="1348693"/>
                  <a:pt x="7414438" y="1362009"/>
                  <a:pt x="7421526" y="1376186"/>
                </a:cubicBezTo>
                <a:cubicBezTo>
                  <a:pt x="7425070" y="1397451"/>
                  <a:pt x="7425964" y="1419332"/>
                  <a:pt x="7432159" y="1439981"/>
                </a:cubicBezTo>
                <a:cubicBezTo>
                  <a:pt x="7436714" y="1455163"/>
                  <a:pt x="7450818" y="1466877"/>
                  <a:pt x="7453424" y="1482511"/>
                </a:cubicBezTo>
                <a:cubicBezTo>
                  <a:pt x="7465135" y="1552779"/>
                  <a:pt x="7444062" y="1630845"/>
                  <a:pt x="7474689" y="1695162"/>
                </a:cubicBezTo>
                <a:cubicBezTo>
                  <a:pt x="7481218" y="1708872"/>
                  <a:pt x="7620734" y="1705795"/>
                  <a:pt x="7634177" y="1705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extruta 1"/>
          <p:cNvSpPr txBox="1"/>
          <p:nvPr/>
        </p:nvSpPr>
        <p:spPr>
          <a:xfrm rot="1018345">
            <a:off x="547508" y="2984675"/>
            <a:ext cx="82517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6600" b="1" dirty="0" smtClean="0"/>
              <a:t>= DIGITAL VÅRD</a:t>
            </a:r>
          </a:p>
        </p:txBody>
      </p:sp>
    </p:spTree>
    <p:extLst>
      <p:ext uri="{BB962C8B-B14F-4D97-AF65-F5344CB8AC3E}">
        <p14:creationId xmlns:p14="http://schemas.microsoft.com/office/powerpoint/2010/main" val="371634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844064" y="1424733"/>
            <a:ext cx="8117280" cy="3937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charset="2"/>
              <a:buNone/>
            </a:pPr>
            <a:r>
              <a:rPr lang="sv-SE" altLang="sv-SE" sz="3500" b="1" kern="0" smtClean="0">
                <a:solidFill>
                  <a:srgbClr val="009600"/>
                </a:solidFill>
              </a:rPr>
              <a:t>Vad är värde?</a:t>
            </a:r>
          </a:p>
          <a:p>
            <a:pPr>
              <a:buFont typeface="Wingdings" charset="2"/>
              <a:buNone/>
            </a:pPr>
            <a:r>
              <a:rPr lang="sv-SE" altLang="sv-SE" sz="3500" b="1" kern="0" smtClean="0">
                <a:solidFill>
                  <a:srgbClr val="009600"/>
                </a:solidFill>
              </a:rPr>
              <a:t>Vem definierar värde?</a:t>
            </a:r>
          </a:p>
          <a:p>
            <a:pPr>
              <a:buFont typeface="Wingdings" charset="2"/>
              <a:buNone/>
            </a:pPr>
            <a:r>
              <a:rPr lang="sv-SE" altLang="sv-SE" sz="3500" b="1" kern="0" smtClean="0">
                <a:solidFill>
                  <a:srgbClr val="009600"/>
                </a:solidFill>
              </a:rPr>
              <a:t>Värde för vem?</a:t>
            </a:r>
          </a:p>
          <a:p>
            <a:pPr>
              <a:buFont typeface="Wingdings" charset="2"/>
              <a:buNone/>
            </a:pPr>
            <a:r>
              <a:rPr lang="sv-SE" altLang="sv-SE" sz="3500" b="1" kern="0" smtClean="0">
                <a:solidFill>
                  <a:srgbClr val="009600"/>
                </a:solidFill>
              </a:rPr>
              <a:t>Hur vet man att man når</a:t>
            </a:r>
          </a:p>
          <a:p>
            <a:pPr>
              <a:buFont typeface="Wingdings" charset="2"/>
              <a:buNone/>
            </a:pPr>
            <a:r>
              <a:rPr lang="sv-SE" altLang="sv-SE" sz="3500" b="1" kern="0" smtClean="0">
                <a:solidFill>
                  <a:srgbClr val="009600"/>
                </a:solidFill>
              </a:rPr>
              <a:t>värde?</a:t>
            </a:r>
            <a:endParaRPr lang="sv-SE" altLang="sv-SE" sz="3500" b="1" kern="0" dirty="0" smtClean="0">
              <a:solidFill>
                <a:srgbClr val="009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8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Platshållare för innehåll 2"/>
          <p:cNvSpPr>
            <a:spLocks noGrp="1"/>
          </p:cNvSpPr>
          <p:nvPr>
            <p:ph idx="1"/>
          </p:nvPr>
        </p:nvSpPr>
        <p:spPr>
          <a:xfrm>
            <a:off x="513903" y="1485201"/>
            <a:ext cx="7800975" cy="2794000"/>
          </a:xfrm>
        </p:spPr>
        <p:txBody>
          <a:bodyPr/>
          <a:lstStyle/>
          <a:p>
            <a:r>
              <a:rPr lang="sv-SE" altLang="sv-SE" smtClean="0"/>
              <a:t>bi</a:t>
            </a:r>
          </a:p>
        </p:txBody>
      </p:sp>
      <p:pic>
        <p:nvPicPr>
          <p:cNvPr id="84996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3" y="1200857"/>
            <a:ext cx="844073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0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500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b="1" dirty="0">
                <a:solidFill>
                  <a:srgbClr val="009600"/>
                </a:solidFill>
                <a:latin typeface="Arial Black"/>
                <a:ea typeface="ＭＳ Ｐゴシック" charset="0"/>
                <a:cs typeface="Arial Black"/>
              </a:rPr>
              <a:t>Hur sprider man kunskap </a:t>
            </a:r>
            <a:r>
              <a:rPr lang="sv-SE" b="1" dirty="0" smtClean="0">
                <a:solidFill>
                  <a:srgbClr val="009600"/>
                </a:solidFill>
                <a:latin typeface="Arial Black"/>
                <a:ea typeface="ＭＳ Ｐゴシック" charset="0"/>
                <a:cs typeface="Arial Black"/>
              </a:rPr>
              <a:t>till…</a:t>
            </a:r>
            <a:endParaRPr lang="sv-SE" b="1" dirty="0">
              <a:solidFill>
                <a:srgbClr val="558ED5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344067" name="Platshållare för innehåll 2"/>
          <p:cNvSpPr>
            <a:spLocks noGrp="1"/>
          </p:cNvSpPr>
          <p:nvPr>
            <p:ph idx="1"/>
          </p:nvPr>
        </p:nvSpPr>
        <p:spPr>
          <a:xfrm>
            <a:off x="468313" y="2791470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40 000 medarbetare </a:t>
            </a: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på tusentals </a:t>
            </a:r>
            <a:r>
              <a:rPr lang="sv-SE" b="1" dirty="0">
                <a:latin typeface="Calibri" charset="0"/>
                <a:ea typeface="ＭＳ Ｐゴシック" charset="0"/>
                <a:cs typeface="ＭＳ Ｐゴシック" charset="0"/>
              </a:rPr>
              <a:t>enheter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sv-SE" b="1" dirty="0">
                <a:latin typeface="Calibri" charset="0"/>
                <a:ea typeface="ＭＳ Ｐゴシック" charset="0"/>
                <a:cs typeface="ＭＳ Ｐゴシック" charset="0"/>
              </a:rPr>
              <a:t> för att </a:t>
            </a: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leverera bästa möjliga värde vid nära</a:t>
            </a: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10 </a:t>
            </a:r>
            <a:r>
              <a:rPr lang="sv-SE" b="1" dirty="0">
                <a:latin typeface="Calibri" charset="0"/>
                <a:ea typeface="ＭＳ Ｐゴシック" charset="0"/>
                <a:cs typeface="ＭＳ Ｐゴシック" charset="0"/>
              </a:rPr>
              <a:t>miljoner </a:t>
            </a: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patientmöten och vid nära 1,5 miljon vårddygn?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3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500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b="1" dirty="0">
                <a:solidFill>
                  <a:srgbClr val="009600"/>
                </a:solidFill>
                <a:latin typeface="Arial Black"/>
                <a:ea typeface="ＭＳ Ｐゴシック" charset="0"/>
                <a:cs typeface="Arial Black"/>
              </a:rPr>
              <a:t>Hur sprider man kunskap </a:t>
            </a:r>
            <a:r>
              <a:rPr lang="sv-SE" b="1" dirty="0" smtClean="0">
                <a:solidFill>
                  <a:srgbClr val="009600"/>
                </a:solidFill>
                <a:latin typeface="Arial Black"/>
                <a:ea typeface="ＭＳ Ｐゴシック" charset="0"/>
                <a:cs typeface="Arial Black"/>
              </a:rPr>
              <a:t>till…</a:t>
            </a:r>
            <a:endParaRPr lang="sv-SE" b="1" dirty="0">
              <a:solidFill>
                <a:srgbClr val="558ED5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344067" name="Platshållare för innehåll 2"/>
          <p:cNvSpPr>
            <a:spLocks noGrp="1"/>
          </p:cNvSpPr>
          <p:nvPr>
            <p:ph idx="1"/>
          </p:nvPr>
        </p:nvSpPr>
        <p:spPr>
          <a:xfrm>
            <a:off x="468313" y="2791470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40 000 medarbetare </a:t>
            </a: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på tusentals </a:t>
            </a:r>
            <a:r>
              <a:rPr lang="sv-SE" b="1" dirty="0">
                <a:latin typeface="Calibri" charset="0"/>
                <a:ea typeface="ＭＳ Ｐゴシック" charset="0"/>
                <a:cs typeface="ＭＳ Ｐゴシック" charset="0"/>
              </a:rPr>
              <a:t>enheter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sv-SE" b="1" dirty="0">
                <a:latin typeface="Calibri" charset="0"/>
                <a:ea typeface="ＭＳ Ｐゴシック" charset="0"/>
                <a:cs typeface="ＭＳ Ｐゴシック" charset="0"/>
              </a:rPr>
              <a:t> för att </a:t>
            </a: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leverera bästa möjliga värde vid nära</a:t>
            </a: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10 </a:t>
            </a:r>
            <a:r>
              <a:rPr lang="sv-SE" b="1" dirty="0">
                <a:latin typeface="Calibri" charset="0"/>
                <a:ea typeface="ＭＳ Ｐゴシック" charset="0"/>
                <a:cs typeface="ＭＳ Ｐゴシック" charset="0"/>
              </a:rPr>
              <a:t>miljoner </a:t>
            </a:r>
            <a:r>
              <a:rPr lang="sv-SE" b="1" dirty="0" smtClean="0">
                <a:latin typeface="Calibri" charset="0"/>
                <a:ea typeface="ＭＳ Ｐゴシック" charset="0"/>
                <a:cs typeface="ＭＳ Ｐゴシック" charset="0"/>
              </a:rPr>
              <a:t>patientmöten och vid nära 1,5 miljon vårddygn?</a:t>
            </a:r>
          </a:p>
          <a:p>
            <a:pPr marL="0" lvl="0" indent="0" algn="ctr">
              <a:buNone/>
            </a:pPr>
            <a:r>
              <a:rPr lang="sv-SE" sz="4800" b="1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= </a:t>
            </a:r>
            <a:r>
              <a:rPr lang="sv-SE" sz="48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verksamhetsutveckling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v-SE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title"/>
          </p:nvPr>
        </p:nvSpPr>
        <p:spPr>
          <a:xfrm>
            <a:off x="249661" y="783158"/>
            <a:ext cx="8644678" cy="1080000"/>
          </a:xfrm>
        </p:spPr>
        <p:txBody>
          <a:bodyPr/>
          <a:lstStyle/>
          <a:p>
            <a:r>
              <a:rPr lang="sv-SE" dirty="0" smtClean="0">
                <a:solidFill>
                  <a:srgbClr val="009600"/>
                </a:solidFill>
                <a:latin typeface="Arial Black"/>
                <a:ea typeface="ＭＳ Ｐゴシック" charset="0"/>
                <a:cs typeface="Arial Black"/>
              </a:rPr>
              <a:t>Huvudkontoret </a:t>
            </a:r>
            <a:r>
              <a:rPr lang="sv-SE" dirty="0">
                <a:solidFill>
                  <a:srgbClr val="009600"/>
                </a:solidFill>
                <a:latin typeface="Arial Black"/>
                <a:ea typeface="ＭＳ Ｐゴシック" charset="0"/>
                <a:cs typeface="Arial Black"/>
              </a:rPr>
              <a:t>är här för att utveckla er!</a:t>
            </a:r>
          </a:p>
        </p:txBody>
      </p:sp>
      <p:pic>
        <p:nvPicPr>
          <p:cNvPr id="20482" name="Platshållare för innehåll 7" descr="dittjobbförändring-455-p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3" r="-11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95564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96838"/>
            <a:ext cx="8229600" cy="411910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sv-SE" sz="3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dirty="0" smtClean="0">
                <a:latin typeface="Verdana" charset="0"/>
                <a:ea typeface="ＭＳ Ｐゴシック" charset="0"/>
                <a:cs typeface="ＭＳ Ｐゴシック" charset="0"/>
              </a:rPr>
              <a:t>Framgångsfaktorn </a:t>
            </a:r>
            <a:r>
              <a:rPr lang="sv-SE" sz="3000" dirty="0">
                <a:latin typeface="Verdana" charset="0"/>
                <a:ea typeface="ＭＳ Ｐゴシック" charset="0"/>
                <a:cs typeface="ＭＳ Ｐゴシック" charset="0"/>
              </a:rPr>
              <a:t>är alla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dirty="0" smtClean="0">
                <a:latin typeface="Verdana" charset="0"/>
                <a:ea typeface="ＭＳ Ｐゴシック" charset="0"/>
                <a:cs typeface="ＭＳ Ｐゴシック" charset="0"/>
              </a:rPr>
              <a:t>arbetskamrater</a:t>
            </a:r>
          </a:p>
          <a:p>
            <a:pPr algn="ctr" eaLnBrk="1" hangingPunct="1">
              <a:lnSpc>
                <a:spcPct val="150000"/>
              </a:lnSpc>
              <a:buFontTx/>
              <a:buChar char="-"/>
            </a:pPr>
            <a:r>
              <a:rPr lang="sv-SE" sz="3000" dirty="0" smtClean="0">
                <a:latin typeface="Verdana" charset="0"/>
                <a:ea typeface="ＭＳ Ｐゴシック" charset="0"/>
                <a:cs typeface="ＭＳ Ｐゴシック" charset="0"/>
              </a:rPr>
              <a:t>Påhejade av alla chefer och ledare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sv-SE" sz="3000" dirty="0" smtClean="0">
                <a:latin typeface="Verdana" charset="0"/>
                <a:ea typeface="ＭＳ Ｐゴシック" charset="0"/>
                <a:cs typeface="ＭＳ Ｐゴシック" charset="0"/>
              </a:rPr>
              <a:t>Uppifrån och ner och nerifrån och upp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sv-SE" sz="3000" dirty="0" smtClean="0">
                <a:latin typeface="Verdana" charset="0"/>
                <a:ea typeface="ＭＳ Ｐゴシック" charset="0"/>
                <a:cs typeface="ＭＳ Ｐゴシック" charset="0"/>
              </a:rPr>
              <a:t>Det är i ”linjen det händer”</a:t>
            </a:r>
            <a:endParaRPr lang="sv-SE" sz="3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v-SE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341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582613" y="549275"/>
            <a:ext cx="7562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defTabSz="957263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None/>
            </a:pPr>
            <a:endParaRPr lang="sv-SE" sz="2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2530" name="Picture 3" descr="Dialogseminarium - Hässelby VC - mi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99" y="1982849"/>
            <a:ext cx="6828401" cy="38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82613" y="573912"/>
            <a:ext cx="8308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defTabSz="957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600" b="1" dirty="0" smtClean="0">
                <a:solidFill>
                  <a:srgbClr val="009600"/>
                </a:solidFill>
                <a:latin typeface="Arial" charset="0"/>
                <a:ea typeface="+mn-ea"/>
                <a:cs typeface="+mn-cs"/>
              </a:rPr>
              <a:t>Nätverkssjukvård bygger på nätverk</a:t>
            </a:r>
            <a:endParaRPr lang="sv-SE" sz="3600" b="1" dirty="0">
              <a:solidFill>
                <a:srgbClr val="009600"/>
              </a:solidFill>
              <a:latin typeface="Arial" charset="0"/>
              <a:ea typeface="+mn-ea"/>
              <a:cs typeface="+mn-cs"/>
            </a:endParaRPr>
          </a:p>
          <a:p>
            <a:pPr marL="457200" indent="-457200" defTabSz="957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Ett sätt att tillsammans lära oss nytt och ha dialog om hur vi ska använda det nya i vårt dagliga arbete </a:t>
            </a:r>
            <a:r>
              <a:rPr lang="sv-SE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9798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692150" y="6302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sv-SE" sz="3000" dirty="0" smtClean="0">
                <a:solidFill>
                  <a:srgbClr val="009900"/>
                </a:solidFill>
                <a:latin typeface="Arial Black" charset="0"/>
              </a:rPr>
              <a:t>Den </a:t>
            </a:r>
            <a:r>
              <a:rPr lang="sv-SE" sz="3000" dirty="0">
                <a:solidFill>
                  <a:srgbClr val="009900"/>
                </a:solidFill>
                <a:latin typeface="Arial Black" charset="0"/>
              </a:rPr>
              <a:t>gemensamma </a:t>
            </a:r>
            <a:r>
              <a:rPr lang="sv-SE" sz="3000" dirty="0" smtClean="0">
                <a:solidFill>
                  <a:srgbClr val="009900"/>
                </a:solidFill>
                <a:latin typeface="Arial Black" charset="0"/>
              </a:rPr>
              <a:t>uppgiften </a:t>
            </a:r>
            <a:r>
              <a:rPr lang="sv-SE" sz="3000" b="1" dirty="0">
                <a:solidFill>
                  <a:srgbClr val="009900"/>
                </a:solidFill>
                <a:latin typeface="Arial" charset="0"/>
              </a:rPr>
              <a:t/>
            </a:r>
            <a:br>
              <a:rPr lang="sv-SE" sz="3000" b="1" dirty="0">
                <a:solidFill>
                  <a:srgbClr val="009900"/>
                </a:solidFill>
                <a:latin typeface="Arial" charset="0"/>
              </a:rPr>
            </a:br>
            <a:r>
              <a:rPr lang="sv-SE" sz="3000" b="1" dirty="0">
                <a:latin typeface="Arial" charset="0"/>
              </a:rPr>
              <a:t>Möjligheter och problem?</a:t>
            </a:r>
          </a:p>
        </p:txBody>
      </p:sp>
      <p:pic>
        <p:nvPicPr>
          <p:cNvPr id="45061" name="Picture 7" descr="trån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5638800" cy="337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9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7" y="160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75" name="Object 7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" y="1604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7"/>
          <p:cNvGrpSpPr/>
          <p:nvPr/>
        </p:nvGrpSpPr>
        <p:grpSpPr>
          <a:xfrm rot="20604440">
            <a:off x="900617" y="599219"/>
            <a:ext cx="8612147" cy="3065063"/>
            <a:chOff x="1364601" y="2375012"/>
            <a:chExt cx="8073650" cy="2339099"/>
          </a:xfrm>
        </p:grpSpPr>
        <p:sp>
          <p:nvSpPr>
            <p:cNvPr id="84" name="textruta 8"/>
            <p:cNvSpPr txBox="1"/>
            <p:nvPr/>
          </p:nvSpPr>
          <p:spPr>
            <a:xfrm>
              <a:off x="7215251" y="4437112"/>
              <a:ext cx="222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sv-SE" sz="1200" dirty="0">
                <a:solidFill>
                  <a:srgbClr val="000000"/>
                </a:solidFill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93" name="Picture 1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/>
            <a:stretch/>
          </p:blipFill>
          <p:spPr>
            <a:xfrm>
              <a:off x="1364601" y="2375012"/>
              <a:ext cx="1953388" cy="226045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ruta 3"/>
          <p:cNvSpPr txBox="1"/>
          <p:nvPr/>
        </p:nvSpPr>
        <p:spPr>
          <a:xfrm>
            <a:off x="3779912" y="198884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Det största och häftigaste i hälso- och sjukvården i Sverige – ja, kanske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till och med i världen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- Nu i genomförande!</a:t>
            </a:r>
          </a:p>
        </p:txBody>
      </p:sp>
    </p:spTree>
    <p:extLst>
      <p:ext uri="{BB962C8B-B14F-4D97-AF65-F5344CB8AC3E}">
        <p14:creationId xmlns:p14="http://schemas.microsoft.com/office/powerpoint/2010/main" val="3891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001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sv-SE" sz="3000" dirty="0" smtClean="0">
              <a:solidFill>
                <a:srgbClr val="0074BC"/>
              </a:solidFill>
              <a:latin typeface="Verdana" charset="0"/>
              <a:ea typeface="ＭＳ Ｐゴシック" charset="-128"/>
            </a:endParaRP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Vedermödor?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Jobbigt?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Svårt att hinna med?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sv-SE" sz="3000" b="1" dirty="0" smtClean="0">
                <a:solidFill>
                  <a:srgbClr val="009600"/>
                </a:solidFill>
                <a:latin typeface="Verdana" charset="0"/>
                <a:ea typeface="ＭＳ Ｐゴシック" charset="-128"/>
              </a:rPr>
              <a:t>Så klart!</a:t>
            </a:r>
          </a:p>
        </p:txBody>
      </p:sp>
    </p:spTree>
    <p:extLst>
      <p:ext uri="{BB962C8B-B14F-4D97-AF65-F5344CB8AC3E}">
        <p14:creationId xmlns:p14="http://schemas.microsoft.com/office/powerpoint/2010/main" val="262228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1800" b="1" dirty="0" smtClean="0"/>
              <a:t>Tack för gott samarbete!</a:t>
            </a:r>
            <a:endParaRPr lang="sv-SE" sz="1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21" y="1708297"/>
            <a:ext cx="7347575" cy="441295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18521" y="721008"/>
            <a:ext cx="8091803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3600" b="1" dirty="0" smtClean="0">
                <a:solidFill>
                  <a:srgbClr val="009600"/>
                </a:solidFill>
              </a:rPr>
              <a:t>Tillsammans gör vi underverk!</a:t>
            </a:r>
          </a:p>
          <a:p>
            <a:pPr algn="l">
              <a:spcBef>
                <a:spcPts val="0"/>
              </a:spcBef>
            </a:pPr>
            <a:r>
              <a:rPr lang="sv-SE" sz="3600" b="1" dirty="0">
                <a:solidFill>
                  <a:srgbClr val="009600"/>
                </a:solidFill>
              </a:rPr>
              <a:t>	</a:t>
            </a:r>
            <a:r>
              <a:rPr lang="sv-SE" sz="3600" b="1" dirty="0" smtClean="0">
                <a:solidFill>
                  <a:srgbClr val="009600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endParaRPr lang="sv-SE" sz="3600" b="1" dirty="0" smtClean="0">
              <a:solidFill>
                <a:srgbClr val="009600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3600" b="1" dirty="0" smtClean="0">
                <a:solidFill>
                  <a:srgbClr val="009600"/>
                </a:solidFill>
              </a:rPr>
              <a:t>	Tack för era insatser!</a:t>
            </a:r>
          </a:p>
        </p:txBody>
      </p:sp>
    </p:spTree>
    <p:extLst>
      <p:ext uri="{BB962C8B-B14F-4D97-AF65-F5344CB8AC3E}">
        <p14:creationId xmlns:p14="http://schemas.microsoft.com/office/powerpoint/2010/main" val="368589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7" y="160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75" name="Object 7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" y="1604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77"/>
          <p:cNvGrpSpPr/>
          <p:nvPr/>
        </p:nvGrpSpPr>
        <p:grpSpPr>
          <a:xfrm rot="20604440">
            <a:off x="900617" y="599219"/>
            <a:ext cx="8612147" cy="3065063"/>
            <a:chOff x="1364601" y="2375012"/>
            <a:chExt cx="8073650" cy="2339099"/>
          </a:xfrm>
        </p:grpSpPr>
        <p:sp>
          <p:nvSpPr>
            <p:cNvPr id="84" name="textruta 8"/>
            <p:cNvSpPr txBox="1"/>
            <p:nvPr/>
          </p:nvSpPr>
          <p:spPr>
            <a:xfrm>
              <a:off x="7215251" y="4437112"/>
              <a:ext cx="222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sv-SE" sz="1200" dirty="0">
                <a:solidFill>
                  <a:srgbClr val="000000"/>
                </a:solidFill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93" name="Picture 1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/>
            <a:stretch/>
          </p:blipFill>
          <p:spPr>
            <a:xfrm>
              <a:off x="1364601" y="2375012"/>
              <a:ext cx="1953388" cy="226045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ruta 3"/>
          <p:cNvSpPr txBox="1"/>
          <p:nvPr/>
        </p:nvSpPr>
        <p:spPr>
          <a:xfrm>
            <a:off x="3779912" y="198884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Det största och häftigaste i hälso- och sjukvården i Sverige – ja, kanske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till och med i världen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- Nu i genomförande!</a:t>
            </a:r>
          </a:p>
        </p:txBody>
      </p:sp>
      <p:sp>
        <p:nvSpPr>
          <p:cNvPr id="2" name="Rektangel 1"/>
          <p:cNvSpPr/>
          <p:nvPr/>
        </p:nvSpPr>
        <p:spPr>
          <a:xfrm>
            <a:off x="3786387" y="4570537"/>
            <a:ext cx="30877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6000" dirty="0">
                <a:solidFill>
                  <a:prstClr val="black"/>
                </a:solidFill>
                <a:latin typeface="Calibri"/>
              </a:rPr>
              <a:t>≠ </a:t>
            </a:r>
            <a:r>
              <a:rPr lang="sv-SE" sz="6000" dirty="0" err="1">
                <a:solidFill>
                  <a:prstClr val="black"/>
                </a:solidFill>
                <a:latin typeface="Calibri"/>
              </a:rPr>
              <a:t>utskifte</a:t>
            </a:r>
            <a:endParaRPr lang="sv-SE" sz="6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3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7" y="160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75" name="Object 7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" y="1604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77"/>
          <p:cNvGrpSpPr/>
          <p:nvPr/>
        </p:nvGrpSpPr>
        <p:grpSpPr>
          <a:xfrm rot="20604440">
            <a:off x="900617" y="599219"/>
            <a:ext cx="8612147" cy="3065063"/>
            <a:chOff x="1364601" y="2375012"/>
            <a:chExt cx="8073650" cy="2339099"/>
          </a:xfrm>
        </p:grpSpPr>
        <p:sp>
          <p:nvSpPr>
            <p:cNvPr id="84" name="textruta 8"/>
            <p:cNvSpPr txBox="1"/>
            <p:nvPr/>
          </p:nvSpPr>
          <p:spPr>
            <a:xfrm>
              <a:off x="7215251" y="4437112"/>
              <a:ext cx="222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sv-SE" sz="1200" dirty="0">
                <a:solidFill>
                  <a:srgbClr val="000000"/>
                </a:solidFill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93" name="Picture 1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/>
            <a:stretch/>
          </p:blipFill>
          <p:spPr>
            <a:xfrm>
              <a:off x="1364601" y="2375012"/>
              <a:ext cx="1953388" cy="226045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ruta 3"/>
          <p:cNvSpPr txBox="1"/>
          <p:nvPr/>
        </p:nvSpPr>
        <p:spPr>
          <a:xfrm>
            <a:off x="3779912" y="198884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Det största och häftigaste i hälso- och sjukvården i Sverige – ja, kanske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till och med i världen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24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- Nu i genomförande!</a:t>
            </a:r>
          </a:p>
        </p:txBody>
      </p:sp>
      <p:sp>
        <p:nvSpPr>
          <p:cNvPr id="2" name="Rektangel 1"/>
          <p:cNvSpPr/>
          <p:nvPr/>
        </p:nvSpPr>
        <p:spPr>
          <a:xfrm>
            <a:off x="948757" y="4790196"/>
            <a:ext cx="79072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6000" dirty="0">
                <a:solidFill>
                  <a:prstClr val="black"/>
                </a:solidFill>
                <a:latin typeface="Calibri"/>
              </a:rPr>
              <a:t>= verksamhetsutveckling</a:t>
            </a:r>
          </a:p>
        </p:txBody>
      </p:sp>
    </p:spTree>
    <p:extLst>
      <p:ext uri="{BB962C8B-B14F-4D97-AF65-F5344CB8AC3E}">
        <p14:creationId xmlns:p14="http://schemas.microsoft.com/office/powerpoint/2010/main" val="35829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5028"/>
            <a:ext cx="4527189" cy="2352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15" y="0"/>
            <a:ext cx="3429000" cy="261631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6200" cy="25374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371" y="4513396"/>
            <a:ext cx="3365629" cy="23446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120" y="2582083"/>
            <a:ext cx="2762879" cy="20193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21961"/>
            <a:ext cx="3441483" cy="2043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092" y="0"/>
            <a:ext cx="2792565" cy="2576011"/>
          </a:xfrm>
          <a:prstGeom prst="rect">
            <a:avLst/>
          </a:prstGeom>
        </p:spPr>
      </p:pic>
      <p:pic>
        <p:nvPicPr>
          <p:cNvPr id="12" name="Picture 2" descr="G:\Gemensam\Torsplan\Foton_Torsplan\0_Foto 2016-10-31 10 41 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 bwMode="auto">
          <a:xfrm>
            <a:off x="3502937" y="4608700"/>
            <a:ext cx="2785963" cy="2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238" y="2570631"/>
            <a:ext cx="4148495" cy="20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5028"/>
            <a:ext cx="4527189" cy="2352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15" y="0"/>
            <a:ext cx="3429000" cy="261631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6200" cy="25374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371" y="4513396"/>
            <a:ext cx="3365629" cy="23446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120" y="2582083"/>
            <a:ext cx="2762879" cy="20193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21961"/>
            <a:ext cx="3441483" cy="2043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092" y="0"/>
            <a:ext cx="2792565" cy="2576011"/>
          </a:xfrm>
          <a:prstGeom prst="rect">
            <a:avLst/>
          </a:prstGeom>
        </p:spPr>
      </p:pic>
      <p:pic>
        <p:nvPicPr>
          <p:cNvPr id="12" name="Picture 2" descr="G:\Gemensam\Torsplan\Foton_Torsplan\0_Foto 2016-10-31 10 41 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 bwMode="auto">
          <a:xfrm>
            <a:off x="3502937" y="4608700"/>
            <a:ext cx="2785963" cy="2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238" y="2570631"/>
            <a:ext cx="4148495" cy="20477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0251" y="2381447"/>
            <a:ext cx="2638427" cy="1655672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5061" y="1360826"/>
            <a:ext cx="2257668" cy="1660085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sp>
        <p:nvSpPr>
          <p:cNvPr id="14" name="textruta 13"/>
          <p:cNvSpPr txBox="1"/>
          <p:nvPr/>
        </p:nvSpPr>
        <p:spPr>
          <a:xfrm>
            <a:off x="2970525" y="4195883"/>
            <a:ext cx="2849283" cy="707886"/>
          </a:xfrm>
          <a:prstGeom prst="rect">
            <a:avLst/>
          </a:prstGeom>
          <a:noFill/>
          <a:ln w="127000" cmpd="thinThick">
            <a:solidFill>
              <a:srgbClr val="009600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chemeClr val="bg1"/>
                </a:solidFill>
              </a:rPr>
              <a:t>Ca 2 000</a:t>
            </a:r>
          </a:p>
          <a:p>
            <a:pPr algn="l">
              <a:spcBef>
                <a:spcPts val="0"/>
              </a:spcBef>
            </a:pPr>
            <a:r>
              <a:rPr lang="sv-SE" sz="2000" b="1" dirty="0" smtClean="0">
                <a:solidFill>
                  <a:schemeClr val="bg1"/>
                </a:solidFill>
              </a:rPr>
              <a:t>Privata vårdgivare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8594" y="2920155"/>
            <a:ext cx="2783925" cy="1570573"/>
          </a:xfrm>
          <a:prstGeom prst="rect">
            <a:avLst/>
          </a:prstGeom>
          <a:ln w="127000" cmpd="sng">
            <a:solidFill>
              <a:srgbClr val="009600"/>
            </a:solidFill>
          </a:ln>
        </p:spPr>
      </p:pic>
      <p:pic>
        <p:nvPicPr>
          <p:cNvPr id="17" name="Picture 2" descr="C:\Users\5v76\AppData\Local\Microsoft\Windows\Temporary Internet Files\Content.Outlook\FYOEDVS0\HSF 092_Naêtverk_rund alt_N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6" y="544331"/>
            <a:ext cx="5873022" cy="514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9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 sll mall plus EU logga_NY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BAB0B9"/>
      </a:lt2>
      <a:accent1>
        <a:srgbClr val="003468"/>
      </a:accent1>
      <a:accent2>
        <a:srgbClr val="00AEEF"/>
      </a:accent2>
      <a:accent3>
        <a:srgbClr val="FFFFFF"/>
      </a:accent3>
      <a:accent4>
        <a:srgbClr val="000000"/>
      </a:accent4>
      <a:accent5>
        <a:srgbClr val="AAAEB9"/>
      </a:accent5>
      <a:accent6>
        <a:srgbClr val="009DD9"/>
      </a:accent6>
      <a:hlink>
        <a:srgbClr val="B30538"/>
      </a:hlink>
      <a:folHlink>
        <a:srgbClr val="E2001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400" b="1" dirty="0"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sll mall plus EU logga_NY</Template>
  <TotalTime>3942</TotalTime>
  <Words>650</Words>
  <Application>Microsoft Macintosh PowerPoint</Application>
  <PresentationFormat>Bildspel på skärmen (4:3)</PresentationFormat>
  <Paragraphs>195</Paragraphs>
  <Slides>51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3" baseType="lpstr">
      <vt:lpstr>Presentation sll mall plus EU logga_NY</vt:lpstr>
      <vt:lpstr>think-cell Slide</vt:lpstr>
      <vt:lpstr>Mikael Ohrling, sjukvårdsdirektör i SLSO </vt:lpstr>
      <vt:lpstr>En stunds inledande reflektion…</vt:lpstr>
      <vt:lpstr>Och så börjar vi förstås med… varför?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Och då kommer vi till det där med värderingar 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Och hur kommunicerar vi då?</vt:lpstr>
      <vt:lpstr>  Och hur kommunicerar vi då?  Och till vem?</vt:lpstr>
      <vt:lpstr>Och då kom vi till visionen…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Management trender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Vi får nya typer av möten…</vt:lpstr>
      <vt:lpstr>PowerPoint-presentation</vt:lpstr>
      <vt:lpstr>PowerPoint-presentation</vt:lpstr>
      <vt:lpstr>Hur sprider man kunskap till…</vt:lpstr>
      <vt:lpstr>Hur sprider man kunskap till…</vt:lpstr>
      <vt:lpstr>Huvudkontoret är här för att utveckla er!</vt:lpstr>
      <vt:lpstr>PowerPoint-presentation</vt:lpstr>
      <vt:lpstr>PowerPoint-presentation</vt:lpstr>
      <vt:lpstr>PowerPoint-presentation</vt:lpstr>
      <vt:lpstr>PowerPoint-presentation</vt:lpstr>
      <vt:lpstr>Tack för gott samarbete!</vt:lpstr>
    </vt:vector>
  </TitlesOfParts>
  <Company>SLL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Joachim Ljungh Stenström 9RRJ</dc:creator>
  <cp:lastModifiedBy>Mikael Ohrling</cp:lastModifiedBy>
  <cp:revision>200</cp:revision>
  <cp:lastPrinted>2015-04-14T12:20:11Z</cp:lastPrinted>
  <dcterms:created xsi:type="dcterms:W3CDTF">2016-02-16T09:54:35Z</dcterms:created>
  <dcterms:modified xsi:type="dcterms:W3CDTF">2017-10-02T18:49:03Z</dcterms:modified>
</cp:coreProperties>
</file>