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64" r:id="rId2"/>
    <p:sldId id="397" r:id="rId3"/>
    <p:sldId id="398" r:id="rId4"/>
    <p:sldId id="435" r:id="rId5"/>
    <p:sldId id="401" r:id="rId6"/>
    <p:sldId id="403" r:id="rId7"/>
    <p:sldId id="404" r:id="rId8"/>
    <p:sldId id="309" r:id="rId9"/>
    <p:sldId id="356" r:id="rId10"/>
    <p:sldId id="351" r:id="rId11"/>
    <p:sldId id="355" r:id="rId12"/>
    <p:sldId id="353" r:id="rId13"/>
    <p:sldId id="399" r:id="rId14"/>
    <p:sldId id="358" r:id="rId15"/>
    <p:sldId id="438" r:id="rId16"/>
    <p:sldId id="357" r:id="rId17"/>
    <p:sldId id="414" r:id="rId18"/>
    <p:sldId id="378" r:id="rId19"/>
    <p:sldId id="379" r:id="rId20"/>
    <p:sldId id="380" r:id="rId21"/>
    <p:sldId id="422" r:id="rId22"/>
    <p:sldId id="423" r:id="rId23"/>
    <p:sldId id="445" r:id="rId24"/>
    <p:sldId id="446" r:id="rId25"/>
    <p:sldId id="448" r:id="rId26"/>
    <p:sldId id="449" r:id="rId27"/>
    <p:sldId id="450" r:id="rId28"/>
    <p:sldId id="451" r:id="rId29"/>
    <p:sldId id="430" r:id="rId30"/>
    <p:sldId id="439" r:id="rId31"/>
    <p:sldId id="441" r:id="rId32"/>
    <p:sldId id="444" r:id="rId33"/>
    <p:sldId id="432" r:id="rId34"/>
    <p:sldId id="434" r:id="rId35"/>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ka Bjarre 2D9T" initials="UB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FF9900"/>
    <a:srgbClr val="FFCC00"/>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65328" autoAdjust="0"/>
  </p:normalViewPr>
  <p:slideViewPr>
    <p:cSldViewPr snapToGrid="0">
      <p:cViewPr>
        <p:scale>
          <a:sx n="86" d="100"/>
          <a:sy n="86" d="100"/>
        </p:scale>
        <p:origin x="966" y="-1236"/>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0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relationship"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Rådgivning?</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Reception?</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Läser i </a:t>
          </a:r>
          <a:r>
            <a:rPr lang="sv-SE" sz="1400" dirty="0" smtClean="0"/>
            <a:t>journal?</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B21E1869-AE07-48B6-A0EA-CF9CDDB5933F}" type="pres">
      <dgm:prSet presAssocID="{10A7164C-03F1-46E6-B243-377F09A4EB4C}" presName="Name0" presStyleCnt="0">
        <dgm:presLayoutVars>
          <dgm:chPref val="1"/>
          <dgm:dir/>
          <dgm:animOne val="branch"/>
          <dgm:animLvl val="lvl"/>
          <dgm:resizeHandles/>
        </dgm:presLayoutVars>
      </dgm:prSet>
      <dgm:spPr/>
    </dgm:pt>
    <dgm:pt modelId="{705348FE-4067-497E-B529-8961CC621D67}" type="pres">
      <dgm:prSet presAssocID="{48796728-2E9B-4FCD-A043-4B25AEB0F61C}" presName="vertOne" presStyleCnt="0"/>
      <dgm:spPr/>
    </dgm:pt>
    <dgm:pt modelId="{6AE50E37-28B2-454A-9836-77D62FEC5832}" type="pres">
      <dgm:prSet presAssocID="{48796728-2E9B-4FCD-A043-4B25AEB0F61C}" presName="txOne" presStyleLbl="node0" presStyleIdx="0" presStyleCnt="3">
        <dgm:presLayoutVars>
          <dgm:chPref val="3"/>
        </dgm:presLayoutVars>
      </dgm:prSet>
      <dgm:spPr/>
      <dgm:t>
        <a:bodyPr/>
        <a:lstStyle/>
        <a:p>
          <a:endParaRPr lang="sv-SE"/>
        </a:p>
      </dgm:t>
    </dgm:pt>
    <dgm:pt modelId="{D009C26F-A5BA-46A3-958B-5DA52F69591F}" type="pres">
      <dgm:prSet presAssocID="{48796728-2E9B-4FCD-A043-4B25AEB0F61C}" presName="horzOne" presStyleCnt="0"/>
      <dgm:spPr/>
    </dgm:pt>
    <dgm:pt modelId="{0CEE8E97-21C9-406D-BA8C-97744A0AC2D7}" type="pres">
      <dgm:prSet presAssocID="{C91EFA26-659F-4976-A5F5-F0EBD3069B3C}" presName="sibSpaceOne" presStyleCnt="0"/>
      <dgm:spPr/>
    </dgm:pt>
    <dgm:pt modelId="{5C7D62A0-EDEE-4A3D-AA0B-EED4CA6F75B0}" type="pres">
      <dgm:prSet presAssocID="{48A0565B-4D65-420F-8AD9-014651878A11}" presName="vertOne" presStyleCnt="0"/>
      <dgm:spPr/>
    </dgm:pt>
    <dgm:pt modelId="{C9707B4A-336A-4D68-9710-7F7C6E5DBCD1}" type="pres">
      <dgm:prSet presAssocID="{48A0565B-4D65-420F-8AD9-014651878A11}" presName="txOne" presStyleLbl="node0" presStyleIdx="1" presStyleCnt="3">
        <dgm:presLayoutVars>
          <dgm:chPref val="3"/>
        </dgm:presLayoutVars>
      </dgm:prSet>
      <dgm:spPr/>
      <dgm:t>
        <a:bodyPr/>
        <a:lstStyle/>
        <a:p>
          <a:endParaRPr lang="sv-SE"/>
        </a:p>
      </dgm:t>
    </dgm:pt>
    <dgm:pt modelId="{AFAAA1F2-1275-4B1C-80E9-3BBEAC49AF34}" type="pres">
      <dgm:prSet presAssocID="{48A0565B-4D65-420F-8AD9-014651878A11}" presName="horzOne" presStyleCnt="0"/>
      <dgm:spPr/>
    </dgm:pt>
    <dgm:pt modelId="{DB8852F2-CA07-4806-92F5-E25A2738BBE1}" type="pres">
      <dgm:prSet presAssocID="{F133C348-2D0C-466B-8CDE-FE63A6F5F46D}" presName="sibSpaceOne" presStyleCnt="0"/>
      <dgm:spPr/>
    </dgm:pt>
    <dgm:pt modelId="{EDD44122-2DE9-40B2-9907-27A0259415CB}" type="pres">
      <dgm:prSet presAssocID="{5841C1CC-B9A7-49ED-9FC4-6AF658BAB47D}" presName="vertOne" presStyleCnt="0"/>
      <dgm:spPr/>
    </dgm:pt>
    <dgm:pt modelId="{D229D159-4A34-41B3-B8F3-78E06C98150F}" type="pres">
      <dgm:prSet presAssocID="{5841C1CC-B9A7-49ED-9FC4-6AF658BAB47D}" presName="txOne" presStyleLbl="node0" presStyleIdx="2" presStyleCnt="3">
        <dgm:presLayoutVars>
          <dgm:chPref val="3"/>
        </dgm:presLayoutVars>
      </dgm:prSet>
      <dgm:spPr/>
      <dgm:t>
        <a:bodyPr/>
        <a:lstStyle/>
        <a:p>
          <a:endParaRPr lang="sv-SE"/>
        </a:p>
      </dgm:t>
    </dgm:pt>
    <dgm:pt modelId="{EF3A37B4-C7F7-4483-8DCA-5E3E436D857B}"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3941A8F2-57B7-44DF-A2C6-0AE9E49D8B73}" type="presOf" srcId="{5841C1CC-B9A7-49ED-9FC4-6AF658BAB47D}" destId="{D229D159-4A34-41B3-B8F3-78E06C98150F}"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FB2FBE6-3C2C-45A3-8B06-7CCE2B11A247}" type="presOf" srcId="{10A7164C-03F1-46E6-B243-377F09A4EB4C}" destId="{B21E1869-AE07-48B6-A0EA-CF9CDDB5933F}" srcOrd="0" destOrd="0" presId="urn:microsoft.com/office/officeart/2005/8/layout/hierarchy4"/>
    <dgm:cxn modelId="{8EAB29E1-4903-4861-AF78-1577BF6803D7}" type="presOf" srcId="{48A0565B-4D65-420F-8AD9-014651878A11}" destId="{C9707B4A-336A-4D68-9710-7F7C6E5DBCD1}" srcOrd="0" destOrd="0" presId="urn:microsoft.com/office/officeart/2005/8/layout/hierarchy4"/>
    <dgm:cxn modelId="{8A5EBFA1-FB02-4E39-AB45-70D99D81EB45}" type="presOf" srcId="{48796728-2E9B-4FCD-A043-4B25AEB0F61C}" destId="{6AE50E37-28B2-454A-9836-77D62FEC5832}"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DC45691F-0C9B-45F4-82C5-A5DACD30B092}" type="presParOf" srcId="{B21E1869-AE07-48B6-A0EA-CF9CDDB5933F}" destId="{705348FE-4067-497E-B529-8961CC621D67}" srcOrd="0" destOrd="0" presId="urn:microsoft.com/office/officeart/2005/8/layout/hierarchy4"/>
    <dgm:cxn modelId="{FCFDA596-6281-4CD3-A6A1-752833D9DD5A}" type="presParOf" srcId="{705348FE-4067-497E-B529-8961CC621D67}" destId="{6AE50E37-28B2-454A-9836-77D62FEC5832}" srcOrd="0" destOrd="0" presId="urn:microsoft.com/office/officeart/2005/8/layout/hierarchy4"/>
    <dgm:cxn modelId="{4A0F8854-B1E4-406C-B5B8-BDBF2BFA49CD}" type="presParOf" srcId="{705348FE-4067-497E-B529-8961CC621D67}" destId="{D009C26F-A5BA-46A3-958B-5DA52F69591F}" srcOrd="1" destOrd="0" presId="urn:microsoft.com/office/officeart/2005/8/layout/hierarchy4"/>
    <dgm:cxn modelId="{34DD0D92-41E3-432E-8316-DEFBA4E291C6}" type="presParOf" srcId="{B21E1869-AE07-48B6-A0EA-CF9CDDB5933F}" destId="{0CEE8E97-21C9-406D-BA8C-97744A0AC2D7}" srcOrd="1" destOrd="0" presId="urn:microsoft.com/office/officeart/2005/8/layout/hierarchy4"/>
    <dgm:cxn modelId="{965E59BF-2C0A-41F7-82D2-AA9AB9657BAD}" type="presParOf" srcId="{B21E1869-AE07-48B6-A0EA-CF9CDDB5933F}" destId="{5C7D62A0-EDEE-4A3D-AA0B-EED4CA6F75B0}" srcOrd="2" destOrd="0" presId="urn:microsoft.com/office/officeart/2005/8/layout/hierarchy4"/>
    <dgm:cxn modelId="{62AD364D-6C8A-4084-846D-A1DDD658DEA7}" type="presParOf" srcId="{5C7D62A0-EDEE-4A3D-AA0B-EED4CA6F75B0}" destId="{C9707B4A-336A-4D68-9710-7F7C6E5DBCD1}" srcOrd="0" destOrd="0" presId="urn:microsoft.com/office/officeart/2005/8/layout/hierarchy4"/>
    <dgm:cxn modelId="{CA20D52D-6904-40AA-82A7-C69E557DB08F}" type="presParOf" srcId="{5C7D62A0-EDEE-4A3D-AA0B-EED4CA6F75B0}" destId="{AFAAA1F2-1275-4B1C-80E9-3BBEAC49AF34}" srcOrd="1" destOrd="0" presId="urn:microsoft.com/office/officeart/2005/8/layout/hierarchy4"/>
    <dgm:cxn modelId="{89E04A53-D709-4A00-BD27-6485C402160B}" type="presParOf" srcId="{B21E1869-AE07-48B6-A0EA-CF9CDDB5933F}" destId="{DB8852F2-CA07-4806-92F5-E25A2738BBE1}" srcOrd="3" destOrd="0" presId="urn:microsoft.com/office/officeart/2005/8/layout/hierarchy4"/>
    <dgm:cxn modelId="{89AF2D4C-AAE2-4704-A43B-50D5875C0B8C}" type="presParOf" srcId="{B21E1869-AE07-48B6-A0EA-CF9CDDB5933F}" destId="{EDD44122-2DE9-40B2-9907-27A0259415CB}" srcOrd="4" destOrd="0" presId="urn:microsoft.com/office/officeart/2005/8/layout/hierarchy4"/>
    <dgm:cxn modelId="{F91B44D7-3F92-4F5D-92EA-1EAE5A778F5D}" type="presParOf" srcId="{EDD44122-2DE9-40B2-9907-27A0259415CB}" destId="{D229D159-4A34-41B3-B8F3-78E06C98150F}" srcOrd="0" destOrd="0" presId="urn:microsoft.com/office/officeart/2005/8/layout/hierarchy4"/>
    <dgm:cxn modelId="{50B21A00-5F0C-49AE-8DB1-2A9E56290CA3}" type="presParOf" srcId="{EDD44122-2DE9-40B2-9907-27A0259415CB}" destId="{EF3A37B4-C7F7-4483-8DCA-5E3E436D85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Webbtidbok?</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Väntrumsvärd?</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Videomöte?</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C0C20E32-2FDD-4DC0-B273-FA9A769F5499}" type="pres">
      <dgm:prSet presAssocID="{10A7164C-03F1-46E6-B243-377F09A4EB4C}" presName="Name0" presStyleCnt="0">
        <dgm:presLayoutVars>
          <dgm:chPref val="1"/>
          <dgm:dir/>
          <dgm:animOne val="branch"/>
          <dgm:animLvl val="lvl"/>
          <dgm:resizeHandles/>
        </dgm:presLayoutVars>
      </dgm:prSet>
      <dgm:spPr/>
    </dgm:pt>
    <dgm:pt modelId="{0EFFCBE9-40D8-4534-B7D4-CA765A204921}" type="pres">
      <dgm:prSet presAssocID="{48796728-2E9B-4FCD-A043-4B25AEB0F61C}" presName="vertOne" presStyleCnt="0"/>
      <dgm:spPr/>
    </dgm:pt>
    <dgm:pt modelId="{26DC72BD-D95E-4F1A-B5DB-A6CEC523821D}" type="pres">
      <dgm:prSet presAssocID="{48796728-2E9B-4FCD-A043-4B25AEB0F61C}" presName="txOne" presStyleLbl="node0" presStyleIdx="0" presStyleCnt="3">
        <dgm:presLayoutVars>
          <dgm:chPref val="3"/>
        </dgm:presLayoutVars>
      </dgm:prSet>
      <dgm:spPr/>
      <dgm:t>
        <a:bodyPr/>
        <a:lstStyle/>
        <a:p>
          <a:endParaRPr lang="sv-SE"/>
        </a:p>
      </dgm:t>
    </dgm:pt>
    <dgm:pt modelId="{4BD76460-E6BB-47A1-905C-0E193A1E0290}" type="pres">
      <dgm:prSet presAssocID="{48796728-2E9B-4FCD-A043-4B25AEB0F61C}" presName="horzOne" presStyleCnt="0"/>
      <dgm:spPr/>
    </dgm:pt>
    <dgm:pt modelId="{2DBEEFEB-57F5-4250-ADA9-A7EA6FA100C7}" type="pres">
      <dgm:prSet presAssocID="{C91EFA26-659F-4976-A5F5-F0EBD3069B3C}" presName="sibSpaceOne" presStyleCnt="0"/>
      <dgm:spPr/>
    </dgm:pt>
    <dgm:pt modelId="{7504E45E-6078-4C70-B90A-E1D56D05ACE3}" type="pres">
      <dgm:prSet presAssocID="{48A0565B-4D65-420F-8AD9-014651878A11}" presName="vertOne" presStyleCnt="0"/>
      <dgm:spPr/>
    </dgm:pt>
    <dgm:pt modelId="{29363598-951E-4C87-AB39-525F998C6ED1}" type="pres">
      <dgm:prSet presAssocID="{48A0565B-4D65-420F-8AD9-014651878A11}" presName="txOne" presStyleLbl="node0" presStyleIdx="1" presStyleCnt="3">
        <dgm:presLayoutVars>
          <dgm:chPref val="3"/>
        </dgm:presLayoutVars>
      </dgm:prSet>
      <dgm:spPr/>
      <dgm:t>
        <a:bodyPr/>
        <a:lstStyle/>
        <a:p>
          <a:endParaRPr lang="sv-SE"/>
        </a:p>
      </dgm:t>
    </dgm:pt>
    <dgm:pt modelId="{415F6E57-C131-4238-BFBC-F6684E2FA723}" type="pres">
      <dgm:prSet presAssocID="{48A0565B-4D65-420F-8AD9-014651878A11}" presName="horzOne" presStyleCnt="0"/>
      <dgm:spPr/>
    </dgm:pt>
    <dgm:pt modelId="{9CF58786-B4CA-41D2-A2E5-74D7156B7315}" type="pres">
      <dgm:prSet presAssocID="{F133C348-2D0C-466B-8CDE-FE63A6F5F46D}" presName="sibSpaceOne" presStyleCnt="0"/>
      <dgm:spPr/>
    </dgm:pt>
    <dgm:pt modelId="{F766444C-E270-46A0-8951-6B7F76129B0C}" type="pres">
      <dgm:prSet presAssocID="{5841C1CC-B9A7-49ED-9FC4-6AF658BAB47D}" presName="vertOne" presStyleCnt="0"/>
      <dgm:spPr/>
    </dgm:pt>
    <dgm:pt modelId="{9ADE4F76-F304-432C-919B-778DD33F941A}" type="pres">
      <dgm:prSet presAssocID="{5841C1CC-B9A7-49ED-9FC4-6AF658BAB47D}" presName="txOne" presStyleLbl="node0" presStyleIdx="2" presStyleCnt="3">
        <dgm:presLayoutVars>
          <dgm:chPref val="3"/>
        </dgm:presLayoutVars>
      </dgm:prSet>
      <dgm:spPr/>
      <dgm:t>
        <a:bodyPr/>
        <a:lstStyle/>
        <a:p>
          <a:endParaRPr lang="sv-SE"/>
        </a:p>
      </dgm:t>
    </dgm:pt>
    <dgm:pt modelId="{DEBE7701-ABC8-4160-994F-6A5BCCA63DC3}"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56B04B9B-F862-49C7-B73A-EB7CB7EE0F98}" type="presOf" srcId="{48796728-2E9B-4FCD-A043-4B25AEB0F61C}" destId="{26DC72BD-D95E-4F1A-B5DB-A6CEC523821D}" srcOrd="0" destOrd="0" presId="urn:microsoft.com/office/officeart/2005/8/layout/hierarchy4"/>
    <dgm:cxn modelId="{40AE3574-FC33-4D9D-B9BB-A7855A690083}" type="presOf" srcId="{48A0565B-4D65-420F-8AD9-014651878A11}" destId="{29363598-951E-4C87-AB39-525F998C6ED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23E19C44-04D4-4D06-8E09-6F07803B6093}" type="presOf" srcId="{5841C1CC-B9A7-49ED-9FC4-6AF658BAB47D}" destId="{9ADE4F76-F304-432C-919B-778DD33F941A}" srcOrd="0" destOrd="0" presId="urn:microsoft.com/office/officeart/2005/8/layout/hierarchy4"/>
    <dgm:cxn modelId="{F97ED897-CB16-4A0F-9135-2A43633CA774}" type="presOf" srcId="{10A7164C-03F1-46E6-B243-377F09A4EB4C}" destId="{C0C20E32-2FDD-4DC0-B273-FA9A769F5499}"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48B0A9CB-9037-46A5-8110-1395E20E4564}" type="presParOf" srcId="{C0C20E32-2FDD-4DC0-B273-FA9A769F5499}" destId="{0EFFCBE9-40D8-4534-B7D4-CA765A204921}" srcOrd="0" destOrd="0" presId="urn:microsoft.com/office/officeart/2005/8/layout/hierarchy4"/>
    <dgm:cxn modelId="{45651447-6626-4A4B-B7BA-BA2D6FA405A9}" type="presParOf" srcId="{0EFFCBE9-40D8-4534-B7D4-CA765A204921}" destId="{26DC72BD-D95E-4F1A-B5DB-A6CEC523821D}" srcOrd="0" destOrd="0" presId="urn:microsoft.com/office/officeart/2005/8/layout/hierarchy4"/>
    <dgm:cxn modelId="{174954A9-5D48-454B-9944-30B7666DEED8}" type="presParOf" srcId="{0EFFCBE9-40D8-4534-B7D4-CA765A204921}" destId="{4BD76460-E6BB-47A1-905C-0E193A1E0290}" srcOrd="1" destOrd="0" presId="urn:microsoft.com/office/officeart/2005/8/layout/hierarchy4"/>
    <dgm:cxn modelId="{DBCB9539-313D-43D1-9963-A62C9F92C4F6}" type="presParOf" srcId="{C0C20E32-2FDD-4DC0-B273-FA9A769F5499}" destId="{2DBEEFEB-57F5-4250-ADA9-A7EA6FA100C7}" srcOrd="1" destOrd="0" presId="urn:microsoft.com/office/officeart/2005/8/layout/hierarchy4"/>
    <dgm:cxn modelId="{8DB4B8A8-C3D3-4DEF-AA6B-C7487E01063C}" type="presParOf" srcId="{C0C20E32-2FDD-4DC0-B273-FA9A769F5499}" destId="{7504E45E-6078-4C70-B90A-E1D56D05ACE3}" srcOrd="2" destOrd="0" presId="urn:microsoft.com/office/officeart/2005/8/layout/hierarchy4"/>
    <dgm:cxn modelId="{6B727CC0-32E7-429A-8C43-328EA4D0B9D7}" type="presParOf" srcId="{7504E45E-6078-4C70-B90A-E1D56D05ACE3}" destId="{29363598-951E-4C87-AB39-525F998C6ED1}" srcOrd="0" destOrd="0" presId="urn:microsoft.com/office/officeart/2005/8/layout/hierarchy4"/>
    <dgm:cxn modelId="{BF7BD433-F43C-4769-A593-D02F34999DCD}" type="presParOf" srcId="{7504E45E-6078-4C70-B90A-E1D56D05ACE3}" destId="{415F6E57-C131-4238-BFBC-F6684E2FA723}" srcOrd="1" destOrd="0" presId="urn:microsoft.com/office/officeart/2005/8/layout/hierarchy4"/>
    <dgm:cxn modelId="{BD454B45-89FD-403A-88CF-22314AD0A703}" type="presParOf" srcId="{C0C20E32-2FDD-4DC0-B273-FA9A769F5499}" destId="{9CF58786-B4CA-41D2-A2E5-74D7156B7315}" srcOrd="3" destOrd="0" presId="urn:microsoft.com/office/officeart/2005/8/layout/hierarchy4"/>
    <dgm:cxn modelId="{51C36C7D-40DA-4542-89CF-EF8943BFFD7C}" type="presParOf" srcId="{C0C20E32-2FDD-4DC0-B273-FA9A769F5499}" destId="{F766444C-E270-46A0-8951-6B7F76129B0C}" srcOrd="4" destOrd="0" presId="urn:microsoft.com/office/officeart/2005/8/layout/hierarchy4"/>
    <dgm:cxn modelId="{CB35A3B4-6334-4E3B-858F-F03EEB4ED4B2}" type="presParOf" srcId="{F766444C-E270-46A0-8951-6B7F76129B0C}" destId="{9ADE4F76-F304-432C-919B-778DD33F941A}" srcOrd="0" destOrd="0" presId="urn:microsoft.com/office/officeart/2005/8/layout/hierarchy4"/>
    <dgm:cxn modelId="{FC725BFD-A5E0-4EE0-9C7C-151316E03C21}" type="presParOf" srcId="{F766444C-E270-46A0-8951-6B7F76129B0C}" destId="{DEBE7701-ABC8-4160-994F-6A5BCCA63DC3}"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Väntelista?</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Självincheck?</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Brev?</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1371469E-6E85-46BC-9EDE-79C6F253605C}" type="pres">
      <dgm:prSet presAssocID="{10A7164C-03F1-46E6-B243-377F09A4EB4C}" presName="Name0" presStyleCnt="0">
        <dgm:presLayoutVars>
          <dgm:chPref val="1"/>
          <dgm:dir/>
          <dgm:animOne val="branch"/>
          <dgm:animLvl val="lvl"/>
          <dgm:resizeHandles/>
        </dgm:presLayoutVars>
      </dgm:prSet>
      <dgm:spPr/>
    </dgm:pt>
    <dgm:pt modelId="{C9D11DAA-EF00-4346-A400-2979F6DDAA6E}" type="pres">
      <dgm:prSet presAssocID="{48796728-2E9B-4FCD-A043-4B25AEB0F61C}" presName="vertOne" presStyleCnt="0"/>
      <dgm:spPr/>
    </dgm:pt>
    <dgm:pt modelId="{A1FC0306-7772-436F-9B60-56CA405D3C3C}" type="pres">
      <dgm:prSet presAssocID="{48796728-2E9B-4FCD-A043-4B25AEB0F61C}" presName="txOne" presStyleLbl="node0" presStyleIdx="0" presStyleCnt="3">
        <dgm:presLayoutVars>
          <dgm:chPref val="3"/>
        </dgm:presLayoutVars>
      </dgm:prSet>
      <dgm:spPr/>
      <dgm:t>
        <a:bodyPr/>
        <a:lstStyle/>
        <a:p>
          <a:endParaRPr lang="sv-SE"/>
        </a:p>
      </dgm:t>
    </dgm:pt>
    <dgm:pt modelId="{3DBC14F8-09A0-4FFA-9B0A-9226F3E67862}" type="pres">
      <dgm:prSet presAssocID="{48796728-2E9B-4FCD-A043-4B25AEB0F61C}" presName="horzOne" presStyleCnt="0"/>
      <dgm:spPr/>
    </dgm:pt>
    <dgm:pt modelId="{56D31C8E-55DF-49DC-85BE-DE6B5CA9922A}" type="pres">
      <dgm:prSet presAssocID="{C91EFA26-659F-4976-A5F5-F0EBD3069B3C}" presName="sibSpaceOne" presStyleCnt="0"/>
      <dgm:spPr/>
    </dgm:pt>
    <dgm:pt modelId="{11D2131C-90E7-4DDB-8263-C117244FEE1D}" type="pres">
      <dgm:prSet presAssocID="{48A0565B-4D65-420F-8AD9-014651878A11}" presName="vertOne" presStyleCnt="0"/>
      <dgm:spPr/>
    </dgm:pt>
    <dgm:pt modelId="{92BCF233-8254-436F-A49C-62CED9CCBAA5}" type="pres">
      <dgm:prSet presAssocID="{48A0565B-4D65-420F-8AD9-014651878A11}" presName="txOne" presStyleLbl="node0" presStyleIdx="1" presStyleCnt="3">
        <dgm:presLayoutVars>
          <dgm:chPref val="3"/>
        </dgm:presLayoutVars>
      </dgm:prSet>
      <dgm:spPr/>
      <dgm:t>
        <a:bodyPr/>
        <a:lstStyle/>
        <a:p>
          <a:endParaRPr lang="sv-SE"/>
        </a:p>
      </dgm:t>
    </dgm:pt>
    <dgm:pt modelId="{CC44F36D-1201-43F4-ACB7-CC00FADCAF13}" type="pres">
      <dgm:prSet presAssocID="{48A0565B-4D65-420F-8AD9-014651878A11}" presName="horzOne" presStyleCnt="0"/>
      <dgm:spPr/>
    </dgm:pt>
    <dgm:pt modelId="{24227779-8013-42AF-ADA7-5FF2FD622180}" type="pres">
      <dgm:prSet presAssocID="{F133C348-2D0C-466B-8CDE-FE63A6F5F46D}" presName="sibSpaceOne" presStyleCnt="0"/>
      <dgm:spPr/>
    </dgm:pt>
    <dgm:pt modelId="{CF104D3C-7B5B-4A6E-8EA9-54A636DCA9B4}" type="pres">
      <dgm:prSet presAssocID="{5841C1CC-B9A7-49ED-9FC4-6AF658BAB47D}" presName="vertOne" presStyleCnt="0"/>
      <dgm:spPr/>
    </dgm:pt>
    <dgm:pt modelId="{3B818393-832B-43FC-B23D-08CBBD4FD901}" type="pres">
      <dgm:prSet presAssocID="{5841C1CC-B9A7-49ED-9FC4-6AF658BAB47D}" presName="txOne" presStyleLbl="node0" presStyleIdx="2" presStyleCnt="3">
        <dgm:presLayoutVars>
          <dgm:chPref val="3"/>
        </dgm:presLayoutVars>
      </dgm:prSet>
      <dgm:spPr/>
      <dgm:t>
        <a:bodyPr/>
        <a:lstStyle/>
        <a:p>
          <a:endParaRPr lang="sv-SE"/>
        </a:p>
      </dgm:t>
    </dgm:pt>
    <dgm:pt modelId="{9916EA45-B6F7-4F05-B828-EDBA8FB6B56D}" type="pres">
      <dgm:prSet presAssocID="{5841C1CC-B9A7-49ED-9FC4-6AF658BAB47D}" presName="horzOne" presStyleCnt="0"/>
      <dgm:spPr/>
    </dgm:pt>
  </dgm:ptLst>
  <dgm:cxnLst>
    <dgm:cxn modelId="{7C355431-9DB1-4DDC-B20D-FE54A3B434FF}" type="presOf" srcId="{48A0565B-4D65-420F-8AD9-014651878A11}" destId="{92BCF233-8254-436F-A49C-62CED9CCBAA5}"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56AC2C43-E3FB-4507-B9F5-BCF5AC5D77AD}" type="presOf" srcId="{48796728-2E9B-4FCD-A043-4B25AEB0F61C}" destId="{A1FC0306-7772-436F-9B60-56CA405D3C3C}" srcOrd="0" destOrd="0" presId="urn:microsoft.com/office/officeart/2005/8/layout/hierarchy4"/>
    <dgm:cxn modelId="{4C1CAE5F-7A50-4B22-8BA9-9D2A26E987B2}" type="presOf" srcId="{5841C1CC-B9A7-49ED-9FC4-6AF658BAB47D}" destId="{3B818393-832B-43FC-B23D-08CBBD4FD90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3BB2B0C3-2A83-4B44-93F7-72DCBBA6CC87}" type="presOf" srcId="{10A7164C-03F1-46E6-B243-377F09A4EB4C}" destId="{1371469E-6E85-46BC-9EDE-79C6F253605C}"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3A943073-EB33-4E06-AB9A-48E25870A0F6}" type="presParOf" srcId="{1371469E-6E85-46BC-9EDE-79C6F253605C}" destId="{C9D11DAA-EF00-4346-A400-2979F6DDAA6E}" srcOrd="0" destOrd="0" presId="urn:microsoft.com/office/officeart/2005/8/layout/hierarchy4"/>
    <dgm:cxn modelId="{3CCEB931-2163-4584-8BF7-8F5729436FDF}" type="presParOf" srcId="{C9D11DAA-EF00-4346-A400-2979F6DDAA6E}" destId="{A1FC0306-7772-436F-9B60-56CA405D3C3C}" srcOrd="0" destOrd="0" presId="urn:microsoft.com/office/officeart/2005/8/layout/hierarchy4"/>
    <dgm:cxn modelId="{324A971E-75F5-4ACE-988C-1769968C3EF4}" type="presParOf" srcId="{C9D11DAA-EF00-4346-A400-2979F6DDAA6E}" destId="{3DBC14F8-09A0-4FFA-9B0A-9226F3E67862}" srcOrd="1" destOrd="0" presId="urn:microsoft.com/office/officeart/2005/8/layout/hierarchy4"/>
    <dgm:cxn modelId="{71805790-D6AD-4D8B-9EC2-841216262A2C}" type="presParOf" srcId="{1371469E-6E85-46BC-9EDE-79C6F253605C}" destId="{56D31C8E-55DF-49DC-85BE-DE6B5CA9922A}" srcOrd="1" destOrd="0" presId="urn:microsoft.com/office/officeart/2005/8/layout/hierarchy4"/>
    <dgm:cxn modelId="{BDE9246E-02D0-4026-9C4D-E499217F2E2A}" type="presParOf" srcId="{1371469E-6E85-46BC-9EDE-79C6F253605C}" destId="{11D2131C-90E7-4DDB-8263-C117244FEE1D}" srcOrd="2" destOrd="0" presId="urn:microsoft.com/office/officeart/2005/8/layout/hierarchy4"/>
    <dgm:cxn modelId="{42B831D6-4986-43EC-8192-2DDBAE1B4809}" type="presParOf" srcId="{11D2131C-90E7-4DDB-8263-C117244FEE1D}" destId="{92BCF233-8254-436F-A49C-62CED9CCBAA5}" srcOrd="0" destOrd="0" presId="urn:microsoft.com/office/officeart/2005/8/layout/hierarchy4"/>
    <dgm:cxn modelId="{68A4F2BF-3C9C-4CBB-9F97-4A7645BACE2A}" type="presParOf" srcId="{11D2131C-90E7-4DDB-8263-C117244FEE1D}" destId="{CC44F36D-1201-43F4-ACB7-CC00FADCAF13}" srcOrd="1" destOrd="0" presId="urn:microsoft.com/office/officeart/2005/8/layout/hierarchy4"/>
    <dgm:cxn modelId="{55EBBA4D-FE95-42CE-B686-E423BA881F34}" type="presParOf" srcId="{1371469E-6E85-46BC-9EDE-79C6F253605C}" destId="{24227779-8013-42AF-ADA7-5FF2FD622180}" srcOrd="3" destOrd="0" presId="urn:microsoft.com/office/officeart/2005/8/layout/hierarchy4"/>
    <dgm:cxn modelId="{2B5287D3-FA09-46A2-A68C-2506D4A5BFE2}" type="presParOf" srcId="{1371469E-6E85-46BC-9EDE-79C6F253605C}" destId="{CF104D3C-7B5B-4A6E-8EA9-54A636DCA9B4}" srcOrd="4" destOrd="0" presId="urn:microsoft.com/office/officeart/2005/8/layout/hierarchy4"/>
    <dgm:cxn modelId="{1463EBA8-C4A7-4C1D-9368-CADFEB3EC734}" type="presParOf" srcId="{CF104D3C-7B5B-4A6E-8EA9-54A636DCA9B4}" destId="{3B818393-832B-43FC-B23D-08CBBD4FD901}" srcOrd="0" destOrd="0" presId="urn:microsoft.com/office/officeart/2005/8/layout/hierarchy4"/>
    <dgm:cxn modelId="{DF298A41-FED7-4A25-B27C-A09F541D66B4}" type="presParOf" srcId="{CF104D3C-7B5B-4A6E-8EA9-54A636DCA9B4}" destId="{9916EA45-B6F7-4F05-B828-EDBA8FB6B56D}"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Uppringd?</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Egen </a:t>
          </a:r>
          <a:r>
            <a:rPr lang="sv-SE" sz="1400" dirty="0" smtClean="0"/>
            <a:t>kontaktperson?</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Ringer?</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EE6489BD-B764-4CDC-A286-A64C0FA89BAA}" type="pres">
      <dgm:prSet presAssocID="{10A7164C-03F1-46E6-B243-377F09A4EB4C}" presName="Name0" presStyleCnt="0">
        <dgm:presLayoutVars>
          <dgm:chPref val="1"/>
          <dgm:dir/>
          <dgm:animOne val="branch"/>
          <dgm:animLvl val="lvl"/>
          <dgm:resizeHandles/>
        </dgm:presLayoutVars>
      </dgm:prSet>
      <dgm:spPr/>
    </dgm:pt>
    <dgm:pt modelId="{ABBACCFE-5CF9-44FE-9D7A-C691AEF2891D}" type="pres">
      <dgm:prSet presAssocID="{48796728-2E9B-4FCD-A043-4B25AEB0F61C}" presName="vertOne" presStyleCnt="0"/>
      <dgm:spPr/>
    </dgm:pt>
    <dgm:pt modelId="{3BCEA7B7-13B0-4E93-95FA-5AECAB44FF9B}" type="pres">
      <dgm:prSet presAssocID="{48796728-2E9B-4FCD-A043-4B25AEB0F61C}" presName="txOne" presStyleLbl="node0" presStyleIdx="0" presStyleCnt="3">
        <dgm:presLayoutVars>
          <dgm:chPref val="3"/>
        </dgm:presLayoutVars>
      </dgm:prSet>
      <dgm:spPr/>
      <dgm:t>
        <a:bodyPr/>
        <a:lstStyle/>
        <a:p>
          <a:endParaRPr lang="sv-SE"/>
        </a:p>
      </dgm:t>
    </dgm:pt>
    <dgm:pt modelId="{6C984D04-3D91-4E12-AB5C-5D5C2B26FE34}" type="pres">
      <dgm:prSet presAssocID="{48796728-2E9B-4FCD-A043-4B25AEB0F61C}" presName="horzOne" presStyleCnt="0"/>
      <dgm:spPr/>
    </dgm:pt>
    <dgm:pt modelId="{ADC3F6D0-615D-4831-92B6-3647042A3C35}" type="pres">
      <dgm:prSet presAssocID="{C91EFA26-659F-4976-A5F5-F0EBD3069B3C}" presName="sibSpaceOne" presStyleCnt="0"/>
      <dgm:spPr/>
    </dgm:pt>
    <dgm:pt modelId="{3C3CE225-890A-40B1-BF32-8FB431ABD660}" type="pres">
      <dgm:prSet presAssocID="{48A0565B-4D65-420F-8AD9-014651878A11}" presName="vertOne" presStyleCnt="0"/>
      <dgm:spPr/>
    </dgm:pt>
    <dgm:pt modelId="{81F330AB-06AE-4B2B-A12D-F406E7F4BCFC}" type="pres">
      <dgm:prSet presAssocID="{48A0565B-4D65-420F-8AD9-014651878A11}" presName="txOne" presStyleLbl="node0" presStyleIdx="1" presStyleCnt="3">
        <dgm:presLayoutVars>
          <dgm:chPref val="3"/>
        </dgm:presLayoutVars>
      </dgm:prSet>
      <dgm:spPr/>
      <dgm:t>
        <a:bodyPr/>
        <a:lstStyle/>
        <a:p>
          <a:endParaRPr lang="sv-SE"/>
        </a:p>
      </dgm:t>
    </dgm:pt>
    <dgm:pt modelId="{E8B8084B-36AD-4239-8DFD-60E1E73F9D4B}" type="pres">
      <dgm:prSet presAssocID="{48A0565B-4D65-420F-8AD9-014651878A11}" presName="horzOne" presStyleCnt="0"/>
      <dgm:spPr/>
    </dgm:pt>
    <dgm:pt modelId="{2FF95F0A-921F-46AF-BD63-2F8F5E8BBA46}" type="pres">
      <dgm:prSet presAssocID="{F133C348-2D0C-466B-8CDE-FE63A6F5F46D}" presName="sibSpaceOne" presStyleCnt="0"/>
      <dgm:spPr/>
    </dgm:pt>
    <dgm:pt modelId="{13786DD2-2590-4EF2-A013-9417699EDFF5}" type="pres">
      <dgm:prSet presAssocID="{5841C1CC-B9A7-49ED-9FC4-6AF658BAB47D}" presName="vertOne" presStyleCnt="0"/>
      <dgm:spPr/>
    </dgm:pt>
    <dgm:pt modelId="{7A1482FD-3142-4665-B5DE-2686A602F41E}" type="pres">
      <dgm:prSet presAssocID="{5841C1CC-B9A7-49ED-9FC4-6AF658BAB47D}" presName="txOne" presStyleLbl="node0" presStyleIdx="2" presStyleCnt="3">
        <dgm:presLayoutVars>
          <dgm:chPref val="3"/>
        </dgm:presLayoutVars>
      </dgm:prSet>
      <dgm:spPr/>
      <dgm:t>
        <a:bodyPr/>
        <a:lstStyle/>
        <a:p>
          <a:endParaRPr lang="sv-SE"/>
        </a:p>
      </dgm:t>
    </dgm:pt>
    <dgm:pt modelId="{7AD570D7-4B46-477E-BFA6-DEB7A6568272}" type="pres">
      <dgm:prSet presAssocID="{5841C1CC-B9A7-49ED-9FC4-6AF658BAB47D}" presName="horzOne" presStyleCnt="0"/>
      <dgm:spPr/>
    </dgm:pt>
  </dgm:ptLst>
  <dgm:cxnLst>
    <dgm:cxn modelId="{A3C0BFCE-9C6E-49C1-9057-66B2DC67B30B}" type="presOf" srcId="{10A7164C-03F1-46E6-B243-377F09A4EB4C}" destId="{EE6489BD-B764-4CDC-A286-A64C0FA89BAA}" srcOrd="0" destOrd="0" presId="urn:microsoft.com/office/officeart/2005/8/layout/hierarchy4"/>
    <dgm:cxn modelId="{A6CD6B46-D6E8-4F27-B17B-74226FCDA61F}" type="presOf" srcId="{48A0565B-4D65-420F-8AD9-014651878A11}" destId="{81F330AB-06AE-4B2B-A12D-F406E7F4BCFC}"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E93023E-A38C-44F1-A391-F442D95D60C9}" type="presOf" srcId="{5841C1CC-B9A7-49ED-9FC4-6AF658BAB47D}" destId="{7A1482FD-3142-4665-B5DE-2686A602F41E}" srcOrd="0" destOrd="0" presId="urn:microsoft.com/office/officeart/2005/8/layout/hierarchy4"/>
    <dgm:cxn modelId="{17A4F0E3-E1DA-4EF9-B682-9AFDCB371029}" type="presOf" srcId="{48796728-2E9B-4FCD-A043-4B25AEB0F61C}" destId="{3BCEA7B7-13B0-4E93-95FA-5AECAB44FF9B}"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E07A1A16-1224-4682-BAD9-6F3181A2DB6C}" srcId="{10A7164C-03F1-46E6-B243-377F09A4EB4C}" destId="{48796728-2E9B-4FCD-A043-4B25AEB0F61C}" srcOrd="0" destOrd="0" parTransId="{9265883A-F1B6-48F4-A436-4194F1D557CC}" sibTransId="{C91EFA26-659F-4976-A5F5-F0EBD3069B3C}"/>
    <dgm:cxn modelId="{60ECCFF4-E485-4362-BFAC-5547D48BAAD7}" type="presParOf" srcId="{EE6489BD-B764-4CDC-A286-A64C0FA89BAA}" destId="{ABBACCFE-5CF9-44FE-9D7A-C691AEF2891D}" srcOrd="0" destOrd="0" presId="urn:microsoft.com/office/officeart/2005/8/layout/hierarchy4"/>
    <dgm:cxn modelId="{21D18848-A6FC-4B60-9A8E-23F9174269BF}" type="presParOf" srcId="{ABBACCFE-5CF9-44FE-9D7A-C691AEF2891D}" destId="{3BCEA7B7-13B0-4E93-95FA-5AECAB44FF9B}" srcOrd="0" destOrd="0" presId="urn:microsoft.com/office/officeart/2005/8/layout/hierarchy4"/>
    <dgm:cxn modelId="{C11DB7F5-235C-480A-B602-EA2E007A2D1A}" type="presParOf" srcId="{ABBACCFE-5CF9-44FE-9D7A-C691AEF2891D}" destId="{6C984D04-3D91-4E12-AB5C-5D5C2B26FE34}" srcOrd="1" destOrd="0" presId="urn:microsoft.com/office/officeart/2005/8/layout/hierarchy4"/>
    <dgm:cxn modelId="{4C5EDCB2-EF6D-4F81-8B70-57A89531EB58}" type="presParOf" srcId="{EE6489BD-B764-4CDC-A286-A64C0FA89BAA}" destId="{ADC3F6D0-615D-4831-92B6-3647042A3C35}" srcOrd="1" destOrd="0" presId="urn:microsoft.com/office/officeart/2005/8/layout/hierarchy4"/>
    <dgm:cxn modelId="{30667A81-23D8-4DB0-9C84-1F33F7246FB2}" type="presParOf" srcId="{EE6489BD-B764-4CDC-A286-A64C0FA89BAA}" destId="{3C3CE225-890A-40B1-BF32-8FB431ABD660}" srcOrd="2" destOrd="0" presId="urn:microsoft.com/office/officeart/2005/8/layout/hierarchy4"/>
    <dgm:cxn modelId="{33B4D12F-1CAC-47E6-9675-CF63C409E6F8}" type="presParOf" srcId="{3C3CE225-890A-40B1-BF32-8FB431ABD660}" destId="{81F330AB-06AE-4B2B-A12D-F406E7F4BCFC}" srcOrd="0" destOrd="0" presId="urn:microsoft.com/office/officeart/2005/8/layout/hierarchy4"/>
    <dgm:cxn modelId="{8A376A77-A425-412A-AE8B-499C3F4005AB}" type="presParOf" srcId="{3C3CE225-890A-40B1-BF32-8FB431ABD660}" destId="{E8B8084B-36AD-4239-8DFD-60E1E73F9D4B}" srcOrd="1" destOrd="0" presId="urn:microsoft.com/office/officeart/2005/8/layout/hierarchy4"/>
    <dgm:cxn modelId="{D6916B66-041D-4ED5-8AEB-2FACFEF99E07}" type="presParOf" srcId="{EE6489BD-B764-4CDC-A286-A64C0FA89BAA}" destId="{2FF95F0A-921F-46AF-BD63-2F8F5E8BBA46}" srcOrd="3" destOrd="0" presId="urn:microsoft.com/office/officeart/2005/8/layout/hierarchy4"/>
    <dgm:cxn modelId="{F4B44D98-2D9E-4A71-88D2-C9ABC849B2F2}" type="presParOf" srcId="{EE6489BD-B764-4CDC-A286-A64C0FA89BAA}" destId="{13786DD2-2590-4EF2-A013-9417699EDFF5}" srcOrd="4" destOrd="0" presId="urn:microsoft.com/office/officeart/2005/8/layout/hierarchy4"/>
    <dgm:cxn modelId="{E6A4E63E-3AF9-48C2-AA79-CE5DDB04FE24}" type="presParOf" srcId="{13786DD2-2590-4EF2-A013-9417699EDFF5}" destId="{7A1482FD-3142-4665-B5DE-2686A602F41E}" srcOrd="0" destOrd="0" presId="urn:microsoft.com/office/officeart/2005/8/layout/hierarchy4"/>
    <dgm:cxn modelId="{A05F6DBF-BE67-492F-B320-F0FADE8295DB}" type="presParOf" srcId="{13786DD2-2590-4EF2-A013-9417699EDFF5}" destId="{7AD570D7-4B46-477E-BFA6-DEB7A6568272}"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0E37-28B2-454A-9836-77D62FEC5832}">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Rådgivning?</a:t>
          </a:r>
          <a:endParaRPr lang="sv-SE" sz="1400" kern="1200" dirty="0"/>
        </a:p>
      </dsp:txBody>
      <dsp:txXfrm>
        <a:off x="25132" y="20556"/>
        <a:ext cx="1809271" cy="660720"/>
      </dsp:txXfrm>
    </dsp:sp>
    <dsp:sp modelId="{C9707B4A-336A-4D68-9710-7F7C6E5DBC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Reception?</a:t>
          </a:r>
          <a:endParaRPr lang="sv-SE" sz="1400" kern="1200" dirty="0"/>
        </a:p>
      </dsp:txBody>
      <dsp:txXfrm>
        <a:off x="2186380" y="20556"/>
        <a:ext cx="1809271" cy="660720"/>
      </dsp:txXfrm>
    </dsp:sp>
    <dsp:sp modelId="{D229D159-4A34-41B3-B8F3-78E06C98150F}">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Läser i </a:t>
          </a:r>
          <a:r>
            <a:rPr lang="sv-SE" sz="1400" kern="1200" dirty="0" smtClean="0"/>
            <a:t>journal?</a:t>
          </a:r>
          <a:endParaRPr lang="sv-SE" sz="1400" kern="1200" dirty="0"/>
        </a:p>
      </dsp:txBody>
      <dsp:txXfrm>
        <a:off x="4347628" y="20556"/>
        <a:ext cx="1809271" cy="66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72BD-D95E-4F1A-B5DB-A6CEC523821D}">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Webbtidbok?</a:t>
          </a:r>
          <a:endParaRPr lang="sv-SE" sz="1400" kern="1200" dirty="0"/>
        </a:p>
      </dsp:txBody>
      <dsp:txXfrm>
        <a:off x="25132" y="20556"/>
        <a:ext cx="1809271" cy="660720"/>
      </dsp:txXfrm>
    </dsp:sp>
    <dsp:sp modelId="{29363598-951E-4C87-AB39-525F998C6E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Väntrumsvärd?</a:t>
          </a:r>
          <a:endParaRPr lang="sv-SE" sz="1400" kern="1200" dirty="0"/>
        </a:p>
      </dsp:txBody>
      <dsp:txXfrm>
        <a:off x="2186380" y="20556"/>
        <a:ext cx="1809271" cy="660720"/>
      </dsp:txXfrm>
    </dsp:sp>
    <dsp:sp modelId="{9ADE4F76-F304-432C-919B-778DD33F941A}">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Videomöte?</a:t>
          </a:r>
          <a:endParaRPr lang="sv-SE" sz="1400" kern="1200" dirty="0"/>
        </a:p>
      </dsp:txBody>
      <dsp:txXfrm>
        <a:off x="4347628" y="20556"/>
        <a:ext cx="1809271" cy="66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0306-7772-436F-9B60-56CA405D3C3C}">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Väntelista?</a:t>
          </a:r>
          <a:endParaRPr lang="sv-SE" sz="1400" kern="1200" dirty="0"/>
        </a:p>
      </dsp:txBody>
      <dsp:txXfrm>
        <a:off x="25132" y="20556"/>
        <a:ext cx="1809271" cy="660720"/>
      </dsp:txXfrm>
    </dsp:sp>
    <dsp:sp modelId="{92BCF233-8254-436F-A49C-62CED9CCBAA5}">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Självincheck?</a:t>
          </a:r>
          <a:endParaRPr lang="sv-SE" sz="1400" kern="1200" dirty="0"/>
        </a:p>
      </dsp:txBody>
      <dsp:txXfrm>
        <a:off x="2186380" y="20556"/>
        <a:ext cx="1809271" cy="660720"/>
      </dsp:txXfrm>
    </dsp:sp>
    <dsp:sp modelId="{3B818393-832B-43FC-B23D-08CBBD4FD901}">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Brev?</a:t>
          </a:r>
          <a:endParaRPr lang="sv-SE" sz="1400" kern="1200" dirty="0"/>
        </a:p>
      </dsp:txBody>
      <dsp:txXfrm>
        <a:off x="4347628" y="20556"/>
        <a:ext cx="1809271" cy="66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A7B7-13B0-4E93-95FA-5AECAB44FF9B}">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Uppringd?</a:t>
          </a:r>
          <a:endParaRPr lang="sv-SE" sz="1400" kern="1200" dirty="0"/>
        </a:p>
      </dsp:txBody>
      <dsp:txXfrm>
        <a:off x="25132" y="20556"/>
        <a:ext cx="1809271" cy="660720"/>
      </dsp:txXfrm>
    </dsp:sp>
    <dsp:sp modelId="{81F330AB-06AE-4B2B-A12D-F406E7F4BCFC}">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Egen </a:t>
          </a:r>
          <a:r>
            <a:rPr lang="sv-SE" sz="1400" kern="1200" dirty="0" smtClean="0"/>
            <a:t>kontaktperson?</a:t>
          </a:r>
          <a:endParaRPr lang="sv-SE" sz="1400" kern="1200" dirty="0"/>
        </a:p>
      </dsp:txBody>
      <dsp:txXfrm>
        <a:off x="2186380" y="20556"/>
        <a:ext cx="1809271" cy="660720"/>
      </dsp:txXfrm>
    </dsp:sp>
    <dsp:sp modelId="{7A1482FD-3142-4665-B5DE-2686A602F41E}">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Ringer?</a:t>
          </a:r>
          <a:endParaRPr lang="sv-SE" sz="1400" kern="1200" dirty="0"/>
        </a:p>
      </dsp:txBody>
      <dsp:txXfrm>
        <a:off x="4347628" y="20556"/>
        <a:ext cx="1809271" cy="660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2017-10-12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280821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186539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11</a:t>
            </a:fld>
            <a:endParaRPr lang="sv-SE"/>
          </a:p>
        </p:txBody>
      </p:sp>
    </p:spTree>
    <p:extLst>
      <p:ext uri="{BB962C8B-B14F-4D97-AF65-F5344CB8AC3E}">
        <p14:creationId xmlns:p14="http://schemas.microsoft.com/office/powerpoint/2010/main" val="230866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257020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100" dirty="0"/>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0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358451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15</a:t>
            </a:fld>
            <a:endParaRPr lang="sv-SE"/>
          </a:p>
        </p:txBody>
      </p:sp>
    </p:spTree>
    <p:extLst>
      <p:ext uri="{BB962C8B-B14F-4D97-AF65-F5344CB8AC3E}">
        <p14:creationId xmlns:p14="http://schemas.microsoft.com/office/powerpoint/2010/main" val="220325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250570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17</a:t>
            </a:fld>
            <a:endParaRPr lang="sv-SE"/>
          </a:p>
        </p:txBody>
      </p:sp>
    </p:spTree>
    <p:extLst>
      <p:ext uri="{BB962C8B-B14F-4D97-AF65-F5344CB8AC3E}">
        <p14:creationId xmlns:p14="http://schemas.microsoft.com/office/powerpoint/2010/main" val="58724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83486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397025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46628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a:solidFill>
                <a:schemeClr val="tx1"/>
              </a:solidFill>
              <a:effectLst/>
              <a:latin typeface="Arial" pitchFamily="34" charset="0"/>
              <a:ea typeface="Geneva" pitchFamily="1" charset="-128"/>
              <a:cs typeface="Geneva" charset="0"/>
              <a:sym typeface="Calibri"/>
            </a:endParaRPr>
          </a:p>
        </p:txBody>
      </p:sp>
    </p:spTree>
    <p:extLst>
      <p:ext uri="{BB962C8B-B14F-4D97-AF65-F5344CB8AC3E}">
        <p14:creationId xmlns:p14="http://schemas.microsoft.com/office/powerpoint/2010/main" val="4041940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371135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Möjlighet till forskning och utveckling.</a:t>
            </a:r>
            <a:r>
              <a:rPr lang="sv-S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smtClean="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22</a:t>
            </a:fld>
            <a:endParaRPr lang="sv-SE"/>
          </a:p>
        </p:txBody>
      </p:sp>
    </p:spTree>
    <p:extLst>
      <p:ext uri="{BB962C8B-B14F-4D97-AF65-F5344CB8AC3E}">
        <p14:creationId xmlns:p14="http://schemas.microsoft.com/office/powerpoint/2010/main" val="192895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289930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726399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3773707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26</a:t>
            </a:fld>
            <a:endParaRPr lang="sv-SE"/>
          </a:p>
        </p:txBody>
      </p:sp>
    </p:spTree>
    <p:extLst>
      <p:ext uri="{BB962C8B-B14F-4D97-AF65-F5344CB8AC3E}">
        <p14:creationId xmlns:p14="http://schemas.microsoft.com/office/powerpoint/2010/main" val="355021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30000"/>
              </a:spcBef>
              <a:defRPr/>
            </a:pPr>
            <a:endParaRPr lang="sv-SE" sz="1200" b="0"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27</a:t>
            </a:fld>
            <a:endParaRPr lang="sv-SE"/>
          </a:p>
        </p:txBody>
      </p:sp>
    </p:spTree>
    <p:extLst>
      <p:ext uri="{BB962C8B-B14F-4D97-AF65-F5344CB8AC3E}">
        <p14:creationId xmlns:p14="http://schemas.microsoft.com/office/powerpoint/2010/main" val="764267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28</a:t>
            </a:fld>
            <a:endParaRPr lang="sv-SE"/>
          </a:p>
        </p:txBody>
      </p:sp>
    </p:spTree>
    <p:extLst>
      <p:ext uri="{BB962C8B-B14F-4D97-AF65-F5344CB8AC3E}">
        <p14:creationId xmlns:p14="http://schemas.microsoft.com/office/powerpoint/2010/main" val="3348032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10751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1249613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30</a:t>
            </a:fld>
            <a:endParaRPr lang="sv-SE"/>
          </a:p>
        </p:txBody>
      </p:sp>
    </p:spTree>
    <p:extLst>
      <p:ext uri="{BB962C8B-B14F-4D97-AF65-F5344CB8AC3E}">
        <p14:creationId xmlns:p14="http://schemas.microsoft.com/office/powerpoint/2010/main" val="311439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31</a:t>
            </a:fld>
            <a:endParaRPr lang="sv-SE"/>
          </a:p>
        </p:txBody>
      </p:sp>
    </p:spTree>
    <p:extLst>
      <p:ext uri="{BB962C8B-B14F-4D97-AF65-F5344CB8AC3E}">
        <p14:creationId xmlns:p14="http://schemas.microsoft.com/office/powerpoint/2010/main" val="139628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 </a:t>
            </a:r>
            <a:r>
              <a:rPr lang="sv-SE" dirty="0" smtClean="0"/>
              <a:t>Här sammanfattar vi delarna i tema 2.</a:t>
            </a:r>
          </a:p>
          <a:p>
            <a:r>
              <a:rPr lang="sv-SE" dirty="0" smtClean="0"/>
              <a:t>Patientens process,</a:t>
            </a:r>
            <a:r>
              <a:rPr lang="sv-SE" baseline="0" dirty="0" smtClean="0"/>
              <a:t> patienttyper, framtidens vårdinformationsmiljö och strukturerad vårddokumentation.</a:t>
            </a:r>
            <a:endParaRPr lang="sv-SE" dirty="0" smtClean="0"/>
          </a:p>
          <a:p>
            <a:r>
              <a:rPr lang="sv-SE" b="1" dirty="0" smtClean="0"/>
              <a:t>Dialog: </a:t>
            </a:r>
            <a:r>
              <a:rPr lang="sv-SE" dirty="0" smtClean="0"/>
              <a:t>Utifrån tema 2 innehåll. Reflektion?</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33</a:t>
            </a:fld>
            <a:endParaRPr lang="sv-SE"/>
          </a:p>
        </p:txBody>
      </p:sp>
    </p:spTree>
    <p:extLst>
      <p:ext uri="{BB962C8B-B14F-4D97-AF65-F5344CB8AC3E}">
        <p14:creationId xmlns:p14="http://schemas.microsoft.com/office/powerpoint/2010/main" val="95202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endParaRPr lang="sv-SE" baseline="0" dirty="0" smtClean="0"/>
          </a:p>
          <a:p>
            <a:r>
              <a:rPr lang="sv-SE" baseline="0" dirty="0" smtClean="0"/>
              <a:t>Ta hjälp av gruppen att sortera i vad som ska till ledningen och vad som bör tas vidare till APT.</a:t>
            </a:r>
          </a:p>
          <a:p>
            <a:endParaRPr lang="sv-SE" baseline="0" dirty="0" smtClean="0"/>
          </a:p>
          <a:p>
            <a:r>
              <a:rPr lang="sv-SE" baseline="0" dirty="0" smtClean="0"/>
              <a:t>Frågor som är till ledning och projekt specifika tar du som utvecklingsledare vidare till utvecklingsledarnätverket.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34</a:t>
            </a:fld>
            <a:endParaRPr lang="sv-SE"/>
          </a:p>
        </p:txBody>
      </p:sp>
    </p:spTree>
    <p:extLst>
      <p:ext uri="{BB962C8B-B14F-4D97-AF65-F5344CB8AC3E}">
        <p14:creationId xmlns:p14="http://schemas.microsoft.com/office/powerpoint/2010/main" val="295076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43975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371917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415817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7</a:t>
            </a:fld>
            <a:endParaRPr lang="sv-SE"/>
          </a:p>
        </p:txBody>
      </p:sp>
    </p:spTree>
    <p:extLst>
      <p:ext uri="{BB962C8B-B14F-4D97-AF65-F5344CB8AC3E}">
        <p14:creationId xmlns:p14="http://schemas.microsoft.com/office/powerpoint/2010/main" val="362989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1" i="0" u="none" strike="noStrike" kern="1200" baseline="0" dirty="0">
              <a:solidFill>
                <a:schemeClr val="tx1"/>
              </a:solidFill>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709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9</a:t>
            </a:fld>
            <a:endParaRPr lang="sv-SE"/>
          </a:p>
        </p:txBody>
      </p:sp>
    </p:spTree>
    <p:extLst>
      <p:ext uri="{BB962C8B-B14F-4D97-AF65-F5344CB8AC3E}">
        <p14:creationId xmlns:p14="http://schemas.microsoft.com/office/powerpoint/2010/main" val="215003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defRPr sz="2800"/>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457200" y="884018"/>
            <a:ext cx="7700962" cy="114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dirty="0"/>
              <a:t>Klicka här för att ändra format</a:t>
            </a:r>
          </a:p>
        </p:txBody>
      </p:sp>
      <p:sp>
        <p:nvSpPr>
          <p:cNvPr id="23" name="Rectangle 3"/>
          <p:cNvSpPr>
            <a:spLocks noGrp="1" noChangeArrowheads="1"/>
          </p:cNvSpPr>
          <p:nvPr>
            <p:ph idx="1"/>
          </p:nvPr>
        </p:nvSpPr>
        <p:spPr bwMode="auto">
          <a:xfrm>
            <a:off x="457200" y="2098309"/>
            <a:ext cx="7700962" cy="39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3062" y="884238"/>
            <a:ext cx="8229600" cy="11430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63062"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590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a:t>Klicka här för att ändra format</a:t>
            </a:r>
          </a:p>
        </p:txBody>
      </p:sp>
      <p:sp>
        <p:nvSpPr>
          <p:cNvPr id="3" name="Platshållare för text 2"/>
          <p:cNvSpPr>
            <a:spLocks noGrp="1"/>
          </p:cNvSpPr>
          <p:nvPr>
            <p:ph type="body" idx="1" hasCustomPrompt="1"/>
          </p:nvPr>
        </p:nvSpPr>
        <p:spPr>
          <a:xfrm>
            <a:off x="457200" y="1535113"/>
            <a:ext cx="4040188" cy="492125"/>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p:cNvSpPr>
            <a:spLocks noGrp="1"/>
          </p:cNvSpPr>
          <p:nvPr>
            <p:ph sz="half" idx="2"/>
          </p:nvPr>
        </p:nvSpPr>
        <p:spPr>
          <a:xfrm>
            <a:off x="457200" y="2098431"/>
            <a:ext cx="4040188" cy="402773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4645025" y="1535113"/>
            <a:ext cx="4041775" cy="49212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6" name="Platshållare för innehåll 5"/>
          <p:cNvSpPr>
            <a:spLocks noGrp="1"/>
          </p:cNvSpPr>
          <p:nvPr>
            <p:ph sz="quarter" idx="4"/>
          </p:nvPr>
        </p:nvSpPr>
        <p:spPr>
          <a:xfrm>
            <a:off x="4645025" y="2098431"/>
            <a:ext cx="4041775" cy="402773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83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22906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96"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marL="809625" indent="-138113">
              <a:defRPr sz="120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234990322"/>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19"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949613319"/>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29" name="Picture 543" descr="eHalsa-linje-ro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1026" name="Picture 2" descr="G:\Information-Kommunikation\Grafiskt_material\SLL_logotyper\png\sll_rgb_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3" r:id="rId4"/>
    <p:sldLayoutId id="2147483980" r:id="rId5"/>
    <p:sldLayoutId id="2147483981" r:id="rId6"/>
    <p:sldLayoutId id="2147483982" r:id="rId7"/>
  </p:sldLayoutIdLst>
  <p:hf sldNum="0" hdr="0" dt="0"/>
  <p:txStyles>
    <p:titleStyle>
      <a:lvl1pPr algn="l" rtl="0" eaLnBrk="1" fontAlgn="base" hangingPunct="1">
        <a:spcBef>
          <a:spcPct val="0"/>
        </a:spcBef>
        <a:spcAft>
          <a:spcPct val="0"/>
        </a:spcAft>
        <a:defRPr sz="20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18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16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sz="1400">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8.x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8.xm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8.xml"/><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9.xml"/><Relationship Id="rId7"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slide" Target="slide10.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cRVTdBlfuDQ" TargetMode="External"/><Relationship Id="rId5" Type="http://schemas.openxmlformats.org/officeDocument/2006/relationships/image" Target="../media/image18.png"/><Relationship Id="rId4" Type="http://schemas.openxmlformats.org/officeDocument/2006/relationships/hyperlink" Target="https://www.youtube.com/watch?v=cRVTdBlfuDQ&amp;t=8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nsidan.slso.sll.se/BHV-Stockholm-Nordvast/Min-anstallning/Arbetsmiljo-och-hals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9.xml"/><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slide" Target="slide10.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43" descr="eHalsa-linje-ro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685800" y="941294"/>
            <a:ext cx="7772400" cy="1671277"/>
          </a:xfrm>
        </p:spPr>
        <p:txBody>
          <a:bodyPr/>
          <a:lstStyle/>
          <a:p>
            <a:r>
              <a:rPr lang="sv-SE" sz="2000" dirty="0" smtClean="0">
                <a:solidFill>
                  <a:srgbClr val="FF9900"/>
                </a:solidFill>
              </a:rPr>
              <a:t>Välkomna till </a:t>
            </a:r>
            <a:r>
              <a:rPr lang="sv-SE" sz="2000" dirty="0" err="1" smtClean="0">
                <a:solidFill>
                  <a:srgbClr val="FF9900"/>
                </a:solidFill>
              </a:rPr>
              <a:t>eHälsalyftet</a:t>
            </a:r>
            <a:r>
              <a:rPr lang="sv-SE" sz="2000" dirty="0" smtClean="0">
                <a:solidFill>
                  <a:srgbClr val="FF9900"/>
                </a:solidFill>
              </a:rPr>
              <a:t>!</a:t>
            </a:r>
            <a:br>
              <a:rPr lang="sv-SE" sz="2000" dirty="0" smtClean="0">
                <a:solidFill>
                  <a:srgbClr val="FF9900"/>
                </a:solidFill>
              </a:rPr>
            </a:br>
            <a:r>
              <a:rPr lang="sv-SE" sz="2000" dirty="0" smtClean="0">
                <a:solidFill>
                  <a:srgbClr val="FF9900"/>
                </a:solidFill>
              </a:rPr>
              <a:t/>
            </a:r>
            <a:br>
              <a:rPr lang="sv-SE" sz="2000" dirty="0" smtClean="0">
                <a:solidFill>
                  <a:srgbClr val="FF9900"/>
                </a:solidFill>
              </a:rPr>
            </a:br>
            <a:r>
              <a:rPr lang="sv-SE" sz="2000" dirty="0" smtClean="0">
                <a:solidFill>
                  <a:srgbClr val="FF9900"/>
                </a:solidFill>
              </a:rPr>
              <a:t>Tema</a:t>
            </a:r>
            <a:r>
              <a:rPr lang="sv-SE" sz="2000" dirty="0">
                <a:solidFill>
                  <a:srgbClr val="FF9900"/>
                </a:solidFill>
              </a:rPr>
              <a:t>: BHV, tekniken och </a:t>
            </a:r>
            <a:r>
              <a:rPr lang="sv-SE" sz="2000" dirty="0" smtClean="0">
                <a:solidFill>
                  <a:srgbClr val="FF9900"/>
                </a:solidFill>
              </a:rPr>
              <a:t>framtiden</a:t>
            </a:r>
            <a:endParaRPr lang="sv-SE" sz="2000" dirty="0">
              <a:solidFill>
                <a:srgbClr val="FF9900"/>
              </a:solidFill>
            </a:endParaRPr>
          </a:p>
        </p:txBody>
      </p:sp>
      <p:pic>
        <p:nvPicPr>
          <p:cNvPr id="2" name="Bildobjek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30" y="2156346"/>
            <a:ext cx="8816453" cy="4648291"/>
          </a:xfrm>
          <a:prstGeom prst="rect">
            <a:avLst/>
          </a:prstGeom>
        </p:spPr>
      </p:pic>
    </p:spTree>
    <p:extLst>
      <p:ext uri="{BB962C8B-B14F-4D97-AF65-F5344CB8AC3E}">
        <p14:creationId xmlns:p14="http://schemas.microsoft.com/office/powerpoint/2010/main" val="170832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 name="Bildobjekt 36"/>
          <p:cNvPicPr>
            <a:picLocks noChangeAspect="1"/>
          </p:cNvPicPr>
          <p:nvPr/>
        </p:nvPicPr>
        <p:blipFill>
          <a:blip r:embed="rId5"/>
          <a:stretch>
            <a:fillRect/>
          </a:stretch>
        </p:blipFill>
        <p:spPr>
          <a:xfrm>
            <a:off x="5397823" y="998982"/>
            <a:ext cx="2620800" cy="913292"/>
          </a:xfrm>
          <a:prstGeom prst="rect">
            <a:avLst/>
          </a:prstGeom>
        </p:spPr>
      </p:pic>
      <p:sp>
        <p:nvSpPr>
          <p:cNvPr id="2" name="Title 1"/>
          <p:cNvSpPr>
            <a:spLocks noGrp="1"/>
          </p:cNvSpPr>
          <p:nvPr>
            <p:ph type="title"/>
          </p:nvPr>
        </p:nvSpPr>
        <p:spPr>
          <a:xfrm>
            <a:off x="457200" y="998982"/>
            <a:ext cx="7700962" cy="1028256"/>
          </a:xfrm>
        </p:spPr>
        <p:txBody>
          <a:bodyPr/>
          <a:lstStyle/>
          <a:p>
            <a:r>
              <a:rPr lang="sv-SE" dirty="0">
                <a:solidFill>
                  <a:srgbClr val="FF9900"/>
                </a:solidFill>
              </a:rPr>
              <a:t>Oroliga och engagerade</a:t>
            </a:r>
          </a:p>
        </p:txBody>
      </p:sp>
      <p:sp>
        <p:nvSpPr>
          <p:cNvPr id="3" name="Content Placeholder 2"/>
          <p:cNvSpPr>
            <a:spLocks noGrp="1"/>
          </p:cNvSpPr>
          <p:nvPr>
            <p:ph idx="1"/>
          </p:nvPr>
        </p:nvSpPr>
        <p:spPr/>
        <p:txBody>
          <a:bodyPr/>
          <a:lstStyle/>
          <a:p>
            <a:r>
              <a:rPr lang="sv-SE" sz="1200" dirty="0"/>
              <a:t>Jag kan oroa mig för saker om det är så att jag känner symptom och tänker på vad det är. Jag tycker att det är skönt att få komma till vården och få reda på vad som är tokigt. Jag känner mig inte så trygg och oroar mig för min hälsa både idag men även i framtiden. </a:t>
            </a:r>
          </a:p>
          <a:p>
            <a:r>
              <a:rPr lang="sv-SE" sz="1200" dirty="0"/>
              <a:t>Jag är väl medveten om vad jag äter och har insett att motion är viktigt, men det gör jag ju mer av plikt det är knappast njutningsfullt för mig.</a:t>
            </a:r>
          </a:p>
          <a:p>
            <a:r>
              <a:rPr lang="sv-SE" sz="1200" dirty="0"/>
              <a:t>Jag brukar väl ofta söka information om hälsa, men det tror jag både hjälper och oroar mig.</a:t>
            </a:r>
          </a:p>
          <a:p>
            <a:r>
              <a:rPr lang="sv-SE" sz="1200" dirty="0"/>
              <a:t>Och den oron kan göra att jag kontaktar vården för snabbt om jag upplever ett problem, men vissa gånger kan jag faktiskt vänta för länge med att söka vård. </a:t>
            </a:r>
          </a:p>
          <a:p>
            <a:r>
              <a:rPr lang="sv-SE" sz="1200" dirty="0"/>
              <a:t>För mig är det jätteviktigt att få träffa samma person varje gång och att man lyssnar på mig, det gör mig mer lugn och trygg.</a:t>
            </a:r>
          </a:p>
        </p:txBody>
      </p:sp>
      <p:sp>
        <p:nvSpPr>
          <p:cNvPr id="15" name="Pil: vänsterböjd 14">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6" name="textruta 15"/>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8" name="Aisha_n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14012" y="5410021"/>
            <a:ext cx="609600" cy="609600"/>
          </a:xfrm>
          <a:prstGeom prst="rect">
            <a:avLst/>
          </a:prstGeom>
        </p:spPr>
      </p:pic>
    </p:spTree>
    <p:extLst>
      <p:ext uri="{BB962C8B-B14F-4D97-AF65-F5344CB8AC3E}">
        <p14:creationId xmlns:p14="http://schemas.microsoft.com/office/powerpoint/2010/main" val="17518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166"/>
            <a:ext cx="7700962" cy="1049071"/>
          </a:xfrm>
        </p:spPr>
        <p:txBody>
          <a:bodyPr/>
          <a:lstStyle/>
          <a:p>
            <a:r>
              <a:rPr lang="sv-SE" dirty="0">
                <a:solidFill>
                  <a:srgbClr val="FF9900"/>
                </a:solidFill>
              </a:rPr>
              <a:t>Traditionella och </a:t>
            </a:r>
            <a:r>
              <a:rPr lang="sv-SE" dirty="0" err="1">
                <a:solidFill>
                  <a:srgbClr val="FF9900"/>
                </a:solidFill>
              </a:rPr>
              <a:t>obrydda</a:t>
            </a:r>
            <a:endParaRPr lang="sv-SE" dirty="0">
              <a:solidFill>
                <a:srgbClr val="FF9900"/>
              </a:solidFill>
            </a:endParaRPr>
          </a:p>
        </p:txBody>
      </p:sp>
      <p:sp>
        <p:nvSpPr>
          <p:cNvPr id="3" name="Content Placeholder 2"/>
          <p:cNvSpPr>
            <a:spLocks noGrp="1"/>
          </p:cNvSpPr>
          <p:nvPr>
            <p:ph idx="1"/>
          </p:nvPr>
        </p:nvSpPr>
        <p:spPr/>
        <p:txBody>
          <a:bodyPr/>
          <a:lstStyle/>
          <a:p>
            <a:r>
              <a:rPr lang="sv-SE" sz="1200" dirty="0"/>
              <a:t>Alltså, säger en läkare till mig att ”du behöver göra det här” så tror jag på det. Det är ju ändå läkarens jobb att göra den här bedömningen. Jag kan ju inte tycka så mycket om det.</a:t>
            </a:r>
          </a:p>
          <a:p>
            <a:r>
              <a:rPr lang="sv-SE" sz="1200" dirty="0"/>
              <a:t>Jag är inte så oroad över min hälsa. Jag brukar inte oroa mig i onödan. Jag tycker att jag äter det jag vill och motionerar lagom.</a:t>
            </a:r>
          </a:p>
          <a:p>
            <a:r>
              <a:rPr lang="sv-SE" sz="1200" dirty="0"/>
              <a:t>Jag lägger knappast någon tid på att söka information om sjukdomar på internet. Det tycker jag är vårdpersonalens jobb att veta. </a:t>
            </a:r>
          </a:p>
          <a:p>
            <a:r>
              <a:rPr lang="sv-SE" sz="1200" dirty="0"/>
              <a:t>Jag är tyvärr en sån som gärna väntar med att kontakta vården även om jag känner att jag har problem med hälsan, men när jag väl kommer dit känner jag att jag litar på personalen.</a:t>
            </a:r>
          </a:p>
          <a:p>
            <a:endParaRPr lang="sv-SE" sz="1200" dirty="0"/>
          </a:p>
        </p:txBody>
      </p:sp>
      <p:pic>
        <p:nvPicPr>
          <p:cNvPr id="6" name="Bildobjekt 37"/>
          <p:cNvPicPr>
            <a:picLocks/>
          </p:cNvPicPr>
          <p:nvPr/>
        </p:nvPicPr>
        <p:blipFill>
          <a:blip r:embed="rId5"/>
          <a:stretch>
            <a:fillRect/>
          </a:stretch>
        </p:blipFill>
        <p:spPr>
          <a:xfrm>
            <a:off x="5397823" y="978167"/>
            <a:ext cx="2620800" cy="953081"/>
          </a:xfrm>
          <a:prstGeom prst="rect">
            <a:avLst/>
          </a:prstGeom>
        </p:spPr>
      </p:pic>
      <p:sp>
        <p:nvSpPr>
          <p:cNvPr id="16" name="Pil: vänsterböjd 15">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7" name="textruta 16"/>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5" name="Traditionella och obryd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58064" y="5363555"/>
            <a:ext cx="609600" cy="609600"/>
          </a:xfrm>
          <a:prstGeom prst="rect">
            <a:avLst/>
          </a:prstGeom>
        </p:spPr>
      </p:pic>
    </p:spTree>
    <p:extLst>
      <p:ext uri="{BB962C8B-B14F-4D97-AF65-F5344CB8AC3E}">
        <p14:creationId xmlns:p14="http://schemas.microsoft.com/office/powerpoint/2010/main" val="366430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902"/>
            <a:ext cx="7700962" cy="1048335"/>
          </a:xfrm>
        </p:spPr>
        <p:txBody>
          <a:bodyPr/>
          <a:lstStyle/>
          <a:p>
            <a:r>
              <a:rPr lang="sv-SE" dirty="0">
                <a:solidFill>
                  <a:srgbClr val="FF9900"/>
                </a:solidFill>
              </a:rPr>
              <a:t>Sårbara och oroliga</a:t>
            </a:r>
          </a:p>
        </p:txBody>
      </p:sp>
      <p:sp>
        <p:nvSpPr>
          <p:cNvPr id="3" name="Content Placeholder 2"/>
          <p:cNvSpPr>
            <a:spLocks noGrp="1"/>
          </p:cNvSpPr>
          <p:nvPr>
            <p:ph idx="1"/>
          </p:nvPr>
        </p:nvSpPr>
        <p:spPr/>
        <p:txBody>
          <a:bodyPr/>
          <a:lstStyle/>
          <a:p>
            <a:r>
              <a:rPr lang="sv-SE" sz="1200" dirty="0"/>
              <a:t>När jag blir sjuk så väntar jag alltid så länge som möjligt för att det ska gå över.</a:t>
            </a:r>
          </a:p>
          <a:p>
            <a:r>
              <a:rPr lang="sv-SE" sz="1200" dirty="0"/>
              <a:t>Jag är väldigt rädd för sjukhus överhuvudtaget och väldigt rädd för att råka ut för något otrevligt. </a:t>
            </a:r>
          </a:p>
          <a:p>
            <a:r>
              <a:rPr lang="sv-SE" sz="1200" dirty="0"/>
              <a:t>Jag är en ganska stressad person och har inte så stort umgänge. Mitt självförtroende är inte </a:t>
            </a:r>
            <a:r>
              <a:rPr lang="sv-SE" sz="1200" dirty="0" smtClean="0"/>
              <a:t>alltid </a:t>
            </a:r>
            <a:r>
              <a:rPr lang="sv-SE" sz="1200" dirty="0"/>
              <a:t>på topp och jag oroar mig ofta för saker.</a:t>
            </a:r>
          </a:p>
          <a:p>
            <a:r>
              <a:rPr lang="sv-SE" sz="1200" dirty="0"/>
              <a:t>Jag undviker in i det längsta att söka vård eller så åker jag in direkt till akuten.</a:t>
            </a:r>
          </a:p>
          <a:p>
            <a:r>
              <a:rPr lang="sv-SE" sz="1200" dirty="0"/>
              <a:t>Jag är orolig för att jag inte ska bli lyssnad på av sjukvårdspersonalen. Däremot så lyssnar jag alltid och gör som de säger. Jag tycker att det är svårt att förstå hur vården funkar och var och hur jag ska få hjälp. Tänk om det fanns någon person som kunde hjälpa mig rätt!</a:t>
            </a:r>
          </a:p>
          <a:p>
            <a:endParaRPr lang="sv-SE" sz="1200" dirty="0"/>
          </a:p>
          <a:p>
            <a:endParaRPr lang="sv-SE" sz="1200" dirty="0"/>
          </a:p>
          <a:p>
            <a:endParaRPr lang="sv-SE" sz="1200" dirty="0"/>
          </a:p>
        </p:txBody>
      </p:sp>
      <p:pic>
        <p:nvPicPr>
          <p:cNvPr id="6" name="Bildobjekt 39"/>
          <p:cNvPicPr>
            <a:picLocks/>
          </p:cNvPicPr>
          <p:nvPr/>
        </p:nvPicPr>
        <p:blipFill>
          <a:blip r:embed="rId5"/>
          <a:stretch>
            <a:fillRect/>
          </a:stretch>
        </p:blipFill>
        <p:spPr>
          <a:xfrm>
            <a:off x="5397483" y="978903"/>
            <a:ext cx="2621481" cy="953450"/>
          </a:xfrm>
          <a:prstGeom prst="rect">
            <a:avLst/>
          </a:prstGeom>
        </p:spPr>
      </p:pic>
      <p:sp>
        <p:nvSpPr>
          <p:cNvPr id="17" name="Pil: vänsterböjd 16">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textruta 17"/>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9" name="Sårbara och oroli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31922" y="5243721"/>
            <a:ext cx="609600" cy="609600"/>
          </a:xfrm>
          <a:prstGeom prst="rect">
            <a:avLst/>
          </a:prstGeom>
        </p:spPr>
      </p:pic>
    </p:spTree>
    <p:extLst>
      <p:ext uri="{BB962C8B-B14F-4D97-AF65-F5344CB8AC3E}">
        <p14:creationId xmlns:p14="http://schemas.microsoft.com/office/powerpoint/2010/main" val="356707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95"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3186338"/>
            <a:ext cx="2264324" cy="808068"/>
          </a:xfrm>
          <a:prstGeom prst="rect">
            <a:avLst/>
          </a:prstGeom>
        </p:spPr>
      </p:pic>
      <p:sp>
        <p:nvSpPr>
          <p:cNvPr id="35" name="Rektangel 34"/>
          <p:cNvSpPr/>
          <p:nvPr/>
        </p:nvSpPr>
        <p:spPr>
          <a:xfrm>
            <a:off x="1223701" y="2855705"/>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855705"/>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3186338"/>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606739"/>
            <a:ext cx="2264324" cy="808068"/>
          </a:xfrm>
          <a:prstGeom prst="rect">
            <a:avLst/>
          </a:prstGeom>
        </p:spPr>
      </p:pic>
      <p:sp>
        <p:nvSpPr>
          <p:cNvPr id="39" name="Rektangel 38"/>
          <p:cNvSpPr/>
          <p:nvPr/>
        </p:nvSpPr>
        <p:spPr>
          <a:xfrm>
            <a:off x="1458020" y="4302628"/>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606739"/>
            <a:ext cx="2264324" cy="808068"/>
          </a:xfrm>
          <a:prstGeom prst="rect">
            <a:avLst/>
          </a:prstGeom>
        </p:spPr>
      </p:pic>
      <p:sp>
        <p:nvSpPr>
          <p:cNvPr id="41" name="Rektangel 40"/>
          <p:cNvSpPr/>
          <p:nvPr/>
        </p:nvSpPr>
        <p:spPr>
          <a:xfrm>
            <a:off x="5071059" y="4302628"/>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727477"/>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4192617"/>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a:xfrm>
            <a:off x="457200" y="948762"/>
            <a:ext cx="8229600" cy="1221232"/>
          </a:xfrm>
        </p:spPr>
        <p:txBody>
          <a:bodyPr/>
          <a:lstStyle/>
          <a:p>
            <a:r>
              <a:rPr lang="sv-SE" dirty="0">
                <a:solidFill>
                  <a:srgbClr val="FF9900"/>
                </a:solidFill>
              </a:rPr>
              <a:t>Dialog</a:t>
            </a:r>
          </a:p>
        </p:txBody>
      </p:sp>
      <p:sp>
        <p:nvSpPr>
          <p:cNvPr id="5" name="Tankebubbla: moln 4"/>
          <p:cNvSpPr/>
          <p:nvPr/>
        </p:nvSpPr>
        <p:spPr bwMode="auto">
          <a:xfrm>
            <a:off x="348018" y="1280161"/>
            <a:ext cx="2695433" cy="1318974"/>
          </a:xfrm>
          <a:prstGeom prst="cloudCallout">
            <a:avLst>
              <a:gd name="adj1" fmla="val 36214"/>
              <a:gd name="adj2" fmla="val 6250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Hur skulle du som patient vilja ha vården utformad?</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
        <p:nvSpPr>
          <p:cNvPr id="22" name="Tankebubbla: moln 21"/>
          <p:cNvSpPr/>
          <p:nvPr/>
        </p:nvSpPr>
        <p:spPr bwMode="auto">
          <a:xfrm>
            <a:off x="5315803" y="1280160"/>
            <a:ext cx="3650776" cy="1244147"/>
          </a:xfrm>
          <a:prstGeom prst="cloudCallout">
            <a:avLst>
              <a:gd name="adj1" fmla="val -42088"/>
              <a:gd name="adj2" fmla="val 55357"/>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Hur kan vi utforma </a:t>
            </a:r>
            <a:r>
              <a:rPr lang="sv-SE" sz="1400" dirty="0"/>
              <a:t>vården hos </a:t>
            </a:r>
            <a:r>
              <a:rPr lang="sv-SE" sz="1400" dirty="0" smtClean="0"/>
              <a:t>oss </a:t>
            </a:r>
            <a:r>
              <a:rPr lang="sv-SE" sz="1400" dirty="0"/>
              <a:t>för </a:t>
            </a:r>
            <a:r>
              <a:rPr lang="sv-SE" sz="1400" dirty="0" smtClean="0"/>
              <a:t>att möta </a:t>
            </a:r>
            <a:r>
              <a:rPr lang="sv-SE" sz="1400" dirty="0"/>
              <a:t>de olika </a:t>
            </a:r>
            <a:r>
              <a:rPr lang="sv-SE" sz="1400" dirty="0" smtClean="0"/>
              <a:t>typernas behov bättre?</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
        <p:nvSpPr>
          <p:cNvPr id="15" name="Tankebubbla: moln 4"/>
          <p:cNvSpPr/>
          <p:nvPr/>
        </p:nvSpPr>
        <p:spPr bwMode="auto">
          <a:xfrm>
            <a:off x="2729552" y="884238"/>
            <a:ext cx="3016156" cy="1714897"/>
          </a:xfrm>
          <a:prstGeom prst="cloudCallout">
            <a:avLst>
              <a:gd name="adj1" fmla="val 36214"/>
              <a:gd name="adj2" fmla="val 6250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Vilka patienttyper möter vi bra/sämre idag?</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8808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rotWithShape="1">
          <a:blip r:embed="rId3"/>
          <a:srcRect t="21115" b="8820"/>
          <a:stretch/>
        </p:blipFill>
        <p:spPr>
          <a:xfrm>
            <a:off x="1034035" y="1610968"/>
            <a:ext cx="6968332" cy="4267200"/>
          </a:xfrm>
          <a:prstGeom prst="rect">
            <a:avLst/>
          </a:prstGeom>
        </p:spPr>
      </p:pic>
      <p:sp>
        <p:nvSpPr>
          <p:cNvPr id="12" name="textruta 11"/>
          <p:cNvSpPr txBox="1"/>
          <p:nvPr/>
        </p:nvSpPr>
        <p:spPr>
          <a:xfrm>
            <a:off x="4420214" y="5878167"/>
            <a:ext cx="566181" cy="24622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000" b="1" dirty="0">
                <a:solidFill>
                  <a:schemeClr val="tx1"/>
                </a:solidFill>
              </a:rPr>
              <a:t>Ålder</a:t>
            </a:r>
          </a:p>
        </p:txBody>
      </p:sp>
      <p:sp>
        <p:nvSpPr>
          <p:cNvPr id="13" name="textruta 12"/>
          <p:cNvSpPr txBox="1"/>
          <p:nvPr/>
        </p:nvSpPr>
        <p:spPr>
          <a:xfrm rot="16200000">
            <a:off x="-185533" y="3621458"/>
            <a:ext cx="1925384" cy="24622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000" b="1" dirty="0">
                <a:solidFill>
                  <a:schemeClr val="tx1"/>
                </a:solidFill>
              </a:rPr>
              <a:t>Andel av befolkningen</a:t>
            </a:r>
          </a:p>
        </p:txBody>
      </p:sp>
      <p:sp>
        <p:nvSpPr>
          <p:cNvPr id="2" name="textruta 1"/>
          <p:cNvSpPr txBox="1"/>
          <p:nvPr/>
        </p:nvSpPr>
        <p:spPr>
          <a:xfrm>
            <a:off x="900711" y="902447"/>
            <a:ext cx="7683732" cy="4616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2400" b="1" dirty="0">
              <a:latin typeface="+mj-lt"/>
            </a:endParaRPr>
          </a:p>
        </p:txBody>
      </p:sp>
      <p:sp>
        <p:nvSpPr>
          <p:cNvPr id="5" name="textruta 4"/>
          <p:cNvSpPr txBox="1"/>
          <p:nvPr/>
        </p:nvSpPr>
        <p:spPr>
          <a:xfrm>
            <a:off x="4844845" y="4429624"/>
            <a:ext cx="278634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bg1"/>
                </a:solidFill>
              </a:rPr>
              <a:t>Självständiga och engagerade</a:t>
            </a:r>
          </a:p>
        </p:txBody>
      </p:sp>
      <p:sp>
        <p:nvSpPr>
          <p:cNvPr id="6" name="textruta 5"/>
          <p:cNvSpPr txBox="1"/>
          <p:nvPr/>
        </p:nvSpPr>
        <p:spPr>
          <a:xfrm>
            <a:off x="3953813" y="3282146"/>
            <a:ext cx="2351926"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tx1"/>
                </a:solidFill>
              </a:rPr>
              <a:t>Oroliga och  engagerade</a:t>
            </a:r>
          </a:p>
        </p:txBody>
      </p:sp>
      <p:sp>
        <p:nvSpPr>
          <p:cNvPr id="7" name="textruta 6"/>
          <p:cNvSpPr txBox="1"/>
          <p:nvPr/>
        </p:nvSpPr>
        <p:spPr>
          <a:xfrm>
            <a:off x="2435008" y="2436497"/>
            <a:ext cx="2395207"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tx1"/>
                </a:solidFill>
              </a:rPr>
              <a:t>Traditionella och </a:t>
            </a:r>
            <a:r>
              <a:rPr lang="sv-SE" sz="1200" b="1" dirty="0" err="1">
                <a:solidFill>
                  <a:schemeClr val="tx1"/>
                </a:solidFill>
              </a:rPr>
              <a:t>obrydda</a:t>
            </a:r>
            <a:endParaRPr lang="sv-SE" sz="1200" b="1" dirty="0">
              <a:solidFill>
                <a:schemeClr val="tx1"/>
              </a:solidFill>
            </a:endParaRPr>
          </a:p>
        </p:txBody>
      </p:sp>
      <p:sp>
        <p:nvSpPr>
          <p:cNvPr id="8" name="textruta 7"/>
          <p:cNvSpPr txBox="1"/>
          <p:nvPr/>
        </p:nvSpPr>
        <p:spPr>
          <a:xfrm>
            <a:off x="1664503" y="1734850"/>
            <a:ext cx="1877437"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bg1"/>
                </a:solidFill>
              </a:rPr>
              <a:t>Sårbara och oroliga</a:t>
            </a:r>
          </a:p>
        </p:txBody>
      </p:sp>
      <p:sp>
        <p:nvSpPr>
          <p:cNvPr id="4" name="Rubrik 3"/>
          <p:cNvSpPr>
            <a:spLocks noGrp="1"/>
          </p:cNvSpPr>
          <p:nvPr>
            <p:ph type="title"/>
          </p:nvPr>
        </p:nvSpPr>
        <p:spPr>
          <a:xfrm>
            <a:off x="457200" y="1009934"/>
            <a:ext cx="8229600" cy="1017304"/>
          </a:xfrm>
        </p:spPr>
        <p:txBody>
          <a:bodyPr/>
          <a:lstStyle/>
          <a:p>
            <a:r>
              <a:rPr lang="sv-SE" dirty="0" smtClean="0">
                <a:solidFill>
                  <a:srgbClr val="FF9900"/>
                </a:solidFill>
              </a:rPr>
              <a:t>Fördelningen </a:t>
            </a:r>
            <a:r>
              <a:rPr lang="sv-SE" dirty="0">
                <a:solidFill>
                  <a:srgbClr val="FF9900"/>
                </a:solidFill>
              </a:rPr>
              <a:t>av vuxen befolkning </a:t>
            </a:r>
            <a:r>
              <a:rPr lang="sv-SE" dirty="0" smtClean="0">
                <a:solidFill>
                  <a:srgbClr val="FF9900"/>
                </a:solidFill>
              </a:rPr>
              <a:t>i olika patienttyper</a:t>
            </a:r>
            <a:r>
              <a:rPr lang="sv-SE" dirty="0"/>
              <a:t/>
            </a:r>
            <a:br>
              <a:rPr lang="sv-SE" dirty="0"/>
            </a:br>
            <a:endParaRPr lang="sv-SE" dirty="0"/>
          </a:p>
        </p:txBody>
      </p:sp>
      <p:sp>
        <p:nvSpPr>
          <p:cNvPr id="3" name="Rektangel 2"/>
          <p:cNvSpPr/>
          <p:nvPr/>
        </p:nvSpPr>
        <p:spPr bwMode="auto">
          <a:xfrm>
            <a:off x="1034035" y="1610968"/>
            <a:ext cx="413765" cy="40278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9" name="Rektangel 8"/>
          <p:cNvSpPr/>
          <p:nvPr/>
        </p:nvSpPr>
        <p:spPr bwMode="auto">
          <a:xfrm>
            <a:off x="1034035" y="5638800"/>
            <a:ext cx="6968332" cy="2393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0" name="textruta 9"/>
          <p:cNvSpPr txBox="1"/>
          <p:nvPr/>
        </p:nvSpPr>
        <p:spPr>
          <a:xfrm>
            <a:off x="1492081" y="5570390"/>
            <a:ext cx="6362699" cy="30777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18                                                                                              75</a:t>
            </a:r>
          </a:p>
        </p:txBody>
      </p:sp>
    </p:spTree>
    <p:extLst>
      <p:ext uri="{BB962C8B-B14F-4D97-AF65-F5344CB8AC3E}">
        <p14:creationId xmlns:p14="http://schemas.microsoft.com/office/powerpoint/2010/main" val="107940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66132" y="884238"/>
            <a:ext cx="8420668" cy="5072441"/>
          </a:xfrm>
          <a:prstGeom prst="rect">
            <a:avLst/>
          </a:prstGeom>
        </p:spPr>
      </p:pic>
    </p:spTree>
    <p:extLst>
      <p:ext uri="{BB962C8B-B14F-4D97-AF65-F5344CB8AC3E}">
        <p14:creationId xmlns:p14="http://schemas.microsoft.com/office/powerpoint/2010/main" val="2106015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56660"/>
            <a:ext cx="8229600" cy="1217694"/>
          </a:xfrm>
        </p:spPr>
        <p:txBody>
          <a:bodyPr/>
          <a:lstStyle/>
          <a:p>
            <a:r>
              <a:rPr lang="sv-SE" dirty="0">
                <a:solidFill>
                  <a:srgbClr val="FF9900"/>
                </a:solidFill>
              </a:rPr>
              <a:t>Hur skulle det se ut om </a:t>
            </a:r>
            <a:r>
              <a:rPr lang="sv-SE" dirty="0" smtClean="0">
                <a:solidFill>
                  <a:srgbClr val="FF9900"/>
                </a:solidFill>
              </a:rPr>
              <a:t>familjerna själva </a:t>
            </a:r>
            <a:r>
              <a:rPr lang="sv-SE" dirty="0">
                <a:solidFill>
                  <a:srgbClr val="FF9900"/>
                </a:solidFill>
              </a:rPr>
              <a:t>kunde välja?</a:t>
            </a:r>
            <a:br>
              <a:rPr lang="sv-SE" dirty="0">
                <a:solidFill>
                  <a:srgbClr val="FF9900"/>
                </a:solidFill>
              </a:rPr>
            </a:br>
            <a:r>
              <a:rPr lang="sv-SE" dirty="0">
                <a:solidFill>
                  <a:srgbClr val="FF9900"/>
                </a:solidFill>
              </a:rPr>
              <a:t>- Exempel på möjliga vägar</a:t>
            </a:r>
          </a:p>
        </p:txBody>
      </p:sp>
      <p:graphicFrame>
        <p:nvGraphicFramePr>
          <p:cNvPr id="3" name="Diagram 2"/>
          <p:cNvGraphicFramePr/>
          <p:nvPr>
            <p:extLst>
              <p:ext uri="{D42A27DB-BD31-4B8C-83A1-F6EECF244321}">
                <p14:modId xmlns:p14="http://schemas.microsoft.com/office/powerpoint/2010/main" val="3003845312"/>
              </p:ext>
            </p:extLst>
          </p:nvPr>
        </p:nvGraphicFramePr>
        <p:xfrm>
          <a:off x="2136468" y="2710148"/>
          <a:ext cx="6182032" cy="70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2737465" y="2290963"/>
            <a:ext cx="10541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Före</a:t>
            </a:r>
          </a:p>
        </p:txBody>
      </p:sp>
      <p:sp>
        <p:nvSpPr>
          <p:cNvPr id="5" name="textruta 4"/>
          <p:cNvSpPr txBox="1"/>
          <p:nvPr/>
        </p:nvSpPr>
        <p:spPr>
          <a:xfrm>
            <a:off x="45948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Under</a:t>
            </a:r>
          </a:p>
        </p:txBody>
      </p:sp>
      <p:sp>
        <p:nvSpPr>
          <p:cNvPr id="6" name="textruta 5"/>
          <p:cNvSpPr txBox="1"/>
          <p:nvPr/>
        </p:nvSpPr>
        <p:spPr>
          <a:xfrm>
            <a:off x="64871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Efter</a:t>
            </a:r>
          </a:p>
        </p:txBody>
      </p:sp>
      <p:graphicFrame>
        <p:nvGraphicFramePr>
          <p:cNvPr id="7" name="Diagram 6"/>
          <p:cNvGraphicFramePr/>
          <p:nvPr>
            <p:extLst>
              <p:ext uri="{D42A27DB-BD31-4B8C-83A1-F6EECF244321}">
                <p14:modId xmlns:p14="http://schemas.microsoft.com/office/powerpoint/2010/main" val="363355226"/>
              </p:ext>
            </p:extLst>
          </p:nvPr>
        </p:nvGraphicFramePr>
        <p:xfrm>
          <a:off x="2123768" y="3528588"/>
          <a:ext cx="6182032" cy="701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53423060"/>
              </p:ext>
            </p:extLst>
          </p:nvPr>
        </p:nvGraphicFramePr>
        <p:xfrm>
          <a:off x="2111068" y="4347028"/>
          <a:ext cx="6182032" cy="7018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011181642"/>
              </p:ext>
            </p:extLst>
          </p:nvPr>
        </p:nvGraphicFramePr>
        <p:xfrm>
          <a:off x="2123768" y="5165468"/>
          <a:ext cx="6182032" cy="7018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ruta 9"/>
          <p:cNvSpPr txBox="1"/>
          <p:nvPr/>
        </p:nvSpPr>
        <p:spPr>
          <a:xfrm>
            <a:off x="457200" y="279945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Självständig</a:t>
            </a:r>
            <a:r>
              <a:rPr lang="sv-SE" sz="1400" b="1" dirty="0">
                <a:latin typeface="+mn-lt"/>
                <a:ea typeface="Helvetica" charset="0"/>
                <a:cs typeface="Helvetica" charset="0"/>
              </a:rPr>
              <a:t> &amp; </a:t>
            </a: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1" name="textruta 10"/>
          <p:cNvSpPr txBox="1"/>
          <p:nvPr/>
        </p:nvSpPr>
        <p:spPr>
          <a:xfrm>
            <a:off x="457200" y="3617463"/>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Orolig </a:t>
            </a:r>
            <a:r>
              <a:rPr lang="sv-SE" sz="1400" b="1" dirty="0">
                <a:latin typeface="+mn-lt"/>
                <a:ea typeface="Helvetica" charset="0"/>
                <a:cs typeface="Helvetica" charset="0"/>
              </a:rPr>
              <a:t>&amp; </a:t>
            </a:r>
            <a:br>
              <a:rPr lang="sv-SE" sz="1400" b="1" dirty="0">
                <a:latin typeface="+mn-lt"/>
                <a:ea typeface="Helvetica" charset="0"/>
                <a:cs typeface="Helvetica" charset="0"/>
              </a:rPr>
            </a:b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2" name="textruta 11"/>
          <p:cNvSpPr txBox="1"/>
          <p:nvPr/>
        </p:nvSpPr>
        <p:spPr>
          <a:xfrm>
            <a:off x="457200" y="4438327"/>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Traditionell </a:t>
            </a:r>
            <a:r>
              <a:rPr lang="sv-SE" sz="1400" b="1" dirty="0">
                <a:latin typeface="+mn-lt"/>
                <a:ea typeface="Helvetica" charset="0"/>
                <a:cs typeface="Helvetica" charset="0"/>
              </a:rPr>
              <a:t>&amp; </a:t>
            </a:r>
            <a:r>
              <a:rPr lang="sv-SE" sz="1400" b="1" dirty="0" err="1">
                <a:latin typeface="+mn-lt"/>
                <a:ea typeface="Helvetica" charset="0"/>
                <a:cs typeface="Helvetica" charset="0"/>
              </a:rPr>
              <a:t>o</a:t>
            </a:r>
            <a:r>
              <a:rPr kumimoji="0" lang="sv-SE" sz="1400" b="1" i="0" u="none" strike="noStrike" cap="none" spc="0" normalizeH="0" baseline="0" dirty="0" err="1">
                <a:ln>
                  <a:noFill/>
                </a:ln>
                <a:solidFill>
                  <a:srgbClr val="000000"/>
                </a:solidFill>
                <a:effectLst/>
                <a:uFillTx/>
                <a:latin typeface="+mn-lt"/>
                <a:ea typeface="Helvetica" charset="0"/>
                <a:cs typeface="Helvetica" charset="0"/>
                <a:sym typeface="Verdana"/>
              </a:rPr>
              <a:t>brydd</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3" name="textruta 12"/>
          <p:cNvSpPr txBox="1"/>
          <p:nvPr/>
        </p:nvSpPr>
        <p:spPr>
          <a:xfrm>
            <a:off x="457200" y="525477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Sårbar </a:t>
            </a:r>
            <a:r>
              <a:rPr lang="sv-SE" sz="1400" b="1" dirty="0">
                <a:latin typeface="+mn-lt"/>
                <a:ea typeface="Helvetica" charset="0"/>
                <a:cs typeface="Helvetica" charset="0"/>
              </a:rPr>
              <a:t>&amp; </a:t>
            </a:r>
          </a:p>
          <a:p>
            <a:pPr marL="0" marR="0" indent="0" algn="l" defTabSz="914400" rtl="0" fontAlgn="auto" latinLnBrk="0" hangingPunct="0">
              <a:lnSpc>
                <a:spcPct val="100000"/>
              </a:lnSpc>
              <a:spcBef>
                <a:spcPts val="0"/>
              </a:spcBef>
              <a:spcAft>
                <a:spcPts val="0"/>
              </a:spcAft>
              <a:buClrTx/>
              <a:buSzTx/>
              <a:buFontTx/>
              <a:buNone/>
              <a:tabLst/>
            </a:pPr>
            <a:r>
              <a:rPr lang="sv-SE" sz="1400" b="1" dirty="0">
                <a:latin typeface="+mn-lt"/>
                <a:ea typeface="Helvetica" charset="0"/>
                <a:cs typeface="Helvetica" charset="0"/>
              </a:rPr>
              <a:t>orolig</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5" name="Tankebubbla: moln 14"/>
          <p:cNvSpPr/>
          <p:nvPr/>
        </p:nvSpPr>
        <p:spPr bwMode="auto">
          <a:xfrm>
            <a:off x="4386671" y="1457141"/>
            <a:ext cx="4310620" cy="796469"/>
          </a:xfrm>
          <a:prstGeom prst="cloudCallout">
            <a:avLst>
              <a:gd name="adj1" fmla="val -19991"/>
              <a:gd name="adj2" fmla="val 8286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400" b="0" i="0" u="none" strike="noStrike" cap="none" normalizeH="0" baseline="0" dirty="0">
                <a:ln>
                  <a:noFill/>
                </a:ln>
                <a:solidFill>
                  <a:schemeClr val="tx1"/>
                </a:solidFill>
                <a:effectLst/>
                <a:latin typeface="Verdana" pitchFamily="34" charset="0"/>
                <a:ea typeface="Geneva" pitchFamily="1" charset="-128"/>
              </a:rPr>
              <a:t>Hur ser det ut</a:t>
            </a:r>
            <a:r>
              <a:rPr kumimoji="0" lang="sv-SE" sz="1400" b="0" i="0" u="none" strike="noStrike" cap="none" normalizeH="0" dirty="0">
                <a:ln>
                  <a:noFill/>
                </a:ln>
                <a:solidFill>
                  <a:schemeClr val="tx1"/>
                </a:solidFill>
                <a:effectLst/>
                <a:latin typeface="Verdana" pitchFamily="34" charset="0"/>
                <a:ea typeface="Geneva" pitchFamily="1" charset="-128"/>
              </a:rPr>
              <a:t> hos oss? </a:t>
            </a:r>
            <a:br>
              <a:rPr kumimoji="0" lang="sv-SE" sz="1400" b="0" i="0" u="none" strike="noStrike" cap="none" normalizeH="0" dirty="0">
                <a:ln>
                  <a:noFill/>
                </a:ln>
                <a:solidFill>
                  <a:schemeClr val="tx1"/>
                </a:solidFill>
                <a:effectLst/>
                <a:latin typeface="Verdana" pitchFamily="34" charset="0"/>
                <a:ea typeface="Geneva" pitchFamily="1" charset="-128"/>
              </a:rPr>
            </a:br>
            <a:r>
              <a:rPr kumimoji="0" lang="sv-SE" sz="1400" b="0" i="0" u="none" strike="noStrike" cap="none" normalizeH="0" dirty="0">
                <a:ln>
                  <a:noFill/>
                </a:ln>
                <a:solidFill>
                  <a:schemeClr val="tx1"/>
                </a:solidFill>
                <a:effectLst/>
                <a:latin typeface="Verdana" pitchFamily="34" charset="0"/>
                <a:ea typeface="Geneva" pitchFamily="1" charset="-128"/>
              </a:rPr>
              <a:t>Hur kan vi möta olika behov?</a:t>
            </a:r>
            <a:endParaRPr kumimoji="0" lang="sv-SE" sz="14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134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96286"/>
            <a:ext cx="7700962" cy="1030951"/>
          </a:xfrm>
        </p:spPr>
        <p:txBody>
          <a:bodyPr/>
          <a:lstStyle/>
          <a:p>
            <a:r>
              <a:rPr lang="sv-SE" dirty="0" smtClean="0">
                <a:solidFill>
                  <a:srgbClr val="FF9900"/>
                </a:solidFill>
              </a:rPr>
              <a:t>Kaffe!</a:t>
            </a:r>
            <a:endParaRPr lang="sv-SE" dirty="0">
              <a:solidFill>
                <a:srgbClr val="FF9900"/>
              </a:solidFill>
            </a:endParaRP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9808" y="1801504"/>
            <a:ext cx="7615451" cy="3694421"/>
          </a:xfrm>
        </p:spPr>
      </p:pic>
    </p:spTree>
    <p:extLst>
      <p:ext uri="{BB962C8B-B14F-4D97-AF65-F5344CB8AC3E}">
        <p14:creationId xmlns:p14="http://schemas.microsoft.com/office/powerpoint/2010/main" val="185061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Informatik och vårdinformationsmiljö</a:t>
            </a:r>
          </a:p>
        </p:txBody>
      </p:sp>
      <p:sp>
        <p:nvSpPr>
          <p:cNvPr id="3" name="Underrubrik 2"/>
          <p:cNvSpPr>
            <a:spLocks noGrp="1"/>
          </p:cNvSpPr>
          <p:nvPr>
            <p:ph type="subTitle" idx="1"/>
          </p:nvPr>
        </p:nvSpPr>
        <p:spPr>
          <a:xfrm>
            <a:off x="1371600" y="2902227"/>
            <a:ext cx="6400800" cy="2736574"/>
          </a:xfrm>
        </p:spPr>
        <p:txBody>
          <a:bodyPr/>
          <a:lstStyle/>
          <a:p>
            <a:r>
              <a:rPr lang="sv-SE" i="1" dirty="0"/>
              <a:t>”Informatik handlar om hur information används av människor och hur teknik används för att kommunicera samt hur system byggs upp för information och kommunikation. </a:t>
            </a:r>
          </a:p>
          <a:p>
            <a:r>
              <a:rPr lang="sv-SE" i="1" dirty="0"/>
              <a:t>Samspelet mellan människa och teknik är alltså centralt för att förstå teknikens möjligheter och begränsningar.”</a:t>
            </a:r>
          </a:p>
          <a:p>
            <a:endParaRPr lang="sv-SE" dirty="0"/>
          </a:p>
        </p:txBody>
      </p:sp>
    </p:spTree>
    <p:extLst>
      <p:ext uri="{BB962C8B-B14F-4D97-AF65-F5344CB8AC3E}">
        <p14:creationId xmlns:p14="http://schemas.microsoft.com/office/powerpoint/2010/main" val="64298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68990"/>
            <a:ext cx="7700962" cy="1058247"/>
          </a:xfrm>
        </p:spPr>
        <p:txBody>
          <a:bodyPr anchor="t">
            <a:noAutofit/>
          </a:bodyPr>
          <a:lstStyle/>
          <a:p>
            <a:r>
              <a:rPr lang="sv-SE" b="1" dirty="0">
                <a:solidFill>
                  <a:srgbClr val="FF9900"/>
                </a:solidFill>
              </a:rPr>
              <a:t>Tänk om det var så här…</a:t>
            </a:r>
          </a:p>
        </p:txBody>
      </p:sp>
      <p:pic>
        <p:nvPicPr>
          <p:cNvPr id="4" name="cRVTdBlfuDQ">
            <a:hlinkClick r:id="rId4"/>
          </p:cNvPr>
          <p:cNvPicPr>
            <a:picLocks noRot="1" noChangeAspect="1"/>
          </p:cNvPicPr>
          <p:nvPr>
            <a:videoFile r:link="rId1"/>
          </p:nvPr>
        </p:nvPicPr>
        <p:blipFill>
          <a:blip r:embed="rId5"/>
          <a:stretch>
            <a:fillRect/>
          </a:stretch>
        </p:blipFill>
        <p:spPr>
          <a:xfrm>
            <a:off x="627797" y="1555845"/>
            <a:ext cx="8075092" cy="4272295"/>
          </a:xfrm>
          <a:prstGeom prst="rect">
            <a:avLst/>
          </a:prstGeom>
        </p:spPr>
      </p:pic>
    </p:spTree>
    <p:extLst>
      <p:ext uri="{BB962C8B-B14F-4D97-AF65-F5344CB8AC3E}">
        <p14:creationId xmlns:p14="http://schemas.microsoft.com/office/powerpoint/2010/main" val="418879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68991"/>
            <a:ext cx="7700962" cy="642096"/>
          </a:xfrm>
        </p:spPr>
        <p:txBody>
          <a:bodyPr/>
          <a:lstStyle/>
          <a:p>
            <a:r>
              <a:rPr lang="sv-SE" dirty="0">
                <a:solidFill>
                  <a:srgbClr val="FF9900"/>
                </a:solidFill>
              </a:rPr>
              <a:t>Agenda</a:t>
            </a:r>
          </a:p>
        </p:txBody>
      </p:sp>
      <p:sp>
        <p:nvSpPr>
          <p:cNvPr id="3" name="Platshållare för innehåll 2"/>
          <p:cNvSpPr>
            <a:spLocks noGrp="1"/>
          </p:cNvSpPr>
          <p:nvPr>
            <p:ph idx="1"/>
          </p:nvPr>
        </p:nvSpPr>
        <p:spPr>
          <a:xfrm>
            <a:off x="457200" y="1611087"/>
            <a:ext cx="7851228" cy="4424224"/>
          </a:xfrm>
        </p:spPr>
        <p:txBody>
          <a:bodyPr/>
          <a:lstStyle/>
          <a:p>
            <a:r>
              <a:rPr lang="sv-SE" dirty="0" smtClean="0"/>
              <a:t>Presentation</a:t>
            </a:r>
          </a:p>
          <a:p>
            <a:r>
              <a:rPr lang="sv-SE" dirty="0" smtClean="0"/>
              <a:t>Reflektion, återblick från förra temat</a:t>
            </a:r>
          </a:p>
          <a:p>
            <a:r>
              <a:rPr lang="sv-SE" dirty="0" smtClean="0"/>
              <a:t>Patientens process</a:t>
            </a:r>
            <a:endParaRPr lang="sv-SE" dirty="0"/>
          </a:p>
          <a:p>
            <a:r>
              <a:rPr lang="sv-SE" dirty="0"/>
              <a:t>Olika beteenden och behov hos personer i kontakt med </a:t>
            </a:r>
            <a:r>
              <a:rPr lang="sv-SE" dirty="0" smtClean="0"/>
              <a:t>vården</a:t>
            </a:r>
            <a:endParaRPr lang="sv-SE" dirty="0" smtClean="0">
              <a:solidFill>
                <a:schemeClr val="bg1"/>
              </a:solidFill>
            </a:endParaRPr>
          </a:p>
          <a:p>
            <a:r>
              <a:rPr lang="sv-SE" dirty="0" smtClean="0"/>
              <a:t>Kaffe</a:t>
            </a:r>
          </a:p>
          <a:p>
            <a:r>
              <a:rPr lang="sv-SE" dirty="0" smtClean="0"/>
              <a:t>Informatik och vårdinformationsmiljö</a:t>
            </a:r>
          </a:p>
          <a:p>
            <a:r>
              <a:rPr lang="sv-SE" dirty="0" smtClean="0"/>
              <a:t>Möjligheter med strukturerad </a:t>
            </a:r>
            <a:r>
              <a:rPr lang="sv-SE" dirty="0" smtClean="0"/>
              <a:t>vårddokumentation</a:t>
            </a:r>
            <a:endParaRPr lang="sv-SE" dirty="0" smtClean="0"/>
          </a:p>
          <a:p>
            <a:r>
              <a:rPr lang="sv-SE" dirty="0" smtClean="0"/>
              <a:t>INKA. Hänt sedan sist    </a:t>
            </a:r>
            <a:endParaRPr lang="sv-SE" dirty="0"/>
          </a:p>
        </p:txBody>
      </p:sp>
    </p:spTree>
    <p:extLst>
      <p:ext uri="{BB962C8B-B14F-4D97-AF65-F5344CB8AC3E}">
        <p14:creationId xmlns:p14="http://schemas.microsoft.com/office/powerpoint/2010/main" val="427033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b="7705"/>
          <a:stretch/>
        </p:blipFill>
        <p:spPr>
          <a:xfrm>
            <a:off x="-1" y="1667222"/>
            <a:ext cx="9144001" cy="4203491"/>
          </a:xfrm>
          <a:prstGeom prst="rect">
            <a:avLst/>
          </a:prstGeom>
        </p:spPr>
      </p:pic>
      <p:sp>
        <p:nvSpPr>
          <p:cNvPr id="9" name="Rubrik 8"/>
          <p:cNvSpPr>
            <a:spLocks noGrp="1"/>
          </p:cNvSpPr>
          <p:nvPr>
            <p:ph type="title"/>
          </p:nvPr>
        </p:nvSpPr>
        <p:spPr>
          <a:xfrm>
            <a:off x="457200" y="955342"/>
            <a:ext cx="8229600" cy="1241947"/>
          </a:xfrm>
        </p:spPr>
        <p:txBody>
          <a:bodyPr/>
          <a:lstStyle/>
          <a:p>
            <a:r>
              <a:rPr lang="sv-SE" dirty="0">
                <a:solidFill>
                  <a:srgbClr val="FF9900"/>
                </a:solidFill>
              </a:rPr>
              <a:t>Hur kommer vi dit?</a:t>
            </a:r>
          </a:p>
        </p:txBody>
      </p:sp>
      <p:sp>
        <p:nvSpPr>
          <p:cNvPr id="5" name="Platshållare för innehåll 4"/>
          <p:cNvSpPr>
            <a:spLocks noGrp="1"/>
          </p:cNvSpPr>
          <p:nvPr>
            <p:ph idx="4294967295"/>
          </p:nvPr>
        </p:nvSpPr>
        <p:spPr>
          <a:xfrm>
            <a:off x="353961" y="4684713"/>
            <a:ext cx="7700963" cy="1185862"/>
          </a:xfrm>
          <a:prstGeom prst="rect">
            <a:avLst/>
          </a:prstGeom>
        </p:spPr>
        <p:txBody>
          <a:bodyPr>
            <a:normAutofit lnSpcReduction="10000"/>
          </a:bodyPr>
          <a:lstStyle/>
          <a:p>
            <a:pPr marL="0" indent="0">
              <a:buNone/>
            </a:pPr>
            <a:r>
              <a:rPr lang="sv-SE" sz="2800" dirty="0">
                <a:solidFill>
                  <a:schemeClr val="bg1"/>
                </a:solidFill>
              </a:rPr>
              <a:t>Framtidens vårdinformationsmiljö SLL (FVM SLL)</a:t>
            </a:r>
            <a:endParaRPr lang="sv-SE" sz="2800" dirty="0"/>
          </a:p>
        </p:txBody>
      </p:sp>
      <p:sp>
        <p:nvSpPr>
          <p:cNvPr id="6" name="Platshållare för text 2"/>
          <p:cNvSpPr txBox="1">
            <a:spLocks/>
          </p:cNvSpPr>
          <p:nvPr/>
        </p:nvSpPr>
        <p:spPr>
          <a:xfrm>
            <a:off x="1485900" y="3886200"/>
            <a:ext cx="6400800" cy="1314450"/>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lvl1pPr marL="0" marR="0" indent="0" algn="ctr" defTabSz="457200" rtl="0" latinLnBrk="0">
              <a:lnSpc>
                <a:spcPct val="100000"/>
              </a:lnSpc>
              <a:spcBef>
                <a:spcPts val="700"/>
              </a:spcBef>
              <a:spcAft>
                <a:spcPts val="0"/>
              </a:spcAft>
              <a:buClrTx/>
              <a:buSzTx/>
              <a:buFontTx/>
              <a:buNone/>
              <a:tabLst/>
              <a:defRPr sz="2000" b="0" i="0" u="none" strike="noStrike" cap="none" spc="0" baseline="0">
                <a:ln>
                  <a:noFill/>
                </a:ln>
                <a:solidFill>
                  <a:schemeClr val="tx1"/>
                </a:solidFill>
                <a:uFillTx/>
                <a:latin typeface="Arial" panose="020B0604020202020204" pitchFamily="34" charset="0"/>
                <a:ea typeface="+mj-ea"/>
                <a:cs typeface="Arial" panose="020B0604020202020204" pitchFamily="34" charset="0"/>
                <a:sym typeface="Calibri"/>
              </a:defRPr>
            </a:lvl1pPr>
            <a:lvl2pPr marL="0" marR="0" indent="4572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2pPr>
            <a:lvl3pPr marL="0" marR="0" indent="9144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3pPr>
            <a:lvl4pPr marL="0" marR="0" indent="13716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4pPr>
            <a:lvl5pPr marL="0" marR="0" indent="18288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hangingPunct="1"/>
            <a:endParaRPr lang="sv-SE" sz="1500" dirty="0">
              <a:solidFill>
                <a:schemeClr val="bg1"/>
              </a:solidFill>
            </a:endParaRPr>
          </a:p>
        </p:txBody>
      </p:sp>
    </p:spTree>
    <p:extLst>
      <p:ext uri="{BB962C8B-B14F-4D97-AF65-F5344CB8AC3E}">
        <p14:creationId xmlns:p14="http://schemas.microsoft.com/office/powerpoint/2010/main" val="75471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530" y="1981910"/>
            <a:ext cx="1978237" cy="1242149"/>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211" y="1613866"/>
            <a:ext cx="1242149" cy="197823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929" y="1981910"/>
            <a:ext cx="1978237" cy="1242149"/>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7574" y="2741001"/>
            <a:ext cx="1242149" cy="1978237"/>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6167" y="3109045"/>
            <a:ext cx="1978237" cy="1242149"/>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1973" y="2741001"/>
            <a:ext cx="1242149" cy="1978237"/>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9530" y="4236181"/>
            <a:ext cx="1978237" cy="1242149"/>
          </a:xfrm>
          <a:prstGeom prst="rect">
            <a:avLst/>
          </a:prstGeom>
        </p:spPr>
      </p:pic>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4211" y="3868136"/>
            <a:ext cx="1242149" cy="1978237"/>
          </a:xfrm>
          <a:prstGeom prst="rect">
            <a:avLst/>
          </a:prstGeom>
        </p:spPr>
      </p:pic>
      <p:pic>
        <p:nvPicPr>
          <p:cNvPr id="13" name="Bildobjekt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34305" y="4247682"/>
            <a:ext cx="1978237" cy="1242149"/>
          </a:xfrm>
          <a:prstGeom prst="rect">
            <a:avLst/>
          </a:prstGeom>
        </p:spPr>
      </p:pic>
      <p:pic>
        <p:nvPicPr>
          <p:cNvPr id="14" name="Bildobjekt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8610" y="1613866"/>
            <a:ext cx="1242149" cy="1978237"/>
          </a:xfrm>
          <a:prstGeom prst="rect">
            <a:avLst/>
          </a:prstGeom>
        </p:spPr>
      </p:pic>
      <p:pic>
        <p:nvPicPr>
          <p:cNvPr id="15" name="Bildobjekt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70566" y="3109045"/>
            <a:ext cx="1978237" cy="1242149"/>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8610" y="3879638"/>
            <a:ext cx="1242149" cy="1978237"/>
          </a:xfrm>
          <a:prstGeom prst="rect">
            <a:avLst/>
          </a:prstGeom>
        </p:spPr>
      </p:pic>
      <p:sp>
        <p:nvSpPr>
          <p:cNvPr id="4" name="Rubrik 1"/>
          <p:cNvSpPr txBox="1">
            <a:spLocks/>
          </p:cNvSpPr>
          <p:nvPr/>
        </p:nvSpPr>
        <p:spPr>
          <a:xfrm>
            <a:off x="570051" y="969788"/>
            <a:ext cx="8057114" cy="736089"/>
          </a:xfrm>
          <a:prstGeom prst="rect">
            <a:avLst/>
          </a:prstGeom>
          <a:noFill/>
        </p:spPr>
        <p:txBody>
          <a:bodyPr vert="horz" wrap="square" lIns="91440" tIns="45720" rIns="91440" bIns="45720" numCol="1" rtlCol="0" anchor="t" anchorCtr="0" compatLnSpc="1">
            <a:prstTxWarp prst="textNoShape">
              <a:avLst/>
            </a:prstTxWarp>
            <a:noAutofit/>
          </a:bodyPr>
          <a:lstStyle>
            <a:lvl1pPr algn="l" rtl="0" eaLnBrk="1" fontAlgn="base" hangingPunct="1">
              <a:spcBef>
                <a:spcPct val="0"/>
              </a:spcBef>
              <a:spcAft>
                <a:spcPct val="0"/>
              </a:spcAft>
              <a:defRPr sz="28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200" kern="0" dirty="0" smtClean="0">
                <a:solidFill>
                  <a:srgbClr val="FF9900"/>
                </a:solidFill>
              </a:rPr>
              <a:t>En vårdinformationsmiljö omfattar många olika delar</a:t>
            </a:r>
            <a:endParaRPr lang="sv-SE" altLang="sv-SE" sz="2200" kern="0" dirty="0" smtClean="0">
              <a:solidFill>
                <a:srgbClr val="FF9900"/>
              </a:solidFill>
            </a:endParaRPr>
          </a:p>
        </p:txBody>
      </p:sp>
    </p:spTree>
    <p:extLst>
      <p:ext uri="{BB962C8B-B14F-4D97-AF65-F5344CB8AC3E}">
        <p14:creationId xmlns:p14="http://schemas.microsoft.com/office/powerpoint/2010/main" val="33174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Möjligheter med strukturerad </a:t>
            </a:r>
            <a:r>
              <a:rPr lang="sv-SE" dirty="0" smtClean="0"/>
              <a:t>vårddokumentation</a:t>
            </a:r>
            <a:endParaRPr lang="sv-SE" dirty="0"/>
          </a:p>
        </p:txBody>
      </p:sp>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683" y="3600450"/>
            <a:ext cx="3050634" cy="1915514"/>
          </a:xfrm>
          <a:prstGeom prst="rect">
            <a:avLst/>
          </a:prstGeom>
        </p:spPr>
      </p:pic>
    </p:spTree>
    <p:extLst>
      <p:ext uri="{BB962C8B-B14F-4D97-AF65-F5344CB8AC3E}">
        <p14:creationId xmlns:p14="http://schemas.microsoft.com/office/powerpoint/2010/main" val="35970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FF9900"/>
                </a:solidFill>
              </a:rPr>
              <a:t>Olika nivåer av dokumentation ger olika möjligheter</a:t>
            </a:r>
            <a:br>
              <a:rPr lang="sv-SE" dirty="0">
                <a:solidFill>
                  <a:srgbClr val="FF9900"/>
                </a:solidFill>
              </a:rPr>
            </a:br>
            <a:r>
              <a:rPr lang="sv-SE" dirty="0">
                <a:solidFill>
                  <a:srgbClr val="FF9900"/>
                </a:solidFill>
              </a:rPr>
              <a:t>- Fullständig fritext</a:t>
            </a:r>
          </a:p>
        </p:txBody>
      </p:sp>
      <p:sp>
        <p:nvSpPr>
          <p:cNvPr id="21" name="Platshållare för innehåll 20"/>
          <p:cNvSpPr txBox="1">
            <a:spLocks noGrp="1"/>
          </p:cNvSpPr>
          <p:nvPr>
            <p:ph sz="half" idx="2"/>
          </p:nvPr>
        </p:nvSpPr>
        <p:spPr>
          <a:xfrm>
            <a:off x="463062" y="2222577"/>
            <a:ext cx="7818296" cy="1663623"/>
          </a:xfrm>
          <a:prstGeom prst="rect">
            <a:avLst/>
          </a:prstGeom>
          <a:noFill/>
          <a:ln w="12700">
            <a:solidFill>
              <a:schemeClr val="tx1"/>
            </a:solidFill>
          </a:ln>
        </p:spPr>
        <p:txBody>
          <a:bodyPr wrap="square" rtlCol="0">
            <a:noAutofit/>
          </a:bodyPr>
          <a:lstStyle/>
          <a:p>
            <a:pPr marL="0" indent="0" algn="l">
              <a:lnSpc>
                <a:spcPct val="107000"/>
              </a:lnSpc>
              <a:spcAft>
                <a:spcPts val="800"/>
              </a:spcAft>
              <a:buNone/>
            </a:pPr>
            <a:r>
              <a:rPr lang="sv-SE" b="1" smtClean="0">
                <a:ea typeface="Calibri" panose="020F0502020204030204" pitchFamily="34" charset="0"/>
                <a:cs typeface="Times New Roman" panose="02020603050405020304" pitchFamily="18" charset="0"/>
              </a:rPr>
              <a:t>Anteckning: </a:t>
            </a:r>
            <a:r>
              <a:rPr lang="sv-SE" smtClean="0">
                <a:ea typeface="Calibri" panose="020F0502020204030204" pitchFamily="34" charset="0"/>
                <a:cs typeface="Times New Roman" panose="02020603050405020304" pitchFamily="18" charset="0"/>
              </a:rPr>
              <a:t>hembesök. Moderns första barn. Normal graviditet . Mamma förlöstet med kejsarsnitt pga hotande fosterasfyxi. Barnet låg på neonatalen ett dygn . OAE och PKU gjort. Behov finns av uppföljning tillväxt och bcg-vaccinering</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6"/>
          <p:cNvSpPr/>
          <p:nvPr/>
        </p:nvSpPr>
        <p:spPr>
          <a:xfrm>
            <a:off x="463062" y="4440845"/>
            <a:ext cx="4038600" cy="1200329"/>
          </a:xfrm>
          <a:prstGeom prst="rect">
            <a:avLst/>
          </a:prstGeom>
        </p:spPr>
        <p:txBody>
          <a:bodyPr wrap="square">
            <a:spAutoFit/>
          </a:bodyPr>
          <a:lstStyle/>
          <a:p>
            <a:pPr algn="l"/>
            <a:r>
              <a:rPr lang="sv-SE" sz="1800" dirty="0"/>
              <a:t>Exempel på journaltext utan struktur men med värdefull information som är svår att hitta och följa upp.</a:t>
            </a:r>
          </a:p>
        </p:txBody>
      </p:sp>
      <p:graphicFrame>
        <p:nvGraphicFramePr>
          <p:cNvPr id="8" name="Platshållare för innehåll 18"/>
          <p:cNvGraphicFramePr>
            <a:graphicFrameLocks/>
          </p:cNvGraphicFramePr>
          <p:nvPr>
            <p:extLst>
              <p:ext uri="{D42A27DB-BD31-4B8C-83A1-F6EECF244321}">
                <p14:modId xmlns:p14="http://schemas.microsoft.com/office/powerpoint/2010/main" val="840037922"/>
              </p:ext>
            </p:extLst>
          </p:nvPr>
        </p:nvGraphicFramePr>
        <p:xfrm>
          <a:off x="463063" y="5641174"/>
          <a:ext cx="6264308" cy="873760"/>
        </p:xfrm>
        <a:graphic>
          <a:graphicData uri="http://schemas.openxmlformats.org/drawingml/2006/table">
            <a:tbl>
              <a:tblPr firstRow="1" bandRow="1">
                <a:tableStyleId>{5C22544A-7EE6-4342-B048-85BDC9FD1C3A}</a:tableStyleId>
              </a:tblPr>
              <a:tblGrid>
                <a:gridCol w="884125">
                  <a:extLst>
                    <a:ext uri="{9D8B030D-6E8A-4147-A177-3AD203B41FA5}">
                      <a16:colId xmlns:a16="http://schemas.microsoft.com/office/drawing/2014/main" val="2654318362"/>
                    </a:ext>
                  </a:extLst>
                </a:gridCol>
                <a:gridCol w="773610">
                  <a:extLst>
                    <a:ext uri="{9D8B030D-6E8A-4147-A177-3AD203B41FA5}">
                      <a16:colId xmlns:a16="http://schemas.microsoft.com/office/drawing/2014/main" val="1033766725"/>
                    </a:ext>
                  </a:extLst>
                </a:gridCol>
                <a:gridCol w="745980">
                  <a:extLst>
                    <a:ext uri="{9D8B030D-6E8A-4147-A177-3AD203B41FA5}">
                      <a16:colId xmlns:a16="http://schemas.microsoft.com/office/drawing/2014/main" val="966116978"/>
                    </a:ext>
                  </a:extLst>
                </a:gridCol>
                <a:gridCol w="898957">
                  <a:extLst>
                    <a:ext uri="{9D8B030D-6E8A-4147-A177-3AD203B41FA5}">
                      <a16:colId xmlns:a16="http://schemas.microsoft.com/office/drawing/2014/main" val="4274551524"/>
                    </a:ext>
                  </a:extLst>
                </a:gridCol>
                <a:gridCol w="813874">
                  <a:extLst>
                    <a:ext uri="{9D8B030D-6E8A-4147-A177-3AD203B41FA5}">
                      <a16:colId xmlns:a16="http://schemas.microsoft.com/office/drawing/2014/main" val="3558243706"/>
                    </a:ext>
                  </a:extLst>
                </a:gridCol>
                <a:gridCol w="1128952">
                  <a:extLst>
                    <a:ext uri="{9D8B030D-6E8A-4147-A177-3AD203B41FA5}">
                      <a16:colId xmlns:a16="http://schemas.microsoft.com/office/drawing/2014/main" val="793644397"/>
                    </a:ext>
                  </a:extLst>
                </a:gridCol>
                <a:gridCol w="1018810">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Fullständig fritext</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N</a:t>
                      </a:r>
                      <a:endParaRPr lang="sv-SE" sz="1800" b="1" dirty="0"/>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2245216326"/>
                  </a:ext>
                </a:extLst>
              </a:tr>
            </a:tbl>
          </a:graphicData>
        </a:graphic>
      </p:graphicFrame>
    </p:spTree>
    <p:extLst>
      <p:ext uri="{BB962C8B-B14F-4D97-AF65-F5344CB8AC3E}">
        <p14:creationId xmlns:p14="http://schemas.microsoft.com/office/powerpoint/2010/main" val="277628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FF9900"/>
                </a:solidFill>
              </a:rPr>
              <a:t>Olika nivåer av dokumentation ger olika möjligheter</a:t>
            </a:r>
            <a:br>
              <a:rPr lang="sv-SE" dirty="0">
                <a:solidFill>
                  <a:srgbClr val="FF9900"/>
                </a:solidFill>
              </a:rPr>
            </a:br>
            <a:r>
              <a:rPr lang="sv-SE" dirty="0">
                <a:solidFill>
                  <a:srgbClr val="FF9900"/>
                </a:solidFill>
              </a:rPr>
              <a:t>- Sökord med fritext</a:t>
            </a:r>
          </a:p>
        </p:txBody>
      </p:sp>
      <p:pic>
        <p:nvPicPr>
          <p:cNvPr id="24" name="Platshållare för innehåll 23"/>
          <p:cNvPicPr>
            <a:picLocks noGrp="1" noChangeAspect="1"/>
          </p:cNvPicPr>
          <p:nvPr>
            <p:ph sz="half" idx="2"/>
          </p:nvPr>
        </p:nvPicPr>
        <p:blipFill rotWithShape="1">
          <a:blip r:embed="rId3"/>
          <a:srcRect r="23182"/>
          <a:stretch/>
        </p:blipFill>
        <p:spPr>
          <a:xfrm>
            <a:off x="370957" y="1655114"/>
            <a:ext cx="4038600" cy="3612950"/>
          </a:xfrm>
          <a:ln w="12700">
            <a:solidFill>
              <a:schemeClr val="accent1"/>
            </a:solidFill>
          </a:ln>
        </p:spPr>
      </p:pic>
      <p:sp>
        <p:nvSpPr>
          <p:cNvPr id="20" name="Rektangel 19"/>
          <p:cNvSpPr/>
          <p:nvPr/>
        </p:nvSpPr>
        <p:spPr>
          <a:xfrm>
            <a:off x="4531809" y="1655114"/>
            <a:ext cx="4038600" cy="1754326"/>
          </a:xfrm>
          <a:prstGeom prst="rect">
            <a:avLst/>
          </a:prstGeom>
        </p:spPr>
        <p:txBody>
          <a:bodyPr wrap="square">
            <a:spAutoFit/>
          </a:bodyPr>
          <a:lstStyle/>
          <a:p>
            <a:pPr lvl="0" algn="l">
              <a:spcBef>
                <a:spcPct val="30000"/>
              </a:spcBef>
              <a:defRPr/>
            </a:pPr>
            <a:r>
              <a:rPr lang="sv-SE" sz="1800" dirty="0"/>
              <a:t>Sökord med fritext möjliggör att informationen blir lättare att hitta men den är fortfarande svår att följa upp och värdera. Stor risk för felskrivning och oklarhet.</a:t>
            </a:r>
            <a:endParaRPr lang="sv-SE" sz="1800" b="1" dirty="0"/>
          </a:p>
        </p:txBody>
      </p:sp>
      <p:graphicFrame>
        <p:nvGraphicFramePr>
          <p:cNvPr id="7" name="Platshållare för innehåll 18"/>
          <p:cNvGraphicFramePr>
            <a:graphicFrameLocks noGrp="1"/>
          </p:cNvGraphicFramePr>
          <p:nvPr>
            <p:ph sz="half" idx="1"/>
            <p:extLst>
              <p:ext uri="{D42A27DB-BD31-4B8C-83A1-F6EECF244321}">
                <p14:modId xmlns:p14="http://schemas.microsoft.com/office/powerpoint/2010/main" val="3028964409"/>
              </p:ext>
            </p:extLst>
          </p:nvPr>
        </p:nvGraphicFramePr>
        <p:xfrm>
          <a:off x="370958" y="5435793"/>
          <a:ext cx="6127813" cy="873760"/>
        </p:xfrm>
        <a:graphic>
          <a:graphicData uri="http://schemas.openxmlformats.org/drawingml/2006/table">
            <a:tbl>
              <a:tblPr firstRow="1" bandRow="1">
                <a:tableStyleId>{5C22544A-7EE6-4342-B048-85BDC9FD1C3A}</a:tableStyleId>
              </a:tblPr>
              <a:tblGrid>
                <a:gridCol w="1115025">
                  <a:extLst>
                    <a:ext uri="{9D8B030D-6E8A-4147-A177-3AD203B41FA5}">
                      <a16:colId xmlns:a16="http://schemas.microsoft.com/office/drawing/2014/main" val="2654318362"/>
                    </a:ext>
                  </a:extLst>
                </a:gridCol>
                <a:gridCol w="773391">
                  <a:extLst>
                    <a:ext uri="{9D8B030D-6E8A-4147-A177-3AD203B41FA5}">
                      <a16:colId xmlns:a16="http://schemas.microsoft.com/office/drawing/2014/main" val="1033766725"/>
                    </a:ext>
                  </a:extLst>
                </a:gridCol>
                <a:gridCol w="605299">
                  <a:extLst>
                    <a:ext uri="{9D8B030D-6E8A-4147-A177-3AD203B41FA5}">
                      <a16:colId xmlns:a16="http://schemas.microsoft.com/office/drawing/2014/main" val="966116978"/>
                    </a:ext>
                  </a:extLst>
                </a:gridCol>
                <a:gridCol w="670351">
                  <a:extLst>
                    <a:ext uri="{9D8B030D-6E8A-4147-A177-3AD203B41FA5}">
                      <a16:colId xmlns:a16="http://schemas.microsoft.com/office/drawing/2014/main" val="4274551524"/>
                    </a:ext>
                  </a:extLst>
                </a:gridCol>
                <a:gridCol w="859801">
                  <a:extLst>
                    <a:ext uri="{9D8B030D-6E8A-4147-A177-3AD203B41FA5}">
                      <a16:colId xmlns:a16="http://schemas.microsoft.com/office/drawing/2014/main" val="3558243706"/>
                    </a:ext>
                  </a:extLst>
                </a:gridCol>
                <a:gridCol w="1099700">
                  <a:extLst>
                    <a:ext uri="{9D8B030D-6E8A-4147-A177-3AD203B41FA5}">
                      <a16:colId xmlns:a16="http://schemas.microsoft.com/office/drawing/2014/main" val="793644397"/>
                    </a:ext>
                  </a:extLst>
                </a:gridCol>
                <a:gridCol w="1004246">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Sökord med fritext</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891451731"/>
                  </a:ext>
                </a:extLst>
              </a:tr>
            </a:tbl>
          </a:graphicData>
        </a:graphic>
      </p:graphicFrame>
    </p:spTree>
    <p:extLst>
      <p:ext uri="{BB962C8B-B14F-4D97-AF65-F5344CB8AC3E}">
        <p14:creationId xmlns:p14="http://schemas.microsoft.com/office/powerpoint/2010/main" val="302837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3062" y="884238"/>
            <a:ext cx="8229600" cy="800871"/>
          </a:xfrm>
        </p:spPr>
        <p:txBody>
          <a:bodyPr/>
          <a:lstStyle/>
          <a:p>
            <a:r>
              <a:rPr lang="sv-SE" dirty="0">
                <a:solidFill>
                  <a:srgbClr val="FF9900"/>
                </a:solidFill>
              </a:rPr>
              <a:t>Olika nivåer av dokumentation ger olika möjligheter</a:t>
            </a:r>
            <a:br>
              <a:rPr lang="sv-SE" dirty="0">
                <a:solidFill>
                  <a:srgbClr val="FF9900"/>
                </a:solidFill>
              </a:rPr>
            </a:br>
            <a:r>
              <a:rPr lang="sv-SE" dirty="0">
                <a:solidFill>
                  <a:srgbClr val="FF9900"/>
                </a:solidFill>
              </a:rPr>
              <a:t>- Sökord med fasta val</a:t>
            </a:r>
          </a:p>
        </p:txBody>
      </p:sp>
      <p:sp>
        <p:nvSpPr>
          <p:cNvPr id="20" name="Rektangel 19"/>
          <p:cNvSpPr/>
          <p:nvPr/>
        </p:nvSpPr>
        <p:spPr>
          <a:xfrm>
            <a:off x="539261" y="4389387"/>
            <a:ext cx="6896709" cy="923330"/>
          </a:xfrm>
          <a:prstGeom prst="rect">
            <a:avLst/>
          </a:prstGeom>
        </p:spPr>
        <p:txBody>
          <a:bodyPr wrap="square">
            <a:spAutoFit/>
          </a:bodyPr>
          <a:lstStyle/>
          <a:p>
            <a:pPr algn="l"/>
            <a:r>
              <a:rPr lang="sv-SE" sz="1800" dirty="0"/>
              <a:t>Sökord med fasta val gör att informationen baseras på definierade valmöjligheter. Informationen blir mer objektiv och lättare att följa upp och värdera.</a:t>
            </a:r>
          </a:p>
        </p:txBody>
      </p:sp>
      <p:graphicFrame>
        <p:nvGraphicFramePr>
          <p:cNvPr id="7" name="Platshållare för innehåll 18"/>
          <p:cNvGraphicFramePr>
            <a:graphicFrameLocks/>
          </p:cNvGraphicFramePr>
          <p:nvPr>
            <p:extLst>
              <p:ext uri="{D42A27DB-BD31-4B8C-83A1-F6EECF244321}">
                <p14:modId xmlns:p14="http://schemas.microsoft.com/office/powerpoint/2010/main" val="799943352"/>
              </p:ext>
            </p:extLst>
          </p:nvPr>
        </p:nvGraphicFramePr>
        <p:xfrm>
          <a:off x="634999" y="5312717"/>
          <a:ext cx="6235702" cy="873760"/>
        </p:xfrm>
        <a:graphic>
          <a:graphicData uri="http://schemas.openxmlformats.org/drawingml/2006/table">
            <a:tbl>
              <a:tblPr firstRow="1" bandRow="1">
                <a:tableStyleId>{5C22544A-7EE6-4342-B048-85BDC9FD1C3A}</a:tableStyleId>
              </a:tblPr>
              <a:tblGrid>
                <a:gridCol w="1158555">
                  <a:extLst>
                    <a:ext uri="{9D8B030D-6E8A-4147-A177-3AD203B41FA5}">
                      <a16:colId xmlns:a16="http://schemas.microsoft.com/office/drawing/2014/main" val="2654318362"/>
                    </a:ext>
                  </a:extLst>
                </a:gridCol>
                <a:gridCol w="803584">
                  <a:extLst>
                    <a:ext uri="{9D8B030D-6E8A-4147-A177-3AD203B41FA5}">
                      <a16:colId xmlns:a16="http://schemas.microsoft.com/office/drawing/2014/main" val="1033766725"/>
                    </a:ext>
                  </a:extLst>
                </a:gridCol>
                <a:gridCol w="628931">
                  <a:extLst>
                    <a:ext uri="{9D8B030D-6E8A-4147-A177-3AD203B41FA5}">
                      <a16:colId xmlns:a16="http://schemas.microsoft.com/office/drawing/2014/main" val="966116978"/>
                    </a:ext>
                  </a:extLst>
                </a:gridCol>
                <a:gridCol w="696521">
                  <a:extLst>
                    <a:ext uri="{9D8B030D-6E8A-4147-A177-3AD203B41FA5}">
                      <a16:colId xmlns:a16="http://schemas.microsoft.com/office/drawing/2014/main" val="4274551524"/>
                    </a:ext>
                  </a:extLst>
                </a:gridCol>
                <a:gridCol w="820194">
                  <a:extLst>
                    <a:ext uri="{9D8B030D-6E8A-4147-A177-3AD203B41FA5}">
                      <a16:colId xmlns:a16="http://schemas.microsoft.com/office/drawing/2014/main" val="3558243706"/>
                    </a:ext>
                  </a:extLst>
                </a:gridCol>
                <a:gridCol w="1084973">
                  <a:extLst>
                    <a:ext uri="{9D8B030D-6E8A-4147-A177-3AD203B41FA5}">
                      <a16:colId xmlns:a16="http://schemas.microsoft.com/office/drawing/2014/main" val="793644397"/>
                    </a:ext>
                  </a:extLst>
                </a:gridCol>
                <a:gridCol w="1042944">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Sökord med fasta val </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3499020360"/>
                  </a:ext>
                </a:extLst>
              </a:tr>
            </a:tbl>
          </a:graphicData>
        </a:graphic>
      </p:graphicFrame>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5000" y="1711235"/>
            <a:ext cx="6340565" cy="245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902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FF9900"/>
                </a:solidFill>
              </a:rPr>
              <a:t>Olika nivåer av dokumentation ger olika möjligheter</a:t>
            </a:r>
            <a:br>
              <a:rPr lang="sv-SE" dirty="0">
                <a:solidFill>
                  <a:srgbClr val="FF9900"/>
                </a:solidFill>
              </a:rPr>
            </a:br>
            <a:r>
              <a:rPr lang="sv-SE" dirty="0">
                <a:solidFill>
                  <a:srgbClr val="FF9900"/>
                </a:solidFill>
              </a:rPr>
              <a:t>- Sökord med numeriska värden</a:t>
            </a:r>
          </a:p>
        </p:txBody>
      </p:sp>
      <p:pic>
        <p:nvPicPr>
          <p:cNvPr id="9" name="Platshållare för innehåll 8"/>
          <p:cNvPicPr>
            <a:picLocks noGrp="1" noChangeAspect="1"/>
          </p:cNvPicPr>
          <p:nvPr>
            <p:ph sz="half" idx="2"/>
          </p:nvPr>
        </p:nvPicPr>
        <p:blipFill>
          <a:blip r:embed="rId3"/>
          <a:stretch>
            <a:fillRect/>
          </a:stretch>
        </p:blipFill>
        <p:spPr>
          <a:xfrm>
            <a:off x="777403" y="2098141"/>
            <a:ext cx="3498342" cy="1116780"/>
          </a:xfrm>
          <a:prstGeom prst="rect">
            <a:avLst/>
          </a:prstGeom>
          <a:ln w="12700">
            <a:solidFill>
              <a:schemeClr val="accent1"/>
            </a:solidFill>
          </a:ln>
        </p:spPr>
      </p:pic>
      <p:grpSp>
        <p:nvGrpSpPr>
          <p:cNvPr id="5" name="Grupp 4"/>
          <p:cNvGrpSpPr/>
          <p:nvPr/>
        </p:nvGrpSpPr>
        <p:grpSpPr>
          <a:xfrm>
            <a:off x="777403" y="3405124"/>
            <a:ext cx="7399946" cy="1205384"/>
            <a:chOff x="4918329" y="3672348"/>
            <a:chExt cx="3156413" cy="558601"/>
          </a:xfrm>
        </p:grpSpPr>
        <p:pic>
          <p:nvPicPr>
            <p:cNvPr id="10" name="Bildobjekt 9"/>
            <p:cNvPicPr>
              <a:picLocks noChangeAspect="1"/>
            </p:cNvPicPr>
            <p:nvPr/>
          </p:nvPicPr>
          <p:blipFill rotWithShape="1">
            <a:blip r:embed="rId4"/>
            <a:srcRect r="81994"/>
            <a:stretch/>
          </p:blipFill>
          <p:spPr>
            <a:xfrm>
              <a:off x="4918329" y="3672348"/>
              <a:ext cx="997204" cy="558601"/>
            </a:xfrm>
            <a:prstGeom prst="rect">
              <a:avLst/>
            </a:prstGeom>
            <a:ln w="12700">
              <a:solidFill>
                <a:schemeClr val="accent1"/>
              </a:solidFill>
            </a:ln>
          </p:spPr>
        </p:pic>
        <p:pic>
          <p:nvPicPr>
            <p:cNvPr id="11" name="Bildobjekt 10"/>
            <p:cNvPicPr>
              <a:picLocks noChangeAspect="1"/>
            </p:cNvPicPr>
            <p:nvPr/>
          </p:nvPicPr>
          <p:blipFill rotWithShape="1">
            <a:blip r:embed="rId4"/>
            <a:srcRect l="43533" r="17176"/>
            <a:stretch/>
          </p:blipFill>
          <p:spPr>
            <a:xfrm>
              <a:off x="5898701" y="3672348"/>
              <a:ext cx="2176041" cy="558601"/>
            </a:xfrm>
            <a:prstGeom prst="rect">
              <a:avLst/>
            </a:prstGeom>
            <a:ln w="12700">
              <a:solidFill>
                <a:schemeClr val="accent1"/>
              </a:solidFill>
            </a:ln>
          </p:spPr>
        </p:pic>
      </p:grpSp>
      <p:sp>
        <p:nvSpPr>
          <p:cNvPr id="14" name="Rektangel 13"/>
          <p:cNvSpPr/>
          <p:nvPr/>
        </p:nvSpPr>
        <p:spPr>
          <a:xfrm>
            <a:off x="4512515" y="2098141"/>
            <a:ext cx="4038600" cy="830997"/>
          </a:xfrm>
          <a:prstGeom prst="rect">
            <a:avLst/>
          </a:prstGeom>
        </p:spPr>
        <p:txBody>
          <a:bodyPr wrap="square">
            <a:spAutoFit/>
          </a:bodyPr>
          <a:lstStyle/>
          <a:p>
            <a:pPr algn="l">
              <a:spcBef>
                <a:spcPct val="30000"/>
              </a:spcBef>
              <a:defRPr/>
            </a:pPr>
            <a:r>
              <a:rPr lang="sv-SE" sz="1200" dirty="0"/>
              <a:t>Ett sökord med numeriska värden är lätt att hitta och ger även bättre möjligheter att följa upp och t.ex. analysera utveckling över </a:t>
            </a:r>
            <a:r>
              <a:rPr lang="sv-SE" sz="1200" dirty="0" smtClean="0"/>
              <a:t>tid i tabell eller graf.</a:t>
            </a:r>
            <a:endParaRPr lang="sv-SE" sz="1200" dirty="0"/>
          </a:p>
        </p:txBody>
      </p:sp>
      <p:graphicFrame>
        <p:nvGraphicFramePr>
          <p:cNvPr id="12" name="Platshållare för innehåll 18"/>
          <p:cNvGraphicFramePr>
            <a:graphicFrameLocks noGrp="1"/>
          </p:cNvGraphicFramePr>
          <p:nvPr>
            <p:ph sz="half" idx="1"/>
            <p:extLst>
              <p:ext uri="{D42A27DB-BD31-4B8C-83A1-F6EECF244321}">
                <p14:modId xmlns:p14="http://schemas.microsoft.com/office/powerpoint/2010/main" val="1531375467"/>
              </p:ext>
            </p:extLst>
          </p:nvPr>
        </p:nvGraphicFramePr>
        <p:xfrm>
          <a:off x="777404" y="5246011"/>
          <a:ext cx="6113254" cy="1005840"/>
        </p:xfrm>
        <a:graphic>
          <a:graphicData uri="http://schemas.openxmlformats.org/drawingml/2006/table">
            <a:tbl>
              <a:tblPr firstRow="1" bandRow="1">
                <a:tableStyleId>{5C22544A-7EE6-4342-B048-85BDC9FD1C3A}</a:tableStyleId>
              </a:tblPr>
              <a:tblGrid>
                <a:gridCol w="1135805">
                  <a:extLst>
                    <a:ext uri="{9D8B030D-6E8A-4147-A177-3AD203B41FA5}">
                      <a16:colId xmlns:a16="http://schemas.microsoft.com/office/drawing/2014/main" val="2654318362"/>
                    </a:ext>
                  </a:extLst>
                </a:gridCol>
                <a:gridCol w="787805">
                  <a:extLst>
                    <a:ext uri="{9D8B030D-6E8A-4147-A177-3AD203B41FA5}">
                      <a16:colId xmlns:a16="http://schemas.microsoft.com/office/drawing/2014/main" val="1033766725"/>
                    </a:ext>
                  </a:extLst>
                </a:gridCol>
                <a:gridCol w="616581">
                  <a:extLst>
                    <a:ext uri="{9D8B030D-6E8A-4147-A177-3AD203B41FA5}">
                      <a16:colId xmlns:a16="http://schemas.microsoft.com/office/drawing/2014/main" val="966116978"/>
                    </a:ext>
                  </a:extLst>
                </a:gridCol>
                <a:gridCol w="682844">
                  <a:extLst>
                    <a:ext uri="{9D8B030D-6E8A-4147-A177-3AD203B41FA5}">
                      <a16:colId xmlns:a16="http://schemas.microsoft.com/office/drawing/2014/main" val="4274551524"/>
                    </a:ext>
                  </a:extLst>
                </a:gridCol>
                <a:gridCol w="801267">
                  <a:extLst>
                    <a:ext uri="{9D8B030D-6E8A-4147-A177-3AD203B41FA5}">
                      <a16:colId xmlns:a16="http://schemas.microsoft.com/office/drawing/2014/main" val="3558243706"/>
                    </a:ext>
                  </a:extLst>
                </a:gridCol>
                <a:gridCol w="1044476">
                  <a:extLst>
                    <a:ext uri="{9D8B030D-6E8A-4147-A177-3AD203B41FA5}">
                      <a16:colId xmlns:a16="http://schemas.microsoft.com/office/drawing/2014/main" val="793644397"/>
                    </a:ext>
                  </a:extLst>
                </a:gridCol>
                <a:gridCol w="1044476">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Sökord med numeriska värden</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3055343471"/>
                  </a:ext>
                </a:extLst>
              </a:tr>
            </a:tbl>
          </a:graphicData>
        </a:graphic>
      </p:graphicFrame>
    </p:spTree>
    <p:extLst>
      <p:ext uri="{BB962C8B-B14F-4D97-AF65-F5344CB8AC3E}">
        <p14:creationId xmlns:p14="http://schemas.microsoft.com/office/powerpoint/2010/main" val="3480075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FF9900"/>
                </a:solidFill>
              </a:rPr>
              <a:t>Olika nivåer av dokumentation ger olika möjligheter</a:t>
            </a:r>
            <a:br>
              <a:rPr lang="sv-SE" dirty="0">
                <a:solidFill>
                  <a:srgbClr val="FF9900"/>
                </a:solidFill>
              </a:rPr>
            </a:br>
            <a:r>
              <a:rPr lang="sv-SE" dirty="0">
                <a:solidFill>
                  <a:srgbClr val="FF9900"/>
                </a:solidFill>
              </a:rPr>
              <a:t>- Sökord med </a:t>
            </a:r>
            <a:r>
              <a:rPr lang="sv-SE" dirty="0" smtClean="0">
                <a:solidFill>
                  <a:srgbClr val="FF9900"/>
                </a:solidFill>
              </a:rPr>
              <a:t>klassifikationer</a:t>
            </a:r>
            <a:endParaRPr lang="sv-SE" dirty="0">
              <a:solidFill>
                <a:srgbClr val="FF9900"/>
              </a:solidFill>
            </a:endParaRPr>
          </a:p>
        </p:txBody>
      </p:sp>
      <p:sp>
        <p:nvSpPr>
          <p:cNvPr id="8" name="Platshållare för innehåll 7"/>
          <p:cNvSpPr>
            <a:spLocks noGrp="1"/>
          </p:cNvSpPr>
          <p:nvPr>
            <p:ph idx="1"/>
          </p:nvPr>
        </p:nvSpPr>
        <p:spPr/>
        <p:txBody>
          <a:bodyPr/>
          <a:lstStyle/>
          <a:p>
            <a:pPr>
              <a:spcBef>
                <a:spcPct val="30000"/>
              </a:spcBef>
              <a:defRPr/>
            </a:pPr>
            <a:endParaRPr lang="sv-SE" dirty="0"/>
          </a:p>
          <a:p>
            <a:pPr>
              <a:spcBef>
                <a:spcPct val="30000"/>
              </a:spcBef>
              <a:defRPr/>
            </a:pPr>
            <a:endParaRPr lang="sv-SE" dirty="0"/>
          </a:p>
          <a:p>
            <a:pPr>
              <a:spcBef>
                <a:spcPct val="30000"/>
              </a:spcBef>
              <a:defRPr/>
            </a:pPr>
            <a:endParaRPr lang="sv-SE" dirty="0"/>
          </a:p>
        </p:txBody>
      </p:sp>
      <p:pic>
        <p:nvPicPr>
          <p:cNvPr id="7" name="Bildobjekt 6"/>
          <p:cNvPicPr>
            <a:picLocks noChangeAspect="1"/>
          </p:cNvPicPr>
          <p:nvPr/>
        </p:nvPicPr>
        <p:blipFill>
          <a:blip r:embed="rId3"/>
          <a:stretch>
            <a:fillRect/>
          </a:stretch>
        </p:blipFill>
        <p:spPr>
          <a:xfrm>
            <a:off x="457200" y="2098309"/>
            <a:ext cx="5518476" cy="1008939"/>
          </a:xfrm>
          <a:prstGeom prst="rect">
            <a:avLst/>
          </a:prstGeom>
          <a:ln w="28575">
            <a:solidFill>
              <a:schemeClr val="accent1"/>
            </a:solidFill>
          </a:ln>
        </p:spPr>
      </p:pic>
      <p:sp>
        <p:nvSpPr>
          <p:cNvPr id="3" name="Rektangel 2"/>
          <p:cNvSpPr/>
          <p:nvPr/>
        </p:nvSpPr>
        <p:spPr>
          <a:xfrm>
            <a:off x="457200" y="3615936"/>
            <a:ext cx="5518476" cy="1107996"/>
          </a:xfrm>
          <a:prstGeom prst="rect">
            <a:avLst/>
          </a:prstGeom>
        </p:spPr>
        <p:txBody>
          <a:bodyPr wrap="square">
            <a:spAutoFit/>
          </a:bodyPr>
          <a:lstStyle/>
          <a:p>
            <a:pPr algn="l"/>
            <a:r>
              <a:rPr lang="sv-SE" dirty="0" smtClean="0"/>
              <a:t>Klassifikationer </a:t>
            </a:r>
            <a:r>
              <a:rPr lang="sv-SE" dirty="0"/>
              <a:t>ger möjlighet att följa patientgrupper, åtgärder och andra kliniskt relevanta grupperingar</a:t>
            </a:r>
          </a:p>
        </p:txBody>
      </p:sp>
      <p:graphicFrame>
        <p:nvGraphicFramePr>
          <p:cNvPr id="9" name="Platshållare för innehåll 18"/>
          <p:cNvGraphicFramePr>
            <a:graphicFrameLocks/>
          </p:cNvGraphicFramePr>
          <p:nvPr>
            <p:extLst>
              <p:ext uri="{D42A27DB-BD31-4B8C-83A1-F6EECF244321}">
                <p14:modId xmlns:p14="http://schemas.microsoft.com/office/powerpoint/2010/main" val="2288420080"/>
              </p:ext>
            </p:extLst>
          </p:nvPr>
        </p:nvGraphicFramePr>
        <p:xfrm>
          <a:off x="457200" y="5232621"/>
          <a:ext cx="7093131" cy="873760"/>
        </p:xfrm>
        <a:graphic>
          <a:graphicData uri="http://schemas.openxmlformats.org/drawingml/2006/table">
            <a:tbl>
              <a:tblPr firstRow="1" bandRow="1">
                <a:tableStyleId>{5C22544A-7EE6-4342-B048-85BDC9FD1C3A}</a:tableStyleId>
              </a:tblPr>
              <a:tblGrid>
                <a:gridCol w="1288689">
                  <a:extLst>
                    <a:ext uri="{9D8B030D-6E8A-4147-A177-3AD203B41FA5}">
                      <a16:colId xmlns:a16="http://schemas.microsoft.com/office/drawing/2014/main" val="2654318362"/>
                    </a:ext>
                  </a:extLst>
                </a:gridCol>
                <a:gridCol w="893846">
                  <a:extLst>
                    <a:ext uri="{9D8B030D-6E8A-4147-A177-3AD203B41FA5}">
                      <a16:colId xmlns:a16="http://schemas.microsoft.com/office/drawing/2014/main" val="1033766725"/>
                    </a:ext>
                  </a:extLst>
                </a:gridCol>
                <a:gridCol w="699575">
                  <a:extLst>
                    <a:ext uri="{9D8B030D-6E8A-4147-A177-3AD203B41FA5}">
                      <a16:colId xmlns:a16="http://schemas.microsoft.com/office/drawing/2014/main" val="966116978"/>
                    </a:ext>
                  </a:extLst>
                </a:gridCol>
                <a:gridCol w="774757">
                  <a:extLst>
                    <a:ext uri="{9D8B030D-6E8A-4147-A177-3AD203B41FA5}">
                      <a16:colId xmlns:a16="http://schemas.microsoft.com/office/drawing/2014/main" val="4274551524"/>
                    </a:ext>
                  </a:extLst>
                </a:gridCol>
                <a:gridCol w="993715">
                  <a:extLst>
                    <a:ext uri="{9D8B030D-6E8A-4147-A177-3AD203B41FA5}">
                      <a16:colId xmlns:a16="http://schemas.microsoft.com/office/drawing/2014/main" val="3558243706"/>
                    </a:ext>
                  </a:extLst>
                </a:gridCol>
                <a:gridCol w="1297791">
                  <a:extLst>
                    <a:ext uri="{9D8B030D-6E8A-4147-A177-3AD203B41FA5}">
                      <a16:colId xmlns:a16="http://schemas.microsoft.com/office/drawing/2014/main" val="793644397"/>
                    </a:ext>
                  </a:extLst>
                </a:gridCol>
                <a:gridCol w="1144758">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smtClean="0"/>
                        <a:t>Sökord med klassifikationer</a:t>
                      </a:r>
                      <a:endParaRPr lang="sv-SE" sz="900" kern="0" dirty="0"/>
                    </a:p>
                  </a:txBody>
                  <a:tcPr/>
                </a:tc>
                <a:tc>
                  <a:txBody>
                    <a:bodyPr/>
                    <a:lstStyle/>
                    <a:p>
                      <a:pPr algn="ctr"/>
                      <a:r>
                        <a:rPr lang="sv-SE" sz="1800" b="1" i="0" dirty="0" smtClean="0"/>
                        <a:t>J/N</a:t>
                      </a:r>
                      <a:endParaRPr lang="sv-SE" sz="1800" b="1" i="0" dirty="0"/>
                    </a:p>
                  </a:txBody>
                  <a:tcPr>
                    <a:solidFill>
                      <a:srgbClr val="FFFF0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3774609460"/>
                  </a:ext>
                </a:extLst>
              </a:tr>
            </a:tbl>
          </a:graphicData>
        </a:graphic>
      </p:graphicFrame>
    </p:spTree>
    <p:extLst>
      <p:ext uri="{BB962C8B-B14F-4D97-AF65-F5344CB8AC3E}">
        <p14:creationId xmlns:p14="http://schemas.microsoft.com/office/powerpoint/2010/main" val="3166126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Dialog</a:t>
            </a:r>
          </a:p>
        </p:txBody>
      </p:sp>
      <p:graphicFrame>
        <p:nvGraphicFramePr>
          <p:cNvPr id="6" name="Platshållare för innehåll 18"/>
          <p:cNvGraphicFramePr>
            <a:graphicFrameLocks noGrp="1"/>
          </p:cNvGraphicFramePr>
          <p:nvPr>
            <p:ph sz="half" idx="1"/>
            <p:extLst>
              <p:ext uri="{D42A27DB-BD31-4B8C-83A1-F6EECF244321}">
                <p14:modId xmlns:p14="http://schemas.microsoft.com/office/powerpoint/2010/main" val="3013683474"/>
              </p:ext>
            </p:extLst>
          </p:nvPr>
        </p:nvGraphicFramePr>
        <p:xfrm>
          <a:off x="1201783" y="2612569"/>
          <a:ext cx="6361611" cy="2793510"/>
        </p:xfrm>
        <a:graphic>
          <a:graphicData uri="http://schemas.openxmlformats.org/drawingml/2006/table">
            <a:tbl>
              <a:tblPr firstRow="1" bandRow="1">
                <a:tableStyleId>{5C22544A-7EE6-4342-B048-85BDC9FD1C3A}</a:tableStyleId>
              </a:tblPr>
              <a:tblGrid>
                <a:gridCol w="1174073">
                  <a:extLst>
                    <a:ext uri="{9D8B030D-6E8A-4147-A177-3AD203B41FA5}">
                      <a16:colId xmlns:a16="http://schemas.microsoft.com/office/drawing/2014/main" val="2654318362"/>
                    </a:ext>
                  </a:extLst>
                </a:gridCol>
                <a:gridCol w="814347">
                  <a:extLst>
                    <a:ext uri="{9D8B030D-6E8A-4147-A177-3AD203B41FA5}">
                      <a16:colId xmlns:a16="http://schemas.microsoft.com/office/drawing/2014/main" val="1033766725"/>
                    </a:ext>
                  </a:extLst>
                </a:gridCol>
                <a:gridCol w="637355">
                  <a:extLst>
                    <a:ext uri="{9D8B030D-6E8A-4147-A177-3AD203B41FA5}">
                      <a16:colId xmlns:a16="http://schemas.microsoft.com/office/drawing/2014/main" val="966116978"/>
                    </a:ext>
                  </a:extLst>
                </a:gridCol>
                <a:gridCol w="705850">
                  <a:extLst>
                    <a:ext uri="{9D8B030D-6E8A-4147-A177-3AD203B41FA5}">
                      <a16:colId xmlns:a16="http://schemas.microsoft.com/office/drawing/2014/main" val="4274551524"/>
                    </a:ext>
                  </a:extLst>
                </a:gridCol>
                <a:gridCol w="905333">
                  <a:extLst>
                    <a:ext uri="{9D8B030D-6E8A-4147-A177-3AD203B41FA5}">
                      <a16:colId xmlns:a16="http://schemas.microsoft.com/office/drawing/2014/main" val="3558243706"/>
                    </a:ext>
                  </a:extLst>
                </a:gridCol>
                <a:gridCol w="1121489">
                  <a:extLst>
                    <a:ext uri="{9D8B030D-6E8A-4147-A177-3AD203B41FA5}">
                      <a16:colId xmlns:a16="http://schemas.microsoft.com/office/drawing/2014/main" val="793644397"/>
                    </a:ext>
                  </a:extLst>
                </a:gridCol>
                <a:gridCol w="1003164">
                  <a:extLst>
                    <a:ext uri="{9D8B030D-6E8A-4147-A177-3AD203B41FA5}">
                      <a16:colId xmlns:a16="http://schemas.microsoft.com/office/drawing/2014/main" val="4067641071"/>
                    </a:ext>
                  </a:extLst>
                </a:gridCol>
              </a:tblGrid>
              <a:tr h="564403">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416176">
                <a:tc>
                  <a:txBody>
                    <a:bodyPr/>
                    <a:lstStyle/>
                    <a:p>
                      <a:r>
                        <a:rPr lang="sv-SE" sz="900" kern="0" dirty="0"/>
                        <a:t>Fullständig fritext</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N</a:t>
                      </a:r>
                      <a:endParaRPr lang="sv-SE" sz="1800" b="1" dirty="0"/>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2245216326"/>
                  </a:ext>
                </a:extLst>
              </a:tr>
              <a:tr h="416176">
                <a:tc>
                  <a:txBody>
                    <a:bodyPr/>
                    <a:lstStyle/>
                    <a:p>
                      <a:r>
                        <a:rPr lang="sv-SE" sz="900" kern="0" dirty="0"/>
                        <a:t>Sökord med fritext</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891451731"/>
                  </a:ext>
                </a:extLst>
              </a:tr>
              <a:tr h="416176">
                <a:tc>
                  <a:txBody>
                    <a:bodyPr/>
                    <a:lstStyle/>
                    <a:p>
                      <a:r>
                        <a:rPr lang="sv-SE" sz="900" kern="0" dirty="0"/>
                        <a:t>Sökord med fasta val </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3499020360"/>
                  </a:ext>
                </a:extLst>
              </a:tr>
              <a:tr h="564403">
                <a:tc>
                  <a:txBody>
                    <a:bodyPr/>
                    <a:lstStyle/>
                    <a:p>
                      <a:r>
                        <a:rPr lang="sv-SE" sz="900" kern="0" dirty="0"/>
                        <a:t>Sökord med numeriska värden</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3055343471"/>
                  </a:ext>
                </a:extLst>
              </a:tr>
              <a:tr h="416176">
                <a:tc>
                  <a:txBody>
                    <a:bodyPr/>
                    <a:lstStyle/>
                    <a:p>
                      <a:r>
                        <a:rPr lang="sv-SE" sz="900" kern="0" dirty="0" smtClean="0"/>
                        <a:t>Sökord med klassifikationer</a:t>
                      </a:r>
                      <a:endParaRPr lang="sv-SE" sz="900" kern="0" dirty="0"/>
                    </a:p>
                  </a:txBody>
                  <a:tcPr/>
                </a:tc>
                <a:tc>
                  <a:txBody>
                    <a:bodyPr/>
                    <a:lstStyle/>
                    <a:p>
                      <a:pPr algn="ctr"/>
                      <a:r>
                        <a:rPr lang="sv-SE" sz="1800" b="1" i="0" dirty="0" smtClean="0"/>
                        <a:t>J/N</a:t>
                      </a:r>
                      <a:endParaRPr lang="sv-SE" sz="1800" b="1" i="0" dirty="0"/>
                    </a:p>
                  </a:txBody>
                  <a:tcPr>
                    <a:solidFill>
                      <a:srgbClr val="FFFF0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3774609460"/>
                  </a:ext>
                </a:extLst>
              </a:tr>
            </a:tbl>
          </a:graphicData>
        </a:graphic>
      </p:graphicFrame>
      <p:sp>
        <p:nvSpPr>
          <p:cNvPr id="8" name="Tankebubbla: moln 7"/>
          <p:cNvSpPr/>
          <p:nvPr/>
        </p:nvSpPr>
        <p:spPr bwMode="auto">
          <a:xfrm>
            <a:off x="5305985" y="884018"/>
            <a:ext cx="3114115" cy="1303757"/>
          </a:xfrm>
          <a:prstGeom prst="cloudCallout">
            <a:avLst>
              <a:gd name="adj1" fmla="val -35830"/>
              <a:gd name="adj2" fmla="val 99179"/>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a:ea typeface="Geneva" pitchFamily="1" charset="-128"/>
              </a:rPr>
              <a:t>Hur dokumenterar vi idag</a:t>
            </a:r>
            <a:r>
              <a:rPr lang="sv-SE" sz="1400" dirty="0" smtClean="0">
                <a:ea typeface="Geneva" pitchFamily="1" charset="-128"/>
              </a:rPr>
              <a:t>?</a:t>
            </a:r>
            <a:r>
              <a:rPr lang="sv-SE" sz="1400" dirty="0">
                <a:ea typeface="Geneva" pitchFamily="1" charset="-128"/>
              </a:rPr>
              <a:t> </a:t>
            </a:r>
            <a:r>
              <a:rPr lang="sv-SE" sz="1400" dirty="0" smtClean="0">
                <a:ea typeface="Geneva" pitchFamily="1" charset="-128"/>
              </a:rPr>
              <a:t>Vad kan vi förbättra?</a:t>
            </a:r>
          </a:p>
        </p:txBody>
      </p:sp>
    </p:spTree>
    <p:extLst>
      <p:ext uri="{BB962C8B-B14F-4D97-AF65-F5344CB8AC3E}">
        <p14:creationId xmlns:p14="http://schemas.microsoft.com/office/powerpoint/2010/main" val="4114593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ruta 38"/>
          <p:cNvSpPr txBox="1"/>
          <p:nvPr/>
        </p:nvSpPr>
        <p:spPr>
          <a:xfrm>
            <a:off x="490133" y="5127452"/>
            <a:ext cx="8294655" cy="738664"/>
          </a:xfrm>
          <a:prstGeom prst="rect">
            <a:avLst/>
          </a:prstGeom>
          <a:solidFill>
            <a:schemeClr val="accent1">
              <a:lumMod val="20000"/>
              <a:lumOff val="8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Genom hela </a:t>
            </a:r>
            <a:r>
              <a:rPr lang="sv-SE" sz="1200" dirty="0" err="1">
                <a:solidFill>
                  <a:srgbClr val="000000"/>
                </a:solidFill>
                <a:latin typeface="Verdana" panose="020B0604030504040204" pitchFamily="34" charset="0"/>
                <a:ea typeface="Verdana" panose="020B0604030504040204" pitchFamily="34" charset="0"/>
                <a:cs typeface="Verdana" panose="020B0604030504040204" pitchFamily="34" charset="0"/>
              </a:rPr>
              <a:t>patientprocessen</a:t>
            </a:r>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 används </a:t>
            </a:r>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gemensamt överenskomna </a:t>
            </a:r>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termer och dokumentationsrutiner. Dubbeldokumentation undviks</a:t>
            </a:r>
            <a:r>
              <a:rPr lang="sv-SE"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sv-SE" sz="1200" b="1" dirty="0">
                <a:latin typeface="Verdana" panose="020B0604030504040204" pitchFamily="34" charset="0"/>
                <a:ea typeface="Verdana" panose="020B0604030504040204" pitchFamily="34" charset="0"/>
                <a:cs typeface="Verdana" panose="020B0604030504040204" pitchFamily="34" charset="0"/>
              </a:rPr>
              <a:t>Patienten </a:t>
            </a:r>
            <a:r>
              <a:rPr lang="sv-SE" sz="1200" dirty="0" smtClean="0">
                <a:latin typeface="Verdana" panose="020B0604030504040204" pitchFamily="34" charset="0"/>
                <a:ea typeface="Verdana" panose="020B0604030504040204" pitchFamily="34" charset="0"/>
                <a:cs typeface="Verdana" panose="020B0604030504040204" pitchFamily="34" charset="0"/>
              </a:rPr>
              <a:t>kan </a:t>
            </a:r>
            <a:r>
              <a:rPr lang="sv-SE" sz="1200" dirty="0">
                <a:latin typeface="Verdana" panose="020B0604030504040204" pitchFamily="34" charset="0"/>
                <a:ea typeface="Verdana" panose="020B0604030504040204" pitchFamily="34" charset="0"/>
                <a:cs typeface="Verdana" panose="020B0604030504040204" pitchFamily="34" charset="0"/>
              </a:rPr>
              <a:t>följa </a:t>
            </a:r>
            <a:r>
              <a:rPr lang="sv-SE" sz="1200" dirty="0" smtClean="0">
                <a:latin typeface="Verdana" panose="020B0604030504040204" pitchFamily="34" charset="0"/>
                <a:ea typeface="Verdana" panose="020B0604030504040204" pitchFamily="34" charset="0"/>
                <a:cs typeface="Verdana" panose="020B0604030504040204" pitchFamily="34" charset="0"/>
              </a:rPr>
              <a:t>processen, vara delaktig och vara medaktör </a:t>
            </a:r>
            <a:r>
              <a:rPr lang="sv-SE" sz="1200" dirty="0">
                <a:latin typeface="Verdana" panose="020B0604030504040204" pitchFamily="34" charset="0"/>
                <a:ea typeface="Verdana" panose="020B0604030504040204" pitchFamily="34" charset="0"/>
                <a:cs typeface="Verdana" panose="020B0604030504040204" pitchFamily="34" charset="0"/>
              </a:rPr>
              <a:t>vid dokumentation.</a:t>
            </a:r>
            <a:endPar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clipart_people_casualwoman"/>
          <p:cNvPicPr>
            <a:picLocks noChangeAspect="1" noChangeArrowheads="1"/>
          </p:cNvPicPr>
          <p:nvPr/>
        </p:nvPicPr>
        <p:blipFill>
          <a:blip r:embed="rId3" cstate="print"/>
          <a:srcRect/>
          <a:stretch>
            <a:fillRect/>
          </a:stretch>
        </p:blipFill>
        <p:spPr bwMode="auto">
          <a:xfrm>
            <a:off x="490133" y="1825441"/>
            <a:ext cx="390068" cy="1049787"/>
          </a:xfrm>
          <a:prstGeom prst="rect">
            <a:avLst/>
          </a:prstGeom>
          <a:solidFill>
            <a:schemeClr val="tx1"/>
          </a:solidFill>
          <a:ln w="9525">
            <a:solidFill>
              <a:schemeClr val="bg2">
                <a:lumMod val="75000"/>
              </a:schemeClr>
            </a:solidFill>
            <a:miter lim="800000"/>
            <a:headEnd/>
            <a:tailEnd/>
          </a:ln>
        </p:spPr>
      </p:pic>
      <p:sp>
        <p:nvSpPr>
          <p:cNvPr id="29" name="Rektangel: rundade hörn 6"/>
          <p:cNvSpPr/>
          <p:nvPr/>
        </p:nvSpPr>
        <p:spPr bwMode="auto">
          <a:xfrm>
            <a:off x="1005108" y="2213197"/>
            <a:ext cx="1512145" cy="612934"/>
          </a:xfrm>
          <a:prstGeom prst="round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Patienten bokar tid på vårdcentralen via webbtidbok</a:t>
            </a:r>
            <a:endPar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ktangel: rundade hörn 10"/>
          <p:cNvSpPr/>
          <p:nvPr/>
        </p:nvSpPr>
        <p:spPr bwMode="auto">
          <a:xfrm>
            <a:off x="3993951" y="2212075"/>
            <a:ext cx="2102724" cy="629960"/>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På vårdcentralen utförs en strukturerad </a:t>
            </a:r>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basutredning </a:t>
            </a:r>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enligt </a:t>
            </a:r>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vårdprogram</a:t>
            </a:r>
            <a:r>
              <a:rPr lang="sv-SE" sz="1100" dirty="0" smtClean="0">
                <a:solidFill>
                  <a:srgbClr val="000000"/>
                </a:solidFill>
              </a:rPr>
              <a:t>.</a:t>
            </a:r>
            <a:endParaRPr lang="sv-SE" sz="300" dirty="0">
              <a:solidFill>
                <a:srgbClr val="000000"/>
              </a:solidFill>
              <a:ea typeface="Geneva" pitchFamily="1" charset="-128"/>
            </a:endParaRPr>
          </a:p>
        </p:txBody>
      </p:sp>
      <p:sp>
        <p:nvSpPr>
          <p:cNvPr id="31" name="Rektangel: rundade hörn 15"/>
          <p:cNvSpPr/>
          <p:nvPr/>
        </p:nvSpPr>
        <p:spPr bwMode="auto">
          <a:xfrm>
            <a:off x="1771246" y="4255418"/>
            <a:ext cx="1954942" cy="612934"/>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Kompletterande </a:t>
            </a:r>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utredning utförs och åtgärder planeras och inleds.</a:t>
            </a:r>
            <a:endPar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ruta 33"/>
          <p:cNvSpPr txBox="1"/>
          <p:nvPr/>
        </p:nvSpPr>
        <p:spPr>
          <a:xfrm>
            <a:off x="1645866" y="3621554"/>
            <a:ext cx="2080322" cy="461665"/>
          </a:xfrm>
          <a:prstGeom prst="rect">
            <a:avLst/>
          </a:prstGeom>
          <a:noFill/>
        </p:spPr>
        <p:txBody>
          <a:bodyPr wrap="square" rtlCol="0">
            <a:spAutoFit/>
          </a:bodyPr>
          <a:lstStyle/>
          <a:p>
            <a:r>
              <a:rPr lang="sv-SE"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Specialist-</a:t>
            </a:r>
          </a:p>
          <a:p>
            <a:r>
              <a:rPr lang="sv-SE"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mottagning </a:t>
            </a:r>
            <a:r>
              <a:rPr lang="sv-SE" sz="1200" b="1" dirty="0" smtClean="0">
                <a:solidFill>
                  <a:srgbClr val="000000"/>
                </a:solidFill>
              </a:rPr>
              <a:t> </a:t>
            </a:r>
            <a:endParaRPr lang="sv-SE" sz="1200" b="1" dirty="0">
              <a:solidFill>
                <a:srgbClr val="000000"/>
              </a:solidFill>
            </a:endParaRPr>
          </a:p>
        </p:txBody>
      </p:sp>
      <p:sp>
        <p:nvSpPr>
          <p:cNvPr id="35" name="textruta 34"/>
          <p:cNvSpPr txBox="1"/>
          <p:nvPr/>
        </p:nvSpPr>
        <p:spPr>
          <a:xfrm>
            <a:off x="7792440" y="3846837"/>
            <a:ext cx="1228725" cy="276999"/>
          </a:xfrm>
          <a:prstGeom prst="rect">
            <a:avLst/>
          </a:prstGeom>
          <a:noFill/>
        </p:spPr>
        <p:txBody>
          <a:bodyPr wrap="square" rtlCol="0">
            <a:spAutoFit/>
          </a:bodyPr>
          <a:lstStyle/>
          <a:p>
            <a:r>
              <a:rPr lang="sv-SE"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Primärvård</a:t>
            </a:r>
            <a:endPar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extruta 35"/>
          <p:cNvSpPr txBox="1"/>
          <p:nvPr/>
        </p:nvSpPr>
        <p:spPr>
          <a:xfrm>
            <a:off x="4341598" y="1893106"/>
            <a:ext cx="1301257" cy="276999"/>
          </a:xfrm>
          <a:prstGeom prst="rect">
            <a:avLst/>
          </a:prstGeom>
          <a:noFill/>
        </p:spPr>
        <p:txBody>
          <a:bodyPr wrap="square" rtlCol="0">
            <a:spAutoFit/>
          </a:bodyPr>
          <a:lstStyle/>
          <a:p>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Primärvård</a:t>
            </a:r>
          </a:p>
        </p:txBody>
      </p:sp>
      <p:sp>
        <p:nvSpPr>
          <p:cNvPr id="37" name="Rektangel: rundade hörn 14"/>
          <p:cNvSpPr/>
          <p:nvPr/>
        </p:nvSpPr>
        <p:spPr bwMode="auto">
          <a:xfrm>
            <a:off x="5396750" y="4208091"/>
            <a:ext cx="1085509" cy="629960"/>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100" dirty="0">
                <a:solidFill>
                  <a:srgbClr val="000000"/>
                </a:solidFill>
                <a:ea typeface="Geneva" pitchFamily="1" charset="-128"/>
              </a:rPr>
              <a:t> </a:t>
            </a:r>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Remiss åter till primär-vården</a:t>
            </a:r>
          </a:p>
        </p:txBody>
      </p:sp>
      <p:sp>
        <p:nvSpPr>
          <p:cNvPr id="38" name="Rektangel: rundade hörn 83"/>
          <p:cNvSpPr/>
          <p:nvPr/>
        </p:nvSpPr>
        <p:spPr bwMode="auto">
          <a:xfrm>
            <a:off x="7624480" y="2294717"/>
            <a:ext cx="917937" cy="612934"/>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Remiss till </a:t>
            </a:r>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specialist-vård</a:t>
            </a:r>
            <a:endPar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Lodrät rullning 39"/>
          <p:cNvSpPr/>
          <p:nvPr/>
        </p:nvSpPr>
        <p:spPr>
          <a:xfrm>
            <a:off x="2244523" y="1152165"/>
            <a:ext cx="1979281" cy="1021299"/>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Inför besöket fyller patienten i Webb-formulär med en del anamnesuppgifter Svaren sparas i journal.</a:t>
            </a:r>
            <a:endPar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Lodrät rullning 40"/>
          <p:cNvSpPr/>
          <p:nvPr/>
        </p:nvSpPr>
        <p:spPr>
          <a:xfrm>
            <a:off x="5744131" y="1153485"/>
            <a:ext cx="2280494" cy="1002535"/>
          </a:xfrm>
          <a:prstGeom prst="verticalScroll">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Utredning och åtgärder i primärvården dokumenteras i journalen på överens-komna termer och enligt överenskommen rutin.</a:t>
            </a:r>
            <a:endPar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Lodrät rullning 41"/>
          <p:cNvSpPr/>
          <p:nvPr/>
        </p:nvSpPr>
        <p:spPr>
          <a:xfrm>
            <a:off x="3460699" y="3110820"/>
            <a:ext cx="2316484" cy="1021299"/>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Kompletterande utredning och vidtagna åtgärder dokumenteras på överenskomna termer och enligt överenskommen rutin</a:t>
            </a:r>
            <a:endPar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Lodrät rullning 42"/>
          <p:cNvSpPr/>
          <p:nvPr/>
        </p:nvSpPr>
        <p:spPr>
          <a:xfrm>
            <a:off x="246719" y="3421604"/>
            <a:ext cx="1647047" cy="719667"/>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Dokumentationen tillgänglig i journal enligt överens-kommen rutin. </a:t>
            </a:r>
            <a:endPar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ktangel: rundade hörn 14"/>
          <p:cNvSpPr/>
          <p:nvPr/>
        </p:nvSpPr>
        <p:spPr bwMode="auto">
          <a:xfrm>
            <a:off x="7829647" y="4206253"/>
            <a:ext cx="1085509" cy="629960"/>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100" dirty="0">
                <a:solidFill>
                  <a:srgbClr val="000000"/>
                </a:solidFill>
                <a:ea typeface="Geneva" pitchFamily="1" charset="-128"/>
              </a:rPr>
              <a:t> </a:t>
            </a:r>
            <a:r>
              <a:rPr lang="sv-SE"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Uppföljning och vidare behandling</a:t>
            </a:r>
            <a:endPar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Pil: höger 28"/>
          <p:cNvSpPr/>
          <p:nvPr/>
        </p:nvSpPr>
        <p:spPr bwMode="auto">
          <a:xfrm>
            <a:off x="2826575" y="2380808"/>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6" name="Pil: höger 28"/>
          <p:cNvSpPr/>
          <p:nvPr/>
        </p:nvSpPr>
        <p:spPr bwMode="auto">
          <a:xfrm>
            <a:off x="4312013" y="4284890"/>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7" name="Pil: höger 28"/>
          <p:cNvSpPr/>
          <p:nvPr/>
        </p:nvSpPr>
        <p:spPr bwMode="auto">
          <a:xfrm>
            <a:off x="641560" y="4393224"/>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8" name="Pil: höger 28"/>
          <p:cNvSpPr/>
          <p:nvPr/>
        </p:nvSpPr>
        <p:spPr bwMode="auto">
          <a:xfrm>
            <a:off x="6588841" y="2375299"/>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9" name="Pil: höger 28"/>
          <p:cNvSpPr/>
          <p:nvPr/>
        </p:nvSpPr>
        <p:spPr bwMode="auto">
          <a:xfrm>
            <a:off x="6801837" y="4284891"/>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50" name="Lodrät rullning 49"/>
          <p:cNvSpPr/>
          <p:nvPr/>
        </p:nvSpPr>
        <p:spPr>
          <a:xfrm>
            <a:off x="6260106" y="3364681"/>
            <a:ext cx="1647047" cy="719667"/>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Dokumentationen tillgänglig i journal enligt överens-kommen rutin. </a:t>
            </a:r>
            <a:endPar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1" name="Rak koppling 50"/>
          <p:cNvCxnSpPr/>
          <p:nvPr/>
        </p:nvCxnSpPr>
        <p:spPr>
          <a:xfrm>
            <a:off x="-12666" y="3022409"/>
            <a:ext cx="9156666" cy="2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ak koppling 53"/>
          <p:cNvCxnSpPr/>
          <p:nvPr/>
        </p:nvCxnSpPr>
        <p:spPr>
          <a:xfrm>
            <a:off x="-12666" y="5007881"/>
            <a:ext cx="9156666" cy="2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ubrik 1"/>
          <p:cNvSpPr>
            <a:spLocks noGrp="1"/>
          </p:cNvSpPr>
          <p:nvPr>
            <p:ph type="title"/>
          </p:nvPr>
        </p:nvSpPr>
        <p:spPr>
          <a:xfrm>
            <a:off x="548992" y="718203"/>
            <a:ext cx="8395204" cy="796992"/>
          </a:xfrm>
        </p:spPr>
        <p:txBody>
          <a:bodyPr>
            <a:noAutofit/>
          </a:bodyPr>
          <a:lstStyle/>
          <a:p>
            <a:r>
              <a:rPr lang="sv-SE" sz="1600" b="1" dirty="0" smtClean="0">
                <a:solidFill>
                  <a:srgbClr val="FF9900"/>
                </a:solidFill>
              </a:rPr>
              <a:t>Samverkan </a:t>
            </a:r>
            <a:r>
              <a:rPr lang="sv-SE" sz="1600" b="1" dirty="0">
                <a:solidFill>
                  <a:srgbClr val="FF9900"/>
                </a:solidFill>
              </a:rPr>
              <a:t>och strukturerad dokumentation </a:t>
            </a:r>
            <a:r>
              <a:rPr lang="sv-SE" sz="1600" b="1" dirty="0" smtClean="0">
                <a:solidFill>
                  <a:srgbClr val="FF9900"/>
                </a:solidFill>
              </a:rPr>
              <a:t>genom </a:t>
            </a:r>
            <a:r>
              <a:rPr lang="sv-SE" sz="1600" b="1" dirty="0" err="1">
                <a:solidFill>
                  <a:srgbClr val="FF9900"/>
                </a:solidFill>
              </a:rPr>
              <a:t>patientprocessen</a:t>
            </a:r>
            <a:r>
              <a:rPr lang="sv-SE" sz="1600" b="1" dirty="0">
                <a:solidFill>
                  <a:srgbClr val="FF9900"/>
                </a:solidFill>
              </a:rPr>
              <a:t> </a:t>
            </a:r>
          </a:p>
        </p:txBody>
      </p:sp>
    </p:spTree>
    <p:extLst>
      <p:ext uri="{BB962C8B-B14F-4D97-AF65-F5344CB8AC3E}">
        <p14:creationId xmlns:p14="http://schemas.microsoft.com/office/powerpoint/2010/main" val="387121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9116"/>
            <a:ext cx="7700962" cy="908122"/>
          </a:xfrm>
        </p:spPr>
        <p:txBody>
          <a:bodyPr/>
          <a:lstStyle/>
          <a:p>
            <a:r>
              <a:rPr lang="sv-SE" dirty="0">
                <a:solidFill>
                  <a:srgbClr val="FF9900"/>
                </a:solidFill>
              </a:rPr>
              <a:t>Introduktion till </a:t>
            </a:r>
            <a:r>
              <a:rPr lang="sv-SE" dirty="0" err="1">
                <a:solidFill>
                  <a:srgbClr val="FF9900"/>
                </a:solidFill>
              </a:rPr>
              <a:t>eHälsalyftet</a:t>
            </a:r>
            <a:endParaRPr lang="sv-SE" dirty="0">
              <a:solidFill>
                <a:srgbClr val="FF9900"/>
              </a:solidFill>
            </a:endParaRPr>
          </a:p>
        </p:txBody>
      </p:sp>
      <p:sp>
        <p:nvSpPr>
          <p:cNvPr id="3" name="Platshållare för innehåll 2"/>
          <p:cNvSpPr>
            <a:spLocks noGrp="1"/>
          </p:cNvSpPr>
          <p:nvPr>
            <p:ph idx="1"/>
          </p:nvPr>
        </p:nvSpPr>
        <p:spPr>
          <a:xfrm>
            <a:off x="457199" y="2098309"/>
            <a:ext cx="8130209" cy="3937001"/>
          </a:xfrm>
        </p:spPr>
        <p:txBody>
          <a:bodyPr/>
          <a:lstStyle/>
          <a:p>
            <a:pPr>
              <a:lnSpc>
                <a:spcPct val="170000"/>
              </a:lnSpc>
            </a:pPr>
            <a:r>
              <a:rPr lang="sv-SE" sz="1600" dirty="0"/>
              <a:t>Pågår mellan 2016-2018</a:t>
            </a:r>
          </a:p>
          <a:p>
            <a:pPr>
              <a:lnSpc>
                <a:spcPct val="170000"/>
              </a:lnSpc>
            </a:pPr>
            <a:r>
              <a:rPr lang="sv-SE" sz="1600" b="1" dirty="0"/>
              <a:t>Deltagare</a:t>
            </a:r>
            <a:r>
              <a:rPr lang="sv-SE" sz="1600" dirty="0"/>
              <a:t>: Danderyds sjukhus, Karolinska universitetssjukhuset, S:t Eriks ögonsjukhus, Södersjukhuset och Stockholms läns sjukvårdsområde</a:t>
            </a:r>
          </a:p>
          <a:p>
            <a:pPr>
              <a:lnSpc>
                <a:spcPct val="170000"/>
              </a:lnSpc>
            </a:pPr>
            <a:r>
              <a:rPr lang="sv-SE" sz="1600" dirty="0"/>
              <a:t>Projektmedel beviljade av </a:t>
            </a:r>
            <a:r>
              <a:rPr lang="sv-SE" sz="1600" b="1" dirty="0"/>
              <a:t>Europeiska Socialfonden</a:t>
            </a:r>
          </a:p>
          <a:p>
            <a:pPr>
              <a:lnSpc>
                <a:spcPct val="170000"/>
              </a:lnSpc>
            </a:pPr>
            <a:r>
              <a:rPr lang="sv-SE" altLang="sv-SE" sz="1600" b="1" dirty="0">
                <a:solidFill>
                  <a:srgbClr val="000000"/>
                </a:solidFill>
                <a:latin typeface="Verdana" charset="0"/>
              </a:rPr>
              <a:t>Medfinansiering</a:t>
            </a:r>
            <a:r>
              <a:rPr lang="sv-SE" altLang="sv-SE" sz="1600" dirty="0">
                <a:solidFill>
                  <a:srgbClr val="000000"/>
                </a:solidFill>
                <a:latin typeface="Verdana" charset="0"/>
              </a:rPr>
              <a:t> av deltagande organisationer</a:t>
            </a:r>
          </a:p>
          <a:p>
            <a:pPr>
              <a:lnSpc>
                <a:spcPct val="170000"/>
              </a:lnSpc>
            </a:pPr>
            <a:r>
              <a:rPr lang="sv-SE" sz="1600" dirty="0"/>
              <a:t>Höja och vidareutveckla vår e- hälsokompetens</a:t>
            </a:r>
          </a:p>
          <a:p>
            <a:pPr>
              <a:lnSpc>
                <a:spcPct val="170000"/>
              </a:lnSpc>
            </a:pPr>
            <a:r>
              <a:rPr lang="sv-SE" sz="1600" dirty="0"/>
              <a:t>Nätverksmodell med lokala </a:t>
            </a:r>
            <a:r>
              <a:rPr lang="sv-SE" sz="1600" b="1" dirty="0"/>
              <a:t>dialogseminarium</a:t>
            </a:r>
          </a:p>
        </p:txBody>
      </p:sp>
    </p:spTree>
    <p:extLst>
      <p:ext uri="{BB962C8B-B14F-4D97-AF65-F5344CB8AC3E}">
        <p14:creationId xmlns:p14="http://schemas.microsoft.com/office/powerpoint/2010/main" val="3579611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40458"/>
            <a:ext cx="7700962" cy="986779"/>
          </a:xfrm>
        </p:spPr>
        <p:txBody>
          <a:bodyPr/>
          <a:lstStyle/>
          <a:p>
            <a:r>
              <a:rPr lang="sv-SE" dirty="0" smtClean="0">
                <a:solidFill>
                  <a:srgbClr val="FF9900"/>
                </a:solidFill>
              </a:rPr>
              <a:t>INKA BHV hänt sedan sist:</a:t>
            </a:r>
            <a:endParaRPr lang="sv-SE" dirty="0">
              <a:solidFill>
                <a:srgbClr val="FF9900"/>
              </a:solidFill>
            </a:endParaRPr>
          </a:p>
        </p:txBody>
      </p:sp>
      <p:sp>
        <p:nvSpPr>
          <p:cNvPr id="3" name="Platshållare för innehåll 2"/>
          <p:cNvSpPr>
            <a:spLocks noGrp="1"/>
          </p:cNvSpPr>
          <p:nvPr>
            <p:ph idx="1"/>
          </p:nvPr>
        </p:nvSpPr>
        <p:spPr>
          <a:xfrm>
            <a:off x="457200" y="1678675"/>
            <a:ext cx="7700962" cy="3916907"/>
          </a:xfrm>
        </p:spPr>
        <p:txBody>
          <a:bodyPr/>
          <a:lstStyle/>
          <a:p>
            <a:r>
              <a:rPr lang="sv-SE" dirty="0" smtClean="0"/>
              <a:t>HÄPP</a:t>
            </a:r>
          </a:p>
          <a:p>
            <a:r>
              <a:rPr lang="sv-SE" dirty="0" smtClean="0"/>
              <a:t>Redaktionsråd</a:t>
            </a:r>
          </a:p>
          <a:p>
            <a:r>
              <a:rPr lang="sv-SE" dirty="0" smtClean="0"/>
              <a:t>BBIC och SIP</a:t>
            </a:r>
          </a:p>
          <a:p>
            <a:r>
              <a:rPr lang="sv-SE" dirty="0" smtClean="0"/>
              <a:t>Insidan</a:t>
            </a:r>
          </a:p>
          <a:p>
            <a:pPr marL="0" indent="0">
              <a:buNone/>
            </a:pPr>
            <a:r>
              <a:rPr lang="sv-SE" sz="1400" dirty="0" smtClean="0"/>
              <a:t>-Rutinen </a:t>
            </a:r>
            <a:r>
              <a:rPr lang="sv-SE" sz="1400" b="1" dirty="0" smtClean="0"/>
              <a:t>skyddad id </a:t>
            </a:r>
            <a:r>
              <a:rPr lang="sv-SE" sz="1400" dirty="0" smtClean="0"/>
              <a:t>är uppdaterad och det är tillagt två typer av blanketter</a:t>
            </a:r>
          </a:p>
          <a:p>
            <a:pPr marL="0" indent="0">
              <a:buNone/>
            </a:pPr>
            <a:r>
              <a:rPr lang="sv-SE" sz="1400" dirty="0" smtClean="0"/>
              <a:t>en remissblankett</a:t>
            </a:r>
          </a:p>
          <a:p>
            <a:pPr marL="0" indent="0">
              <a:buNone/>
            </a:pPr>
            <a:r>
              <a:rPr lang="sv-SE" sz="1400" dirty="0" smtClean="0"/>
              <a:t>en blankett där det kan skrivas ner vilka överenskommelser som gjorts med patienten/familjen tex hur vi skall skicka post, skall ropa upp i väntrum. Denna är tänkt att användas som en sorts försättsblad i pappersjournalen</a:t>
            </a:r>
          </a:p>
          <a:p>
            <a:pPr marL="0" indent="0">
              <a:buNone/>
            </a:pPr>
            <a:r>
              <a:rPr lang="sv-SE" sz="1400" dirty="0" smtClean="0"/>
              <a:t>-På insidan ligger nu ”lathund för TC-genomgång med nyanställd personal inom BHV” Tänkt att användas tillsammans med nyanställd personal inom barnhälsovården för att säkra att vi inte missar någon information vid inskolning. </a:t>
            </a:r>
          </a:p>
          <a:p>
            <a:pPr fontAlgn="ctr">
              <a:lnSpc>
                <a:spcPct val="100000"/>
              </a:lnSpc>
            </a:pPr>
            <a:endParaRPr lang="sv-SE" baseline="-25000" dirty="0"/>
          </a:p>
          <a:p>
            <a:endParaRPr lang="sv-SE" dirty="0" smtClean="0"/>
          </a:p>
          <a:p>
            <a:pPr marL="0" indent="0">
              <a:buNone/>
            </a:pPr>
            <a:endParaRPr lang="sv-SE" dirty="0" smtClean="0"/>
          </a:p>
        </p:txBody>
      </p:sp>
      <p:pic>
        <p:nvPicPr>
          <p:cNvPr id="4" name="Picture 5" descr="C:\Users\2J8P\AppData\Local\Microsoft\Windows\Temporary Internet Files\Content.IE5\RIB7W1WK\didduser[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72" y="1040459"/>
            <a:ext cx="2586037"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3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68991"/>
            <a:ext cx="7700962" cy="668739"/>
          </a:xfrm>
        </p:spPr>
        <p:txBody>
          <a:bodyPr/>
          <a:lstStyle/>
          <a:p>
            <a:r>
              <a:rPr lang="sv-SE" dirty="0">
                <a:solidFill>
                  <a:srgbClr val="FF9900"/>
                </a:solidFill>
              </a:rPr>
              <a:t>INKA BHV hänt sedan sist:</a:t>
            </a:r>
            <a:r>
              <a:rPr lang="sv-SE" dirty="0"/>
              <a:t/>
            </a:r>
            <a:br>
              <a:rPr lang="sv-SE" dirty="0"/>
            </a:br>
            <a:endParaRPr lang="sv-SE" dirty="0"/>
          </a:p>
        </p:txBody>
      </p:sp>
      <p:sp>
        <p:nvSpPr>
          <p:cNvPr id="4" name="Platshållare för innehåll 3"/>
          <p:cNvSpPr>
            <a:spLocks noGrp="1"/>
          </p:cNvSpPr>
          <p:nvPr>
            <p:ph idx="1"/>
          </p:nvPr>
        </p:nvSpPr>
        <p:spPr>
          <a:xfrm>
            <a:off x="184245" y="1282889"/>
            <a:ext cx="7700962" cy="4902547"/>
          </a:xfrm>
        </p:spPr>
        <p:txBody>
          <a:bodyPr/>
          <a:lstStyle/>
          <a:p>
            <a:endParaRPr lang="sv-SE" dirty="0" smtClean="0"/>
          </a:p>
          <a:p>
            <a:r>
              <a:rPr lang="sv-SE" dirty="0" smtClean="0"/>
              <a:t>TC</a:t>
            </a:r>
          </a:p>
          <a:p>
            <a:pPr marL="0" indent="0">
              <a:buNone/>
            </a:pPr>
            <a:r>
              <a:rPr lang="sv-SE" i="1" dirty="0">
                <a:ea typeface="Verdana" panose="020B0604030504040204" pitchFamily="34" charset="0"/>
                <a:cs typeface="Verdana" panose="020B0604030504040204" pitchFamily="34" charset="0"/>
              </a:rPr>
              <a:t>-</a:t>
            </a:r>
            <a:r>
              <a:rPr lang="sv-SE" sz="1400" i="1" dirty="0">
                <a:ea typeface="Verdana" panose="020B0604030504040204" pitchFamily="34" charset="0"/>
                <a:cs typeface="Verdana" panose="020B0604030504040204" pitchFamily="34" charset="0"/>
              </a:rPr>
              <a:t>Samlad utskrift</a:t>
            </a:r>
            <a:r>
              <a:rPr lang="sv-SE" sz="1400" dirty="0">
                <a:ea typeface="Verdana" panose="020B0604030504040204" pitchFamily="34" charset="0"/>
                <a:cs typeface="Verdana" panose="020B0604030504040204" pitchFamily="34" charset="0"/>
              </a:rPr>
              <a:t>, det är nu tillagt en ”</a:t>
            </a:r>
            <a:r>
              <a:rPr lang="sv-SE" sz="1400" dirty="0" err="1">
                <a:ea typeface="Verdana" panose="020B0604030504040204" pitchFamily="34" charset="0"/>
                <a:cs typeface="Verdana" panose="020B0604030504040204" pitchFamily="34" charset="0"/>
              </a:rPr>
              <a:t>snabbväg</a:t>
            </a:r>
            <a:r>
              <a:rPr lang="sv-SE" sz="1400" dirty="0">
                <a:ea typeface="Verdana" panose="020B0604030504040204" pitchFamily="34" charset="0"/>
                <a:cs typeface="Verdana" panose="020B0604030504040204" pitchFamily="34" charset="0"/>
              </a:rPr>
              <a:t>” för detta på BHV- översikten, det går inte att välja vilka sidor som skall skrivas ut utan Hela journalen skrivs ut</a:t>
            </a:r>
            <a:r>
              <a:rPr lang="sv-SE" sz="1400" dirty="0" smtClean="0">
                <a:ea typeface="Verdana" panose="020B0604030504040204" pitchFamily="34" charset="0"/>
                <a:cs typeface="Verdana" panose="020B0604030504040204" pitchFamily="34" charset="0"/>
              </a:rPr>
              <a:t>.</a:t>
            </a:r>
          </a:p>
          <a:p>
            <a:pPr marL="0" indent="0">
              <a:buNone/>
            </a:pPr>
            <a:r>
              <a:rPr lang="sv-SE" sz="1400" dirty="0">
                <a:ea typeface="Verdana" panose="020B0604030504040204" pitchFamily="34" charset="0"/>
                <a:cs typeface="Verdana" panose="020B0604030504040204" pitchFamily="34" charset="0"/>
              </a:rPr>
              <a:t/>
            </a:r>
            <a:br>
              <a:rPr lang="sv-SE" sz="1400" dirty="0">
                <a:ea typeface="Verdana" panose="020B0604030504040204" pitchFamily="34" charset="0"/>
                <a:cs typeface="Verdana" panose="020B0604030504040204" pitchFamily="34" charset="0"/>
              </a:rPr>
            </a:br>
            <a:r>
              <a:rPr lang="sv-SE" sz="1400" i="1" dirty="0">
                <a:ea typeface="Verdana" panose="020B0604030504040204" pitchFamily="34" charset="0"/>
                <a:cs typeface="Verdana" panose="020B0604030504040204" pitchFamily="34" charset="0"/>
              </a:rPr>
              <a:t>-Undantagna</a:t>
            </a:r>
            <a:r>
              <a:rPr lang="sv-SE" sz="1400" dirty="0">
                <a:ea typeface="Verdana" panose="020B0604030504040204" pitchFamily="34" charset="0"/>
                <a:cs typeface="Verdana" panose="020B0604030504040204" pitchFamily="34" charset="0"/>
              </a:rPr>
              <a:t> sökord finns nu som tilläggsmall. Beslut taget av ledningen att den skall se likadan ut för </a:t>
            </a:r>
            <a:r>
              <a:rPr lang="sv-SE" sz="1400">
                <a:ea typeface="Verdana" panose="020B0604030504040204" pitchFamily="34" charset="0"/>
                <a:cs typeface="Verdana" panose="020B0604030504040204" pitchFamily="34" charset="0"/>
              </a:rPr>
              <a:t>hela </a:t>
            </a:r>
            <a:r>
              <a:rPr lang="sv-SE" sz="1400" smtClean="0">
                <a:ea typeface="Verdana" panose="020B0604030504040204" pitchFamily="34" charset="0"/>
                <a:cs typeface="Verdana" panose="020B0604030504040204" pitchFamily="34" charset="0"/>
              </a:rPr>
              <a:t>SLL</a:t>
            </a:r>
            <a:endParaRPr lang="sv-SE" sz="1400" dirty="0">
              <a:ea typeface="Verdana" panose="020B0604030504040204" pitchFamily="34" charset="0"/>
              <a:cs typeface="Verdana" panose="020B0604030504040204" pitchFamily="34" charset="0"/>
            </a:endParaRPr>
          </a:p>
          <a:p>
            <a:pPr marL="0" indent="0">
              <a:buNone/>
            </a:pPr>
            <a:r>
              <a:rPr lang="sv-SE" sz="1400" dirty="0" smtClean="0">
                <a:solidFill>
                  <a:schemeClr val="accent4"/>
                </a:solidFill>
                <a:ea typeface="Verdana" panose="020B0604030504040204" pitchFamily="34" charset="0"/>
                <a:cs typeface="Verdana" panose="020B0604030504040204" pitchFamily="34" charset="0"/>
              </a:rPr>
              <a:t>-</a:t>
            </a:r>
            <a:r>
              <a:rPr lang="sv-SE" sz="1400" dirty="0" smtClean="0">
                <a:ea typeface="Verdana" panose="020B0604030504040204" pitchFamily="34" charset="0"/>
                <a:cs typeface="Verdana" panose="020B0604030504040204" pitchFamily="34" charset="0"/>
              </a:rPr>
              <a:t>Tilläggsmallen </a:t>
            </a:r>
            <a:r>
              <a:rPr lang="sv-SE" sz="1400" dirty="0">
                <a:ea typeface="Verdana" panose="020B0604030504040204" pitchFamily="34" charset="0"/>
                <a:cs typeface="Verdana" panose="020B0604030504040204" pitchFamily="34" charset="0"/>
              </a:rPr>
              <a:t>”tidigare utfört” finns </a:t>
            </a:r>
            <a:r>
              <a:rPr lang="sv-SE" sz="1400" dirty="0" smtClean="0">
                <a:ea typeface="Verdana" panose="020B0604030504040204" pitchFamily="34" charset="0"/>
                <a:cs typeface="Verdana" panose="020B0604030504040204" pitchFamily="34" charset="0"/>
              </a:rPr>
              <a:t>nu</a:t>
            </a:r>
            <a:endParaRPr lang="sv-SE" sz="1400" dirty="0">
              <a:ea typeface="Verdana" panose="020B0604030504040204" pitchFamily="34" charset="0"/>
              <a:cs typeface="Verdana" panose="020B0604030504040204" pitchFamily="34" charset="0"/>
            </a:endParaRPr>
          </a:p>
          <a:p>
            <a:pPr marL="0" indent="0">
              <a:buNone/>
            </a:pPr>
            <a:r>
              <a:rPr lang="sv-SE" sz="1400" dirty="0" smtClean="0">
                <a:ea typeface="Verdana" panose="020B0604030504040204" pitchFamily="34" charset="0"/>
                <a:cs typeface="Verdana" panose="020B0604030504040204" pitchFamily="34" charset="0"/>
              </a:rPr>
              <a:t>-Nya besked från beställarna. Vi </a:t>
            </a:r>
            <a:r>
              <a:rPr lang="sv-SE" sz="1400" dirty="0" smtClean="0">
                <a:ea typeface="Verdana" panose="020B0604030504040204" pitchFamily="34" charset="0"/>
                <a:cs typeface="Verdana" panose="020B0604030504040204" pitchFamily="34" charset="0"/>
              </a:rPr>
              <a:t>ska </a:t>
            </a:r>
            <a:r>
              <a:rPr lang="sv-SE" sz="1400" dirty="0" smtClean="0">
                <a:ea typeface="Verdana" panose="020B0604030504040204" pitchFamily="34" charset="0"/>
                <a:cs typeface="Verdana" panose="020B0604030504040204" pitchFamily="34" charset="0"/>
              </a:rPr>
              <a:t>registrera medföljande i kassan</a:t>
            </a:r>
            <a:endParaRPr lang="sv-SE" sz="1400" dirty="0">
              <a:ea typeface="Verdana" panose="020B0604030504040204" pitchFamily="34" charset="0"/>
              <a:cs typeface="Verdana" panose="020B0604030504040204" pitchFamily="34" charset="0"/>
            </a:endParaRPr>
          </a:p>
          <a:p>
            <a:pPr marL="0" indent="0">
              <a:buNone/>
            </a:pPr>
            <a:r>
              <a:rPr lang="sv-SE" dirty="0"/>
              <a:t/>
            </a:r>
            <a:br>
              <a:rPr lang="sv-SE" dirty="0"/>
            </a:br>
            <a:endParaRPr lang="sv-SE" dirty="0"/>
          </a:p>
        </p:txBody>
      </p:sp>
    </p:spTree>
    <p:extLst>
      <p:ext uri="{BB962C8B-B14F-4D97-AF65-F5344CB8AC3E}">
        <p14:creationId xmlns:p14="http://schemas.microsoft.com/office/powerpoint/2010/main" val="12755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FF9900"/>
                </a:solidFill>
              </a:rPr>
              <a:t>INKA BHV hänt sedan sist:</a:t>
            </a:r>
            <a:endParaRPr lang="sv-SE" dirty="0"/>
          </a:p>
        </p:txBody>
      </p:sp>
      <p:sp>
        <p:nvSpPr>
          <p:cNvPr id="3" name="Platshållare för innehåll 2"/>
          <p:cNvSpPr>
            <a:spLocks noGrp="1"/>
          </p:cNvSpPr>
          <p:nvPr>
            <p:ph idx="1"/>
          </p:nvPr>
        </p:nvSpPr>
        <p:spPr>
          <a:xfrm>
            <a:off x="457200" y="1542197"/>
            <a:ext cx="7700962" cy="4653887"/>
          </a:xfrm>
        </p:spPr>
        <p:txBody>
          <a:bodyPr/>
          <a:lstStyle/>
          <a:p>
            <a:r>
              <a:rPr lang="sv-SE" dirty="0" smtClean="0"/>
              <a:t>TC</a:t>
            </a:r>
          </a:p>
          <a:p>
            <a:pPr marL="0" indent="0">
              <a:buNone/>
            </a:pPr>
            <a:r>
              <a:rPr lang="sv-SE" sz="1400" dirty="0" smtClean="0"/>
              <a:t>-öppna </a:t>
            </a:r>
            <a:r>
              <a:rPr lang="sv-SE" sz="1400" dirty="0"/>
              <a:t>upp alla BHV-enheter för inkommande remisser</a:t>
            </a:r>
          </a:p>
          <a:p>
            <a:pPr marL="0" indent="0">
              <a:buNone/>
            </a:pPr>
            <a:r>
              <a:rPr lang="sv-SE" sz="1400" b="1" dirty="0" smtClean="0">
                <a:solidFill>
                  <a:srgbClr val="FF0000"/>
                </a:solidFill>
              </a:rPr>
              <a:t>From </a:t>
            </a:r>
            <a:r>
              <a:rPr lang="sv-SE" sz="1400" b="1" dirty="0">
                <a:solidFill>
                  <a:srgbClr val="FF0000"/>
                </a:solidFill>
              </a:rPr>
              <a:t>1/1-18</a:t>
            </a:r>
          </a:p>
          <a:p>
            <a:pPr marL="0" indent="0">
              <a:buNone/>
            </a:pPr>
            <a:r>
              <a:rPr lang="sv-SE" sz="1400" dirty="0" smtClean="0"/>
              <a:t>På </a:t>
            </a:r>
            <a:r>
              <a:rPr lang="sv-SE" sz="1400" dirty="0"/>
              <a:t>varje BHV-enhet utse ngn/några ansvariga för att bevaka enhetens inkorg</a:t>
            </a:r>
          </a:p>
          <a:p>
            <a:pPr marL="0" indent="0">
              <a:buNone/>
            </a:pPr>
            <a:r>
              <a:rPr lang="sv-SE" sz="1400" i="1" u="sng" dirty="0"/>
              <a:t>Konsultationsorsak</a:t>
            </a:r>
            <a:r>
              <a:rPr lang="sv-SE" sz="1400" i="1" u="sng" dirty="0" smtClean="0"/>
              <a:t>:</a:t>
            </a:r>
          </a:p>
          <a:p>
            <a:pPr marL="0" indent="0">
              <a:buNone/>
            </a:pPr>
            <a:r>
              <a:rPr lang="sv-SE" sz="1400" dirty="0" smtClean="0">
                <a:solidFill>
                  <a:schemeClr val="accent4"/>
                </a:solidFill>
              </a:rPr>
              <a:t>- </a:t>
            </a:r>
            <a:r>
              <a:rPr lang="sv-SE" sz="1400" dirty="0">
                <a:solidFill>
                  <a:schemeClr val="accent4"/>
                </a:solidFill>
              </a:rPr>
              <a:t>BHV sjuksköterska. Uppföljning av tillväxt av på enheten inskrivet barn 0-5 år</a:t>
            </a:r>
          </a:p>
          <a:p>
            <a:pPr marL="0" indent="0">
              <a:buNone/>
            </a:pPr>
            <a:r>
              <a:rPr lang="sv-SE" sz="1400" dirty="0">
                <a:solidFill>
                  <a:schemeClr val="accent4"/>
                </a:solidFill>
              </a:rPr>
              <a:t>- BHV sjuksköterska. </a:t>
            </a:r>
            <a:r>
              <a:rPr lang="sv-SE" sz="1400" dirty="0" smtClean="0">
                <a:solidFill>
                  <a:schemeClr val="accent4"/>
                </a:solidFill>
              </a:rPr>
              <a:t>Ny-inskrivning </a:t>
            </a:r>
            <a:r>
              <a:rPr lang="sv-SE" sz="1400" dirty="0">
                <a:solidFill>
                  <a:schemeClr val="accent4"/>
                </a:solidFill>
              </a:rPr>
              <a:t>på vald  </a:t>
            </a:r>
            <a:r>
              <a:rPr lang="sv-SE" sz="1400" dirty="0" smtClean="0">
                <a:solidFill>
                  <a:schemeClr val="accent4"/>
                </a:solidFill>
              </a:rPr>
              <a:t>BHV-enhet</a:t>
            </a:r>
            <a:endParaRPr lang="sv-SE" sz="1400" dirty="0">
              <a:solidFill>
                <a:srgbClr val="FF0000"/>
              </a:solidFill>
            </a:endParaRPr>
          </a:p>
          <a:p>
            <a:pPr marL="0" indent="0">
              <a:buNone/>
            </a:pPr>
            <a:r>
              <a:rPr lang="sv-SE" sz="1400" i="1" u="sng" dirty="0">
                <a:solidFill>
                  <a:schemeClr val="accent4"/>
                </a:solidFill>
              </a:rPr>
              <a:t>info om mottagaren: </a:t>
            </a:r>
          </a:p>
          <a:p>
            <a:pPr marL="0" indent="0">
              <a:buNone/>
            </a:pPr>
            <a:r>
              <a:rPr lang="sv-SE" sz="1400" dirty="0" smtClean="0">
                <a:solidFill>
                  <a:schemeClr val="accent4"/>
                </a:solidFill>
              </a:rPr>
              <a:t>-Vid </a:t>
            </a:r>
            <a:r>
              <a:rPr lang="sv-SE" sz="1400" dirty="0">
                <a:solidFill>
                  <a:schemeClr val="accent4"/>
                </a:solidFill>
              </a:rPr>
              <a:t>behov av besök inom en vecka ska telefonkontakt tas med </a:t>
            </a:r>
            <a:r>
              <a:rPr lang="sv-SE" sz="1400" dirty="0" smtClean="0">
                <a:solidFill>
                  <a:schemeClr val="accent4"/>
                </a:solidFill>
              </a:rPr>
              <a:t>mottagningen</a:t>
            </a:r>
            <a:endParaRPr lang="sv-SE" sz="1400" i="1" u="sng" dirty="0">
              <a:solidFill>
                <a:schemeClr val="accent4"/>
              </a:solidFill>
            </a:endParaRPr>
          </a:p>
          <a:p>
            <a:pPr marL="0" indent="0">
              <a:buNone/>
            </a:pPr>
            <a:endParaRPr lang="sv-SE" dirty="0"/>
          </a:p>
          <a:p>
            <a:endParaRPr lang="sv-SE" dirty="0"/>
          </a:p>
        </p:txBody>
      </p:sp>
    </p:spTree>
    <p:extLst>
      <p:ext uri="{BB962C8B-B14F-4D97-AF65-F5344CB8AC3E}">
        <p14:creationId xmlns:p14="http://schemas.microsoft.com/office/powerpoint/2010/main" val="7109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solidFill>
                  <a:srgbClr val="FF9900"/>
                </a:solidFill>
              </a:rPr>
              <a:t>Vad har vi pratat om idag?</a:t>
            </a:r>
            <a:endParaRPr lang="sv-SE" dirty="0">
              <a:solidFill>
                <a:srgbClr val="FF9900"/>
              </a:solidFill>
            </a:endParaRPr>
          </a:p>
        </p:txBody>
      </p:sp>
      <p:pic>
        <p:nvPicPr>
          <p:cNvPr id="5" name="Bildobjekt 4"/>
          <p:cNvPicPr>
            <a:picLocks noChangeAspect="1"/>
          </p:cNvPicPr>
          <p:nvPr/>
        </p:nvPicPr>
        <p:blipFill>
          <a:blip r:embed="rId3"/>
          <a:stretch>
            <a:fillRect/>
          </a:stretch>
        </p:blipFill>
        <p:spPr>
          <a:xfrm>
            <a:off x="755671" y="1455738"/>
            <a:ext cx="1997014" cy="2188214"/>
          </a:xfrm>
          <a:prstGeom prst="rect">
            <a:avLst/>
          </a:prstGeom>
        </p:spPr>
      </p:pic>
      <p:pic>
        <p:nvPicPr>
          <p:cNvPr id="6" name="Bildobjekt 5"/>
          <p:cNvPicPr>
            <a:picLocks noChangeAspect="1"/>
          </p:cNvPicPr>
          <p:nvPr/>
        </p:nvPicPr>
        <p:blipFill rotWithShape="1">
          <a:blip r:embed="rId4"/>
          <a:srcRect r="13889"/>
          <a:stretch/>
        </p:blipFill>
        <p:spPr>
          <a:xfrm>
            <a:off x="755671" y="4114288"/>
            <a:ext cx="3326817" cy="1795193"/>
          </a:xfrm>
          <a:prstGeom prst="rect">
            <a:avLst/>
          </a:prstGeom>
        </p:spPr>
      </p:pic>
      <p:pic>
        <p:nvPicPr>
          <p:cNvPr id="22" name="Bildobjekt 21"/>
          <p:cNvPicPr>
            <a:picLocks noChangeAspect="1"/>
          </p:cNvPicPr>
          <p:nvPr/>
        </p:nvPicPr>
        <p:blipFill>
          <a:blip r:embed="rId5"/>
          <a:stretch>
            <a:fillRect/>
          </a:stretch>
        </p:blipFill>
        <p:spPr>
          <a:xfrm>
            <a:off x="3716314" y="1628037"/>
            <a:ext cx="4340339" cy="1944781"/>
          </a:xfrm>
          <a:prstGeom prst="rect">
            <a:avLst/>
          </a:prstGeom>
        </p:spPr>
      </p:pic>
      <p:sp>
        <p:nvSpPr>
          <p:cNvPr id="3" name="Rektangel 2"/>
          <p:cNvSpPr/>
          <p:nvPr/>
        </p:nvSpPr>
        <p:spPr>
          <a:xfrm>
            <a:off x="5336275" y="4217158"/>
            <a:ext cx="3075077" cy="769441"/>
          </a:xfrm>
          <a:prstGeom prst="rect">
            <a:avLst/>
          </a:prstGeom>
          <a:ln w="38100">
            <a:solidFill>
              <a:srgbClr val="FF9900"/>
            </a:solidFill>
          </a:ln>
        </p:spPr>
        <p:txBody>
          <a:bodyPr wrap="square">
            <a:spAutoFit/>
          </a:bodyPr>
          <a:lstStyle/>
          <a:p>
            <a:r>
              <a:rPr lang="sv-SE" b="1" dirty="0" smtClean="0">
                <a:solidFill>
                  <a:srgbClr val="FF9900"/>
                </a:solidFill>
              </a:rPr>
              <a:t>INKA </a:t>
            </a:r>
            <a:r>
              <a:rPr lang="sv-SE" b="1" dirty="0">
                <a:solidFill>
                  <a:srgbClr val="FF9900"/>
                </a:solidFill>
              </a:rPr>
              <a:t>BHV hänt sedan </a:t>
            </a:r>
            <a:r>
              <a:rPr lang="sv-SE" b="1" dirty="0" smtClean="0">
                <a:solidFill>
                  <a:srgbClr val="FF9900"/>
                </a:solidFill>
              </a:rPr>
              <a:t>sist!         </a:t>
            </a:r>
            <a:endParaRPr lang="sv-SE" b="1" dirty="0"/>
          </a:p>
        </p:txBody>
      </p:sp>
    </p:spTree>
    <p:extLst>
      <p:ext uri="{BB962C8B-B14F-4D97-AF65-F5344CB8AC3E}">
        <p14:creationId xmlns:p14="http://schemas.microsoft.com/office/powerpoint/2010/main" val="738944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50878"/>
            <a:ext cx="7700962" cy="976360"/>
          </a:xfrm>
        </p:spPr>
        <p:txBody>
          <a:bodyPr/>
          <a:lstStyle/>
          <a:p>
            <a:r>
              <a:rPr lang="sv-SE" dirty="0" smtClean="0">
                <a:solidFill>
                  <a:srgbClr val="FF9900"/>
                </a:solidFill>
              </a:rPr>
              <a:t>Summering och reflektion</a:t>
            </a:r>
            <a:endParaRPr lang="sv-SE" dirty="0">
              <a:solidFill>
                <a:srgbClr val="FF9900"/>
              </a:solidFill>
            </a:endParaRPr>
          </a:p>
        </p:txBody>
      </p:sp>
      <p:sp>
        <p:nvSpPr>
          <p:cNvPr id="3" name="Platshållare för innehåll 2"/>
          <p:cNvSpPr>
            <a:spLocks noGrp="1"/>
          </p:cNvSpPr>
          <p:nvPr>
            <p:ph idx="1"/>
          </p:nvPr>
        </p:nvSpPr>
        <p:spPr/>
        <p:txBody>
          <a:bodyPr>
            <a:normAutofit/>
          </a:bodyPr>
          <a:lstStyle/>
          <a:p>
            <a:pPr defTabSz="957263"/>
            <a:r>
              <a:rPr lang="sv-SE" sz="2400" dirty="0">
                <a:solidFill>
                  <a:srgbClr val="000000"/>
                </a:solidFill>
              </a:rPr>
              <a:t>Behov av nya eller reviderade lokala rutiner</a:t>
            </a:r>
            <a:r>
              <a:rPr lang="sv-SE" sz="2400" dirty="0" smtClean="0">
                <a:solidFill>
                  <a:srgbClr val="000000"/>
                </a:solidFill>
              </a:rPr>
              <a:t>?</a:t>
            </a:r>
            <a:endParaRPr lang="sv-SE" sz="2400" dirty="0">
              <a:solidFill>
                <a:srgbClr val="000000"/>
              </a:solidFill>
            </a:endParaRPr>
          </a:p>
          <a:p>
            <a:pPr defTabSz="957263"/>
            <a:r>
              <a:rPr lang="sv-SE" sz="2400" dirty="0">
                <a:solidFill>
                  <a:srgbClr val="000000"/>
                </a:solidFill>
              </a:rPr>
              <a:t>Behov av utbildning med anledning </a:t>
            </a:r>
            <a:r>
              <a:rPr lang="sv-SE" sz="2400" dirty="0" smtClean="0">
                <a:solidFill>
                  <a:srgbClr val="000000"/>
                </a:solidFill>
              </a:rPr>
              <a:t>av dagens tema?</a:t>
            </a:r>
            <a:endParaRPr lang="sv-SE" sz="2400" dirty="0">
              <a:solidFill>
                <a:srgbClr val="000000"/>
              </a:solidFill>
            </a:endParaRPr>
          </a:p>
          <a:p>
            <a:pPr defTabSz="957263"/>
            <a:r>
              <a:rPr lang="sv-SE" sz="2400" dirty="0" smtClean="0">
                <a:solidFill>
                  <a:srgbClr val="000000"/>
                </a:solidFill>
              </a:rPr>
              <a:t>Till APT</a:t>
            </a:r>
          </a:p>
          <a:p>
            <a:pPr defTabSz="957263"/>
            <a:r>
              <a:rPr lang="sv-SE" sz="2400" dirty="0" smtClean="0">
                <a:solidFill>
                  <a:srgbClr val="000000"/>
                </a:solidFill>
              </a:rPr>
              <a:t>Till ledningsgruppen</a:t>
            </a:r>
          </a:p>
          <a:p>
            <a:pPr defTabSz="957263"/>
            <a:endParaRPr lang="sv-SE" sz="2400" dirty="0">
              <a:solidFill>
                <a:srgbClr val="000000"/>
              </a:solidFill>
            </a:endParaRPr>
          </a:p>
          <a:p>
            <a:pPr defTabSz="957263"/>
            <a:endParaRPr lang="sv-SE" sz="2400" dirty="0" smtClean="0">
              <a:solidFill>
                <a:srgbClr val="000000"/>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662" y="5145205"/>
            <a:ext cx="5868537" cy="1310185"/>
          </a:xfrm>
          <a:prstGeom prst="rect">
            <a:avLst/>
          </a:prstGeom>
        </p:spPr>
      </p:pic>
    </p:spTree>
    <p:extLst>
      <p:ext uri="{BB962C8B-B14F-4D97-AF65-F5344CB8AC3E}">
        <p14:creationId xmlns:p14="http://schemas.microsoft.com/office/powerpoint/2010/main" val="2105699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9900"/>
                </a:solidFill>
              </a:rPr>
              <a:t/>
            </a:r>
            <a:br>
              <a:rPr lang="sv-SE" dirty="0" smtClean="0">
                <a:solidFill>
                  <a:srgbClr val="FF9900"/>
                </a:solidFill>
              </a:rPr>
            </a:br>
            <a:r>
              <a:rPr lang="sv-SE" dirty="0" smtClean="0">
                <a:solidFill>
                  <a:srgbClr val="FF9900"/>
                </a:solidFill>
              </a:rPr>
              <a:t>Reflektion kring Tema 1</a:t>
            </a:r>
            <a:endParaRPr lang="sv-SE" dirty="0">
              <a:solidFill>
                <a:srgbClr val="FF9900"/>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43" y="2098309"/>
            <a:ext cx="4831307" cy="3967227"/>
          </a:xfrm>
          <a:prstGeom prst="rect">
            <a:avLst/>
          </a:prstGeom>
        </p:spPr>
      </p:pic>
      <p:sp>
        <p:nvSpPr>
          <p:cNvPr id="3" name="Platshållare för innehåll 2"/>
          <p:cNvSpPr>
            <a:spLocks noGrp="1"/>
          </p:cNvSpPr>
          <p:nvPr>
            <p:ph idx="1"/>
          </p:nvPr>
        </p:nvSpPr>
        <p:spPr/>
        <p:txBody>
          <a:bodyPr/>
          <a:lstStyle/>
          <a:p>
            <a:r>
              <a:rPr lang="sv-SE" dirty="0" smtClean="0"/>
              <a:t>Journal via nätet</a:t>
            </a:r>
          </a:p>
          <a:p>
            <a:r>
              <a:rPr lang="sv-SE" dirty="0" smtClean="0"/>
              <a:t>1177 invånartjänster</a:t>
            </a:r>
          </a:p>
          <a:p>
            <a:pPr marL="0" indent="0">
              <a:buNone/>
            </a:pPr>
            <a:endParaRPr lang="sv-SE" dirty="0"/>
          </a:p>
        </p:txBody>
      </p:sp>
    </p:spTree>
    <p:extLst>
      <p:ext uri="{BB962C8B-B14F-4D97-AF65-F5344CB8AC3E}">
        <p14:creationId xmlns:p14="http://schemas.microsoft.com/office/powerpoint/2010/main" val="222356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43" descr="eHalsa-linje-ro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title"/>
          </p:nvPr>
        </p:nvSpPr>
        <p:spPr>
          <a:xfrm>
            <a:off x="419952" y="1000234"/>
            <a:ext cx="7700962" cy="553883"/>
          </a:xfrm>
        </p:spPr>
        <p:txBody>
          <a:bodyPr/>
          <a:lstStyle/>
          <a:p>
            <a:r>
              <a:rPr lang="sv-SE" dirty="0" smtClean="0">
                <a:solidFill>
                  <a:srgbClr val="FF9900"/>
                </a:solidFill>
              </a:rPr>
              <a:t>Patientens process</a:t>
            </a:r>
            <a:br>
              <a:rPr lang="sv-SE" dirty="0" smtClean="0">
                <a:solidFill>
                  <a:srgbClr val="FF9900"/>
                </a:solidFill>
              </a:rPr>
            </a:br>
            <a:r>
              <a:rPr lang="sv-SE" dirty="0">
                <a:solidFill>
                  <a:srgbClr val="FF9900"/>
                </a:solidFill>
              </a:rPr>
              <a:t/>
            </a:r>
            <a:br>
              <a:rPr lang="sv-SE" dirty="0">
                <a:solidFill>
                  <a:srgbClr val="FF9900"/>
                </a:solidFill>
              </a:rPr>
            </a:br>
            <a:endParaRPr lang="sv-SE" dirty="0">
              <a:solidFill>
                <a:srgbClr val="FF9900"/>
              </a:solidFill>
            </a:endParaRPr>
          </a:p>
        </p:txBody>
      </p:sp>
      <p:sp>
        <p:nvSpPr>
          <p:cNvPr id="9" name="Platshållare för innehåll 8"/>
          <p:cNvSpPr>
            <a:spLocks noGrp="1"/>
          </p:cNvSpPr>
          <p:nvPr>
            <p:ph idx="1"/>
          </p:nvPr>
        </p:nvSpPr>
        <p:spPr>
          <a:xfrm>
            <a:off x="457200" y="1600201"/>
            <a:ext cx="7700962" cy="4435109"/>
          </a:xfrm>
        </p:spPr>
        <p:txBody>
          <a:bodyPr/>
          <a:lstStyle/>
          <a:p>
            <a:pPr marL="0" indent="0">
              <a:buNone/>
            </a:pPr>
            <a:r>
              <a:rPr lang="sv-SE" sz="2000" b="1" dirty="0" smtClean="0">
                <a:solidFill>
                  <a:srgbClr val="FF9900"/>
                </a:solidFill>
              </a:rPr>
              <a:t>              Barnets och familjens process</a:t>
            </a:r>
            <a:endParaRPr lang="sv-SE" sz="2000" b="1" dirty="0">
              <a:solidFill>
                <a:srgbClr val="FF9900"/>
              </a:solidFill>
            </a:endParaRP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287" y="2300277"/>
            <a:ext cx="6810232" cy="3950478"/>
          </a:xfrm>
          <a:prstGeom prst="rect">
            <a:avLst/>
          </a:prstGeom>
        </p:spPr>
      </p:pic>
      <p:sp>
        <p:nvSpPr>
          <p:cNvPr id="11" name="Höger 10"/>
          <p:cNvSpPr/>
          <p:nvPr/>
        </p:nvSpPr>
        <p:spPr bwMode="auto">
          <a:xfrm>
            <a:off x="478917" y="1600201"/>
            <a:ext cx="978408" cy="484632"/>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8820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ödesschema: Koppling 26"/>
          <p:cNvSpPr/>
          <p:nvPr/>
        </p:nvSpPr>
        <p:spPr>
          <a:xfrm>
            <a:off x="1864598" y="1308807"/>
            <a:ext cx="5389642" cy="5333454"/>
          </a:xfrm>
          <a:prstGeom prst="flowChartConnector">
            <a:avLst/>
          </a:prstGeom>
          <a:solidFill>
            <a:srgbClr val="6BA42C"/>
          </a:solidFill>
          <a:ln w="28575"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rgbClr val="FF9900"/>
              </a:solidFill>
              <a:effectLst/>
              <a:uLnTx/>
              <a:uFillTx/>
              <a:latin typeface="Verdana"/>
              <a:ea typeface="ＭＳ Ｐゴシック"/>
            </a:endParaRPr>
          </a:p>
        </p:txBody>
      </p:sp>
      <p:sp>
        <p:nvSpPr>
          <p:cNvPr id="28" name="Rektangel: rundade hörn 27">
            <a:hlinkClick r:id="" action="ppaction://noaction"/>
          </p:cNvPr>
          <p:cNvSpPr/>
          <p:nvPr/>
        </p:nvSpPr>
        <p:spPr>
          <a:xfrm>
            <a:off x="5633450" y="2842167"/>
            <a:ext cx="1255030" cy="594872"/>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smtClean="0">
                <a:ln>
                  <a:noFill/>
                </a:ln>
                <a:solidFill>
                  <a:srgbClr val="000000"/>
                </a:solidFill>
                <a:effectLst/>
                <a:uLnTx/>
                <a:uFillTx/>
                <a:latin typeface="Verdana"/>
                <a:ea typeface="ＭＳ Ｐゴシック"/>
              </a:rPr>
              <a:t>?</a:t>
            </a: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29" name="Rektangel: rundade hörn 28">
            <a:hlinkClick r:id="" action="ppaction://noaction"/>
          </p:cNvPr>
          <p:cNvSpPr/>
          <p:nvPr/>
        </p:nvSpPr>
        <p:spPr>
          <a:xfrm>
            <a:off x="2023310" y="3883463"/>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Kontinuitet </a:t>
            </a:r>
          </a:p>
        </p:txBody>
      </p:sp>
      <p:sp>
        <p:nvSpPr>
          <p:cNvPr id="30" name="Rektangel: rundade hörn 29">
            <a:hlinkClick r:id="" action="ppaction://noaction"/>
          </p:cNvPr>
          <p:cNvSpPr/>
          <p:nvPr/>
        </p:nvSpPr>
        <p:spPr>
          <a:xfrm>
            <a:off x="2310662" y="4818030"/>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smtClean="0">
                <a:ln>
                  <a:noFill/>
                </a:ln>
                <a:solidFill>
                  <a:srgbClr val="000000"/>
                </a:solidFill>
                <a:effectLst/>
                <a:uLnTx/>
                <a:uFillTx/>
                <a:latin typeface="Verdana"/>
                <a:ea typeface="ＭＳ Ｐゴシック"/>
              </a:rPr>
              <a:t>?</a:t>
            </a: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31" name="Rektangel: rundade hörn 30">
            <a:hlinkClick r:id="" action="ppaction://noaction"/>
          </p:cNvPr>
          <p:cNvSpPr/>
          <p:nvPr/>
        </p:nvSpPr>
        <p:spPr>
          <a:xfrm>
            <a:off x="3191821" y="5686337"/>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1000" b="1" kern="0" dirty="0">
                <a:solidFill>
                  <a:srgbClr val="000000"/>
                </a:solidFill>
                <a:latin typeface="Verdana"/>
                <a:ea typeface="ＭＳ Ｐゴシック"/>
              </a:rPr>
              <a:t>Förebygga ohälsa</a:t>
            </a:r>
          </a:p>
        </p:txBody>
      </p:sp>
      <p:sp>
        <p:nvSpPr>
          <p:cNvPr id="32" name="Rektangel: rundade hörn 31">
            <a:hlinkClick r:id="" action="ppaction://noaction"/>
          </p:cNvPr>
          <p:cNvSpPr/>
          <p:nvPr/>
        </p:nvSpPr>
        <p:spPr>
          <a:xfrm>
            <a:off x="4551668" y="5686337"/>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1000" b="1" kern="0" dirty="0">
                <a:solidFill>
                  <a:srgbClr val="000000"/>
                </a:solidFill>
                <a:latin typeface="Verdana"/>
                <a:ea typeface="ＭＳ Ｐゴシック"/>
              </a:rPr>
              <a:t>Följa upp och utvärdera</a:t>
            </a:r>
          </a:p>
        </p:txBody>
      </p:sp>
      <p:sp>
        <p:nvSpPr>
          <p:cNvPr id="33" name="Rektangel: rundade hörn 32">
            <a:hlinkClick r:id="" action="ppaction://noaction"/>
          </p:cNvPr>
          <p:cNvSpPr/>
          <p:nvPr/>
        </p:nvSpPr>
        <p:spPr>
          <a:xfrm>
            <a:off x="5405717" y="3765176"/>
            <a:ext cx="1653987" cy="636134"/>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1000" b="1" kern="0" noProof="0" dirty="0" smtClean="0">
                <a:solidFill>
                  <a:srgbClr val="000000"/>
                </a:solidFill>
                <a:latin typeface="Verdana"/>
                <a:ea typeface="ＭＳ Ｐゴシック"/>
              </a:rPr>
              <a:t>Hjälp till att slussa rätt i </a:t>
            </a:r>
            <a:r>
              <a:rPr lang="sv-SE" sz="1000" b="1" kern="0" noProof="0" dirty="0" err="1" smtClean="0">
                <a:solidFill>
                  <a:srgbClr val="000000"/>
                </a:solidFill>
                <a:latin typeface="Verdana"/>
                <a:ea typeface="ＭＳ Ｐゴシック"/>
              </a:rPr>
              <a:t>sjukården</a:t>
            </a:r>
            <a:r>
              <a:rPr lang="sv-SE" sz="1000" b="1" kern="0" noProof="0" dirty="0" smtClean="0">
                <a:solidFill>
                  <a:srgbClr val="000000"/>
                </a:solidFill>
                <a:latin typeface="Verdana"/>
                <a:ea typeface="ＭＳ Ｐゴシック"/>
              </a:rPr>
              <a:t>/samhället</a:t>
            </a: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34" name="Rektangel: rundade hörn 33">
            <a:hlinkClick r:id="" action="ppaction://noaction"/>
          </p:cNvPr>
          <p:cNvSpPr/>
          <p:nvPr/>
        </p:nvSpPr>
        <p:spPr>
          <a:xfrm>
            <a:off x="3051634" y="1831158"/>
            <a:ext cx="1111370" cy="454842"/>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Egenvård </a:t>
            </a:r>
          </a:p>
        </p:txBody>
      </p:sp>
      <p:sp>
        <p:nvSpPr>
          <p:cNvPr id="35" name="Rektangel: rundade hörn 34">
            <a:hlinkClick r:id="" action="ppaction://noaction"/>
          </p:cNvPr>
          <p:cNvSpPr/>
          <p:nvPr/>
        </p:nvSpPr>
        <p:spPr>
          <a:xfrm>
            <a:off x="2358517" y="2948898"/>
            <a:ext cx="1111370" cy="510578"/>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smtClean="0">
                <a:ln>
                  <a:noFill/>
                </a:ln>
                <a:solidFill>
                  <a:srgbClr val="000000"/>
                </a:solidFill>
                <a:effectLst/>
                <a:uLnTx/>
                <a:uFillTx/>
                <a:latin typeface="Verdana"/>
                <a:ea typeface="ＭＳ Ｐゴシック"/>
              </a:rPr>
              <a:t>Råd och stöd </a:t>
            </a: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rundade hörn 35">
            <a:hlinkClick r:id="" action="ppaction://noaction"/>
          </p:cNvPr>
          <p:cNvSpPr/>
          <p:nvPr/>
        </p:nvSpPr>
        <p:spPr>
          <a:xfrm>
            <a:off x="5405718" y="4790280"/>
            <a:ext cx="1339102" cy="680613"/>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1000" b="1" kern="0" dirty="0">
                <a:solidFill>
                  <a:srgbClr val="000000"/>
                </a:solidFill>
                <a:latin typeface="Verdana"/>
                <a:ea typeface="ＭＳ Ｐゴシック"/>
              </a:rPr>
              <a:t>F</a:t>
            </a:r>
            <a:r>
              <a:rPr lang="sv-SE" sz="1000" b="1" kern="0" dirty="0" smtClean="0">
                <a:solidFill>
                  <a:srgbClr val="000000"/>
                </a:solidFill>
                <a:latin typeface="Verdana"/>
                <a:ea typeface="ＭＳ Ｐゴシック"/>
              </a:rPr>
              <a:t>å </a:t>
            </a:r>
            <a:r>
              <a:rPr kumimoji="0" lang="sv-SE" sz="1000" b="1" i="0" u="none" strike="noStrike" kern="0" cap="none" spc="0" normalizeH="0" baseline="0" noProof="0" dirty="0" smtClean="0">
                <a:ln>
                  <a:noFill/>
                </a:ln>
                <a:solidFill>
                  <a:srgbClr val="000000"/>
                </a:solidFill>
                <a:effectLst/>
                <a:uLnTx/>
                <a:uFillTx/>
                <a:latin typeface="Verdana"/>
                <a:ea typeface="ＭＳ Ｐゴシック"/>
              </a:rPr>
              <a:t>kunskap</a:t>
            </a:r>
            <a:r>
              <a:rPr kumimoji="0" lang="sv-SE" sz="1000" b="1" i="0" u="none" strike="noStrike" kern="0" cap="none" spc="0" normalizeH="0" noProof="0" dirty="0" smtClean="0">
                <a:ln>
                  <a:noFill/>
                </a:ln>
                <a:solidFill>
                  <a:srgbClr val="000000"/>
                </a:solidFill>
                <a:effectLst/>
                <a:uLnTx/>
                <a:uFillTx/>
                <a:latin typeface="Verdana"/>
                <a:ea typeface="ＭＳ Ｐゴシック"/>
              </a:rPr>
              <a:t> </a:t>
            </a:r>
            <a:r>
              <a:rPr kumimoji="0" lang="sv-SE" sz="1000" b="1" i="0" u="none" strike="noStrike" kern="0" cap="none" spc="0" normalizeH="0" baseline="0" noProof="0" dirty="0" smtClean="0">
                <a:ln>
                  <a:noFill/>
                </a:ln>
                <a:solidFill>
                  <a:srgbClr val="000000"/>
                </a:solidFill>
                <a:effectLst/>
                <a:uLnTx/>
                <a:uFillTx/>
                <a:latin typeface="Verdana"/>
                <a:ea typeface="ＭＳ Ｐゴシック"/>
              </a:rPr>
              <a:t>och ökad förmåga att ta hand om barnet</a:t>
            </a: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37" name="Moln 36"/>
          <p:cNvSpPr/>
          <p:nvPr/>
        </p:nvSpPr>
        <p:spPr>
          <a:xfrm>
            <a:off x="3675233" y="4818030"/>
            <a:ext cx="1621030" cy="652864"/>
          </a:xfrm>
          <a:prstGeom prst="cloud">
            <a:avLst/>
          </a:prstGeom>
          <a:solidFill>
            <a:srgbClr val="FFFFFF"/>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Individ-anpassning</a:t>
            </a:r>
          </a:p>
        </p:txBody>
      </p:sp>
      <p:sp>
        <p:nvSpPr>
          <p:cNvPr id="38" name="Moln 37"/>
          <p:cNvSpPr/>
          <p:nvPr/>
        </p:nvSpPr>
        <p:spPr>
          <a:xfrm>
            <a:off x="3469886" y="2286000"/>
            <a:ext cx="2163564" cy="853603"/>
          </a:xfrm>
          <a:prstGeom prst="cloud">
            <a:avLst/>
          </a:prstGeom>
          <a:solidFill>
            <a:srgbClr val="FFFFFF"/>
          </a:solidFill>
          <a:ln w="25400" cap="flat" cmpd="sng" algn="ctr">
            <a:noFill/>
            <a:prstDash val="solid"/>
          </a:ln>
          <a:effectLst/>
        </p:spPr>
        <p:txBody>
          <a:bodyPr lIns="0" tIns="36000" rIns="0" bIns="36000" rtlCol="0" anchor="ctr"/>
          <a:lstStyle/>
          <a:p>
            <a:pPr eaLnBrk="1" fontAlgn="auto" hangingPunct="1">
              <a:spcBef>
                <a:spcPts val="0"/>
              </a:spcBef>
              <a:spcAft>
                <a:spcPts val="0"/>
              </a:spcAft>
            </a:pPr>
            <a:r>
              <a:rPr lang="sv-SE" sz="1000" b="1" dirty="0" smtClean="0">
                <a:solidFill>
                  <a:srgbClr val="000000"/>
                </a:solidFill>
                <a:latin typeface="Verdana"/>
                <a:ea typeface="ＭＳ Ｐゴシック"/>
              </a:rPr>
              <a:t>Kommunikation </a:t>
            </a:r>
            <a:r>
              <a:rPr lang="sv-SE" sz="1000" b="1" dirty="0">
                <a:solidFill>
                  <a:srgbClr val="000000"/>
                </a:solidFill>
                <a:latin typeface="Verdana"/>
                <a:ea typeface="ＭＳ Ｐゴシック"/>
              </a:rPr>
              <a:t>och planering</a:t>
            </a:r>
          </a:p>
        </p:txBody>
      </p:sp>
      <p:sp>
        <p:nvSpPr>
          <p:cNvPr id="40" name="Rektangel: rundade hörn 39">
            <a:hlinkClick r:id="" action="ppaction://noaction"/>
          </p:cNvPr>
          <p:cNvSpPr/>
          <p:nvPr/>
        </p:nvSpPr>
        <p:spPr>
          <a:xfrm>
            <a:off x="4740579" y="1681448"/>
            <a:ext cx="1111370" cy="475996"/>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Främja </a:t>
            </a:r>
            <a:r>
              <a:rPr lang="sv-SE" sz="1000" b="1" kern="0" dirty="0" smtClean="0">
                <a:solidFill>
                  <a:srgbClr val="000000"/>
                </a:solidFill>
                <a:latin typeface="Verdana"/>
                <a:ea typeface="ＭＳ Ｐゴシック"/>
              </a:rPr>
              <a:t>barnets</a:t>
            </a:r>
            <a:r>
              <a:rPr kumimoji="0" lang="sv-SE" sz="1000" b="1" i="0" u="none" strike="noStrike" kern="0" cap="none" spc="0" normalizeH="0" baseline="0" noProof="0" dirty="0" smtClean="0">
                <a:ln>
                  <a:noFill/>
                </a:ln>
                <a:solidFill>
                  <a:srgbClr val="000000"/>
                </a:solidFill>
                <a:effectLst/>
                <a:uLnTx/>
                <a:uFillTx/>
                <a:latin typeface="Verdana"/>
                <a:ea typeface="ＭＳ Ｐゴシック"/>
              </a:rPr>
              <a:t> </a:t>
            </a:r>
            <a:r>
              <a:rPr kumimoji="0" lang="sv-SE" sz="1000" b="1" i="0" u="none" strike="noStrike" kern="0" cap="none" spc="0" normalizeH="0" baseline="0" noProof="0" dirty="0">
                <a:ln>
                  <a:noFill/>
                </a:ln>
                <a:solidFill>
                  <a:srgbClr val="000000"/>
                </a:solidFill>
                <a:effectLst/>
                <a:uLnTx/>
                <a:uFillTx/>
                <a:latin typeface="Verdana"/>
                <a:ea typeface="ＭＳ Ｐゴシック"/>
              </a:rPr>
              <a:t>hälsa</a:t>
            </a:r>
          </a:p>
        </p:txBody>
      </p:sp>
      <p:sp>
        <p:nvSpPr>
          <p:cNvPr id="22" name="Rubrik 9"/>
          <p:cNvSpPr>
            <a:spLocks noGrp="1"/>
          </p:cNvSpPr>
          <p:nvPr>
            <p:ph type="title"/>
          </p:nvPr>
        </p:nvSpPr>
        <p:spPr>
          <a:xfrm>
            <a:off x="444619" y="768626"/>
            <a:ext cx="8229600" cy="1388817"/>
          </a:xfrm>
        </p:spPr>
        <p:txBody>
          <a:bodyPr/>
          <a:lstStyle/>
          <a:p>
            <a:r>
              <a:rPr lang="sv-SE" dirty="0" smtClean="0">
                <a:solidFill>
                  <a:srgbClr val="FF9900"/>
                </a:solidFill>
              </a:rPr>
              <a:t>Olika </a:t>
            </a:r>
            <a:r>
              <a:rPr lang="sv-SE" dirty="0">
                <a:solidFill>
                  <a:srgbClr val="FF9900"/>
                </a:solidFill>
              </a:rPr>
              <a:t>delar </a:t>
            </a:r>
            <a:r>
              <a:rPr lang="sv-SE" dirty="0" smtClean="0">
                <a:solidFill>
                  <a:srgbClr val="FF9900"/>
                </a:solidFill>
              </a:rPr>
              <a:t>i barnets och familjens process</a:t>
            </a:r>
            <a:endParaRPr lang="sv-SE" dirty="0">
              <a:solidFill>
                <a:srgbClr val="FF9900"/>
              </a:solidFill>
            </a:endParaRPr>
          </a:p>
        </p:txBody>
      </p:sp>
      <p:sp>
        <p:nvSpPr>
          <p:cNvPr id="18" name="Tankebubbla: moln 17"/>
          <p:cNvSpPr/>
          <p:nvPr/>
        </p:nvSpPr>
        <p:spPr bwMode="auto">
          <a:xfrm>
            <a:off x="84544" y="1571774"/>
            <a:ext cx="2888497" cy="1171339"/>
          </a:xfrm>
          <a:prstGeom prst="cloudCallout">
            <a:avLst>
              <a:gd name="adj1" fmla="val 49140"/>
              <a:gd name="adj2" fmla="val 4620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Hur ser </a:t>
            </a:r>
            <a:r>
              <a:rPr lang="sv-SE" sz="1200" dirty="0" smtClean="0">
                <a:ea typeface="Geneva" pitchFamily="1" charset="-128"/>
              </a:rPr>
              <a:t>våra barns/familjers processer ut?</a:t>
            </a:r>
            <a:endParaRPr lang="sv-SE" sz="1200" dirty="0">
              <a:ea typeface="Geneva" pitchFamily="1" charset="-128"/>
            </a:endParaRPr>
          </a:p>
        </p:txBody>
      </p:sp>
      <p:sp>
        <p:nvSpPr>
          <p:cNvPr id="20" name="Tankebubbla: moln 19"/>
          <p:cNvSpPr/>
          <p:nvPr/>
        </p:nvSpPr>
        <p:spPr bwMode="auto">
          <a:xfrm>
            <a:off x="5977981" y="1308807"/>
            <a:ext cx="2833470" cy="1171339"/>
          </a:xfrm>
          <a:prstGeom prst="cloudCallout">
            <a:avLst>
              <a:gd name="adj1" fmla="val -54941"/>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smtClean="0">
                <a:ea typeface="Geneva" pitchFamily="1" charset="-128"/>
              </a:rPr>
              <a:t>Var/hur börjar barnets/familjens process?</a:t>
            </a:r>
            <a:endParaRPr lang="sv-SE" sz="1200" dirty="0">
              <a:ea typeface="Geneva" pitchFamily="1" charset="-128"/>
            </a:endParaRPr>
          </a:p>
        </p:txBody>
      </p:sp>
      <p:sp>
        <p:nvSpPr>
          <p:cNvPr id="21" name="Tankebubbla: moln 19"/>
          <p:cNvSpPr/>
          <p:nvPr/>
        </p:nvSpPr>
        <p:spPr bwMode="auto">
          <a:xfrm>
            <a:off x="233069" y="5470894"/>
            <a:ext cx="2549382" cy="1171368"/>
          </a:xfrm>
          <a:prstGeom prst="cloudCallout">
            <a:avLst>
              <a:gd name="adj1" fmla="val 53177"/>
              <a:gd name="adj2" fmla="val -49858"/>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smtClean="0">
                <a:ea typeface="Geneva" pitchFamily="1" charset="-128"/>
              </a:rPr>
              <a:t>Var/hur fortsätter barnets/familjens process?</a:t>
            </a:r>
            <a:endParaRPr lang="sv-SE" sz="1200" dirty="0">
              <a:ea typeface="Geneva" pitchFamily="1" charset="-128"/>
            </a:endParaRPr>
          </a:p>
        </p:txBody>
      </p:sp>
      <p:sp>
        <p:nvSpPr>
          <p:cNvPr id="23" name="Tankebubbla: moln 20"/>
          <p:cNvSpPr/>
          <p:nvPr/>
        </p:nvSpPr>
        <p:spPr bwMode="auto">
          <a:xfrm>
            <a:off x="7059706" y="2948899"/>
            <a:ext cx="2407023" cy="1572684"/>
          </a:xfrm>
          <a:prstGeom prst="cloudCallout">
            <a:avLst>
              <a:gd name="adj1" fmla="val -60126"/>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Vilka eHälsotjänster som stödjer </a:t>
            </a:r>
            <a:r>
              <a:rPr lang="sv-SE" sz="1200" dirty="0" smtClean="0">
                <a:ea typeface="Geneva" pitchFamily="1" charset="-128"/>
              </a:rPr>
              <a:t>barnets/familjens process </a:t>
            </a:r>
            <a:r>
              <a:rPr lang="sv-SE" sz="1200" dirty="0">
                <a:ea typeface="Geneva" pitchFamily="1" charset="-128"/>
              </a:rPr>
              <a:t>har vi hos oss idag? </a:t>
            </a:r>
          </a:p>
        </p:txBody>
      </p:sp>
      <p:sp>
        <p:nvSpPr>
          <p:cNvPr id="24" name="Tankebubbla: moln 22"/>
          <p:cNvSpPr/>
          <p:nvPr/>
        </p:nvSpPr>
        <p:spPr bwMode="auto">
          <a:xfrm>
            <a:off x="-134471" y="2581430"/>
            <a:ext cx="2397446" cy="1557324"/>
          </a:xfrm>
          <a:prstGeom prst="cloudCallout">
            <a:avLst>
              <a:gd name="adj1" fmla="val 62202"/>
              <a:gd name="adj2" fmla="val 2552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Finns det andra tjänster som skulle kunna stödja </a:t>
            </a:r>
            <a:r>
              <a:rPr lang="sv-SE" sz="1200" dirty="0" smtClean="0">
                <a:ea typeface="Geneva" pitchFamily="1" charset="-128"/>
              </a:rPr>
              <a:t>barnets/familjens  process?</a:t>
            </a:r>
            <a:endParaRPr lang="sv-SE" sz="1200" dirty="0">
              <a:ea typeface="Geneva" pitchFamily="1" charset="-128"/>
            </a:endParaRPr>
          </a:p>
        </p:txBody>
      </p:sp>
      <p:sp>
        <p:nvSpPr>
          <p:cNvPr id="25" name="Rubrik 9"/>
          <p:cNvSpPr txBox="1">
            <a:spLocks/>
          </p:cNvSpPr>
          <p:nvPr/>
        </p:nvSpPr>
        <p:spPr>
          <a:xfrm>
            <a:off x="537882" y="884821"/>
            <a:ext cx="8560321" cy="794014"/>
          </a:xfrm>
          <a:prstGeom prst="rect">
            <a:avLst/>
          </a:prstGeom>
        </p:spPr>
        <p:txBody>
          <a:bodyPr vert="horz" lIns="91440" tIns="45720" rIns="91440" bIns="45720" rtlCol="0" anchor="t">
            <a:normAutofit/>
          </a:bodyPr>
          <a:lstStyle>
            <a:lvl1pPr algn="l" rtl="0" eaLnBrk="1" fontAlgn="base" hangingPunct="1">
              <a:spcBef>
                <a:spcPct val="0"/>
              </a:spcBef>
              <a:spcAft>
                <a:spcPct val="0"/>
              </a:spcAft>
              <a:defRPr sz="2000" b="1">
                <a:solidFill>
                  <a:srgbClr val="000000"/>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kern="0" dirty="0" err="1" smtClean="0">
                <a:solidFill>
                  <a:srgbClr val="FF9900"/>
                </a:solidFill>
              </a:rPr>
              <a:t>eHälsotjänster</a:t>
            </a:r>
            <a:r>
              <a:rPr lang="sv-SE" kern="0" dirty="0" smtClean="0">
                <a:solidFill>
                  <a:srgbClr val="FF9900"/>
                </a:solidFill>
              </a:rPr>
              <a:t> som stödjer barnets och familjens process</a:t>
            </a:r>
            <a:br>
              <a:rPr lang="sv-SE" kern="0" dirty="0" smtClean="0">
                <a:solidFill>
                  <a:srgbClr val="FF9900"/>
                </a:solidFill>
              </a:rPr>
            </a:br>
            <a:endParaRPr lang="sv-SE" kern="0" dirty="0">
              <a:solidFill>
                <a:srgbClr val="FF9900"/>
              </a:solidFill>
            </a:endParaRPr>
          </a:p>
        </p:txBody>
      </p:sp>
      <p:sp>
        <p:nvSpPr>
          <p:cNvPr id="3" name="textruta 2"/>
          <p:cNvSpPr txBox="1"/>
          <p:nvPr/>
        </p:nvSpPr>
        <p:spPr>
          <a:xfrm>
            <a:off x="-4200939" y="768626"/>
            <a:ext cx="3034748"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Bilden är animerad!</a:t>
            </a:r>
          </a:p>
        </p:txBody>
      </p:sp>
      <p:pic>
        <p:nvPicPr>
          <p:cNvPr id="2" name="Bildobjekt 1"/>
          <p:cNvPicPr>
            <a:picLocks noChangeAspect="1"/>
          </p:cNvPicPr>
          <p:nvPr/>
        </p:nvPicPr>
        <p:blipFill>
          <a:blip r:embed="rId3"/>
          <a:stretch>
            <a:fillRect/>
          </a:stretch>
        </p:blipFill>
        <p:spPr>
          <a:xfrm>
            <a:off x="3792713" y="3190170"/>
            <a:ext cx="1483218" cy="1564574"/>
          </a:xfrm>
          <a:prstGeom prst="rect">
            <a:avLst/>
          </a:prstGeom>
          <a:ln>
            <a:solidFill>
              <a:schemeClr val="tx1"/>
            </a:solidFill>
          </a:ln>
        </p:spPr>
      </p:pic>
    </p:spTree>
    <p:extLst>
      <p:ext uri="{BB962C8B-B14F-4D97-AF65-F5344CB8AC3E}">
        <p14:creationId xmlns:p14="http://schemas.microsoft.com/office/powerpoint/2010/main" val="3306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animBg="1"/>
      <p:bldP spid="18" grpId="1" animBg="1"/>
      <p:bldP spid="20" grpId="0" animBg="1"/>
      <p:bldP spid="20" grpId="1" animBg="1"/>
      <p:bldP spid="21" grpId="0" animBg="1"/>
      <p:bldP spid="21" grpId="1" animBg="1"/>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solidFill>
                  <a:schemeClr val="tx1"/>
                </a:solidFill>
              </a:rPr>
              <a:t>Olika beteenden och behov hos personer i kontakt med vården</a:t>
            </a:r>
          </a:p>
        </p:txBody>
      </p:sp>
    </p:spTree>
    <p:extLst>
      <p:ext uri="{BB962C8B-B14F-4D97-AF65-F5344CB8AC3E}">
        <p14:creationId xmlns:p14="http://schemas.microsoft.com/office/powerpoint/2010/main" val="3359275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2622147"/>
            <a:ext cx="2264324" cy="808068"/>
          </a:xfrm>
          <a:prstGeom prst="rect">
            <a:avLst/>
          </a:prstGeom>
        </p:spPr>
      </p:pic>
      <p:sp>
        <p:nvSpPr>
          <p:cNvPr id="35" name="Rektangel 34"/>
          <p:cNvSpPr/>
          <p:nvPr/>
        </p:nvSpPr>
        <p:spPr>
          <a:xfrm>
            <a:off x="1223701" y="2291514"/>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291514"/>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2622147"/>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042548"/>
            <a:ext cx="2264324" cy="808068"/>
          </a:xfrm>
          <a:prstGeom prst="rect">
            <a:avLst/>
          </a:prstGeom>
        </p:spPr>
      </p:pic>
      <p:sp>
        <p:nvSpPr>
          <p:cNvPr id="39" name="Rektangel 38"/>
          <p:cNvSpPr/>
          <p:nvPr/>
        </p:nvSpPr>
        <p:spPr>
          <a:xfrm>
            <a:off x="1458020" y="3738437"/>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042548"/>
            <a:ext cx="2264324" cy="808068"/>
          </a:xfrm>
          <a:prstGeom prst="rect">
            <a:avLst/>
          </a:prstGeom>
        </p:spPr>
      </p:pic>
      <p:sp>
        <p:nvSpPr>
          <p:cNvPr id="41" name="Rektangel 40"/>
          <p:cNvSpPr/>
          <p:nvPr/>
        </p:nvSpPr>
        <p:spPr>
          <a:xfrm>
            <a:off x="5071059" y="3738437"/>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163286"/>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3628426"/>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a:xfrm>
            <a:off x="457200" y="1102712"/>
            <a:ext cx="8229600" cy="924526"/>
          </a:xfrm>
        </p:spPr>
        <p:txBody>
          <a:bodyPr/>
          <a:lstStyle/>
          <a:p>
            <a:r>
              <a:rPr lang="sv-SE" dirty="0">
                <a:solidFill>
                  <a:srgbClr val="FF9900"/>
                </a:solidFill>
              </a:rPr>
              <a:t>Fyra olika </a:t>
            </a:r>
            <a:r>
              <a:rPr lang="sv-SE" dirty="0" smtClean="0">
                <a:solidFill>
                  <a:srgbClr val="FF9900"/>
                </a:solidFill>
              </a:rPr>
              <a:t>patienttyper </a:t>
            </a:r>
            <a:r>
              <a:rPr lang="sv-SE" dirty="0">
                <a:solidFill>
                  <a:srgbClr val="FF9900"/>
                </a:solidFill>
              </a:rPr>
              <a:t>identifierades i studien</a:t>
            </a:r>
          </a:p>
        </p:txBody>
      </p:sp>
    </p:spTree>
    <p:extLst>
      <p:ext uri="{BB962C8B-B14F-4D97-AF65-F5344CB8AC3E}">
        <p14:creationId xmlns:p14="http://schemas.microsoft.com/office/powerpoint/2010/main" val="169486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228"/>
            <a:ext cx="7700962" cy="1018010"/>
          </a:xfrm>
        </p:spPr>
        <p:txBody>
          <a:bodyPr/>
          <a:lstStyle/>
          <a:p>
            <a:r>
              <a:rPr lang="sv-SE" dirty="0">
                <a:solidFill>
                  <a:srgbClr val="FF9900"/>
                </a:solidFill>
              </a:rPr>
              <a:t>Självständiga och engagerade</a:t>
            </a:r>
          </a:p>
        </p:txBody>
      </p:sp>
      <p:sp>
        <p:nvSpPr>
          <p:cNvPr id="3" name="Content Placeholder 2"/>
          <p:cNvSpPr>
            <a:spLocks noGrp="1"/>
          </p:cNvSpPr>
          <p:nvPr>
            <p:ph idx="1"/>
          </p:nvPr>
        </p:nvSpPr>
        <p:spPr/>
        <p:txBody>
          <a:bodyPr/>
          <a:lstStyle/>
          <a:p>
            <a:r>
              <a:rPr lang="sv-SE" sz="1200" dirty="0"/>
              <a:t>När jag söker vård vill jag vara med och bestämma. Kunna diskutera de olika alternativen som finns och vara med för att tycka och tänka. </a:t>
            </a:r>
          </a:p>
          <a:p>
            <a:r>
              <a:rPr lang="sv-SE" sz="1200" dirty="0"/>
              <a:t>Jag kan ta hand om mig själv och det är viktigt med kost och motion, tycker jag.  </a:t>
            </a:r>
          </a:p>
          <a:p>
            <a:r>
              <a:rPr lang="sv-SE" sz="1200" dirty="0"/>
              <a:t>Om jag blir sjuk så söker jag först vård efter det att jag har försökt att hitta en egen lösning, via nätet eller via bekanta. </a:t>
            </a:r>
          </a:p>
          <a:p>
            <a:r>
              <a:rPr lang="sv-SE" sz="1200" dirty="0"/>
              <a:t>Jag lyssnar på läkarens rekommendation och fullföljer även behandlingar om jag upplever att de är meningsfulla och ger mig ett resultat.</a:t>
            </a:r>
          </a:p>
          <a:p>
            <a:endParaRPr lang="sv-SE" sz="1400" dirty="0"/>
          </a:p>
        </p:txBody>
      </p:sp>
      <p:pic>
        <p:nvPicPr>
          <p:cNvPr id="5" name="Självständiga och Engagerade_Perv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57207" y="5117933"/>
            <a:ext cx="609600" cy="609600"/>
          </a:xfrm>
          <a:prstGeom prst="rect">
            <a:avLst/>
          </a:prstGeom>
        </p:spPr>
      </p:pic>
      <p:pic>
        <p:nvPicPr>
          <p:cNvPr id="6" name="Bildobjekt 33"/>
          <p:cNvPicPr>
            <a:picLocks/>
          </p:cNvPicPr>
          <p:nvPr/>
        </p:nvPicPr>
        <p:blipFill>
          <a:blip r:embed="rId6"/>
          <a:stretch>
            <a:fillRect/>
          </a:stretch>
        </p:blipFill>
        <p:spPr>
          <a:xfrm>
            <a:off x="5399623" y="1009228"/>
            <a:ext cx="2617200" cy="892800"/>
          </a:xfrm>
          <a:prstGeom prst="rect">
            <a:avLst/>
          </a:prstGeom>
        </p:spPr>
      </p:pic>
      <p:sp>
        <p:nvSpPr>
          <p:cNvPr id="4" name="Pil: vänsterböjd 3">
            <a:hlinkClick r:id="rId7"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40" name="textruta 39"/>
          <p:cNvSpPr txBox="1"/>
          <p:nvPr/>
        </p:nvSpPr>
        <p:spPr>
          <a:xfrm>
            <a:off x="2773545" y="5973155"/>
            <a:ext cx="1176925"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Spela upp</a:t>
            </a:r>
          </a:p>
        </p:txBody>
      </p:sp>
      <p:sp>
        <p:nvSpPr>
          <p:cNvPr id="41" name="textruta 40"/>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spTree>
    <p:extLst>
      <p:ext uri="{BB962C8B-B14F-4D97-AF65-F5344CB8AC3E}">
        <p14:creationId xmlns:p14="http://schemas.microsoft.com/office/powerpoint/2010/main" val="17096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bodyPr wrap="square" rtlCol="0">
        <a:spAutoFit/>
      </a:bodyPr>
      <a:lstStyle>
        <a:defPPr algn="l">
          <a:spcBef>
            <a:spcPts val="0"/>
          </a:spcBef>
          <a:defRPr sz="1400" b="1" dirty="0" smtClean="0"/>
        </a:defPPr>
      </a:lstStyle>
      <a:style>
        <a:lnRef idx="2">
          <a:schemeClr val="accent5"/>
        </a:lnRef>
        <a:fillRef idx="1">
          <a:schemeClr val="lt1"/>
        </a:fillRef>
        <a:effectRef idx="0">
          <a:schemeClr val="accent5"/>
        </a:effectRef>
        <a:fontRef idx="minor">
          <a:schemeClr val="dk1"/>
        </a:fontRef>
      </a: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5655</TotalTime>
  <Words>1860</Words>
  <Application>Microsoft Office PowerPoint</Application>
  <PresentationFormat>Bildspel på skärmen (4:3)</PresentationFormat>
  <Paragraphs>346</Paragraphs>
  <Slides>34</Slides>
  <Notes>33</Notes>
  <HiddenSlides>4</HiddenSlides>
  <MMClips>5</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34</vt:i4>
      </vt:variant>
    </vt:vector>
  </HeadingPairs>
  <TitlesOfParts>
    <vt:vector size="44" baseType="lpstr">
      <vt:lpstr>ＭＳ Ｐゴシック</vt:lpstr>
      <vt:lpstr>Arial</vt:lpstr>
      <vt:lpstr>Calibri</vt:lpstr>
      <vt:lpstr>Geneva</vt:lpstr>
      <vt:lpstr>Helvetica</vt:lpstr>
      <vt:lpstr>Times New Roman</vt:lpstr>
      <vt:lpstr>Verdana</vt:lpstr>
      <vt:lpstr>Wingdings</vt:lpstr>
      <vt:lpstr>Presentation sll mall plus EU logga_NY</vt:lpstr>
      <vt:lpstr>think-cell Slide</vt:lpstr>
      <vt:lpstr>Välkomna till eHälsalyftet!  Tema: BHV, tekniken och framtiden</vt:lpstr>
      <vt:lpstr>Agenda</vt:lpstr>
      <vt:lpstr>Introduktion till eHälsalyftet</vt:lpstr>
      <vt:lpstr> Reflektion kring Tema 1</vt:lpstr>
      <vt:lpstr>Patientens process  </vt:lpstr>
      <vt:lpstr>Olika delar i barnets och familjens process</vt:lpstr>
      <vt:lpstr>Olika beteenden och behov hos personer i kontakt med vården</vt:lpstr>
      <vt:lpstr>Fyra olika patienttyper identifierades i studien</vt:lpstr>
      <vt:lpstr>Självständiga och engagerade</vt:lpstr>
      <vt:lpstr>Oroliga och engagerade</vt:lpstr>
      <vt:lpstr>Traditionella och obrydda</vt:lpstr>
      <vt:lpstr>Sårbara och oroliga</vt:lpstr>
      <vt:lpstr>Dialog</vt:lpstr>
      <vt:lpstr>Fördelningen av vuxen befolkning i olika patienttyper </vt:lpstr>
      <vt:lpstr>PowerPoint-presentation</vt:lpstr>
      <vt:lpstr>Hur skulle det se ut om familjerna själva kunde välja? - Exempel på möjliga vägar</vt:lpstr>
      <vt:lpstr>Kaffe!</vt:lpstr>
      <vt:lpstr>Informatik och vårdinformationsmiljö</vt:lpstr>
      <vt:lpstr>Tänk om det var så här…</vt:lpstr>
      <vt:lpstr>Hur kommer vi dit?</vt:lpstr>
      <vt:lpstr>PowerPoint-presentation</vt:lpstr>
      <vt:lpstr>Möjligheter med strukturerad vårddokumentation</vt:lpstr>
      <vt:lpstr>Olika nivåer av dokumentation ger olika möjligheter - Fullständig fritext</vt:lpstr>
      <vt:lpstr>Olika nivåer av dokumentation ger olika möjligheter - Sökord med fritext</vt:lpstr>
      <vt:lpstr>Olika nivåer av dokumentation ger olika möjligheter - Sökord med fasta val</vt:lpstr>
      <vt:lpstr>Olika nivåer av dokumentation ger olika möjligheter - Sökord med numeriska värden</vt:lpstr>
      <vt:lpstr>Olika nivåer av dokumentation ger olika möjligheter - Sökord med klassifikationer</vt:lpstr>
      <vt:lpstr>Dialog</vt:lpstr>
      <vt:lpstr>Samverkan och strukturerad dokumentation genom patientprocessen </vt:lpstr>
      <vt:lpstr>INKA BHV hänt sedan sist:</vt:lpstr>
      <vt:lpstr>INKA BHV hänt sedan sist: </vt:lpstr>
      <vt:lpstr>INKA BHV hänt sedan sist:</vt:lpstr>
      <vt:lpstr>Vad har vi pratat om idag?</vt:lpstr>
      <vt:lpstr>Summering och reflektion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Lena Marell</cp:lastModifiedBy>
  <cp:revision>438</cp:revision>
  <cp:lastPrinted>2017-06-12T11:45:54Z</cp:lastPrinted>
  <dcterms:created xsi:type="dcterms:W3CDTF">2016-02-16T09:54:35Z</dcterms:created>
  <dcterms:modified xsi:type="dcterms:W3CDTF">2017-10-12T10:07:31Z</dcterms:modified>
</cp:coreProperties>
</file>