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76" r:id="rId2"/>
    <p:sldId id="298" r:id="rId3"/>
    <p:sldId id="295" r:id="rId4"/>
    <p:sldId id="311" r:id="rId5"/>
    <p:sldId id="312" r:id="rId6"/>
    <p:sldId id="313" r:id="rId7"/>
    <p:sldId id="314" r:id="rId8"/>
    <p:sldId id="315" r:id="rId9"/>
    <p:sldId id="310" r:id="rId10"/>
    <p:sldId id="296" r:id="rId11"/>
    <p:sldId id="297" r:id="rId12"/>
    <p:sldId id="307" r:id="rId13"/>
    <p:sldId id="300" r:id="rId14"/>
    <p:sldId id="302" r:id="rId15"/>
    <p:sldId id="316" r:id="rId16"/>
    <p:sldId id="304" r:id="rId17"/>
    <p:sldId id="309" r:id="rId18"/>
  </p:sldIdLst>
  <p:sldSz cx="9144000" cy="6858000" type="screen4x3"/>
  <p:notesSz cx="6797675" cy="9926638"/>
  <p:defaultTextStyle>
    <a:defPPr>
      <a:defRPr lang="sv-SE"/>
    </a:defPPr>
    <a:lvl1pPr algn="ctr" rtl="0" eaLnBrk="0" fontAlgn="base" hangingPunct="0">
      <a:spcBef>
        <a:spcPct val="50000"/>
      </a:spcBef>
      <a:spcAft>
        <a:spcPct val="0"/>
      </a:spcAft>
      <a:defRPr sz="2200" kern="1200">
        <a:solidFill>
          <a:schemeClr val="tx1"/>
        </a:solidFill>
        <a:latin typeface="Verdana" pitchFamily="34" charset="0"/>
        <a:ea typeface="Geneva" charset="0"/>
        <a:cs typeface="Geneva" charset="0"/>
      </a:defRPr>
    </a:lvl1pPr>
    <a:lvl2pPr marL="457200" algn="ctr" rtl="0" eaLnBrk="0" fontAlgn="base" hangingPunct="0">
      <a:spcBef>
        <a:spcPct val="50000"/>
      </a:spcBef>
      <a:spcAft>
        <a:spcPct val="0"/>
      </a:spcAft>
      <a:defRPr sz="2200" kern="1200">
        <a:solidFill>
          <a:schemeClr val="tx1"/>
        </a:solidFill>
        <a:latin typeface="Verdana" pitchFamily="34" charset="0"/>
        <a:ea typeface="Geneva" charset="0"/>
        <a:cs typeface="Geneva" charset="0"/>
      </a:defRPr>
    </a:lvl2pPr>
    <a:lvl3pPr marL="914400" algn="ctr" rtl="0" eaLnBrk="0" fontAlgn="base" hangingPunct="0">
      <a:spcBef>
        <a:spcPct val="50000"/>
      </a:spcBef>
      <a:spcAft>
        <a:spcPct val="0"/>
      </a:spcAft>
      <a:defRPr sz="2200" kern="1200">
        <a:solidFill>
          <a:schemeClr val="tx1"/>
        </a:solidFill>
        <a:latin typeface="Verdana" pitchFamily="34" charset="0"/>
        <a:ea typeface="Geneva" charset="0"/>
        <a:cs typeface="Geneva" charset="0"/>
      </a:defRPr>
    </a:lvl3pPr>
    <a:lvl4pPr marL="1371600" algn="ctr" rtl="0" eaLnBrk="0" fontAlgn="base" hangingPunct="0">
      <a:spcBef>
        <a:spcPct val="50000"/>
      </a:spcBef>
      <a:spcAft>
        <a:spcPct val="0"/>
      </a:spcAft>
      <a:defRPr sz="2200" kern="1200">
        <a:solidFill>
          <a:schemeClr val="tx1"/>
        </a:solidFill>
        <a:latin typeface="Verdana" pitchFamily="34" charset="0"/>
        <a:ea typeface="Geneva" charset="0"/>
        <a:cs typeface="Geneva" charset="0"/>
      </a:defRPr>
    </a:lvl4pPr>
    <a:lvl5pPr marL="1828800" algn="ctr" rtl="0" eaLnBrk="0" fontAlgn="base" hangingPunct="0">
      <a:spcBef>
        <a:spcPct val="50000"/>
      </a:spcBef>
      <a:spcAft>
        <a:spcPct val="0"/>
      </a:spcAft>
      <a:defRPr sz="2200" kern="1200">
        <a:solidFill>
          <a:schemeClr val="tx1"/>
        </a:solidFill>
        <a:latin typeface="Verdana" pitchFamily="34" charset="0"/>
        <a:ea typeface="Geneva" charset="0"/>
        <a:cs typeface="Geneva" charset="0"/>
      </a:defRPr>
    </a:lvl5pPr>
    <a:lvl6pPr marL="2286000" algn="l" defTabSz="914400" rtl="0" eaLnBrk="1" latinLnBrk="0" hangingPunct="1">
      <a:defRPr sz="2200" kern="1200">
        <a:solidFill>
          <a:schemeClr val="tx1"/>
        </a:solidFill>
        <a:latin typeface="Verdana" pitchFamily="34" charset="0"/>
        <a:ea typeface="Geneva" charset="0"/>
        <a:cs typeface="Geneva" charset="0"/>
      </a:defRPr>
    </a:lvl6pPr>
    <a:lvl7pPr marL="2743200" algn="l" defTabSz="914400" rtl="0" eaLnBrk="1" latinLnBrk="0" hangingPunct="1">
      <a:defRPr sz="2200" kern="1200">
        <a:solidFill>
          <a:schemeClr val="tx1"/>
        </a:solidFill>
        <a:latin typeface="Verdana" pitchFamily="34" charset="0"/>
        <a:ea typeface="Geneva" charset="0"/>
        <a:cs typeface="Geneva" charset="0"/>
      </a:defRPr>
    </a:lvl7pPr>
    <a:lvl8pPr marL="3200400" algn="l" defTabSz="914400" rtl="0" eaLnBrk="1" latinLnBrk="0" hangingPunct="1">
      <a:defRPr sz="2200" kern="1200">
        <a:solidFill>
          <a:schemeClr val="tx1"/>
        </a:solidFill>
        <a:latin typeface="Verdana" pitchFamily="34" charset="0"/>
        <a:ea typeface="Geneva" charset="0"/>
        <a:cs typeface="Geneva" charset="0"/>
      </a:defRPr>
    </a:lvl8pPr>
    <a:lvl9pPr marL="3657600" algn="l" defTabSz="914400" rtl="0" eaLnBrk="1" latinLnBrk="0" hangingPunct="1">
      <a:defRPr sz="2200" kern="1200">
        <a:solidFill>
          <a:schemeClr val="tx1"/>
        </a:solidFill>
        <a:latin typeface="Verdana" pitchFamily="34" charset="0"/>
        <a:ea typeface="Geneva" charset="0"/>
        <a:cs typeface="Geneva" charset="0"/>
      </a:defRPr>
    </a:lvl9pPr>
  </p:defaultTextStyle>
  <p:extLst>
    <p:ext uri="{EFAFB233-063F-42B5-8137-9DF3F51BA10A}">
      <p15:sldGuideLst xmlns:p15="http://schemas.microsoft.com/office/powerpoint/2012/main">
        <p15:guide id="1" orient="horz" pos="413">
          <p15:clr>
            <a:srgbClr val="A4A3A4"/>
          </p15:clr>
        </p15:guide>
        <p15:guide id="2" orient="horz" pos="2160">
          <p15:clr>
            <a:srgbClr val="A4A3A4"/>
          </p15:clr>
        </p15:guide>
        <p15:guide id="3" orient="horz" pos="197">
          <p15:clr>
            <a:srgbClr val="A4A3A4"/>
          </p15:clr>
        </p15:guide>
        <p15:guide id="4" orient="horz" pos="4193">
          <p15:clr>
            <a:srgbClr val="A4A3A4"/>
          </p15:clr>
        </p15:guide>
        <p15:guide id="5" orient="horz" pos="3948">
          <p15:clr>
            <a:srgbClr val="A4A3A4"/>
          </p15:clr>
        </p15:guide>
        <p15:guide id="6" pos="2880">
          <p15:clr>
            <a:srgbClr val="A4A3A4"/>
          </p15:clr>
        </p15:guide>
        <p15:guide id="7" pos="209">
          <p15:clr>
            <a:srgbClr val="A4A3A4"/>
          </p15:clr>
        </p15:guide>
        <p15:guide id="8" pos="422">
          <p15:clr>
            <a:srgbClr val="A4A3A4"/>
          </p15:clr>
        </p15:guide>
        <p15:guide id="9" pos="5506">
          <p15:clr>
            <a:srgbClr val="A4A3A4"/>
          </p15:clr>
        </p15:guide>
        <p15:guide id="10" pos="330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sha Usopova 9SQJ" initials="AU9" lastIdx="10" clrIdx="0">
    <p:extLst>
      <p:ext uri="{19B8F6BF-5375-455C-9EA6-DF929625EA0E}">
        <p15:presenceInfo xmlns:p15="http://schemas.microsoft.com/office/powerpoint/2012/main" userId="S-1-5-21-713154107-2118410690-69297403-106240" providerId="AD"/>
      </p:ext>
    </p:extLst>
  </p:cmAuthor>
  <p:cmAuthor id="2" name="Per Pertoft Nemirovski 7V48" initials="PPN7" lastIdx="4" clrIdx="1">
    <p:extLst>
      <p:ext uri="{19B8F6BF-5375-455C-9EA6-DF929625EA0E}">
        <p15:presenceInfo xmlns:p15="http://schemas.microsoft.com/office/powerpoint/2012/main" userId="S-1-5-21-713154107-2118410690-69297403-96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3DC"/>
    <a:srgbClr val="003468"/>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Format med tema 1 - dekorfär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77737" autoAdjust="0"/>
  </p:normalViewPr>
  <p:slideViewPr>
    <p:cSldViewPr snapToGrid="0">
      <p:cViewPr varScale="1">
        <p:scale>
          <a:sx n="102" d="100"/>
          <a:sy n="102" d="100"/>
        </p:scale>
        <p:origin x="1872" y="102"/>
      </p:cViewPr>
      <p:guideLst>
        <p:guide orient="horz" pos="413"/>
        <p:guide orient="horz" pos="2160"/>
        <p:guide orient="horz" pos="197"/>
        <p:guide orient="horz" pos="4193"/>
        <p:guide orient="horz" pos="3948"/>
        <p:guide pos="2880"/>
        <p:guide pos="209"/>
        <p:guide pos="422"/>
        <p:guide pos="5506"/>
        <p:guide pos="33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Verdana" charset="0"/>
              </a:defRPr>
            </a:lvl1pPr>
          </a:lstStyle>
          <a:p>
            <a:pPr>
              <a:defRPr/>
            </a:pPr>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4104B59C-27AA-40BB-A939-FF05A7B8656E}" type="datetime1">
              <a:rPr lang="sv-SE"/>
              <a:pPr>
                <a:defRPr/>
              </a:pPr>
              <a:t>2017-10-11</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Verdana" charset="0"/>
              </a:defRPr>
            </a:lvl1pPr>
          </a:lstStyle>
          <a:p>
            <a:pPr>
              <a:defRPr/>
            </a:pPr>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58BF225-E5CB-4DF5-948F-B95046AA4073}" type="slidenum">
              <a:rPr lang="sv-SE"/>
              <a:pPr>
                <a:defRPr/>
              </a:pPr>
              <a:t>‹#›</a:t>
            </a:fld>
            <a:endParaRPr lang="sv-SE"/>
          </a:p>
        </p:txBody>
      </p:sp>
    </p:spTree>
    <p:extLst>
      <p:ext uri="{BB962C8B-B14F-4D97-AF65-F5344CB8AC3E}">
        <p14:creationId xmlns:p14="http://schemas.microsoft.com/office/powerpoint/2010/main" val="365630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0"/>
              </a:spcBef>
              <a:defRPr sz="1200">
                <a:latin typeface="Arial" pitchFamily="34" charset="0"/>
                <a:ea typeface="Geneva" pitchFamily="1" charset="-128"/>
                <a:cs typeface="+mn-cs"/>
              </a:defRPr>
            </a:lvl1pPr>
          </a:lstStyle>
          <a:p>
            <a:pPr>
              <a:defRPr/>
            </a:pPr>
            <a:endParaRPr lang="sv-SE"/>
          </a:p>
        </p:txBody>
      </p:sp>
      <p:sp>
        <p:nvSpPr>
          <p:cNvPr id="6147"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defRPr sz="1200">
                <a:latin typeface="Arial" pitchFamily="34" charset="0"/>
                <a:ea typeface="Geneva" pitchFamily="1" charset="-128"/>
                <a:cs typeface="+mn-cs"/>
              </a:defRPr>
            </a:lvl1pPr>
          </a:lstStyle>
          <a:p>
            <a:pPr>
              <a:defRPr/>
            </a:pPr>
            <a:endParaRPr lang="sv-SE"/>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15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0"/>
              </a:spcBef>
              <a:defRPr sz="1200">
                <a:latin typeface="Arial" pitchFamily="34" charset="0"/>
                <a:ea typeface="Geneva" pitchFamily="1" charset="-128"/>
                <a:cs typeface="+mn-cs"/>
              </a:defRPr>
            </a:lvl1pPr>
          </a:lstStyle>
          <a:p>
            <a:pPr>
              <a:defRPr/>
            </a:pPr>
            <a:endParaRPr lang="sv-SE"/>
          </a:p>
        </p:txBody>
      </p:sp>
      <p:sp>
        <p:nvSpPr>
          <p:cNvPr id="6151"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defRPr sz="1200">
                <a:latin typeface="Arial" pitchFamily="34" charset="0"/>
              </a:defRPr>
            </a:lvl1pPr>
          </a:lstStyle>
          <a:p>
            <a:pPr>
              <a:defRPr/>
            </a:pPr>
            <a:fld id="{3DE237F8-7095-47D1-AD93-B41ED59F381C}" type="slidenum">
              <a:rPr lang="sv-SE"/>
              <a:pPr>
                <a:defRPr/>
              </a:pPr>
              <a:t>‹#›</a:t>
            </a:fld>
            <a:endParaRPr lang="sv-SE"/>
          </a:p>
        </p:txBody>
      </p:sp>
    </p:spTree>
    <p:extLst>
      <p:ext uri="{BB962C8B-B14F-4D97-AF65-F5344CB8AC3E}">
        <p14:creationId xmlns:p14="http://schemas.microsoft.com/office/powerpoint/2010/main" val="2355985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Geneva" pitchFamily="1" charset="-128"/>
        <a:cs typeface="Geneva" charset="0"/>
      </a:defRPr>
    </a:lvl1pPr>
    <a:lvl2pPr marL="457200" algn="l" rtl="0" eaLnBrk="0" fontAlgn="base" hangingPunct="0">
      <a:spcBef>
        <a:spcPct val="30000"/>
      </a:spcBef>
      <a:spcAft>
        <a:spcPct val="0"/>
      </a:spcAft>
      <a:defRPr sz="1200" kern="1200">
        <a:solidFill>
          <a:schemeClr val="tx1"/>
        </a:solidFill>
        <a:latin typeface="Arial" pitchFamily="34" charset="0"/>
        <a:ea typeface="Geneva" pitchFamily="1" charset="-128"/>
        <a:cs typeface="Geneva" charset="0"/>
      </a:defRPr>
    </a:lvl2pPr>
    <a:lvl3pPr marL="914400" algn="l" rtl="0" eaLnBrk="0" fontAlgn="base" hangingPunct="0">
      <a:spcBef>
        <a:spcPct val="30000"/>
      </a:spcBef>
      <a:spcAft>
        <a:spcPct val="0"/>
      </a:spcAft>
      <a:defRPr sz="1200" kern="1200">
        <a:solidFill>
          <a:schemeClr val="tx1"/>
        </a:solidFill>
        <a:latin typeface="Arial" pitchFamily="34" charset="0"/>
        <a:ea typeface="Geneva" pitchFamily="1" charset="-128"/>
        <a:cs typeface="Geneva" charset="0"/>
      </a:defRPr>
    </a:lvl3pPr>
    <a:lvl4pPr marL="1371600" algn="l" rtl="0" eaLnBrk="0" fontAlgn="base" hangingPunct="0">
      <a:spcBef>
        <a:spcPct val="30000"/>
      </a:spcBef>
      <a:spcAft>
        <a:spcPct val="0"/>
      </a:spcAft>
      <a:defRPr sz="1200" kern="1200">
        <a:solidFill>
          <a:schemeClr val="tx1"/>
        </a:solidFill>
        <a:latin typeface="Arial" pitchFamily="34" charset="0"/>
        <a:ea typeface="Geneva" pitchFamily="1" charset="-128"/>
        <a:cs typeface="Geneva" charset="0"/>
      </a:defRPr>
    </a:lvl4pPr>
    <a:lvl5pPr marL="1828800" algn="l" rtl="0" eaLnBrk="0" fontAlgn="base" hangingPunct="0">
      <a:spcBef>
        <a:spcPct val="30000"/>
      </a:spcBef>
      <a:spcAft>
        <a:spcPct val="0"/>
      </a:spcAft>
      <a:defRPr sz="1200" kern="1200">
        <a:solidFill>
          <a:schemeClr val="tx1"/>
        </a:solidFill>
        <a:latin typeface="Arial" pitchFamily="34" charset="0"/>
        <a:ea typeface="Geneva" pitchFamily="1" charset="-128"/>
        <a:cs typeface="Geneva"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Arial" pitchFamily="34" charset="0"/>
                <a:ea typeface="Geneva" pitchFamily="1" charset="-128"/>
                <a:cs typeface="Geneva" charset="0"/>
              </a:rPr>
              <a:t>09:00-09:10 Hej och välkomna! </a:t>
            </a:r>
            <a:r>
              <a:rPr lang="sv-SE" sz="1200" kern="1200" dirty="0" smtClean="0">
                <a:solidFill>
                  <a:schemeClr val="tx1"/>
                </a:solidFill>
                <a:effectLst/>
                <a:latin typeface="Arial" pitchFamily="34" charset="0"/>
                <a:ea typeface="Geneva" pitchFamily="1" charset="-128"/>
                <a:cs typeface="Geneva" charset="0"/>
              </a:rPr>
              <a:t> </a:t>
            </a:r>
          </a:p>
          <a:p>
            <a:endParaRPr lang="sv-SE" sz="1200" kern="1200" dirty="0" smtClean="0">
              <a:solidFill>
                <a:schemeClr val="tx1"/>
              </a:solidFill>
              <a:effectLst/>
              <a:latin typeface="Arial" pitchFamily="34" charset="0"/>
              <a:ea typeface="Geneva" pitchFamily="1" charset="-128"/>
            </a:endParaRPr>
          </a:p>
          <a:p>
            <a:pPr lvl="0"/>
            <a:r>
              <a:rPr lang="sv-SE" sz="1200" b="1" kern="1200" dirty="0" smtClean="0">
                <a:solidFill>
                  <a:schemeClr val="tx1"/>
                </a:solidFill>
                <a:effectLst/>
                <a:latin typeface="Arial" pitchFamily="34" charset="0"/>
                <a:ea typeface="Geneva" pitchFamily="1" charset="-128"/>
                <a:cs typeface="Geneva" charset="0"/>
              </a:rPr>
              <a:t>Hälsa alla välkomna</a:t>
            </a:r>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Presentera sig själv. </a:t>
            </a:r>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Vad roligt att vi är så många här idag! Nämn vilka som finns med under dagen för att visa på omfattningen av eHälsalyftet; dels representanter från alla organisationer i form av våra förändringsledare PHL, UL, chefer men även andra intressenter: ESF, utvärderare, fackliga, samverkansråd, SLL PP, FVM, SKL, politiker Gabriel W. och Daniel Forslund m.fl.</a:t>
            </a:r>
          </a:p>
          <a:p>
            <a:endParaRPr lang="sv-SE" sz="1200" kern="1200" dirty="0" smtClean="0">
              <a:solidFill>
                <a:schemeClr val="tx1"/>
              </a:solidFill>
              <a:effectLst/>
              <a:latin typeface="Arial" pitchFamily="34" charset="0"/>
              <a:ea typeface="Geneva" pitchFamily="1" charset="-128"/>
              <a:cs typeface="Geneva" charset="0"/>
            </a:endParaRPr>
          </a:p>
          <a:p>
            <a:pPr lvl="0"/>
            <a:r>
              <a:rPr lang="sv-SE" sz="1200" b="1" kern="1200" dirty="0" smtClean="0">
                <a:solidFill>
                  <a:schemeClr val="tx1"/>
                </a:solidFill>
                <a:effectLst/>
                <a:latin typeface="Arial" pitchFamily="34" charset="0"/>
                <a:ea typeface="Geneva" pitchFamily="1" charset="-128"/>
                <a:cs typeface="Geneva" charset="0"/>
              </a:rPr>
              <a:t>Först några praktikaliteter innan vi börjar:</a:t>
            </a:r>
            <a:r>
              <a:rPr lang="sv-SE" sz="1200" kern="1200" dirty="0" smtClean="0">
                <a:solidFill>
                  <a:schemeClr val="tx1"/>
                </a:solidFill>
                <a:effectLst/>
                <a:latin typeface="Arial" pitchFamily="34" charset="0"/>
                <a:ea typeface="Geneva" pitchFamily="1" charset="-128"/>
                <a:cs typeface="Geneva" charset="0"/>
              </a:rPr>
              <a:t> </a:t>
            </a:r>
          </a:p>
          <a:p>
            <a:r>
              <a:rPr lang="sv-SE" sz="1200" i="1" kern="1200" dirty="0" smtClean="0">
                <a:solidFill>
                  <a:schemeClr val="tx1"/>
                </a:solidFill>
                <a:effectLst/>
                <a:latin typeface="Arial" pitchFamily="34" charset="0"/>
                <a:ea typeface="Geneva" pitchFamily="1" charset="-128"/>
                <a:cs typeface="Geneva" charset="0"/>
              </a:rPr>
              <a:t>Nödutgång, toalett, telefoner, fika och lunch serveras i foajén utanför. </a:t>
            </a:r>
            <a:endParaRPr lang="sv-SE" sz="1200" kern="1200" dirty="0" smtClean="0">
              <a:solidFill>
                <a:schemeClr val="tx1"/>
              </a:solidFill>
              <a:effectLst/>
              <a:latin typeface="Arial" pitchFamily="34" charset="0"/>
              <a:ea typeface="Geneva" pitchFamily="1" charset="-128"/>
              <a:cs typeface="Geneva" charset="0"/>
            </a:endParaRPr>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a:t>
            </a:fld>
            <a:endParaRPr lang="sv-SE"/>
          </a:p>
        </p:txBody>
      </p:sp>
    </p:spTree>
    <p:extLst>
      <p:ext uri="{BB962C8B-B14F-4D97-AF65-F5344CB8AC3E}">
        <p14:creationId xmlns:p14="http://schemas.microsoft.com/office/powerpoint/2010/main" val="973741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i="1" kern="1200" dirty="0" smtClean="0">
                <a:solidFill>
                  <a:schemeClr val="tx1"/>
                </a:solidFill>
                <a:effectLst/>
                <a:latin typeface="Arial" pitchFamily="34" charset="0"/>
                <a:ea typeface="Geneva" pitchFamily="1" charset="-128"/>
                <a:cs typeface="Geneva" charset="0"/>
              </a:rPr>
              <a:t> </a:t>
            </a:r>
            <a:r>
              <a:rPr lang="sv-SE" sz="1200" b="1" kern="1200" dirty="0" smtClean="0">
                <a:solidFill>
                  <a:schemeClr val="tx1"/>
                </a:solidFill>
                <a:effectLst/>
                <a:latin typeface="Arial" pitchFamily="34" charset="0"/>
                <a:ea typeface="Geneva" pitchFamily="1" charset="-128"/>
                <a:cs typeface="Geneva" charset="0"/>
              </a:rPr>
              <a:t>09:30 – 09:40 Tema 1</a:t>
            </a:r>
            <a:r>
              <a:rPr lang="sv-SE" sz="1200" b="0" i="1" kern="1200" baseline="0" dirty="0" smtClean="0">
                <a:solidFill>
                  <a:schemeClr val="tx1"/>
                </a:solidFill>
                <a:effectLst/>
                <a:latin typeface="Arial" pitchFamily="34" charset="0"/>
                <a:ea typeface="Geneva" pitchFamily="1" charset="-128"/>
                <a:cs typeface="Geneva" charset="0"/>
              </a:rPr>
              <a:t> </a:t>
            </a:r>
            <a:r>
              <a:rPr lang="sv-SE" sz="1200" b="1" kern="1200" dirty="0" smtClean="0">
                <a:solidFill>
                  <a:schemeClr val="tx1"/>
                </a:solidFill>
                <a:effectLst/>
                <a:latin typeface="Arial" pitchFamily="34" charset="0"/>
                <a:ea typeface="Geneva" pitchFamily="1" charset="-128"/>
                <a:cs typeface="Geneva" charset="0"/>
              </a:rPr>
              <a:t>Film ”Tema 1 – hur gick det?”   </a:t>
            </a:r>
          </a:p>
          <a:p>
            <a:r>
              <a:rPr lang="sv-SE" sz="1200" i="1" kern="1200" dirty="0" smtClean="0">
                <a:solidFill>
                  <a:schemeClr val="tx1"/>
                </a:solidFill>
                <a:effectLst/>
                <a:latin typeface="Arial" pitchFamily="34" charset="0"/>
                <a:ea typeface="Geneva" pitchFamily="1" charset="-128"/>
                <a:cs typeface="Geneva" charset="0"/>
              </a:rPr>
              <a:t> </a:t>
            </a:r>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 </a:t>
            </a:r>
            <a:endParaRPr lang="sv-SE" sz="1200" kern="1200" dirty="0" smtClean="0">
              <a:solidFill>
                <a:schemeClr val="tx1"/>
              </a:solidFill>
              <a:effectLst/>
              <a:latin typeface="Arial" pitchFamily="34" charset="0"/>
              <a:ea typeface="Geneva" pitchFamily="1" charset="-128"/>
              <a:cs typeface="Geneva"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kern="1200" dirty="0" smtClean="0">
                <a:solidFill>
                  <a:schemeClr val="tx1"/>
                </a:solidFill>
                <a:effectLst/>
                <a:latin typeface="Arial" pitchFamily="34" charset="0"/>
                <a:ea typeface="Geneva" pitchFamily="1" charset="-128"/>
                <a:cs typeface="Geneva" charset="0"/>
              </a:rPr>
              <a:t>Tack utvärderarna och introducera filmen, Nu får vi höra hur det har gått under tema 1 från</a:t>
            </a:r>
            <a:r>
              <a:rPr lang="sv-SE" sz="1200" i="1" kern="1200" baseline="0" dirty="0" smtClean="0">
                <a:solidFill>
                  <a:schemeClr val="tx1"/>
                </a:solidFill>
                <a:effectLst/>
                <a:latin typeface="Arial" pitchFamily="34" charset="0"/>
                <a:ea typeface="Geneva" pitchFamily="1" charset="-128"/>
                <a:cs typeface="Geneva" charset="0"/>
              </a:rPr>
              <a:t> några processhandledare och utvecklingsledare ….</a:t>
            </a:r>
            <a:endParaRPr lang="sv-SE" sz="1200" i="1" kern="1200" dirty="0" smtClean="0">
              <a:solidFill>
                <a:schemeClr val="tx1"/>
              </a:solidFill>
              <a:effectLst/>
              <a:latin typeface="Arial" pitchFamily="34" charset="0"/>
              <a:ea typeface="Geneva" pitchFamily="1" charset="-128"/>
              <a:cs typeface="Geneva" charset="0"/>
            </a:endParaRPr>
          </a:p>
          <a:p>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 </a:t>
            </a:r>
            <a:endParaRPr lang="sv-SE" sz="1200" kern="1200" dirty="0" smtClean="0">
              <a:solidFill>
                <a:schemeClr val="tx1"/>
              </a:solidFill>
              <a:effectLst/>
              <a:latin typeface="Arial" pitchFamily="34" charset="0"/>
              <a:ea typeface="Geneva" pitchFamily="1" charset="-128"/>
              <a:cs typeface="Geneva" charset="0"/>
            </a:endParaRPr>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10</a:t>
            </a:fld>
            <a:endParaRPr lang="sv-SE"/>
          </a:p>
        </p:txBody>
      </p:sp>
    </p:spTree>
    <p:extLst>
      <p:ext uri="{BB962C8B-B14F-4D97-AF65-F5344CB8AC3E}">
        <p14:creationId xmlns:p14="http://schemas.microsoft.com/office/powerpoint/2010/main" val="1844463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Arial" pitchFamily="34" charset="0"/>
                <a:ea typeface="Geneva" pitchFamily="1" charset="-128"/>
                <a:cs typeface="Geneva" charset="0"/>
              </a:rPr>
              <a:t>09:40 – 10:00 Tema 1 Berättelser från verkligheten, processhandledare, utvecklingsledare och chefer delar med sig</a:t>
            </a:r>
          </a:p>
          <a:p>
            <a:pPr lvl="0"/>
            <a:endParaRPr lang="sv-SE" sz="1200" b="1" kern="1200" dirty="0" smtClean="0">
              <a:solidFill>
                <a:schemeClr val="tx1"/>
              </a:solidFill>
              <a:effectLst/>
              <a:latin typeface="Arial" pitchFamily="34" charset="0"/>
              <a:ea typeface="Geneva" pitchFamily="1" charset="-128"/>
              <a:cs typeface="Geneva" charset="0"/>
            </a:endParaRPr>
          </a:p>
          <a:p>
            <a:pPr lvl="0"/>
            <a:r>
              <a:rPr lang="sv-SE" sz="1200" b="1" kern="1200" dirty="0" smtClean="0">
                <a:solidFill>
                  <a:schemeClr val="tx1"/>
                </a:solidFill>
                <a:effectLst/>
                <a:latin typeface="Arial" pitchFamily="34" charset="0"/>
                <a:ea typeface="Geneva" pitchFamily="1" charset="-128"/>
                <a:cs typeface="Geneva" charset="0"/>
              </a:rPr>
              <a:t>Till alla: Vad hade du för förväntningar inför Tema 1? Motsvarade resultatet av tema 1 dina förväntningar? </a:t>
            </a:r>
          </a:p>
          <a:p>
            <a:pPr lvl="0"/>
            <a:r>
              <a:rPr lang="sv-SE" sz="1200" kern="1200" dirty="0" smtClean="0">
                <a:solidFill>
                  <a:schemeClr val="tx1"/>
                </a:solidFill>
                <a:effectLst/>
                <a:latin typeface="Arial" pitchFamily="34" charset="0"/>
                <a:ea typeface="Geneva" pitchFamily="1" charset="-128"/>
                <a:cs typeface="Geneva" charset="0"/>
              </a:rPr>
              <a:t/>
            </a:r>
            <a:br>
              <a:rPr lang="sv-SE" sz="1200" kern="1200" dirty="0" smtClean="0">
                <a:solidFill>
                  <a:schemeClr val="tx1"/>
                </a:solidFill>
                <a:effectLst/>
                <a:latin typeface="Arial" pitchFamily="34" charset="0"/>
                <a:ea typeface="Geneva" pitchFamily="1" charset="-128"/>
                <a:cs typeface="Geneva" charset="0"/>
              </a:rPr>
            </a:br>
            <a:r>
              <a:rPr lang="sv-SE" sz="1200" kern="1200" dirty="0" smtClean="0">
                <a:solidFill>
                  <a:schemeClr val="tx1"/>
                </a:solidFill>
                <a:effectLst/>
                <a:latin typeface="Arial" pitchFamily="34" charset="0"/>
                <a:ea typeface="Geneva" pitchFamily="1" charset="-128"/>
                <a:cs typeface="Geneva" charset="0"/>
              </a:rPr>
              <a:t>Till alla: Vad hade du för förväntningar inför Tema 1? Motsvarade resultatet av tema 1 dina förväntningar? </a:t>
            </a:r>
          </a:p>
          <a:p>
            <a:pPr lvl="0"/>
            <a:r>
              <a:rPr lang="sv-SE" sz="1200" kern="1200" dirty="0" smtClean="0">
                <a:solidFill>
                  <a:schemeClr val="tx1"/>
                </a:solidFill>
                <a:effectLst/>
                <a:latin typeface="Arial" pitchFamily="34" charset="0"/>
                <a:ea typeface="Geneva" pitchFamily="1" charset="-128"/>
                <a:cs typeface="Geneva" charset="0"/>
              </a:rPr>
              <a:t> </a:t>
            </a:r>
          </a:p>
          <a:p>
            <a:pPr lvl="1"/>
            <a:r>
              <a:rPr lang="sv-SE" sz="1200" kern="1200" dirty="0" smtClean="0">
                <a:solidFill>
                  <a:schemeClr val="tx1"/>
                </a:solidFill>
                <a:effectLst/>
                <a:latin typeface="Arial" pitchFamily="34" charset="0"/>
                <a:ea typeface="Geneva" pitchFamily="1" charset="-128"/>
                <a:cs typeface="Geneva" charset="0"/>
              </a:rPr>
              <a:t>PHL: Hur många dialogseminarium har du hållit i och hur har det gått för dig att hålla dialogseminarium? </a:t>
            </a:r>
          </a:p>
          <a:p>
            <a:pPr lvl="1"/>
            <a:r>
              <a:rPr lang="sv-SE" sz="1200" kern="1200" dirty="0" smtClean="0">
                <a:solidFill>
                  <a:schemeClr val="tx1"/>
                </a:solidFill>
                <a:effectLst/>
                <a:latin typeface="Arial" pitchFamily="34" charset="0"/>
                <a:ea typeface="Geneva" pitchFamily="1" charset="-128"/>
                <a:cs typeface="Geneva" charset="0"/>
              </a:rPr>
              <a:t>UL: Var det nervöst att hålla i ett dialogseminarium? </a:t>
            </a:r>
          </a:p>
          <a:p>
            <a:pPr lvl="1"/>
            <a:r>
              <a:rPr lang="sv-SE" sz="1200" kern="1200" dirty="0" smtClean="0">
                <a:solidFill>
                  <a:schemeClr val="tx1"/>
                </a:solidFill>
                <a:effectLst/>
                <a:latin typeface="Arial" pitchFamily="34" charset="0"/>
                <a:ea typeface="Geneva" pitchFamily="1" charset="-128"/>
                <a:cs typeface="Geneva" charset="0"/>
              </a:rPr>
              <a:t>UL: Upplevde du att du hade tillräckligt med kunskap att hålla ett dialogseminarium? </a:t>
            </a:r>
          </a:p>
          <a:p>
            <a:pPr lvl="1"/>
            <a:r>
              <a:rPr lang="sv-SE" sz="1200" kern="1200" dirty="0" smtClean="0">
                <a:solidFill>
                  <a:schemeClr val="tx1"/>
                </a:solidFill>
                <a:effectLst/>
                <a:latin typeface="Arial" pitchFamily="34" charset="0"/>
                <a:ea typeface="Geneva" pitchFamily="1" charset="-128"/>
                <a:cs typeface="Geneva" charset="0"/>
              </a:rPr>
              <a:t>PHL: Hur var diskussionsviljan i dina grupper? Skiljdes det åt mellan grupperna? </a:t>
            </a:r>
          </a:p>
          <a:p>
            <a:pPr lvl="1"/>
            <a:r>
              <a:rPr lang="sv-SE" sz="1200" kern="1200" dirty="0" smtClean="0">
                <a:solidFill>
                  <a:schemeClr val="tx1"/>
                </a:solidFill>
                <a:effectLst/>
                <a:latin typeface="Arial" pitchFamily="34" charset="0"/>
                <a:ea typeface="Geneva" pitchFamily="1" charset="-128"/>
                <a:cs typeface="Geneva" charset="0"/>
              </a:rPr>
              <a:t>PHL: Vad var det mest knepiga med att hålla ett dialogseminarium och vad kommer du tänka på till nästa gång? </a:t>
            </a:r>
          </a:p>
          <a:p>
            <a:pPr lvl="1"/>
            <a:r>
              <a:rPr lang="sv-SE" sz="1200" kern="1200" dirty="0" smtClean="0">
                <a:solidFill>
                  <a:schemeClr val="tx1"/>
                </a:solidFill>
                <a:effectLst/>
                <a:latin typeface="Arial" pitchFamily="34" charset="0"/>
                <a:ea typeface="Geneva" pitchFamily="1" charset="-128"/>
                <a:cs typeface="Geneva" charset="0"/>
              </a:rPr>
              <a:t>UL: Upplevde du att dialogseminariet blev uppskattat av dina kollegor? Vad var det som uppskattades mest?</a:t>
            </a:r>
          </a:p>
          <a:p>
            <a:r>
              <a:rPr lang="sv-SE" sz="1200" kern="1200" dirty="0" smtClean="0">
                <a:solidFill>
                  <a:schemeClr val="tx1"/>
                </a:solidFill>
                <a:effectLst/>
                <a:latin typeface="Arial" pitchFamily="34" charset="0"/>
                <a:ea typeface="Geneva" pitchFamily="1" charset="-128"/>
                <a:cs typeface="Geneva" charset="0"/>
              </a:rPr>
              <a:t> </a:t>
            </a:r>
          </a:p>
          <a:p>
            <a:pPr lvl="0"/>
            <a:r>
              <a:rPr lang="sv-SE" sz="1200" kern="1200" dirty="0" smtClean="0">
                <a:solidFill>
                  <a:schemeClr val="tx1"/>
                </a:solidFill>
                <a:effectLst/>
                <a:latin typeface="Arial" pitchFamily="34" charset="0"/>
                <a:ea typeface="Geneva" pitchFamily="1" charset="-128"/>
                <a:cs typeface="Geneva" charset="0"/>
              </a:rPr>
              <a:t>PHL: Under tema 1 har ni som är processhandledare dels träffats i nätverk med andra processhandledare men även hållit ihop nätverk med utvecklingsledare. Har den här nätverksmodellen varit givande tycker du? </a:t>
            </a:r>
          </a:p>
          <a:p>
            <a:r>
              <a:rPr lang="sv-SE" sz="1200" kern="1200" dirty="0" smtClean="0">
                <a:solidFill>
                  <a:schemeClr val="tx1"/>
                </a:solidFill>
                <a:effectLst/>
                <a:latin typeface="Arial" pitchFamily="34" charset="0"/>
                <a:ea typeface="Geneva" pitchFamily="1" charset="-128"/>
                <a:cs typeface="Geneva" charset="0"/>
              </a:rPr>
              <a:t> </a:t>
            </a:r>
          </a:p>
          <a:p>
            <a:pPr lvl="0"/>
            <a:r>
              <a:rPr lang="sv-SE" sz="1200" kern="1200" dirty="0" smtClean="0">
                <a:solidFill>
                  <a:schemeClr val="tx1"/>
                </a:solidFill>
                <a:effectLst/>
                <a:latin typeface="Arial" pitchFamily="34" charset="0"/>
                <a:ea typeface="Geneva" pitchFamily="1" charset="-128"/>
                <a:cs typeface="Geneva" charset="0"/>
              </a:rPr>
              <a:t>PHL: Vad har varit det absolut roligaste i ditt uppdrag som processhandledare och vad har varit tuffast? </a:t>
            </a:r>
          </a:p>
          <a:p>
            <a:r>
              <a:rPr lang="sv-SE" sz="1200" kern="1200" dirty="0" smtClean="0">
                <a:solidFill>
                  <a:schemeClr val="tx1"/>
                </a:solidFill>
                <a:effectLst/>
                <a:latin typeface="Arial" pitchFamily="34" charset="0"/>
                <a:ea typeface="Geneva" pitchFamily="1" charset="-128"/>
                <a:cs typeface="Geneva" charset="0"/>
              </a:rPr>
              <a:t> </a:t>
            </a:r>
          </a:p>
          <a:p>
            <a:pPr lvl="0"/>
            <a:r>
              <a:rPr lang="sv-SE" sz="1200" kern="1200" dirty="0" smtClean="0">
                <a:solidFill>
                  <a:schemeClr val="tx1"/>
                </a:solidFill>
                <a:effectLst/>
                <a:latin typeface="Arial" pitchFamily="34" charset="0"/>
                <a:ea typeface="Geneva" pitchFamily="1" charset="-128"/>
                <a:cs typeface="Geneva" charset="0"/>
              </a:rPr>
              <a:t>UL: Hur upplevde du nätverksmodellen? Vad fick du av era nätverksmöten?</a:t>
            </a:r>
          </a:p>
          <a:p>
            <a:r>
              <a:rPr lang="sv-SE" sz="1200" kern="1200" dirty="0" smtClean="0">
                <a:solidFill>
                  <a:schemeClr val="tx1"/>
                </a:solidFill>
                <a:effectLst/>
                <a:latin typeface="Arial" pitchFamily="34" charset="0"/>
                <a:ea typeface="Geneva" pitchFamily="1" charset="-128"/>
                <a:cs typeface="Geneva" charset="0"/>
              </a:rPr>
              <a:t> </a:t>
            </a:r>
          </a:p>
          <a:p>
            <a:pPr lvl="0"/>
            <a:r>
              <a:rPr lang="sv-SE" sz="1200" kern="1200" dirty="0" smtClean="0">
                <a:solidFill>
                  <a:schemeClr val="tx1"/>
                </a:solidFill>
                <a:effectLst/>
                <a:latin typeface="Arial" pitchFamily="34" charset="0"/>
                <a:ea typeface="Geneva" pitchFamily="1" charset="-128"/>
                <a:cs typeface="Geneva" charset="0"/>
              </a:rPr>
              <a:t>UL: Vad har varit det absolut roligaste i ditt uppdrag som utvecklingsledare och vad har varit tuffast? </a:t>
            </a:r>
          </a:p>
          <a:p>
            <a:r>
              <a:rPr lang="sv-SE" sz="1200" kern="1200" dirty="0" smtClean="0">
                <a:solidFill>
                  <a:schemeClr val="tx1"/>
                </a:solidFill>
                <a:effectLst/>
                <a:latin typeface="Arial" pitchFamily="34" charset="0"/>
                <a:ea typeface="Geneva" pitchFamily="1" charset="-128"/>
                <a:cs typeface="Geneva" charset="0"/>
              </a:rPr>
              <a:t> </a:t>
            </a:r>
          </a:p>
          <a:p>
            <a:pPr lvl="0"/>
            <a:r>
              <a:rPr lang="sv-SE" sz="1200" kern="1200" dirty="0" smtClean="0">
                <a:solidFill>
                  <a:schemeClr val="tx1"/>
                </a:solidFill>
                <a:effectLst/>
                <a:latin typeface="Arial" pitchFamily="34" charset="0"/>
                <a:ea typeface="Geneva" pitchFamily="1" charset="-128"/>
                <a:cs typeface="Geneva" charset="0"/>
              </a:rPr>
              <a:t>PHL: </a:t>
            </a:r>
            <a:r>
              <a:rPr lang="sv-SE" sz="1200" kern="1200" dirty="0" err="1" smtClean="0">
                <a:solidFill>
                  <a:schemeClr val="tx1"/>
                </a:solidFill>
                <a:effectLst/>
                <a:latin typeface="Arial" pitchFamily="34" charset="0"/>
                <a:ea typeface="Geneva" pitchFamily="1" charset="-128"/>
                <a:cs typeface="Geneva" charset="0"/>
              </a:rPr>
              <a:t>EHälsalyftet</a:t>
            </a:r>
            <a:r>
              <a:rPr lang="sv-SE" sz="1200" kern="1200" dirty="0" smtClean="0">
                <a:solidFill>
                  <a:schemeClr val="tx1"/>
                </a:solidFill>
                <a:effectLst/>
                <a:latin typeface="Arial" pitchFamily="34" charset="0"/>
                <a:ea typeface="Geneva" pitchFamily="1" charset="-128"/>
                <a:cs typeface="Geneva" charset="0"/>
              </a:rPr>
              <a:t> syftar till att höja </a:t>
            </a:r>
            <a:r>
              <a:rPr lang="sv-SE" sz="1200" kern="1200" dirty="0" err="1" smtClean="0">
                <a:solidFill>
                  <a:schemeClr val="tx1"/>
                </a:solidFill>
                <a:effectLst/>
                <a:latin typeface="Arial" pitchFamily="34" charset="0"/>
                <a:ea typeface="Geneva" pitchFamily="1" charset="-128"/>
                <a:cs typeface="Geneva" charset="0"/>
              </a:rPr>
              <a:t>ehälsokompetensen</a:t>
            </a:r>
            <a:r>
              <a:rPr lang="sv-SE" sz="1200" kern="1200" dirty="0" smtClean="0">
                <a:solidFill>
                  <a:schemeClr val="tx1"/>
                </a:solidFill>
                <a:effectLst/>
                <a:latin typeface="Arial" pitchFamily="34" charset="0"/>
                <a:ea typeface="Geneva" pitchFamily="1" charset="-128"/>
                <a:cs typeface="Geneva" charset="0"/>
              </a:rPr>
              <a:t> hos vårdens medarbetare, upplever du att din egen kompetens avseende </a:t>
            </a:r>
            <a:r>
              <a:rPr lang="sv-SE" sz="1200" kern="1200" dirty="0" err="1" smtClean="0">
                <a:solidFill>
                  <a:schemeClr val="tx1"/>
                </a:solidFill>
                <a:effectLst/>
                <a:latin typeface="Arial" pitchFamily="34" charset="0"/>
                <a:ea typeface="Geneva" pitchFamily="1" charset="-128"/>
                <a:cs typeface="Geneva" charset="0"/>
              </a:rPr>
              <a:t>ehälsa</a:t>
            </a:r>
            <a:r>
              <a:rPr lang="sv-SE" sz="1200" kern="1200" dirty="0" smtClean="0">
                <a:solidFill>
                  <a:schemeClr val="tx1"/>
                </a:solidFill>
                <a:effectLst/>
                <a:latin typeface="Arial" pitchFamily="34" charset="0"/>
                <a:ea typeface="Geneva" pitchFamily="1" charset="-128"/>
                <a:cs typeface="Geneva" charset="0"/>
              </a:rPr>
              <a:t> har ökat i och med </a:t>
            </a:r>
            <a:r>
              <a:rPr lang="sv-SE" sz="1200" kern="1200" dirty="0" err="1" smtClean="0">
                <a:solidFill>
                  <a:schemeClr val="tx1"/>
                </a:solidFill>
                <a:effectLst/>
                <a:latin typeface="Arial" pitchFamily="34" charset="0"/>
                <a:ea typeface="Geneva" pitchFamily="1" charset="-128"/>
                <a:cs typeface="Geneva" charset="0"/>
              </a:rPr>
              <a:t>eHälsalyftet</a:t>
            </a:r>
            <a:r>
              <a:rPr lang="sv-SE" sz="1200" kern="1200" dirty="0" smtClean="0">
                <a:solidFill>
                  <a:schemeClr val="tx1"/>
                </a:solidFill>
                <a:effectLst/>
                <a:latin typeface="Arial" pitchFamily="34" charset="0"/>
                <a:ea typeface="Geneva" pitchFamily="1" charset="-128"/>
                <a:cs typeface="Geneva" charset="0"/>
              </a:rPr>
              <a:t>?</a:t>
            </a:r>
          </a:p>
          <a:p>
            <a:r>
              <a:rPr lang="sv-SE" sz="1200" kern="1200" dirty="0" smtClean="0">
                <a:solidFill>
                  <a:schemeClr val="tx1"/>
                </a:solidFill>
                <a:effectLst/>
                <a:latin typeface="Arial" pitchFamily="34" charset="0"/>
                <a:ea typeface="Geneva" pitchFamily="1" charset="-128"/>
                <a:cs typeface="Geneva" charset="0"/>
              </a:rPr>
              <a:t> </a:t>
            </a:r>
          </a:p>
          <a:p>
            <a:pPr lvl="0"/>
            <a:r>
              <a:rPr lang="sv-SE" sz="1200" kern="1200" dirty="0" smtClean="0">
                <a:solidFill>
                  <a:schemeClr val="tx1"/>
                </a:solidFill>
                <a:effectLst/>
                <a:latin typeface="Arial" pitchFamily="34" charset="0"/>
                <a:ea typeface="Geneva" pitchFamily="1" charset="-128"/>
                <a:cs typeface="Geneva" charset="0"/>
              </a:rPr>
              <a:t>UL: Har det pratats mer om </a:t>
            </a:r>
            <a:r>
              <a:rPr lang="sv-SE" sz="1200" kern="1200" dirty="0" err="1" smtClean="0">
                <a:solidFill>
                  <a:schemeClr val="tx1"/>
                </a:solidFill>
                <a:effectLst/>
                <a:latin typeface="Arial" pitchFamily="34" charset="0"/>
                <a:ea typeface="Geneva" pitchFamily="1" charset="-128"/>
                <a:cs typeface="Geneva" charset="0"/>
              </a:rPr>
              <a:t>ehälsa</a:t>
            </a:r>
            <a:r>
              <a:rPr lang="sv-SE" sz="1200" kern="1200" dirty="0" smtClean="0">
                <a:solidFill>
                  <a:schemeClr val="tx1"/>
                </a:solidFill>
                <a:effectLst/>
                <a:latin typeface="Arial" pitchFamily="34" charset="0"/>
                <a:ea typeface="Geneva" pitchFamily="1" charset="-128"/>
                <a:cs typeface="Geneva" charset="0"/>
              </a:rPr>
              <a:t> på er arbetsplats efter tema 1? </a:t>
            </a:r>
          </a:p>
          <a:p>
            <a:r>
              <a:rPr lang="sv-SE" sz="1200" kern="1200" dirty="0" smtClean="0">
                <a:solidFill>
                  <a:schemeClr val="tx1"/>
                </a:solidFill>
                <a:effectLst/>
                <a:latin typeface="Arial" pitchFamily="34" charset="0"/>
                <a:ea typeface="Geneva" pitchFamily="1" charset="-128"/>
                <a:cs typeface="Geneva" charset="0"/>
              </a:rPr>
              <a:t> </a:t>
            </a:r>
          </a:p>
          <a:p>
            <a:pPr lvl="0"/>
            <a:r>
              <a:rPr lang="sv-SE" sz="1200" kern="1200" dirty="0" smtClean="0">
                <a:solidFill>
                  <a:schemeClr val="tx1"/>
                </a:solidFill>
                <a:effectLst/>
                <a:latin typeface="Arial" pitchFamily="34" charset="0"/>
                <a:ea typeface="Geneva" pitchFamily="1" charset="-128"/>
                <a:cs typeface="Geneva" charset="0"/>
              </a:rPr>
              <a:t>Chef: Hur har </a:t>
            </a:r>
            <a:r>
              <a:rPr lang="sv-SE" sz="1200" kern="1200" dirty="0" err="1" smtClean="0">
                <a:solidFill>
                  <a:schemeClr val="tx1"/>
                </a:solidFill>
                <a:effectLst/>
                <a:latin typeface="Arial" pitchFamily="34" charset="0"/>
                <a:ea typeface="Geneva" pitchFamily="1" charset="-128"/>
                <a:cs typeface="Geneva" charset="0"/>
              </a:rPr>
              <a:t>eHälsalyftet</a:t>
            </a:r>
            <a:r>
              <a:rPr lang="sv-SE" sz="1200" kern="1200" dirty="0" smtClean="0">
                <a:solidFill>
                  <a:schemeClr val="tx1"/>
                </a:solidFill>
                <a:effectLst/>
                <a:latin typeface="Arial" pitchFamily="34" charset="0"/>
                <a:ea typeface="Geneva" pitchFamily="1" charset="-128"/>
                <a:cs typeface="Geneva" charset="0"/>
              </a:rPr>
              <a:t> påverkat er arbetsplats? </a:t>
            </a:r>
          </a:p>
          <a:p>
            <a:pPr lvl="1"/>
            <a:r>
              <a:rPr lang="sv-SE" sz="1200" kern="1200" dirty="0" smtClean="0">
                <a:solidFill>
                  <a:schemeClr val="tx1"/>
                </a:solidFill>
                <a:effectLst/>
                <a:latin typeface="Arial" pitchFamily="34" charset="0"/>
                <a:ea typeface="Geneva" pitchFamily="1" charset="-128"/>
                <a:cs typeface="Geneva" charset="0"/>
              </a:rPr>
              <a:t>Har du upplevt att medarbetarnas engagemang och kunskaper avseende </a:t>
            </a:r>
            <a:r>
              <a:rPr lang="sv-SE" sz="1200" kern="1200" dirty="0" err="1" smtClean="0">
                <a:solidFill>
                  <a:schemeClr val="tx1"/>
                </a:solidFill>
                <a:effectLst/>
                <a:latin typeface="Arial" pitchFamily="34" charset="0"/>
                <a:ea typeface="Geneva" pitchFamily="1" charset="-128"/>
                <a:cs typeface="Geneva" charset="0"/>
              </a:rPr>
              <a:t>eHälsa</a:t>
            </a:r>
            <a:r>
              <a:rPr lang="sv-SE" sz="1200" kern="1200" dirty="0" smtClean="0">
                <a:solidFill>
                  <a:schemeClr val="tx1"/>
                </a:solidFill>
                <a:effectLst/>
                <a:latin typeface="Arial" pitchFamily="34" charset="0"/>
                <a:ea typeface="Geneva" pitchFamily="1" charset="-128"/>
                <a:cs typeface="Geneva" charset="0"/>
              </a:rPr>
              <a:t> har ökat? Har engagemang för verksamhetsutveckling ökat? </a:t>
            </a:r>
          </a:p>
          <a:p>
            <a:pPr lvl="1"/>
            <a:r>
              <a:rPr lang="sv-SE" sz="1200" kern="1200" dirty="0" smtClean="0">
                <a:solidFill>
                  <a:schemeClr val="tx1"/>
                </a:solidFill>
                <a:effectLst/>
                <a:latin typeface="Arial" pitchFamily="34" charset="0"/>
                <a:ea typeface="Geneva" pitchFamily="1" charset="-128"/>
                <a:cs typeface="Geneva" charset="0"/>
              </a:rPr>
              <a:t>Vilken nytta finns det för verksamheten av </a:t>
            </a:r>
            <a:r>
              <a:rPr lang="sv-SE" sz="1200" kern="1200" dirty="0" err="1" smtClean="0">
                <a:solidFill>
                  <a:schemeClr val="tx1"/>
                </a:solidFill>
                <a:effectLst/>
                <a:latin typeface="Arial" pitchFamily="34" charset="0"/>
                <a:ea typeface="Geneva" pitchFamily="1" charset="-128"/>
                <a:cs typeface="Geneva" charset="0"/>
              </a:rPr>
              <a:t>eHälsalyftet</a:t>
            </a:r>
            <a:r>
              <a:rPr lang="sv-SE" sz="1200" kern="1200" dirty="0" smtClean="0">
                <a:solidFill>
                  <a:schemeClr val="tx1"/>
                </a:solidFill>
                <a:effectLst/>
                <a:latin typeface="Arial" pitchFamily="34" charset="0"/>
                <a:ea typeface="Geneva" pitchFamily="1" charset="-128"/>
                <a:cs typeface="Geneva" charset="0"/>
              </a:rPr>
              <a:t> och hur kan du som chef dra nytta av </a:t>
            </a:r>
            <a:r>
              <a:rPr lang="sv-SE" sz="1200" kern="1200" dirty="0" err="1" smtClean="0">
                <a:solidFill>
                  <a:schemeClr val="tx1"/>
                </a:solidFill>
                <a:effectLst/>
                <a:latin typeface="Arial" pitchFamily="34" charset="0"/>
                <a:ea typeface="Geneva" pitchFamily="1" charset="-128"/>
                <a:cs typeface="Geneva" charset="0"/>
              </a:rPr>
              <a:t>eHälsalyftet</a:t>
            </a:r>
            <a:r>
              <a:rPr lang="sv-SE" sz="1200" kern="1200" dirty="0" smtClean="0">
                <a:solidFill>
                  <a:schemeClr val="tx1"/>
                </a:solidFill>
                <a:effectLst/>
                <a:latin typeface="Arial" pitchFamily="34" charset="0"/>
                <a:ea typeface="Geneva" pitchFamily="1" charset="-128"/>
                <a:cs typeface="Geneva" charset="0"/>
              </a:rPr>
              <a:t> för din verksamhet? </a:t>
            </a:r>
          </a:p>
          <a:p>
            <a:pPr lvl="1"/>
            <a:r>
              <a:rPr lang="sv-SE" sz="1200" kern="1200" dirty="0" smtClean="0">
                <a:solidFill>
                  <a:schemeClr val="tx1"/>
                </a:solidFill>
                <a:effectLst/>
                <a:latin typeface="Arial" pitchFamily="34" charset="0"/>
                <a:ea typeface="Geneva" pitchFamily="1" charset="-128"/>
                <a:cs typeface="Geneva" charset="0"/>
              </a:rPr>
              <a:t>Vad är din roll som chef i detta förändringsarbete?</a:t>
            </a:r>
            <a:endParaRPr lang="sv-SE" sz="1200" kern="1200" dirty="0">
              <a:solidFill>
                <a:schemeClr val="tx1"/>
              </a:solidFill>
              <a:effectLst/>
              <a:latin typeface="Arial" pitchFamily="34" charset="0"/>
              <a:ea typeface="Geneva" pitchFamily="1" charset="-128"/>
              <a:cs typeface="Geneva" charset="0"/>
            </a:endParaRPr>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11</a:t>
            </a:fld>
            <a:endParaRPr lang="sv-SE"/>
          </a:p>
        </p:txBody>
      </p:sp>
    </p:spTree>
    <p:extLst>
      <p:ext uri="{BB962C8B-B14F-4D97-AF65-F5344CB8AC3E}">
        <p14:creationId xmlns:p14="http://schemas.microsoft.com/office/powerpoint/2010/main" val="3000318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1" kern="1200" dirty="0" smtClean="0">
                <a:solidFill>
                  <a:schemeClr val="tx1"/>
                </a:solidFill>
                <a:effectLst/>
                <a:latin typeface="Arial" pitchFamily="34" charset="0"/>
                <a:ea typeface="Geneva" pitchFamily="1" charset="-128"/>
                <a:cs typeface="Geneva" charset="0"/>
              </a:rPr>
              <a:t>10:00 – 10:10 Pausgympa</a:t>
            </a:r>
            <a:endParaRPr lang="sv-SE" sz="1200" kern="1200" dirty="0" smtClean="0">
              <a:solidFill>
                <a:schemeClr val="tx1"/>
              </a:solidFill>
              <a:effectLst/>
              <a:latin typeface="Arial" pitchFamily="34" charset="0"/>
              <a:ea typeface="Geneva" pitchFamily="1" charset="-128"/>
              <a:cs typeface="Geneva" charset="0"/>
            </a:endParaRPr>
          </a:p>
          <a:p>
            <a:endParaRPr lang="sv-SE" dirty="0" smtClean="0"/>
          </a:p>
          <a:p>
            <a:r>
              <a:rPr lang="sv-SE" dirty="0" smtClean="0"/>
              <a:t>Nu</a:t>
            </a:r>
            <a:r>
              <a:rPr lang="sv-SE" baseline="0" dirty="0" smtClean="0"/>
              <a:t> när vi fått lite mer energi vill jag bjuda upp Mikael Ohrling på scenen, välkommen Mikael.</a:t>
            </a:r>
            <a:endParaRPr lang="sv-SE"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12</a:t>
            </a:fld>
            <a:endParaRPr lang="sv-SE"/>
          </a:p>
        </p:txBody>
      </p:sp>
    </p:spTree>
    <p:extLst>
      <p:ext uri="{BB962C8B-B14F-4D97-AF65-F5344CB8AC3E}">
        <p14:creationId xmlns:p14="http://schemas.microsoft.com/office/powerpoint/2010/main" val="1386275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Arial" pitchFamily="34" charset="0"/>
                <a:ea typeface="Geneva" pitchFamily="1" charset="-128"/>
                <a:cs typeface="Geneva" charset="0"/>
              </a:rPr>
              <a:t>10:30 – 11.15 Inspiration: Mingelpaus</a:t>
            </a:r>
            <a:r>
              <a:rPr lang="sv-SE" sz="1200" kern="1200" dirty="0" smtClean="0">
                <a:solidFill>
                  <a:schemeClr val="tx1"/>
                </a:solidFill>
                <a:effectLst/>
                <a:latin typeface="Arial" pitchFamily="34" charset="0"/>
                <a:ea typeface="Geneva" pitchFamily="1" charset="-128"/>
                <a:cs typeface="Geneva" charset="0"/>
              </a:rPr>
              <a:t/>
            </a:r>
            <a:br>
              <a:rPr lang="sv-SE" sz="1200" kern="1200" dirty="0" smtClean="0">
                <a:solidFill>
                  <a:schemeClr val="tx1"/>
                </a:solidFill>
                <a:effectLst/>
                <a:latin typeface="Arial" pitchFamily="34" charset="0"/>
                <a:ea typeface="Geneva" pitchFamily="1" charset="-128"/>
                <a:cs typeface="Geneva" charset="0"/>
              </a:rPr>
            </a:br>
            <a:endParaRPr lang="sv-SE" sz="1200" kern="1200" dirty="0" smtClean="0">
              <a:solidFill>
                <a:schemeClr val="tx1"/>
              </a:solidFill>
              <a:effectLst/>
              <a:latin typeface="Arial" pitchFamily="34" charset="0"/>
              <a:ea typeface="Geneva" pitchFamily="1" charset="-128"/>
              <a:cs typeface="Geneva" charset="0"/>
            </a:endParaRPr>
          </a:p>
          <a:p>
            <a:r>
              <a:rPr lang="sv-SE" sz="1200" kern="1200" dirty="0" smtClean="0">
                <a:solidFill>
                  <a:schemeClr val="tx1"/>
                </a:solidFill>
                <a:effectLst/>
                <a:latin typeface="Arial" pitchFamily="34" charset="0"/>
                <a:ea typeface="Geneva" pitchFamily="1" charset="-128"/>
                <a:cs typeface="Geneva" charset="0"/>
              </a:rPr>
              <a:t>Viktig del i lärande och här försöker vi främja en dialog mellan olika grupper. Ca 15 tydligt markerade och strategiskt utplacerade bord ute i foajén med flaggor, bordsställ och flaggor. Viktigt att man innan pausen uppmanar deltagarna att ta tillfället i akt och mingla. </a:t>
            </a:r>
          </a:p>
          <a:p>
            <a:r>
              <a:rPr lang="sv-SE" sz="1200" b="1" kern="1200" dirty="0" smtClean="0">
                <a:solidFill>
                  <a:schemeClr val="tx1"/>
                </a:solidFill>
                <a:effectLst/>
                <a:latin typeface="Arial" pitchFamily="34" charset="0"/>
                <a:ea typeface="Geneva" pitchFamily="1" charset="-128"/>
                <a:cs typeface="Geneva" charset="0"/>
              </a:rPr>
              <a:t>Bord för interna representanter:</a:t>
            </a:r>
            <a:r>
              <a:rPr lang="sv-SE" sz="1200" kern="1200" dirty="0" smtClean="0">
                <a:solidFill>
                  <a:schemeClr val="tx1"/>
                </a:solidFill>
                <a:effectLst/>
                <a:latin typeface="Arial" pitchFamily="34" charset="0"/>
                <a:ea typeface="Geneva" pitchFamily="1" charset="-128"/>
                <a:cs typeface="Geneva" charset="0"/>
              </a:rPr>
              <a:t> UL, PHL, Chefer, SG, PL, </a:t>
            </a:r>
          </a:p>
          <a:p>
            <a:r>
              <a:rPr lang="sv-SE" sz="1200" b="1" kern="1200" dirty="0" smtClean="0">
                <a:solidFill>
                  <a:schemeClr val="tx1"/>
                </a:solidFill>
                <a:effectLst/>
                <a:latin typeface="Arial" pitchFamily="34" charset="0"/>
                <a:ea typeface="Geneva" pitchFamily="1" charset="-128"/>
                <a:cs typeface="Geneva" charset="0"/>
              </a:rPr>
              <a:t>Bord för</a:t>
            </a:r>
            <a:r>
              <a:rPr lang="sv-SE" sz="1200" kern="1200" dirty="0" smtClean="0">
                <a:solidFill>
                  <a:schemeClr val="tx1"/>
                </a:solidFill>
                <a:effectLst/>
                <a:latin typeface="Arial" pitchFamily="34" charset="0"/>
                <a:ea typeface="Geneva" pitchFamily="1" charset="-128"/>
                <a:cs typeface="Geneva" charset="0"/>
              </a:rPr>
              <a:t> </a:t>
            </a:r>
            <a:r>
              <a:rPr lang="sv-SE" sz="1200" b="1" kern="1200" dirty="0" smtClean="0">
                <a:solidFill>
                  <a:schemeClr val="tx1"/>
                </a:solidFill>
                <a:effectLst/>
                <a:latin typeface="Arial" pitchFamily="34" charset="0"/>
                <a:ea typeface="Geneva" pitchFamily="1" charset="-128"/>
                <a:cs typeface="Geneva" charset="0"/>
              </a:rPr>
              <a:t>externa representanter:</a:t>
            </a:r>
            <a:r>
              <a:rPr lang="sv-SE" sz="1200" kern="1200" dirty="0" smtClean="0">
                <a:solidFill>
                  <a:schemeClr val="tx1"/>
                </a:solidFill>
                <a:effectLst/>
                <a:latin typeface="Arial" pitchFamily="34" charset="0"/>
                <a:ea typeface="Geneva" pitchFamily="1" charset="-128"/>
                <a:cs typeface="Geneva" charset="0"/>
              </a:rPr>
              <a:t> Ekan, KI, ESF, Fackförbund, Patientföreningar, Införandet för 1177, JVN, SKL, FVM, SLL PP </a:t>
            </a:r>
          </a:p>
          <a:p>
            <a:endParaRPr lang="sv-SE"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13</a:t>
            </a:fld>
            <a:endParaRPr lang="sv-SE"/>
          </a:p>
        </p:txBody>
      </p:sp>
    </p:spTree>
    <p:extLst>
      <p:ext uri="{BB962C8B-B14F-4D97-AF65-F5344CB8AC3E}">
        <p14:creationId xmlns:p14="http://schemas.microsoft.com/office/powerpoint/2010/main" val="1108929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Arial" pitchFamily="34" charset="0"/>
                <a:ea typeface="Geneva" pitchFamily="1" charset="-128"/>
                <a:cs typeface="Geneva" charset="0"/>
              </a:rPr>
              <a:t>11.25 – 11:45 Tema 2: Så här arbetar vi</a:t>
            </a:r>
          </a:p>
          <a:p>
            <a:endParaRPr lang="sv-SE" sz="1200" i="1"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Berättar kring arbetet med innehållet. PG är såväl PHL som FVM och SLL PP och då är det viktigt att deltagarna ser att de som tidigare pratat visionärt om samarbete faktiskt också har samarbetat. Detta ska göras mer som presentation och inte panelsamtal.</a:t>
            </a:r>
            <a:endParaRPr lang="sv-SE" sz="1200" kern="1200" dirty="0" smtClean="0">
              <a:solidFill>
                <a:schemeClr val="tx1"/>
              </a:solidFill>
              <a:effectLst/>
              <a:latin typeface="Arial" pitchFamily="34" charset="0"/>
              <a:ea typeface="Geneva" pitchFamily="1" charset="-128"/>
              <a:cs typeface="Geneva" charset="0"/>
            </a:endParaRPr>
          </a:p>
          <a:p>
            <a:pPr lvl="1"/>
            <a:r>
              <a:rPr lang="sv-SE" sz="1200" i="1" kern="1200" dirty="0" smtClean="0">
                <a:solidFill>
                  <a:schemeClr val="tx1"/>
                </a:solidFill>
                <a:effectLst/>
                <a:latin typeface="Arial" pitchFamily="34" charset="0"/>
                <a:ea typeface="Geneva" pitchFamily="1" charset="-128"/>
                <a:cs typeface="Geneva" charset="0"/>
              </a:rPr>
              <a:t>Presentera sig själva (Namn, organisation och roll)</a:t>
            </a:r>
            <a:endParaRPr lang="sv-SE" sz="1200" kern="1200" dirty="0" smtClean="0">
              <a:solidFill>
                <a:schemeClr val="tx1"/>
              </a:solidFill>
              <a:effectLst/>
              <a:latin typeface="Arial" pitchFamily="34" charset="0"/>
              <a:ea typeface="Geneva" pitchFamily="1" charset="-128"/>
              <a:cs typeface="Geneva" charset="0"/>
            </a:endParaRPr>
          </a:p>
          <a:p>
            <a:pPr lvl="1"/>
            <a:r>
              <a:rPr lang="sv-SE" sz="1200" i="1" kern="1200" dirty="0" smtClean="0">
                <a:solidFill>
                  <a:schemeClr val="tx1"/>
                </a:solidFill>
                <a:effectLst/>
                <a:latin typeface="Arial" pitchFamily="34" charset="0"/>
                <a:ea typeface="Geneva" pitchFamily="1" charset="-128"/>
                <a:cs typeface="Geneva" charset="0"/>
              </a:rPr>
              <a:t>Vilka som har deltagit i arbetet: organisationer och experter, fackliga, patientföreningar, SKL </a:t>
            </a:r>
            <a:endParaRPr lang="sv-SE" sz="1200" kern="1200" dirty="0" smtClean="0">
              <a:solidFill>
                <a:schemeClr val="tx1"/>
              </a:solidFill>
              <a:effectLst/>
              <a:latin typeface="Arial" pitchFamily="34" charset="0"/>
              <a:ea typeface="Geneva" pitchFamily="1" charset="-128"/>
              <a:cs typeface="Geneva" charset="0"/>
            </a:endParaRPr>
          </a:p>
          <a:p>
            <a:pPr lvl="1"/>
            <a:r>
              <a:rPr lang="sv-SE" sz="1200" i="1" kern="1200" dirty="0" smtClean="0">
                <a:solidFill>
                  <a:schemeClr val="tx1"/>
                </a:solidFill>
                <a:effectLst/>
                <a:latin typeface="Arial" pitchFamily="34" charset="0"/>
                <a:ea typeface="Geneva" pitchFamily="1" charset="-128"/>
                <a:cs typeface="Geneva" charset="0"/>
              </a:rPr>
              <a:t>Hur ofta har vi träffats?</a:t>
            </a:r>
            <a:endParaRPr lang="sv-SE" sz="1200" kern="1200" dirty="0" smtClean="0">
              <a:solidFill>
                <a:schemeClr val="tx1"/>
              </a:solidFill>
              <a:effectLst/>
              <a:latin typeface="Arial" pitchFamily="34" charset="0"/>
              <a:ea typeface="Geneva" pitchFamily="1" charset="-128"/>
              <a:cs typeface="Geneva" charset="0"/>
            </a:endParaRPr>
          </a:p>
          <a:p>
            <a:pPr lvl="1"/>
            <a:r>
              <a:rPr lang="sv-SE" sz="1200" i="1" kern="1200" dirty="0" smtClean="0">
                <a:solidFill>
                  <a:schemeClr val="tx1"/>
                </a:solidFill>
                <a:effectLst/>
                <a:latin typeface="Arial" pitchFamily="34" charset="0"/>
                <a:ea typeface="Geneva" pitchFamily="1" charset="-128"/>
                <a:cs typeface="Geneva" charset="0"/>
              </a:rPr>
              <a:t>Hur har vi jobbat kring innehållet och vad handlar materialet om?(kortfattat)</a:t>
            </a:r>
            <a:endParaRPr lang="sv-SE" sz="1200" kern="1200" dirty="0" smtClean="0">
              <a:solidFill>
                <a:schemeClr val="tx1"/>
              </a:solidFill>
              <a:effectLst/>
              <a:latin typeface="Arial" pitchFamily="34" charset="0"/>
              <a:ea typeface="Geneva" pitchFamily="1" charset="-128"/>
              <a:cs typeface="Geneva" charset="0"/>
            </a:endParaRPr>
          </a:p>
          <a:p>
            <a:pPr lvl="1"/>
            <a:r>
              <a:rPr lang="sv-SE" sz="1200" i="1" kern="1200" dirty="0" smtClean="0">
                <a:solidFill>
                  <a:schemeClr val="tx1"/>
                </a:solidFill>
                <a:effectLst/>
                <a:latin typeface="Arial" pitchFamily="34" charset="0"/>
                <a:ea typeface="Geneva" pitchFamily="1" charset="-128"/>
                <a:cs typeface="Geneva" charset="0"/>
              </a:rPr>
              <a:t>Skillnad på materialet jmf med tema 1; luftigare, mer interaktion? Vad har vi tänkt på den här gången jmf med förra materialet. Tagit till oss av utvärderingen, ex. att blandade medier var uppskattat</a:t>
            </a:r>
            <a:endParaRPr lang="sv-SE" sz="1200" kern="1200" dirty="0" smtClean="0">
              <a:solidFill>
                <a:schemeClr val="tx1"/>
              </a:solidFill>
              <a:effectLst/>
              <a:latin typeface="Arial" pitchFamily="34" charset="0"/>
              <a:ea typeface="Geneva" pitchFamily="1" charset="-128"/>
              <a:cs typeface="Geneva" charset="0"/>
            </a:endParaRPr>
          </a:p>
          <a:p>
            <a:pPr lvl="1"/>
            <a:r>
              <a:rPr lang="sv-SE" sz="1200" i="1" kern="1200" dirty="0" smtClean="0">
                <a:solidFill>
                  <a:schemeClr val="tx1"/>
                </a:solidFill>
                <a:effectLst/>
                <a:latin typeface="Arial" pitchFamily="34" charset="0"/>
                <a:ea typeface="Geneva" pitchFamily="1" charset="-128"/>
                <a:cs typeface="Geneva" charset="0"/>
              </a:rPr>
              <a:t>Syfte: Vad vill vi uppnå med dialogseminarium inom tema 2? Vad tror vi att organisationerna kan ha för nytta av att lära sig kring informatik, patientprocess och strukturerad vårddokumentation. </a:t>
            </a:r>
            <a:endParaRPr lang="sv-SE" sz="1200" kern="1200" dirty="0" smtClean="0">
              <a:solidFill>
                <a:schemeClr val="tx1"/>
              </a:solidFill>
              <a:effectLst/>
              <a:latin typeface="Arial" pitchFamily="34" charset="0"/>
              <a:ea typeface="Geneva" pitchFamily="1" charset="-128"/>
              <a:cs typeface="Geneva" charset="0"/>
            </a:endParaRPr>
          </a:p>
          <a:p>
            <a:pPr algn="l">
              <a:spcBef>
                <a:spcPts val="0"/>
              </a:spcBef>
            </a:pPr>
            <a:r>
              <a:rPr lang="sv-SE" sz="1200" b="1" dirty="0" smtClean="0"/>
              <a:t>Organisationsöverskridande</a:t>
            </a:r>
          </a:p>
          <a:p>
            <a:pPr algn="l">
              <a:spcBef>
                <a:spcPts val="0"/>
              </a:spcBef>
            </a:pPr>
            <a:r>
              <a:rPr lang="sv-SE" sz="1200" b="1" dirty="0" smtClean="0"/>
              <a:t>FVM</a:t>
            </a:r>
          </a:p>
          <a:p>
            <a:pPr algn="l">
              <a:spcBef>
                <a:spcPts val="0"/>
              </a:spcBef>
            </a:pPr>
            <a:r>
              <a:rPr lang="sv-SE" sz="1200" b="1" dirty="0" smtClean="0"/>
              <a:t>SLL PP</a:t>
            </a:r>
          </a:p>
          <a:p>
            <a:pPr algn="l">
              <a:spcBef>
                <a:spcPts val="0"/>
              </a:spcBef>
            </a:pPr>
            <a:r>
              <a:rPr lang="sv-SE" sz="1200" b="1" dirty="0" smtClean="0"/>
              <a:t>SKL</a:t>
            </a:r>
          </a:p>
          <a:p>
            <a:pPr algn="l">
              <a:spcBef>
                <a:spcPts val="0"/>
              </a:spcBef>
            </a:pPr>
            <a:r>
              <a:rPr lang="sv-SE" sz="1200" b="1" dirty="0" smtClean="0"/>
              <a:t>Patientföreningar</a:t>
            </a:r>
          </a:p>
          <a:p>
            <a:pPr algn="l">
              <a:spcBef>
                <a:spcPts val="0"/>
              </a:spcBef>
            </a:pPr>
            <a:r>
              <a:rPr lang="sv-SE" sz="1200" b="1" dirty="0" smtClean="0"/>
              <a:t>Fackliga representanter</a:t>
            </a:r>
          </a:p>
          <a:p>
            <a:pPr algn="l">
              <a:spcBef>
                <a:spcPts val="0"/>
              </a:spcBef>
            </a:pPr>
            <a:r>
              <a:rPr lang="sv-SE" sz="1200" b="1" dirty="0" smtClean="0"/>
              <a:t>Ca 4h/v</a:t>
            </a:r>
          </a:p>
          <a:p>
            <a:pPr algn="l">
              <a:spcBef>
                <a:spcPts val="0"/>
              </a:spcBef>
            </a:pPr>
            <a:r>
              <a:rPr lang="sv-SE" sz="1200" b="1" dirty="0" smtClean="0"/>
              <a:t>Jämfört med Tema 1</a:t>
            </a:r>
          </a:p>
          <a:p>
            <a:pPr algn="l">
              <a:spcBef>
                <a:spcPts val="0"/>
              </a:spcBef>
            </a:pPr>
            <a:r>
              <a:rPr lang="sv-SE" sz="1200" b="1" dirty="0" smtClean="0"/>
              <a:t>Syftet med Tema 2</a:t>
            </a:r>
          </a:p>
          <a:p>
            <a:pPr algn="l">
              <a:spcBef>
                <a:spcPts val="0"/>
              </a:spcBef>
            </a:pPr>
            <a:r>
              <a:rPr lang="sv-SE" sz="1200" b="1" dirty="0" smtClean="0"/>
              <a:t>Film informatik</a:t>
            </a:r>
          </a:p>
          <a:p>
            <a:endParaRPr lang="sv-SE"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14</a:t>
            </a:fld>
            <a:endParaRPr lang="sv-SE"/>
          </a:p>
        </p:txBody>
      </p:sp>
    </p:spTree>
    <p:extLst>
      <p:ext uri="{BB962C8B-B14F-4D97-AF65-F5344CB8AC3E}">
        <p14:creationId xmlns:p14="http://schemas.microsoft.com/office/powerpoint/2010/main" val="3320379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1" kern="1200" dirty="0" smtClean="0">
                <a:solidFill>
                  <a:schemeClr val="tx1"/>
                </a:solidFill>
                <a:effectLst/>
                <a:latin typeface="Arial" pitchFamily="34" charset="0"/>
                <a:ea typeface="Geneva" pitchFamily="1" charset="-128"/>
                <a:cs typeface="Geneva" charset="0"/>
              </a:rPr>
              <a:t>11:45 – 12:00 Gemensamt avslut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i="1" kern="1200" dirty="0" smtClean="0">
              <a:solidFill>
                <a:schemeClr val="tx1"/>
              </a:solidFill>
              <a:effectLst/>
              <a:latin typeface="Arial" pitchFamily="34" charset="0"/>
              <a:ea typeface="Geneva" pitchFamily="1" charset="-128"/>
              <a:cs typeface="Geneva"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i="1" kern="1200" dirty="0" smtClean="0">
                <a:solidFill>
                  <a:schemeClr val="tx1"/>
                </a:solidFill>
                <a:effectLst/>
                <a:latin typeface="Arial" pitchFamily="34" charset="0"/>
                <a:ea typeface="Geneva" pitchFamily="1" charset="-128"/>
                <a:cs typeface="Geneva" charset="0"/>
              </a:rPr>
              <a:t>Tacka mötesdeltagande för deras engagemang och säg några avslutande ord om dagen och vad vi hoppas att deltagarna fick ut av dagen. Men innan vi släpper iväg er på mingellunch vill vi med hjälp av SLL möten ställa några frågor. </a:t>
            </a:r>
            <a:endParaRPr lang="sv-SE" sz="1200" kern="1200" dirty="0" smtClean="0">
              <a:solidFill>
                <a:schemeClr val="tx1"/>
              </a:solidFill>
              <a:effectLst/>
              <a:latin typeface="Arial" pitchFamily="34" charset="0"/>
              <a:ea typeface="Geneva" pitchFamily="1" charset="-128"/>
              <a:cs typeface="Geneva" charset="0"/>
            </a:endParaRPr>
          </a:p>
          <a:p>
            <a:endParaRPr lang="sv-SE" sz="1200" kern="1200" dirty="0" smtClean="0">
              <a:solidFill>
                <a:schemeClr val="tx1"/>
              </a:solidFill>
              <a:effectLst/>
              <a:latin typeface="Arial" pitchFamily="34" charset="0"/>
              <a:ea typeface="Geneva" pitchFamily="1" charset="-128"/>
              <a:cs typeface="Geneva" charset="0"/>
            </a:endParaRPr>
          </a:p>
          <a:p>
            <a:r>
              <a:rPr lang="sv-SE" sz="1200" u="sng" kern="1200" dirty="0" smtClean="0">
                <a:solidFill>
                  <a:schemeClr val="tx1"/>
                </a:solidFill>
                <a:effectLst/>
                <a:latin typeface="Arial" pitchFamily="34" charset="0"/>
                <a:ea typeface="Geneva" pitchFamily="1" charset="-128"/>
                <a:cs typeface="Geneva" charset="0"/>
              </a:rPr>
              <a:t>Mötesapplikationen:</a:t>
            </a:r>
            <a:r>
              <a:rPr lang="sv-SE" sz="1200" kern="1200" dirty="0" smtClean="0">
                <a:solidFill>
                  <a:schemeClr val="tx1"/>
                </a:solidFill>
                <a:effectLst/>
                <a:latin typeface="Arial" pitchFamily="34" charset="0"/>
                <a:ea typeface="Geneva" pitchFamily="1" charset="-128"/>
                <a:cs typeface="Geneva" charset="0"/>
              </a:rPr>
              <a:t> Inkludera hela gruppen i dialog för reflektioner, förväntningar, förhoppningar etc. Frågor till publiken. </a:t>
            </a:r>
          </a:p>
          <a:p>
            <a:pPr marL="685800" lvl="1" indent="-228600">
              <a:buFont typeface="+mj-lt"/>
              <a:buAutoNum type="arabicPeriod"/>
            </a:pPr>
            <a:r>
              <a:rPr lang="sv-SE" sz="1200" kern="1200" dirty="0" smtClean="0">
                <a:solidFill>
                  <a:schemeClr val="tx1"/>
                </a:solidFill>
                <a:effectLst/>
                <a:latin typeface="Arial" pitchFamily="34" charset="0"/>
                <a:ea typeface="Geneva" pitchFamily="1" charset="-128"/>
                <a:cs typeface="Geneva" charset="0"/>
              </a:rPr>
              <a:t>Vad är din upplevelse av tema 1?</a:t>
            </a:r>
          </a:p>
          <a:p>
            <a:pPr marL="685800" lvl="1" indent="-228600">
              <a:buFont typeface="+mj-lt"/>
              <a:buAutoNum type="arabicPeriod"/>
            </a:pPr>
            <a:r>
              <a:rPr lang="sv-SE" sz="1200" kern="1200" dirty="0" smtClean="0">
                <a:solidFill>
                  <a:schemeClr val="tx1"/>
                </a:solidFill>
                <a:effectLst/>
                <a:latin typeface="Arial" pitchFamily="34" charset="0"/>
                <a:ea typeface="Geneva" pitchFamily="1" charset="-128"/>
                <a:cs typeface="Geneva" charset="0"/>
              </a:rPr>
              <a:t>Vad är dina förhoppningar/förväntningar inför tema 2?</a:t>
            </a:r>
          </a:p>
          <a:p>
            <a:pPr marL="685800" lvl="1" indent="-228600">
              <a:buFont typeface="+mj-lt"/>
              <a:buAutoNum type="arabicPeriod"/>
            </a:pPr>
            <a:r>
              <a:rPr lang="sv-SE" sz="1200" kern="1200" dirty="0" smtClean="0">
                <a:solidFill>
                  <a:schemeClr val="tx1"/>
                </a:solidFill>
                <a:effectLst/>
                <a:latin typeface="Arial" pitchFamily="34" charset="0"/>
                <a:ea typeface="Geneva" pitchFamily="1" charset="-128"/>
                <a:cs typeface="Geneva" charset="0"/>
              </a:rPr>
              <a:t>Andra reflektioner?</a:t>
            </a:r>
          </a:p>
          <a:p>
            <a:pPr marL="685800" lvl="1" indent="-228600">
              <a:buFont typeface="+mj-lt"/>
              <a:buAutoNum type="arabicPeriod"/>
            </a:pPr>
            <a:r>
              <a:rPr lang="sv-SE" sz="1200" kern="1200" dirty="0" smtClean="0">
                <a:solidFill>
                  <a:schemeClr val="tx1"/>
                </a:solidFill>
                <a:effectLst/>
                <a:latin typeface="Arial" pitchFamily="34" charset="0"/>
                <a:ea typeface="Geneva" pitchFamily="1" charset="-128"/>
                <a:cs typeface="Geneva" charset="0"/>
              </a:rPr>
              <a:t>Vad är din upplevelse av dagen? / Vad kan vi göra bättre till nästa gång? </a:t>
            </a:r>
          </a:p>
          <a:p>
            <a:pPr marL="685800" lvl="1" indent="-228600">
              <a:buFont typeface="+mj-lt"/>
              <a:buAutoNum type="arabicPeriod"/>
            </a:pPr>
            <a:r>
              <a:rPr lang="sv-SE" sz="1200" kern="1200" dirty="0" smtClean="0">
                <a:solidFill>
                  <a:schemeClr val="tx1"/>
                </a:solidFill>
                <a:effectLst/>
                <a:latin typeface="Arial" pitchFamily="34" charset="0"/>
                <a:ea typeface="Geneva" pitchFamily="1" charset="-128"/>
                <a:cs typeface="Geneva" charset="0"/>
              </a:rPr>
              <a:t>Är du redo för lunch? </a:t>
            </a:r>
          </a:p>
          <a:p>
            <a:endParaRPr lang="sv-SE"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16</a:t>
            </a:fld>
            <a:endParaRPr lang="sv-SE"/>
          </a:p>
        </p:txBody>
      </p:sp>
    </p:spTree>
    <p:extLst>
      <p:ext uri="{BB962C8B-B14F-4D97-AF65-F5344CB8AC3E}">
        <p14:creationId xmlns:p14="http://schemas.microsoft.com/office/powerpoint/2010/main" val="3090355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kern="1200" dirty="0" smtClean="0">
              <a:solidFill>
                <a:schemeClr val="tx1"/>
              </a:solidFill>
              <a:effectLst/>
              <a:latin typeface="Arial" pitchFamily="34" charset="0"/>
              <a:ea typeface="Geneva" pitchFamily="1" charset="-128"/>
              <a:cs typeface="Geneva" charset="0"/>
            </a:endParaRPr>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17</a:t>
            </a:fld>
            <a:endParaRPr lang="sv-SE"/>
          </a:p>
        </p:txBody>
      </p:sp>
    </p:spTree>
    <p:extLst>
      <p:ext uri="{BB962C8B-B14F-4D97-AF65-F5344CB8AC3E}">
        <p14:creationId xmlns:p14="http://schemas.microsoft.com/office/powerpoint/2010/main" val="96101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Arial" pitchFamily="34" charset="0"/>
                <a:ea typeface="Geneva" pitchFamily="1" charset="-128"/>
                <a:cs typeface="Geneva" charset="0"/>
              </a:rPr>
              <a:t>09:00-09:10 Hej och välkomna! </a:t>
            </a:r>
            <a:r>
              <a:rPr lang="sv-SE" sz="1200" kern="1200" dirty="0" smtClean="0">
                <a:solidFill>
                  <a:schemeClr val="tx1"/>
                </a:solidFill>
                <a:effectLst/>
                <a:latin typeface="Arial" pitchFamily="34" charset="0"/>
                <a:ea typeface="Geneva" pitchFamily="1" charset="-128"/>
                <a:cs typeface="Geneva" charset="0"/>
              </a:rPr>
              <a:t> </a:t>
            </a:r>
          </a:p>
          <a:p>
            <a:endParaRPr lang="sv-SE" dirty="0" smtClean="0"/>
          </a:p>
          <a:p>
            <a:pPr lvl="0"/>
            <a:r>
              <a:rPr lang="sv-SE" sz="1200" b="1" kern="1200" dirty="0" smtClean="0">
                <a:solidFill>
                  <a:schemeClr val="tx1"/>
                </a:solidFill>
                <a:effectLst/>
                <a:latin typeface="Arial" pitchFamily="34" charset="0"/>
                <a:ea typeface="Geneva" pitchFamily="1" charset="-128"/>
                <a:cs typeface="Geneva" charset="0"/>
              </a:rPr>
              <a:t>Syfte (varför har vi samlats här idag)</a:t>
            </a:r>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Vi har samlats här idag för att lyfta lärdomar från Tema 1, diskutera eHälsalyftet kopplat till digitalisering och Framtidens vårdinformation samt att ”kicka igång” Tema 2 genom att konkret berätta om innehållet. Lärandeseminarium är ett tillfälle för oss alla involverade i eHälsalyftet att samlas för dialog och kunskapsutbyte. Och vi hoppas på god dialog och kunskapsutbyte mellan alla deltagare utifrån olika roller och uppdrag och att alla går härifrån med en positiv bild inför kommande arbete.</a:t>
            </a:r>
          </a:p>
          <a:p>
            <a:endParaRPr lang="sv-SE" sz="1200" kern="1200" dirty="0" smtClean="0">
              <a:solidFill>
                <a:schemeClr val="tx1"/>
              </a:solidFill>
              <a:effectLst/>
              <a:latin typeface="Arial" pitchFamily="34" charset="0"/>
              <a:ea typeface="Geneva" pitchFamily="1" charset="-128"/>
              <a:cs typeface="Geneva" charset="0"/>
            </a:endParaRPr>
          </a:p>
          <a:p>
            <a:pPr lvl="0"/>
            <a:r>
              <a:rPr lang="sv-SE" sz="1200" b="1" kern="1200" dirty="0" smtClean="0">
                <a:solidFill>
                  <a:schemeClr val="tx1"/>
                </a:solidFill>
                <a:effectLst/>
                <a:latin typeface="Arial" pitchFamily="34" charset="0"/>
                <a:ea typeface="Geneva" pitchFamily="1" charset="-128"/>
                <a:cs typeface="Geneva" charset="0"/>
              </a:rPr>
              <a:t>Programmet för dagen </a:t>
            </a:r>
            <a:r>
              <a:rPr lang="sv-SE" sz="1200" kern="1200" dirty="0" smtClean="0">
                <a:solidFill>
                  <a:schemeClr val="tx1"/>
                </a:solidFill>
                <a:effectLst/>
                <a:latin typeface="Arial" pitchFamily="34" charset="0"/>
                <a:ea typeface="Geneva" pitchFamily="1" charset="-128"/>
                <a:cs typeface="Geneva" charset="0"/>
              </a:rPr>
              <a:t>(Vad har vi framför oss, vilka pass, pauser, fika, lunch, </a:t>
            </a:r>
            <a:r>
              <a:rPr lang="sv-SE" sz="1200" i="1" kern="1200" dirty="0" smtClean="0">
                <a:solidFill>
                  <a:schemeClr val="tx1"/>
                </a:solidFill>
                <a:effectLst/>
                <a:latin typeface="Arial" pitchFamily="34" charset="0"/>
                <a:ea typeface="Geneva" pitchFamily="1" charset="-128"/>
                <a:cs typeface="Geneva" charset="0"/>
              </a:rPr>
              <a:t>mingelpausen</a:t>
            </a:r>
            <a:r>
              <a:rPr lang="sv-SE" sz="1200" kern="1200" dirty="0" smtClean="0">
                <a:solidFill>
                  <a:schemeClr val="tx1"/>
                </a:solidFill>
                <a:effectLst/>
                <a:latin typeface="Arial" pitchFamily="34" charset="0"/>
                <a:ea typeface="Geneva" pitchFamily="1" charset="-128"/>
                <a:cs typeface="Geneva" charset="0"/>
              </a:rPr>
              <a:t>)</a:t>
            </a:r>
          </a:p>
          <a:p>
            <a:r>
              <a:rPr lang="sv-SE" sz="1200" i="1" kern="1200" dirty="0" smtClean="0">
                <a:solidFill>
                  <a:schemeClr val="tx1"/>
                </a:solidFill>
                <a:effectLst/>
                <a:latin typeface="Arial" pitchFamily="34" charset="0"/>
                <a:ea typeface="Geneva" pitchFamily="1" charset="-128"/>
                <a:cs typeface="Geneva" charset="0"/>
              </a:rPr>
              <a:t>Under några timmar framöver har vi mycket framför oss och ni kommer att få lyssna på erfarenheter som såväl våra processhandledare/ utvecklingsledare som chefer och styrgrupp har att dela med sig av. Vi kommer även att få ta del av vad våra utvärderare har fångat upp under den lärandeutvärderingen av tema 1 och deras rekommendationer inför tema 2. Mot slutet av förmiddagen kommer vår projektgrupp att berätta om tema 2 och arbetet kring innehållet. </a:t>
            </a:r>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Vi kommer att ha en mingelpaus på 45 minuter. Under mingelpausen kommer det finnas många utspridda och tydligt markerade ståbord ute i foajén. . </a:t>
            </a:r>
            <a:r>
              <a:rPr lang="sv-SE" sz="1200" b="1" i="1" kern="1200" dirty="0" smtClean="0">
                <a:solidFill>
                  <a:schemeClr val="tx1"/>
                </a:solidFill>
                <a:effectLst/>
                <a:latin typeface="Arial" pitchFamily="34" charset="0"/>
                <a:ea typeface="Geneva" pitchFamily="1" charset="-128"/>
                <a:cs typeface="Geneva" charset="0"/>
              </a:rPr>
              <a:t>Ta tillfället i akt och utnyttja pausen för att ställa eventuella frågor, dela med sig och mingla! </a:t>
            </a:r>
            <a:r>
              <a:rPr lang="sv-SE" sz="1200" i="1" kern="1200" dirty="0" smtClean="0">
                <a:solidFill>
                  <a:schemeClr val="tx1"/>
                </a:solidFill>
                <a:effectLst/>
                <a:latin typeface="Arial" pitchFamily="34" charset="0"/>
                <a:ea typeface="Geneva" pitchFamily="1" charset="-128"/>
                <a:cs typeface="Geneva" charset="0"/>
              </a:rPr>
              <a:t>Vid dessa bord kommer vi har representanter som har olika funktioner; PHL, UL, Chefer, Styrgruppsmedlemmar, ESF, Fackliga representanter, representanter från patientföreningar, FVM, SKL, SLL PP, 1177, JVN,</a:t>
            </a:r>
            <a:r>
              <a:rPr lang="sv-SE" sz="1200" i="1" kern="1200" baseline="0" dirty="0" smtClean="0">
                <a:solidFill>
                  <a:schemeClr val="tx1"/>
                </a:solidFill>
                <a:effectLst/>
                <a:latin typeface="Arial" pitchFamily="34" charset="0"/>
                <a:ea typeface="Geneva" pitchFamily="1" charset="-128"/>
                <a:cs typeface="Geneva" charset="0"/>
              </a:rPr>
              <a:t> </a:t>
            </a:r>
            <a:r>
              <a:rPr lang="sv-SE" sz="1200" i="1" kern="1200" dirty="0" smtClean="0">
                <a:solidFill>
                  <a:schemeClr val="tx1"/>
                </a:solidFill>
                <a:effectLst/>
                <a:latin typeface="Arial" pitchFamily="34" charset="0"/>
                <a:ea typeface="Geneva" pitchFamily="1" charset="-128"/>
                <a:cs typeface="Geneva" charset="0"/>
              </a:rPr>
              <a:t>Daniel F</a:t>
            </a:r>
          </a:p>
          <a:p>
            <a:endParaRPr lang="sv-SE" sz="1200" kern="1200" dirty="0" smtClean="0">
              <a:solidFill>
                <a:schemeClr val="tx1"/>
              </a:solidFill>
              <a:effectLst/>
              <a:latin typeface="Arial" pitchFamily="34" charset="0"/>
              <a:ea typeface="Geneva" pitchFamily="1" charset="-128"/>
              <a:cs typeface="Geneva" charset="0"/>
            </a:endParaRPr>
          </a:p>
          <a:p>
            <a:pPr lvl="0"/>
            <a:r>
              <a:rPr lang="sv-SE" sz="1200" b="1" kern="1200" dirty="0" smtClean="0">
                <a:solidFill>
                  <a:schemeClr val="tx1"/>
                </a:solidFill>
                <a:effectLst/>
                <a:latin typeface="Arial" pitchFamily="34" charset="0"/>
                <a:ea typeface="Geneva" pitchFamily="1" charset="-128"/>
                <a:cs typeface="Geneva" charset="0"/>
              </a:rPr>
              <a:t>Mötesapplikationen</a:t>
            </a:r>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Mötesapplikationen SLL Möten är ett digitalt hjälpmedel som vi kommer att använda oss av under dagen för att interagera alla mötesdeltagare. Instruktionerna kring användandet har skickats ut till er och jag hoppas att ni har lyckats ladda ner applikationen i era telefoner(den kan även laddas ner i privata telefoner). Vi tänkte provköra applikationen med en fråga redan nu. Om det strular för någon av er finns vår kommunikatör Tony </a:t>
            </a:r>
            <a:r>
              <a:rPr lang="sv-SE" sz="1200" i="1" kern="1200" dirty="0" err="1" smtClean="0">
                <a:solidFill>
                  <a:schemeClr val="tx1"/>
                </a:solidFill>
                <a:effectLst/>
                <a:latin typeface="Arial" pitchFamily="34" charset="0"/>
                <a:ea typeface="Geneva" pitchFamily="1" charset="-128"/>
                <a:cs typeface="Geneva" charset="0"/>
              </a:rPr>
              <a:t>Brydner</a:t>
            </a:r>
            <a:r>
              <a:rPr lang="sv-SE" sz="1200" i="1" kern="1200" dirty="0" smtClean="0">
                <a:solidFill>
                  <a:schemeClr val="tx1"/>
                </a:solidFill>
                <a:effectLst/>
                <a:latin typeface="Arial" pitchFamily="34" charset="0"/>
                <a:ea typeface="Geneva" pitchFamily="1" charset="-128"/>
                <a:cs typeface="Geneva" charset="0"/>
              </a:rPr>
              <a:t> vid registreringsdisken under kommande paus och hjälper gärna till så att alla kan vara med och delta. </a:t>
            </a:r>
            <a:endParaRPr lang="sv-SE" sz="1200"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Testa genom frågan till publiken: ”Vad har du gjort digitalt denna morgon?”</a:t>
            </a:r>
            <a:endParaRPr lang="sv-SE" sz="1200" kern="1200" dirty="0" smtClean="0">
              <a:solidFill>
                <a:schemeClr val="tx1"/>
              </a:solidFill>
              <a:effectLst/>
              <a:latin typeface="Arial" pitchFamily="34" charset="0"/>
              <a:ea typeface="Geneva" pitchFamily="1" charset="-128"/>
              <a:cs typeface="Geneva" charset="0"/>
            </a:endParaRPr>
          </a:p>
          <a:p>
            <a:endParaRPr lang="sv-SE" dirty="0" smtClean="0"/>
          </a:p>
          <a:p>
            <a:endParaRPr lang="sv-SE"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2</a:t>
            </a:fld>
            <a:endParaRPr lang="sv-SE"/>
          </a:p>
        </p:txBody>
      </p:sp>
    </p:spTree>
    <p:extLst>
      <p:ext uri="{BB962C8B-B14F-4D97-AF65-F5344CB8AC3E}">
        <p14:creationId xmlns:p14="http://schemas.microsoft.com/office/powerpoint/2010/main" val="223204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Arial" pitchFamily="34" charset="0"/>
                <a:ea typeface="Geneva" pitchFamily="1" charset="-128"/>
                <a:cs typeface="Geneva" charset="0"/>
              </a:rPr>
              <a:t>Introducerar</a:t>
            </a:r>
            <a:r>
              <a:rPr lang="sv-SE" sz="1200" b="1" kern="1200" baseline="0" dirty="0" smtClean="0">
                <a:solidFill>
                  <a:schemeClr val="tx1"/>
                </a:solidFill>
                <a:effectLst/>
                <a:latin typeface="Arial" pitchFamily="34" charset="0"/>
                <a:ea typeface="Geneva" pitchFamily="1" charset="-128"/>
                <a:cs typeface="Geneva" charset="0"/>
              </a:rPr>
              <a:t> lärande</a:t>
            </a:r>
            <a:r>
              <a:rPr lang="sv-SE" sz="1200" b="1" kern="1200" dirty="0" smtClean="0">
                <a:solidFill>
                  <a:schemeClr val="tx1"/>
                </a:solidFill>
                <a:effectLst/>
                <a:latin typeface="Arial" pitchFamily="34" charset="0"/>
                <a:ea typeface="Geneva" pitchFamily="1" charset="-128"/>
                <a:cs typeface="Geneva" charset="0"/>
              </a:rPr>
              <a:t>utvärdering</a:t>
            </a:r>
            <a:r>
              <a:rPr lang="sv-SE" sz="1200" b="1" kern="1200" baseline="0" dirty="0" smtClean="0">
                <a:solidFill>
                  <a:schemeClr val="tx1"/>
                </a:solidFill>
                <a:effectLst/>
                <a:latin typeface="Arial" pitchFamily="34" charset="0"/>
                <a:ea typeface="Geneva" pitchFamily="1" charset="-128"/>
                <a:cs typeface="Geneva" charset="0"/>
              </a:rPr>
              <a:t> och utvärderare</a:t>
            </a:r>
            <a:r>
              <a:rPr lang="sv-SE" sz="1200" b="1" kern="1200" dirty="0" smtClean="0">
                <a:solidFill>
                  <a:schemeClr val="tx1"/>
                </a:solidFill>
                <a:effectLst/>
                <a:latin typeface="Arial" pitchFamily="34" charset="0"/>
                <a:ea typeface="Geneva" pitchFamily="1" charset="-128"/>
                <a:cs typeface="Geneva" charset="0"/>
              </a:rPr>
              <a:t>(ca</a:t>
            </a:r>
            <a:r>
              <a:rPr lang="sv-SE" sz="1200" b="1" kern="1200" baseline="0" dirty="0" smtClean="0">
                <a:solidFill>
                  <a:schemeClr val="tx1"/>
                </a:solidFill>
                <a:effectLst/>
                <a:latin typeface="Arial" pitchFamily="34" charset="0"/>
                <a:ea typeface="Geneva" pitchFamily="1" charset="-128"/>
                <a:cs typeface="Geneva" charset="0"/>
              </a:rPr>
              <a:t> 2 min)</a:t>
            </a:r>
            <a:r>
              <a:rPr lang="sv-SE" sz="1200" b="1" kern="1200" dirty="0" smtClean="0">
                <a:solidFill>
                  <a:schemeClr val="tx1"/>
                </a:solidFill>
                <a:effectLst/>
                <a:latin typeface="Arial" pitchFamily="34" charset="0"/>
                <a:ea typeface="Geneva" pitchFamily="1" charset="-128"/>
                <a:cs typeface="Geneva" charset="0"/>
              </a:rPr>
              <a:t>:</a:t>
            </a:r>
          </a:p>
          <a:p>
            <a:endParaRPr lang="sv-SE" sz="1200" b="1" i="1" kern="1200" dirty="0" smtClean="0">
              <a:solidFill>
                <a:schemeClr val="tx1"/>
              </a:solidFill>
              <a:effectLst/>
              <a:latin typeface="Arial" pitchFamily="34" charset="0"/>
              <a:ea typeface="Geneva" pitchFamily="1" charset="-128"/>
              <a:cs typeface="Geneva" charset="0"/>
            </a:endParaRPr>
          </a:p>
          <a:p>
            <a:r>
              <a:rPr lang="sv-SE" sz="1200" b="1" i="1" kern="1200" dirty="0" smtClean="0">
                <a:solidFill>
                  <a:schemeClr val="tx1"/>
                </a:solidFill>
                <a:effectLst/>
                <a:latin typeface="Arial" pitchFamily="34" charset="0"/>
                <a:ea typeface="Geneva" pitchFamily="1" charset="-128"/>
                <a:cs typeface="Geneva" charset="0"/>
              </a:rPr>
              <a:t>Vad vill vi åstadkomma?</a:t>
            </a:r>
            <a:r>
              <a:rPr lang="sv-SE" sz="1200" b="1" i="1" kern="1200" baseline="0" dirty="0" smtClean="0">
                <a:solidFill>
                  <a:schemeClr val="tx1"/>
                </a:solidFill>
                <a:effectLst/>
                <a:latin typeface="Arial" pitchFamily="34" charset="0"/>
                <a:ea typeface="Geneva" pitchFamily="1" charset="-128"/>
                <a:cs typeface="Geneva" charset="0"/>
              </a:rPr>
              <a:t> </a:t>
            </a:r>
            <a:r>
              <a:rPr lang="sv-SE" sz="1200" i="1" kern="1200" dirty="0" smtClean="0">
                <a:solidFill>
                  <a:schemeClr val="tx1"/>
                </a:solidFill>
                <a:effectLst/>
                <a:latin typeface="Arial" pitchFamily="34" charset="0"/>
                <a:ea typeface="Geneva" pitchFamily="1" charset="-128"/>
                <a:cs typeface="Geneva" charset="0"/>
              </a:rPr>
              <a:t>Digitaliseringen inom hälso- och sjukvården ställer krav på oss medarbetare – vi ska anpassa oss till nya arbetssätt och lära oss att använda nya verktyg. Det kan vara en utmaning att finna tid till att följa med i utvecklingen. eHälsalyftet är en kompetensutvecklingsinsats för medarbetare vars syfte är att höja och vidareutveckla </a:t>
            </a:r>
            <a:r>
              <a:rPr lang="sv-SE" sz="1200" i="1" kern="1200" dirty="0" err="1" smtClean="0">
                <a:solidFill>
                  <a:schemeClr val="tx1"/>
                </a:solidFill>
                <a:effectLst/>
                <a:latin typeface="Arial" pitchFamily="34" charset="0"/>
                <a:ea typeface="Geneva" pitchFamily="1" charset="-128"/>
                <a:cs typeface="Geneva" charset="0"/>
              </a:rPr>
              <a:t>ehälsokompetensen</a:t>
            </a:r>
            <a:r>
              <a:rPr lang="sv-SE" sz="1200" i="1" kern="1200" dirty="0" smtClean="0">
                <a:solidFill>
                  <a:schemeClr val="tx1"/>
                </a:solidFill>
                <a:effectLst/>
                <a:latin typeface="Arial" pitchFamily="34" charset="0"/>
                <a:ea typeface="Geneva" pitchFamily="1" charset="-128"/>
                <a:cs typeface="Geneva" charset="0"/>
              </a:rPr>
              <a:t>, vilket sker genom medarbetarledda dialogseminarium där utvecklingsledare som </a:t>
            </a:r>
            <a:r>
              <a:rPr lang="sv-SE" sz="1200" i="1" kern="1200" dirty="0" err="1" smtClean="0">
                <a:solidFill>
                  <a:schemeClr val="tx1"/>
                </a:solidFill>
                <a:effectLst/>
                <a:latin typeface="Arial" pitchFamily="34" charset="0"/>
                <a:ea typeface="Geneva" pitchFamily="1" charset="-128"/>
                <a:cs typeface="Geneva" charset="0"/>
              </a:rPr>
              <a:t>faciliterar</a:t>
            </a:r>
            <a:r>
              <a:rPr lang="sv-SE" sz="1200" i="1" kern="1200" dirty="0" smtClean="0">
                <a:solidFill>
                  <a:schemeClr val="tx1"/>
                </a:solidFill>
                <a:effectLst/>
                <a:latin typeface="Arial" pitchFamily="34" charset="0"/>
                <a:ea typeface="Geneva" pitchFamily="1" charset="-128"/>
                <a:cs typeface="Geneva" charset="0"/>
              </a:rPr>
              <a:t> dialogen också ingår i ett nätverk för stöttning och kunskapsöverföring. </a:t>
            </a:r>
            <a:r>
              <a:rPr lang="sv-SE" sz="1200" i="1" u="sng" kern="1200" dirty="0" smtClean="0">
                <a:solidFill>
                  <a:schemeClr val="tx1"/>
                </a:solidFill>
                <a:effectLst/>
                <a:latin typeface="Arial" pitchFamily="34" charset="0"/>
                <a:ea typeface="Geneva" pitchFamily="1" charset="-128"/>
                <a:cs typeface="Geneva" charset="0"/>
              </a:rPr>
              <a:t>(Information</a:t>
            </a:r>
            <a:r>
              <a:rPr lang="sv-SE" sz="1200" i="1" u="sng" kern="1200" baseline="0" dirty="0" smtClean="0">
                <a:solidFill>
                  <a:schemeClr val="tx1"/>
                </a:solidFill>
                <a:effectLst/>
                <a:latin typeface="Arial" pitchFamily="34" charset="0"/>
                <a:ea typeface="Geneva" pitchFamily="1" charset="-128"/>
                <a:cs typeface="Geneva" charset="0"/>
              </a:rPr>
              <a:t> f</a:t>
            </a:r>
            <a:r>
              <a:rPr lang="sv-SE" sz="1200" i="1" u="sng" kern="1200" dirty="0" smtClean="0">
                <a:solidFill>
                  <a:schemeClr val="tx1"/>
                </a:solidFill>
                <a:effectLst/>
                <a:latin typeface="Arial" pitchFamily="34" charset="0"/>
                <a:ea typeface="Geneva" pitchFamily="1" charset="-128"/>
                <a:cs typeface="Geneva" charset="0"/>
              </a:rPr>
              <a:t>ör</a:t>
            </a:r>
            <a:r>
              <a:rPr lang="sv-SE" sz="1200" i="1" u="sng" kern="1200" baseline="0" dirty="0" smtClean="0">
                <a:solidFill>
                  <a:schemeClr val="tx1"/>
                </a:solidFill>
                <a:effectLst/>
                <a:latin typeface="Arial" pitchFamily="34" charset="0"/>
                <a:ea typeface="Geneva" pitchFamily="1" charset="-128"/>
                <a:cs typeface="Geneva" charset="0"/>
              </a:rPr>
              <a:t> nya UL/PHL och intressenter)</a:t>
            </a:r>
          </a:p>
          <a:p>
            <a:endParaRPr lang="sv-SE" sz="1200" i="1" u="sng" kern="1200" dirty="0" smtClean="0">
              <a:solidFill>
                <a:schemeClr val="tx1"/>
              </a:solidFill>
              <a:effectLst/>
              <a:latin typeface="Arial" pitchFamily="34" charset="0"/>
              <a:ea typeface="Geneva" pitchFamily="1" charset="-128"/>
              <a:cs typeface="Geneva" charset="0"/>
            </a:endParaRPr>
          </a:p>
          <a:p>
            <a:r>
              <a:rPr lang="sv-SE" sz="1200" i="1" kern="1200" dirty="0" smtClean="0">
                <a:solidFill>
                  <a:schemeClr val="tx1"/>
                </a:solidFill>
                <a:effectLst/>
                <a:latin typeface="Arial" pitchFamily="34" charset="0"/>
                <a:ea typeface="Geneva" pitchFamily="1" charset="-128"/>
                <a:cs typeface="Geneva" charset="0"/>
              </a:rPr>
              <a:t>eHälsalyftet har fem projektmål som våra externa utvärderare följer upp (visa projektmålen i presentationen). Det handlar bl.a. om minst hälften av deltagande organisationers medarbetare från respektive yrkeskategori ska delta i tre dialogseminarierar. Minst 95 % av dessa dialogseminarier ska också vara tvärprofessionella för att säkerställa kompetensöverföring inom och mellan olika yrkesgrupper. Efter dialogseminarier ska medarbetarna uppleva att deras kompetens avseende eHälsa har ökat. Nätverksmodellen tillsammans med dialogseminarier ska lägga grunden för att medarbetarna kan arbeta på ett mer resurseffektivt sätt kopplat till eHälsa. Hur vi uppfyller våra projektmål mäts löpande genom något som heter lärandeutvärdering. </a:t>
            </a:r>
            <a:endParaRPr lang="sv-SE" sz="1200" kern="1200" dirty="0" smtClean="0">
              <a:solidFill>
                <a:schemeClr val="tx1"/>
              </a:solidFill>
              <a:effectLst/>
              <a:latin typeface="Arial" pitchFamily="34" charset="0"/>
              <a:ea typeface="Geneva" pitchFamily="1" charset="-128"/>
              <a:cs typeface="Geneva" charset="0"/>
            </a:endParaRPr>
          </a:p>
          <a:p>
            <a:endParaRPr lang="sv-SE"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b="1" i="1" kern="1200" dirty="0" smtClean="0">
                <a:solidFill>
                  <a:schemeClr val="tx1"/>
                </a:solidFill>
                <a:effectLst/>
                <a:latin typeface="Arial" pitchFamily="34" charset="0"/>
                <a:ea typeface="Geneva" pitchFamily="1" charset="-128"/>
                <a:cs typeface="Geneva" charset="0"/>
              </a:rPr>
              <a:t>Hur ska vi mäta om vi åstadkommer det eller inte?: </a:t>
            </a:r>
            <a:r>
              <a:rPr lang="sv-SE" sz="1200" i="1" kern="1200" dirty="0" smtClean="0">
                <a:solidFill>
                  <a:schemeClr val="tx1"/>
                </a:solidFill>
                <a:effectLst/>
                <a:latin typeface="Arial" pitchFamily="34" charset="0"/>
                <a:ea typeface="Geneva" pitchFamily="1" charset="-128"/>
                <a:cs typeface="Geneva" charset="0"/>
              </a:rPr>
              <a:t>Lärandeutvärdering som genomförs av våra utvärderare från Ekan Management Ab och Karolinska institutet är en viktig del av lärandet. Genom lärandeutvärdering får vi löpande ta del av den uppföljningen som görs och får kunskap om vad som kan göras bättre redan under projektets gång och inte i slutet när det oftast är för sent att vidta åtgärder. Det är viktigt att vi tar till oss vad som fångas upp under utvärderingen så att kommande arbete kan bli ännu bättre. Jag vill bjuda upp Y från Ekan Management Ab och X från Karolinska institutet som kommer att berätta om de allra viktigaste resultaten från tema 1.</a:t>
            </a:r>
            <a:endParaRPr lang="sv-SE" sz="1200" kern="1200" dirty="0" smtClean="0">
              <a:solidFill>
                <a:schemeClr val="tx1"/>
              </a:solidFill>
              <a:effectLst/>
              <a:latin typeface="Arial" pitchFamily="34" charset="0"/>
              <a:ea typeface="Geneva" pitchFamily="1" charset="-128"/>
              <a:cs typeface="Geneva" charset="0"/>
            </a:endParaRPr>
          </a:p>
          <a:p>
            <a:endParaRPr lang="sv-SE" dirty="0" smtClean="0"/>
          </a:p>
          <a:p>
            <a:r>
              <a:rPr lang="sv-SE" sz="1200" b="1" kern="1200" dirty="0" smtClean="0">
                <a:solidFill>
                  <a:schemeClr val="tx1"/>
                </a:solidFill>
                <a:effectLst/>
                <a:latin typeface="Arial" pitchFamily="34" charset="0"/>
                <a:ea typeface="Geneva" pitchFamily="1" charset="-128"/>
                <a:cs typeface="Geneva" charset="0"/>
              </a:rPr>
              <a:t>09:10 – 09:30 Ekan och KI </a:t>
            </a:r>
          </a:p>
          <a:p>
            <a:endParaRPr lang="sv-SE" sz="1200" b="1" kern="1200" dirty="0" smtClean="0">
              <a:solidFill>
                <a:schemeClr val="tx1"/>
              </a:solidFill>
              <a:effectLst/>
              <a:latin typeface="Arial" pitchFamily="34" charset="0"/>
              <a:ea typeface="Geneva" pitchFamily="1" charset="-128"/>
              <a:cs typeface="Geneva" charset="0"/>
            </a:endParaRPr>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3</a:t>
            </a:fld>
            <a:endParaRPr lang="sv-SE"/>
          </a:p>
        </p:txBody>
      </p:sp>
    </p:spTree>
    <p:extLst>
      <p:ext uri="{BB962C8B-B14F-4D97-AF65-F5344CB8AC3E}">
        <p14:creationId xmlns:p14="http://schemas.microsoft.com/office/powerpoint/2010/main" val="231161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b="1" dirty="0"/>
              <a:t>Ekan börjar och CES/KI tar vid</a:t>
            </a:r>
            <a:r>
              <a:rPr lang="sv-SE" b="1" baseline="0" dirty="0"/>
              <a:t> för att sen övergå till nästa bild.</a:t>
            </a:r>
          </a:p>
          <a:p>
            <a:pPr marL="0" indent="0">
              <a:buFont typeface="Arial" panose="020B0604020202020204" pitchFamily="34" charset="0"/>
              <a:buNone/>
            </a:pPr>
            <a:endParaRPr lang="sv-SE" b="1" dirty="0"/>
          </a:p>
          <a:p>
            <a:pPr marL="171450" indent="-171450">
              <a:buFont typeface="Arial" panose="020B0604020202020204" pitchFamily="34" charset="0"/>
              <a:buChar char="•"/>
            </a:pPr>
            <a:r>
              <a:rPr lang="sv-SE" dirty="0"/>
              <a:t>Ekan och Karolinska institutet utvärderar projektet i syfte att hjälpa projektet att nå sina mål</a:t>
            </a:r>
          </a:p>
          <a:p>
            <a:pPr marL="171450" indent="-171450">
              <a:buFont typeface="Arial" panose="020B0604020202020204" pitchFamily="34" charset="0"/>
              <a:buChar char="•"/>
            </a:pPr>
            <a:r>
              <a:rPr lang="sv-SE" dirty="0"/>
              <a:t>Ekan utvärderar projektmålen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sv-SE" dirty="0"/>
              <a:t>Görs bl.a. genom enkäter till alla som deltagit vid dialogseminarierna och intervjuer med ett urval av deltagare och UL och PHL.</a:t>
            </a:r>
          </a:p>
          <a:p>
            <a:pPr marL="457200" marR="0" lvl="1"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sv-SE" dirty="0"/>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sv-SE" dirty="0"/>
              <a:t>Idag presenterar vi de viktigaste utvärderingsresultaten från tema 1</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CES/KI</a:t>
            </a:r>
            <a:r>
              <a:rPr lang="sv-SE" baseline="0" dirty="0"/>
              <a:t> </a:t>
            </a:r>
            <a:r>
              <a:rPr lang="en-GB" sz="1200" kern="1200" dirty="0" err="1">
                <a:solidFill>
                  <a:schemeClr val="tx1"/>
                </a:solidFill>
                <a:effectLst/>
                <a:latin typeface="Arial" pitchFamily="34" charset="0"/>
                <a:ea typeface="Geneva" pitchFamily="1" charset="-128"/>
                <a:cs typeface="Geneva" charset="0"/>
              </a:rPr>
              <a:t>mäter</a:t>
            </a:r>
            <a:r>
              <a:rPr lang="en-GB" sz="1200" kern="1200" dirty="0">
                <a:solidFill>
                  <a:schemeClr val="tx1"/>
                </a:solidFill>
                <a:effectLst/>
                <a:latin typeface="Arial" pitchFamily="34" charset="0"/>
                <a:ea typeface="Geneva" pitchFamily="1" charset="-128"/>
                <a:cs typeface="Geneva" charset="0"/>
              </a:rPr>
              <a:t> </a:t>
            </a:r>
            <a:r>
              <a:rPr lang="en-GB" sz="1200" kern="1200" dirty="0" err="1">
                <a:solidFill>
                  <a:schemeClr val="tx1"/>
                </a:solidFill>
                <a:effectLst/>
                <a:latin typeface="Arial" pitchFamily="34" charset="0"/>
                <a:ea typeface="Geneva" pitchFamily="1" charset="-128"/>
                <a:cs typeface="Geneva" charset="0"/>
              </a:rPr>
              <a:t>främst</a:t>
            </a:r>
            <a:r>
              <a:rPr lang="en-GB" sz="1200" kern="1200" baseline="0" dirty="0">
                <a:solidFill>
                  <a:schemeClr val="tx1"/>
                </a:solidFill>
                <a:effectLst/>
                <a:latin typeface="Arial" pitchFamily="34" charset="0"/>
                <a:ea typeface="Geneva" pitchFamily="1" charset="-128"/>
                <a:cs typeface="Geneva" charset="0"/>
              </a:rPr>
              <a:t> </a:t>
            </a:r>
            <a:r>
              <a:rPr lang="en-GB" sz="1200" kern="1200" dirty="0" err="1">
                <a:solidFill>
                  <a:schemeClr val="tx1"/>
                </a:solidFill>
                <a:effectLst/>
                <a:latin typeface="Arial" pitchFamily="34" charset="0"/>
                <a:ea typeface="Geneva" pitchFamily="1" charset="-128"/>
                <a:cs typeface="Geneva" charset="0"/>
              </a:rPr>
              <a:t>förutsättningarna</a:t>
            </a:r>
            <a:r>
              <a:rPr lang="en-GB" sz="1200" kern="1200" dirty="0">
                <a:solidFill>
                  <a:schemeClr val="tx1"/>
                </a:solidFill>
                <a:effectLst/>
                <a:latin typeface="Arial" pitchFamily="34" charset="0"/>
                <a:ea typeface="Geneva" pitchFamily="1" charset="-128"/>
                <a:cs typeface="Geneva" charset="0"/>
              </a:rPr>
              <a:t> </a:t>
            </a:r>
            <a:r>
              <a:rPr lang="en-GB" sz="1200" kern="1200" dirty="0" err="1">
                <a:solidFill>
                  <a:schemeClr val="tx1"/>
                </a:solidFill>
                <a:effectLst/>
                <a:latin typeface="Arial" pitchFamily="34" charset="0"/>
                <a:ea typeface="Geneva" pitchFamily="1" charset="-128"/>
                <a:cs typeface="Geneva" charset="0"/>
              </a:rPr>
              <a:t>för</a:t>
            </a:r>
            <a:r>
              <a:rPr lang="en-GB" sz="1200" kern="1200" dirty="0">
                <a:solidFill>
                  <a:schemeClr val="tx1"/>
                </a:solidFill>
                <a:effectLst/>
                <a:latin typeface="Arial" pitchFamily="34" charset="0"/>
                <a:ea typeface="Geneva" pitchFamily="1" charset="-128"/>
                <a:cs typeface="Geneva" charset="0"/>
              </a:rPr>
              <a:t> </a:t>
            </a:r>
            <a:r>
              <a:rPr lang="en-GB" sz="1200" kern="1200" dirty="0" err="1">
                <a:solidFill>
                  <a:schemeClr val="tx1"/>
                </a:solidFill>
                <a:effectLst/>
                <a:latin typeface="Arial" pitchFamily="34" charset="0"/>
                <a:ea typeface="Geneva" pitchFamily="1" charset="-128"/>
                <a:cs typeface="Geneva" charset="0"/>
              </a:rPr>
              <a:t>att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arbeta</a:t>
            </a:r>
            <a:r>
              <a:rPr lang="en-GB" sz="1200" kern="1200" baseline="0" dirty="0">
                <a:solidFill>
                  <a:schemeClr val="tx1"/>
                </a:solidFill>
                <a:effectLst/>
                <a:latin typeface="Arial" pitchFamily="34" charset="0"/>
                <a:ea typeface="Geneva" pitchFamily="1" charset="-128"/>
                <a:cs typeface="Geneva" charset="0"/>
              </a:rPr>
              <a:t> med </a:t>
            </a:r>
            <a:r>
              <a:rPr lang="en-GB" sz="1200" kern="1200" baseline="0" dirty="0" err="1">
                <a:solidFill>
                  <a:schemeClr val="tx1"/>
                </a:solidFill>
                <a:effectLst/>
                <a:latin typeface="Arial" pitchFamily="34" charset="0"/>
                <a:ea typeface="Geneva" pitchFamily="1" charset="-128"/>
                <a:cs typeface="Geneva" charset="0"/>
              </a:rPr>
              <a:t>eHälsalyftet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i</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organisationerna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dvs</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att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fånga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upp</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förändringar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som</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sker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i</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verksamheterna</a:t>
            </a:r>
            <a:r>
              <a:rPr lang="en-GB" sz="1200" kern="1200" baseline="0" dirty="0">
                <a:solidFill>
                  <a:schemeClr val="tx1"/>
                </a:solidFill>
                <a:effectLst/>
                <a:latin typeface="Arial" pitchFamily="34" charset="0"/>
                <a:ea typeface="Geneva" pitchFamily="1" charset="-128"/>
                <a:cs typeface="Geneva" charset="0"/>
              </a:rPr>
              <a:t> under </a:t>
            </a:r>
            <a:r>
              <a:rPr lang="en-GB" sz="1200" kern="1200" baseline="0" dirty="0" err="1">
                <a:solidFill>
                  <a:schemeClr val="tx1"/>
                </a:solidFill>
                <a:effectLst/>
                <a:latin typeface="Arial" pitchFamily="34" charset="0"/>
                <a:ea typeface="Geneva" pitchFamily="1" charset="-128"/>
                <a:cs typeface="Geneva" charset="0"/>
              </a:rPr>
              <a:t>projektets</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gång</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såsom</a:t>
            </a:r>
            <a:r>
              <a:rPr lang="en-GB" sz="1200" kern="1200" baseline="0" dirty="0">
                <a:solidFill>
                  <a:schemeClr val="tx1"/>
                </a:solidFill>
                <a:effectLst/>
                <a:latin typeface="Arial" pitchFamily="34" charset="0"/>
                <a:ea typeface="Geneva" pitchFamily="1" charset="-128"/>
                <a:cs typeface="Geneva" charset="0"/>
              </a:rPr>
              <a:t> era </a:t>
            </a:r>
            <a:r>
              <a:rPr lang="en-GB" sz="1200" kern="1200" baseline="0" dirty="0" err="1">
                <a:solidFill>
                  <a:schemeClr val="tx1"/>
                </a:solidFill>
                <a:effectLst/>
                <a:latin typeface="Arial" pitchFamily="34" charset="0"/>
                <a:ea typeface="Geneva" pitchFamily="1" charset="-128"/>
                <a:cs typeface="Geneva" charset="0"/>
              </a:rPr>
              <a:t>uppfattningar</a:t>
            </a:r>
            <a:r>
              <a:rPr lang="en-GB" sz="1200" kern="1200" baseline="0" dirty="0">
                <a:solidFill>
                  <a:schemeClr val="tx1"/>
                </a:solidFill>
                <a:effectLst/>
                <a:latin typeface="Arial" pitchFamily="34" charset="0"/>
                <a:ea typeface="Geneva" pitchFamily="1" charset="-128"/>
                <a:cs typeface="Geneva" charset="0"/>
              </a:rPr>
              <a:t> (UL </a:t>
            </a:r>
            <a:r>
              <a:rPr lang="en-GB" sz="1200" kern="1200" baseline="0" dirty="0" err="1">
                <a:solidFill>
                  <a:schemeClr val="tx1"/>
                </a:solidFill>
                <a:effectLst/>
                <a:latin typeface="Arial" pitchFamily="34" charset="0"/>
                <a:ea typeface="Geneva" pitchFamily="1" charset="-128"/>
                <a:cs typeface="Geneva" charset="0"/>
              </a:rPr>
              <a:t>och</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chefer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kring</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ert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deltagande</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i</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detta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förändringsarbete</a:t>
            </a:r>
            <a:r>
              <a:rPr lang="en-GB" sz="1200" kern="1200" baseline="0" dirty="0">
                <a:solidFill>
                  <a:schemeClr val="tx1"/>
                </a:solidFill>
                <a:effectLst/>
                <a:latin typeface="Arial" pitchFamily="34" charset="0"/>
                <a:ea typeface="Geneva" pitchFamily="1" charset="-128"/>
                <a:cs typeface="Geneva" charset="0"/>
              </a:rPr>
              <a:t>. Den information </a:t>
            </a:r>
            <a:r>
              <a:rPr lang="en-GB" sz="1200" kern="1200" baseline="0" dirty="0" err="1">
                <a:solidFill>
                  <a:schemeClr val="tx1"/>
                </a:solidFill>
                <a:effectLst/>
                <a:latin typeface="Arial" pitchFamily="34" charset="0"/>
                <a:ea typeface="Geneva" pitchFamily="1" charset="-128"/>
                <a:cs typeface="Geneva" charset="0"/>
              </a:rPr>
              <a:t>som</a:t>
            </a:r>
            <a:r>
              <a:rPr lang="en-GB" sz="1200" kern="1200" baseline="0" dirty="0">
                <a:solidFill>
                  <a:schemeClr val="tx1"/>
                </a:solidFill>
                <a:effectLst/>
                <a:latin typeface="Arial" pitchFamily="34" charset="0"/>
                <a:ea typeface="Geneva" pitchFamily="1" charset="-128"/>
                <a:cs typeface="Geneva" charset="0"/>
              </a:rPr>
              <a:t> vi </a:t>
            </a:r>
            <a:r>
              <a:rPr lang="en-GB" sz="1200" kern="1200" baseline="0" dirty="0" err="1">
                <a:solidFill>
                  <a:schemeClr val="tx1"/>
                </a:solidFill>
                <a:effectLst/>
                <a:latin typeface="Arial" pitchFamily="34" charset="0"/>
                <a:ea typeface="Geneva" pitchFamily="1" charset="-128"/>
                <a:cs typeface="Geneva" charset="0"/>
              </a:rPr>
              <a:t>får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från</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er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genom</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våra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utvärderingar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används</a:t>
            </a:r>
            <a:r>
              <a:rPr lang="en-GB" sz="1200" kern="1200" baseline="0" dirty="0">
                <a:solidFill>
                  <a:schemeClr val="tx1"/>
                </a:solidFill>
                <a:effectLst/>
                <a:latin typeface="Arial" pitchFamily="34" charset="0"/>
                <a:ea typeface="Geneva" pitchFamily="1" charset="-128"/>
                <a:cs typeface="Geneva" charset="0"/>
              </a:rPr>
              <a:t> bland </a:t>
            </a:r>
            <a:r>
              <a:rPr lang="en-GB" sz="1200" kern="1200" baseline="0" dirty="0" err="1">
                <a:solidFill>
                  <a:schemeClr val="tx1"/>
                </a:solidFill>
                <a:effectLst/>
                <a:latin typeface="Arial" pitchFamily="34" charset="0"/>
                <a:ea typeface="Geneva" pitchFamily="1" charset="-128"/>
                <a:cs typeface="Geneva" charset="0"/>
              </a:rPr>
              <a:t>annat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kommunikation</a:t>
            </a:r>
            <a:r>
              <a:rPr lang="en-GB" sz="1200" kern="1200" baseline="0" dirty="0">
                <a:solidFill>
                  <a:schemeClr val="tx1"/>
                </a:solidFill>
                <a:effectLst/>
                <a:latin typeface="Arial" pitchFamily="34" charset="0"/>
                <a:ea typeface="Geneva" pitchFamily="1" charset="-128"/>
                <a:cs typeface="Geneva" charset="0"/>
              </a:rPr>
              <a:t> till </a:t>
            </a:r>
            <a:r>
              <a:rPr lang="en-GB" sz="1200" kern="1200" baseline="0" dirty="0" err="1">
                <a:solidFill>
                  <a:schemeClr val="tx1"/>
                </a:solidFill>
                <a:effectLst/>
                <a:latin typeface="Arial" pitchFamily="34" charset="0"/>
                <a:ea typeface="Geneva" pitchFamily="1" charset="-128"/>
                <a:cs typeface="Geneva" charset="0"/>
              </a:rPr>
              <a:t>projektledningen</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att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ständigt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kunna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utveckla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och</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förbättra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förutsättningarna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för</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att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nå</a:t>
            </a:r>
            <a:r>
              <a:rPr lang="en-GB" sz="1200" kern="1200" baseline="0" dirty="0">
                <a:solidFill>
                  <a:schemeClr val="tx1"/>
                </a:solidFill>
                <a:effectLst/>
                <a:latin typeface="Arial" pitchFamily="34" charset="0"/>
                <a:ea typeface="Geneva" pitchFamily="1" charset="-128"/>
                <a:cs typeface="Geneva" charset="0"/>
              </a:rPr>
              <a:t> de </a:t>
            </a:r>
            <a:r>
              <a:rPr lang="en-GB" sz="1200" kern="1200" baseline="0" dirty="0" err="1">
                <a:solidFill>
                  <a:schemeClr val="tx1"/>
                </a:solidFill>
                <a:effectLst/>
                <a:latin typeface="Arial" pitchFamily="34" charset="0"/>
                <a:ea typeface="Geneva" pitchFamily="1" charset="-128"/>
                <a:cs typeface="Geneva" charset="0"/>
              </a:rPr>
              <a:t>långsiktiga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målen</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t.e.x</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att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ehälsalyftet</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ska</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bli</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en</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integrerad</a:t>
            </a:r>
            <a:r>
              <a:rPr lang="en-GB" sz="1200" kern="1200" baseline="0" dirty="0">
                <a:solidFill>
                  <a:schemeClr val="tx1"/>
                </a:solidFill>
                <a:effectLst/>
                <a:latin typeface="Arial" pitchFamily="34" charset="0"/>
                <a:ea typeface="Geneva" pitchFamily="1" charset="-128"/>
                <a:cs typeface="Geneva" charset="0"/>
              </a:rPr>
              <a:t> del </a:t>
            </a:r>
            <a:r>
              <a:rPr lang="en-GB" sz="1200" kern="1200" baseline="0" dirty="0" err="1">
                <a:solidFill>
                  <a:schemeClr val="tx1"/>
                </a:solidFill>
                <a:effectLst/>
                <a:latin typeface="Arial" pitchFamily="34" charset="0"/>
                <a:ea typeface="Geneva" pitchFamily="1" charset="-128"/>
                <a:cs typeface="Geneva" charset="0"/>
              </a:rPr>
              <a:t>av</a:t>
            </a:r>
            <a:r>
              <a:rPr lang="en-GB" sz="1200" kern="1200" baseline="0" dirty="0">
                <a:solidFill>
                  <a:schemeClr val="tx1"/>
                </a:solidFill>
                <a:effectLst/>
                <a:latin typeface="Arial" pitchFamily="34" charset="0"/>
                <a:ea typeface="Geneva" pitchFamily="1" charset="-128"/>
                <a:cs typeface="Geneva" charset="0"/>
              </a:rPr>
              <a:t> </a:t>
            </a:r>
            <a:r>
              <a:rPr lang="en-GB" sz="1200" kern="1200" baseline="0" dirty="0" err="1">
                <a:solidFill>
                  <a:schemeClr val="tx1"/>
                </a:solidFill>
                <a:effectLst/>
                <a:latin typeface="Arial" pitchFamily="34" charset="0"/>
                <a:ea typeface="Geneva" pitchFamily="1" charset="-128"/>
                <a:cs typeface="Geneva" charset="0"/>
              </a:rPr>
              <a:t>verksamheten</a:t>
            </a:r>
            <a:endParaRPr lang="en-GB" sz="1200" kern="1200" baseline="0" dirty="0">
              <a:solidFill>
                <a:schemeClr val="tx1"/>
              </a:solidFill>
              <a:effectLst/>
              <a:latin typeface="Arial" pitchFamily="34" charset="0"/>
              <a:ea typeface="Geneva" pitchFamily="1" charset="-128"/>
              <a:cs typeface="Geneva" charset="0"/>
            </a:endParaRPr>
          </a:p>
          <a:p>
            <a:pPr marL="0" indent="0">
              <a:buFont typeface="Arial" panose="020B0604020202020204" pitchFamily="34" charset="0"/>
              <a:buNone/>
            </a:pPr>
            <a:endParaRPr lang="en-GB" sz="1200" kern="1200" baseline="0" dirty="0">
              <a:solidFill>
                <a:schemeClr val="tx1"/>
              </a:solidFill>
              <a:effectLst/>
              <a:latin typeface="Arial" pitchFamily="34" charset="0"/>
              <a:ea typeface="Geneva" pitchFamily="1" charset="-128"/>
              <a:cs typeface="Geneva" charset="0"/>
            </a:endParaRPr>
          </a:p>
          <a:p>
            <a:pPr marL="171450" indent="-171450">
              <a:buFont typeface="Arial" panose="020B0604020202020204" pitchFamily="34" charset="0"/>
              <a:buChar char="•"/>
            </a:pPr>
            <a:r>
              <a:rPr lang="sv-SE" sz="1200" kern="1200" baseline="0" dirty="0">
                <a:solidFill>
                  <a:schemeClr val="tx1"/>
                </a:solidFill>
                <a:effectLst/>
                <a:latin typeface="Arial" pitchFamily="34" charset="0"/>
                <a:ea typeface="Geneva" pitchFamily="1" charset="-128"/>
                <a:cs typeface="Geneva" charset="0"/>
              </a:rPr>
              <a:t> Idag kommer vi att presentera ett urval av resultaten från utvärderingen som vi gjorde precis i början av projektet</a:t>
            </a:r>
            <a:endParaRPr lang="en-GB" sz="1200" kern="1200" baseline="0" dirty="0">
              <a:solidFill>
                <a:schemeClr val="tx1"/>
              </a:solidFill>
              <a:effectLst/>
              <a:latin typeface="Arial" pitchFamily="34" charset="0"/>
              <a:ea typeface="Geneva" pitchFamily="1" charset="-128"/>
              <a:cs typeface="Geneva" charset="0"/>
            </a:endParaRPr>
          </a:p>
          <a:p>
            <a:pPr marL="171450" indent="-171450">
              <a:buFont typeface="Arial" panose="020B0604020202020204" pitchFamily="34" charset="0"/>
              <a:buChar char="•"/>
            </a:pPr>
            <a:endParaRPr lang="sv-SE" baseline="0" dirty="0"/>
          </a:p>
          <a:p>
            <a:pPr marL="171450" indent="-171450">
              <a:buFont typeface="Arial" panose="020B0604020202020204" pitchFamily="34" charset="0"/>
              <a:buChar char="•"/>
            </a:pPr>
            <a:r>
              <a:rPr lang="sv-SE" dirty="0"/>
              <a:t>I mingelpausen finns vi tillgängliga vid ett bord där ni gärna får komma fram och ställa frågor.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sv-SE" baseline="0"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4</a:t>
            </a:fld>
            <a:endParaRPr lang="sv-SE"/>
          </a:p>
        </p:txBody>
      </p:sp>
    </p:spTree>
    <p:extLst>
      <p:ext uri="{BB962C8B-B14F-4D97-AF65-F5344CB8AC3E}">
        <p14:creationId xmlns:p14="http://schemas.microsoft.com/office/powerpoint/2010/main" val="1757118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sv-SE" b="0" dirty="0"/>
              <a:t>SVARSFREKVENS: 66</a:t>
            </a:r>
            <a:r>
              <a:rPr lang="sv-SE" b="0" baseline="0" dirty="0"/>
              <a:t> % UL OCH 55 % CHEFER</a:t>
            </a:r>
            <a:endParaRPr lang="sv-SE" b="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sv-SE" b="0" baseline="0" dirty="0"/>
          </a:p>
          <a:p>
            <a:r>
              <a:rPr lang="sv-SE" sz="1200" b="0" i="0" u="none" strike="noStrike" kern="1200" baseline="0" dirty="0">
                <a:solidFill>
                  <a:schemeClr val="tx1"/>
                </a:solidFill>
                <a:latin typeface="Arial" pitchFamily="34" charset="0"/>
                <a:ea typeface="Geneva" pitchFamily="1" charset="-128"/>
                <a:cs typeface="Geneva" charset="0"/>
              </a:rPr>
              <a:t>Resultaten visade att en majoritet av utvecklingsledarna vet vad </a:t>
            </a:r>
            <a:r>
              <a:rPr lang="sv-SE" sz="1200" b="0" i="0" u="none" strike="noStrike" kern="1200" baseline="0" dirty="0" err="1">
                <a:solidFill>
                  <a:schemeClr val="tx1"/>
                </a:solidFill>
                <a:latin typeface="Arial" pitchFamily="34" charset="0"/>
                <a:ea typeface="Geneva" pitchFamily="1" charset="-128"/>
                <a:cs typeface="Geneva" charset="0"/>
              </a:rPr>
              <a:t>eHälsa</a:t>
            </a:r>
            <a:r>
              <a:rPr lang="sv-SE" sz="1200" b="0" i="0" u="none" strike="noStrike" kern="1200" baseline="0" dirty="0">
                <a:solidFill>
                  <a:schemeClr val="tx1"/>
                </a:solidFill>
                <a:latin typeface="Arial" pitchFamily="34" charset="0"/>
                <a:ea typeface="Geneva" pitchFamily="1" charset="-128"/>
                <a:cs typeface="Geneva" charset="0"/>
              </a:rPr>
              <a:t> är, tycker att det är enkelt att använda och känner sig trygga med att </a:t>
            </a:r>
            <a:r>
              <a:rPr lang="en-GB" sz="1200" b="0" i="0" u="none" strike="noStrike" kern="1200" baseline="0" dirty="0" err="1">
                <a:solidFill>
                  <a:schemeClr val="tx1"/>
                </a:solidFill>
                <a:latin typeface="Arial" pitchFamily="34" charset="0"/>
                <a:ea typeface="Geneva" pitchFamily="1" charset="-128"/>
                <a:cs typeface="Geneva" charset="0"/>
              </a:rPr>
              <a:t>använda</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eHälsa</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Detta</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är</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viktigt</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då</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det</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krävs</a:t>
            </a:r>
            <a:r>
              <a:rPr lang="en-GB" sz="1200" b="0" i="0" u="none" strike="noStrike" kern="1200" baseline="0" dirty="0">
                <a:solidFill>
                  <a:schemeClr val="tx1"/>
                </a:solidFill>
                <a:latin typeface="Arial" pitchFamily="34" charset="0"/>
                <a:ea typeface="Geneva" pitchFamily="1" charset="-128"/>
                <a:cs typeface="Geneva" charset="0"/>
              </a:rPr>
              <a:t> extra </a:t>
            </a:r>
            <a:r>
              <a:rPr lang="en-GB" sz="1200" b="0" i="0" u="none" strike="noStrike" kern="1200" baseline="0" dirty="0" err="1">
                <a:solidFill>
                  <a:schemeClr val="tx1"/>
                </a:solidFill>
                <a:latin typeface="Arial" pitchFamily="34" charset="0"/>
                <a:ea typeface="Geneva" pitchFamily="1" charset="-128"/>
                <a:cs typeface="Geneva" charset="0"/>
              </a:rPr>
              <a:t>kompetens</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för</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att</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vara</a:t>
            </a:r>
            <a:r>
              <a:rPr lang="en-GB" sz="1200" b="0" i="0" u="none" strike="noStrike" kern="1200" baseline="0" dirty="0">
                <a:solidFill>
                  <a:schemeClr val="tx1"/>
                </a:solidFill>
                <a:latin typeface="Arial" pitchFamily="34" charset="0"/>
                <a:ea typeface="Geneva" pitchFamily="1" charset="-128"/>
                <a:cs typeface="Geneva" charset="0"/>
              </a:rPr>
              <a:t> UL </a:t>
            </a:r>
            <a:r>
              <a:rPr lang="en-GB" sz="1200" b="0" i="0" u="none" strike="noStrike" kern="1200" baseline="0" dirty="0" err="1">
                <a:solidFill>
                  <a:schemeClr val="tx1"/>
                </a:solidFill>
                <a:latin typeface="Arial" pitchFamily="34" charset="0"/>
                <a:ea typeface="Geneva" pitchFamily="1" charset="-128"/>
                <a:cs typeface="Geneva" charset="0"/>
              </a:rPr>
              <a:t>för</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eHälsa</a:t>
            </a:r>
            <a:r>
              <a:rPr lang="en-GB" sz="1200" b="0" i="0" u="none" strike="noStrike" kern="1200" baseline="0" dirty="0">
                <a:solidFill>
                  <a:schemeClr val="tx1"/>
                </a:solidFill>
                <a:latin typeface="Arial" pitchFamily="34" charset="0"/>
                <a:ea typeface="Geneva" pitchFamily="1" charset="-128"/>
                <a:cs typeface="Geneva" charset="0"/>
              </a:rPr>
              <a:t>.</a:t>
            </a:r>
            <a:endParaRPr lang="sv-SE" b="0" baseline="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sv-SE" b="0" baseline="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sv-SE" b="0" baseline="0" dirty="0"/>
              <a:t>Om vi ser på både ULs och chefers förväntningar av </a:t>
            </a:r>
            <a:r>
              <a:rPr lang="sv-SE" b="0" baseline="0" dirty="0" err="1"/>
              <a:t>eHälsalyftet</a:t>
            </a:r>
            <a:r>
              <a:rPr lang="sv-SE" b="0" baseline="0" dirty="0"/>
              <a:t>…</a:t>
            </a:r>
          </a:p>
          <a:p>
            <a:r>
              <a:rPr lang="sv-SE" dirty="0"/>
              <a:t>M</a:t>
            </a:r>
            <a:r>
              <a:rPr lang="sv-SE" baseline="0" dirty="0"/>
              <a:t>ajoriteten av UL (77 %) svarade även att de hade höga förväntningar på att </a:t>
            </a:r>
            <a:r>
              <a:rPr lang="sv-SE" baseline="0" dirty="0" err="1"/>
              <a:t>eHälsalyftet</a:t>
            </a:r>
            <a:r>
              <a:rPr lang="sv-SE" baseline="0" dirty="0"/>
              <a:t> och vi kan även se att förväntningarna var relativt höga för cheferna också (68 %) – vilket inkluderar förväntningar på att </a:t>
            </a:r>
            <a:r>
              <a:rPr lang="sv-SE" baseline="0" dirty="0" err="1"/>
              <a:t>eHälsalyftet</a:t>
            </a:r>
            <a:r>
              <a:rPr lang="sv-SE" baseline="0" dirty="0"/>
              <a:t> kan öka medarbetarnas kompetens i </a:t>
            </a:r>
            <a:r>
              <a:rPr lang="sv-SE" baseline="0" dirty="0" err="1"/>
              <a:t>eHälsa</a:t>
            </a:r>
            <a:r>
              <a:rPr lang="sv-SE" baseline="0" dirty="0"/>
              <a:t>, ser fram emot att delta i </a:t>
            </a:r>
            <a:r>
              <a:rPr lang="sv-SE" baseline="0" dirty="0" err="1"/>
              <a:t>eHälsalyftet</a:t>
            </a:r>
            <a:r>
              <a:rPr lang="sv-SE" baseline="0" dirty="0"/>
              <a:t> och tror på dialogseminarierna som en bra metod. Dessa resultat är positiva och mycket viktiga då forskning och en tidigare utvärdering av kompetenslyftet </a:t>
            </a:r>
            <a:r>
              <a:rPr lang="sv-SE" baseline="0" dirty="0" err="1"/>
              <a:t>eHälsa</a:t>
            </a:r>
            <a:r>
              <a:rPr lang="sv-SE" baseline="0" dirty="0"/>
              <a:t> visat att höga förväntningar ledde till hög upplevd </a:t>
            </a:r>
            <a:r>
              <a:rPr lang="sv-SE" baseline="0" dirty="0" err="1"/>
              <a:t>eHälsakompetens</a:t>
            </a:r>
            <a:r>
              <a:rPr lang="sv-SE" baseline="0" dirty="0"/>
              <a:t> och hög användning av </a:t>
            </a:r>
            <a:r>
              <a:rPr lang="sv-SE" baseline="0" dirty="0" err="1"/>
              <a:t>eHälsa</a:t>
            </a:r>
            <a:r>
              <a:rPr lang="sv-SE" baseline="0" dirty="0"/>
              <a:t>. </a:t>
            </a:r>
            <a:r>
              <a:rPr lang="sv-SE" sz="1200" b="0" i="0" u="none" strike="noStrike" kern="1200" baseline="0" dirty="0">
                <a:solidFill>
                  <a:schemeClr val="tx1"/>
                </a:solidFill>
                <a:latin typeface="Arial" pitchFamily="34" charset="0"/>
                <a:ea typeface="Geneva" pitchFamily="1" charset="-128"/>
                <a:cs typeface="Geneva" charset="0"/>
              </a:rPr>
              <a:t>För bästa resultat bör individerna vara öppna för projektets innehåll, men även för hur det implementeras.</a:t>
            </a:r>
            <a:endParaRPr lang="sv-SE" dirty="0"/>
          </a:p>
          <a:p>
            <a:endParaRPr lang="en-GB"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5</a:t>
            </a:fld>
            <a:endParaRPr lang="sv-SE"/>
          </a:p>
        </p:txBody>
      </p:sp>
    </p:spTree>
    <p:extLst>
      <p:ext uri="{BB962C8B-B14F-4D97-AF65-F5344CB8AC3E}">
        <p14:creationId xmlns:p14="http://schemas.microsoft.com/office/powerpoint/2010/main" val="94649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dirty="0"/>
              <a:t>2586 personer har besvarat enkäten, svarsfrekvens 35 %</a:t>
            </a:r>
          </a:p>
          <a:p>
            <a:pPr marL="0" indent="0">
              <a:buFont typeface="Arial" panose="020B0604020202020204" pitchFamily="34" charset="0"/>
              <a:buNone/>
            </a:pPr>
            <a:endParaRPr lang="sv-SE" dirty="0"/>
          </a:p>
          <a:p>
            <a:pPr marL="171450" indent="-171450">
              <a:buFont typeface="Arial" panose="020B0604020202020204" pitchFamily="34" charset="0"/>
              <a:buChar char="•"/>
            </a:pPr>
            <a:r>
              <a:rPr lang="sv-SE" dirty="0"/>
              <a:t>I enkäten som gått ut har vi ställt frågor kring deltagarnas kunskap om </a:t>
            </a:r>
            <a:r>
              <a:rPr lang="sv-SE" dirty="0" err="1"/>
              <a:t>eHälsa</a:t>
            </a:r>
            <a:r>
              <a:rPr lang="sv-SE" dirty="0"/>
              <a:t> innan och efter seminariet.</a:t>
            </a:r>
          </a:p>
          <a:p>
            <a:pPr marL="171450" indent="-171450">
              <a:buFont typeface="Arial" panose="020B0604020202020204" pitchFamily="34" charset="0"/>
              <a:buChar char="•"/>
            </a:pPr>
            <a:r>
              <a:rPr lang="sv-SE" dirty="0"/>
              <a:t>Jag vet vad som menas med </a:t>
            </a:r>
            <a:r>
              <a:rPr lang="sv-SE" dirty="0" err="1"/>
              <a:t>eHälsa</a:t>
            </a:r>
            <a:r>
              <a:rPr lang="sv-SE" dirty="0"/>
              <a:t> (40/83)</a:t>
            </a:r>
          </a:p>
          <a:p>
            <a:pPr marL="171450" indent="-171450">
              <a:buFont typeface="Arial" panose="020B0604020202020204" pitchFamily="34" charset="0"/>
              <a:buChar char="•"/>
            </a:pPr>
            <a:r>
              <a:rPr lang="sv-SE" dirty="0"/>
              <a:t>Jag tycker att det är enkelt att använda </a:t>
            </a:r>
            <a:r>
              <a:rPr lang="sv-SE" dirty="0" err="1"/>
              <a:t>eHälsa</a:t>
            </a:r>
            <a:r>
              <a:rPr lang="sv-SE" dirty="0"/>
              <a:t> (35/60)</a:t>
            </a:r>
          </a:p>
          <a:p>
            <a:pPr marL="171450" indent="-171450">
              <a:buFont typeface="Arial" panose="020B0604020202020204" pitchFamily="34" charset="0"/>
              <a:buChar char="•"/>
            </a:pPr>
            <a:r>
              <a:rPr lang="sv-SE" dirty="0"/>
              <a:t>Jag tycker att innehållet i dialogseminariet var relevant (71)</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sv-SE" b="0"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6</a:t>
            </a:fld>
            <a:endParaRPr lang="sv-SE"/>
          </a:p>
        </p:txBody>
      </p:sp>
    </p:spTree>
    <p:extLst>
      <p:ext uri="{BB962C8B-B14F-4D97-AF65-F5344CB8AC3E}">
        <p14:creationId xmlns:p14="http://schemas.microsoft.com/office/powerpoint/2010/main" val="2220379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buFont typeface="Arial" panose="020B0604020202020204" pitchFamily="34" charset="0"/>
              <a:buNone/>
            </a:pPr>
            <a:r>
              <a:rPr lang="sv-SE" b="1" dirty="0"/>
              <a:t>Tvärprofessionellt värdefullt</a:t>
            </a:r>
          </a:p>
          <a:p>
            <a:pPr marL="171450" lvl="0" indent="-171450">
              <a:buFont typeface="Arial" panose="020B0604020202020204" pitchFamily="34" charset="0"/>
              <a:buChar char="•"/>
            </a:pPr>
            <a:r>
              <a:rPr lang="sv-SE" dirty="0"/>
              <a:t>Flesta seminarier har tvärprofessionell närvaro med medarbetare från flera yrkeskategorier. </a:t>
            </a:r>
          </a:p>
          <a:p>
            <a:pPr marL="171450" lvl="0" indent="-171450">
              <a:buFont typeface="Arial" panose="020B0604020202020204" pitchFamily="34" charset="0"/>
              <a:buChar char="•"/>
            </a:pPr>
            <a:r>
              <a:rPr lang="sv-SE" dirty="0"/>
              <a:t>Det är positivt och har bidragit till bra dialoger </a:t>
            </a:r>
          </a:p>
          <a:p>
            <a:pPr marL="171450" lvl="0" indent="-171450">
              <a:buFont typeface="Arial" panose="020B0604020202020204" pitchFamily="34" charset="0"/>
              <a:buChar char="•"/>
            </a:pPr>
            <a:r>
              <a:rPr lang="sv-SE" dirty="0"/>
              <a:t>Läkare deltagit i mindre utsträckning, något som många anser är synd.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Arbetssituationen för läkare är väldigt pressad. Läkarcheferna kanske inte prioriterat eHälsalyftet som tillräckligt viktigt? </a:t>
            </a:r>
          </a:p>
          <a:p>
            <a:pPr marL="0" indent="0">
              <a:buFont typeface="Arial" panose="020B0604020202020204" pitchFamily="34" charset="0"/>
              <a:buNone/>
            </a:pPr>
            <a:endParaRPr lang="sv-SE" dirty="0"/>
          </a:p>
          <a:p>
            <a:pPr marL="0" lvl="0" indent="0">
              <a:buFont typeface="Arial" panose="020B0604020202020204" pitchFamily="34" charset="0"/>
              <a:buNone/>
            </a:pPr>
            <a:r>
              <a:rPr lang="sv-SE" b="1" dirty="0"/>
              <a:t>Viktigt att medarbetare använder de kunskaper de fått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u="none" dirty="0"/>
              <a:t>Majoriteten av de intervjuade medarbetarna uppger att de inte har förändrat sitt arbetssätt kopplat till </a:t>
            </a:r>
            <a:r>
              <a:rPr lang="sv-SE" b="0" u="none" dirty="0" err="1"/>
              <a:t>eHälsa</a:t>
            </a:r>
            <a:r>
              <a:rPr lang="sv-SE" b="0" u="none" dirty="0"/>
              <a:t> efter att de har deltagit vid dialogseminariet.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u="none" dirty="0"/>
              <a:t>För att projektet ska ge effekt är det viktigt att medarbetare ges </a:t>
            </a:r>
            <a:r>
              <a:rPr lang="sv-SE" b="0" dirty="0"/>
              <a:t>möjlighet att använda sina nya kunskaper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a:p>
          <a:p>
            <a:pPr marL="0" lvl="0" indent="0">
              <a:buFont typeface="Arial" panose="020B0604020202020204" pitchFamily="34" charset="0"/>
              <a:buNone/>
            </a:pPr>
            <a:r>
              <a:rPr lang="sv-SE" b="1" dirty="0"/>
              <a:t>Förankring i ledning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0" dirty="0"/>
              <a:t>Det behövs bredare förankring i de mottagande organisationerna. </a:t>
            </a:r>
          </a:p>
          <a:p>
            <a:pPr marL="171450" indent="-171450">
              <a:buFont typeface="Arial" panose="020B0604020202020204" pitchFamily="34" charset="0"/>
              <a:buChar char="•"/>
            </a:pPr>
            <a:r>
              <a:rPr lang="sv-SE" dirty="0"/>
              <a:t>Viktigt att Chefer och ledning står bakom arbetet och förstår syfte och mål, </a:t>
            </a:r>
          </a:p>
          <a:p>
            <a:pPr marL="628650" lvl="1" indent="-171450">
              <a:buFont typeface="Arial" panose="020B0604020202020204" pitchFamily="34" charset="0"/>
              <a:buChar char="•"/>
            </a:pPr>
            <a:r>
              <a:rPr lang="sv-SE" dirty="0"/>
              <a:t>Ger medarbetarna förutsättningar att delta vid dialogseminariet.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Mer intresse för projektet från ledningen samt fokus på effekter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a:t>Syftet med eHälsalyftet behöver repeteras och tydliggöras på alla chefsnivåer</a:t>
            </a:r>
          </a:p>
          <a:p>
            <a:pPr marL="171450" lvl="0" indent="-171450">
              <a:buFont typeface="Arial" panose="020B0604020202020204" pitchFamily="34" charset="0"/>
              <a:buChar char="•"/>
            </a:pPr>
            <a:r>
              <a:rPr lang="sv-SE" b="0" dirty="0"/>
              <a:t>Processhandledarna och Utvecklingsledare behöver få ett tydligare mandat</a:t>
            </a:r>
          </a:p>
          <a:p>
            <a:pPr marL="0" lvl="0" indent="0">
              <a:buFont typeface="Arial" panose="020B0604020202020204" pitchFamily="34" charset="0"/>
              <a:buNone/>
            </a:pPr>
            <a:endParaRPr lang="sv-SE" b="0" dirty="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sv-SE" b="1" baseline="0" dirty="0"/>
              <a:t>CES/KI HAKAR I DEN SISTA PUNKTEN OM TYDLIGARE FÖRANKRING I NÄSTA BILD…</a:t>
            </a:r>
            <a:endParaRPr lang="sv-SE" b="1" dirty="0"/>
          </a:p>
          <a:p>
            <a:pPr marL="0" lvl="0" indent="0">
              <a:buFont typeface="Arial" panose="020B0604020202020204" pitchFamily="34" charset="0"/>
              <a:buNone/>
            </a:pPr>
            <a:endParaRPr lang="sv-SE" b="0"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7</a:t>
            </a:fld>
            <a:endParaRPr lang="sv-SE"/>
          </a:p>
        </p:txBody>
      </p:sp>
    </p:spTree>
    <p:extLst>
      <p:ext uri="{BB962C8B-B14F-4D97-AF65-F5344CB8AC3E}">
        <p14:creationId xmlns:p14="http://schemas.microsoft.com/office/powerpoint/2010/main" val="845089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sv-SE" dirty="0"/>
              <a:t>Det finns goda förutsättningar</a:t>
            </a:r>
            <a:r>
              <a:rPr lang="sv-SE" baseline="0" dirty="0"/>
              <a:t> för </a:t>
            </a:r>
            <a:r>
              <a:rPr lang="sv-SE" baseline="0" dirty="0" err="1"/>
              <a:t>eHälsalyftet</a:t>
            </a:r>
            <a:r>
              <a:rPr lang="sv-SE" baseline="0" dirty="0"/>
              <a:t> i projektform att lyckas. </a:t>
            </a:r>
            <a:r>
              <a:rPr lang="sv-SE" dirty="0"/>
              <a:t>Våra</a:t>
            </a:r>
            <a:r>
              <a:rPr lang="sv-SE" baseline="0" dirty="0"/>
              <a:t> resultat från innan visar att förväntningar och attityder hos UL och chefer är positiva. </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sv-SE"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dirty="0"/>
              <a:t>Däremot visar resultaten att ett viktigt utvecklingsområde är att få </a:t>
            </a:r>
            <a:r>
              <a:rPr lang="sv-SE" baseline="0" dirty="0" err="1"/>
              <a:t>eHälsalyftet</a:t>
            </a:r>
            <a:r>
              <a:rPr lang="sv-SE" baseline="0" dirty="0"/>
              <a:t> att bli en del av det systematiska förbättringsarbete som utförs i verksamheterna idag, dvs att arbetet med </a:t>
            </a:r>
            <a:r>
              <a:rPr lang="sv-SE" baseline="0" dirty="0" err="1"/>
              <a:t>eHälsalyftet</a:t>
            </a:r>
            <a:r>
              <a:rPr lang="sv-SE" baseline="0" dirty="0"/>
              <a:t> inte ska vara en extra uppgift som ska göras i verksamheten. </a:t>
            </a:r>
            <a:r>
              <a:rPr lang="sv-SE" baseline="0" dirty="0" err="1"/>
              <a:t>T.ex</a:t>
            </a:r>
            <a:r>
              <a:rPr lang="sv-SE" baseline="0" dirty="0"/>
              <a:t> så upplevde endast 47% av både UL och chefer att förutsättningar finns för att arbeta med </a:t>
            </a:r>
            <a:r>
              <a:rPr lang="sv-SE" baseline="0" dirty="0" err="1"/>
              <a:t>eHälsa</a:t>
            </a:r>
            <a:r>
              <a:rPr lang="sv-SE" baseline="0" dirty="0"/>
              <a:t> på arbetsplatsen, medans  61 % av UL och 76% av cheferna upplevde att det fanns förutsättningar med att arbeta med förbättringar på arbetsplatsen.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sv-SE" baseline="0" dirty="0"/>
              <a:t>Resultaten visar även att endast hälften av de som svarat för både UL och chefer upplever att det går att anpassa </a:t>
            </a:r>
            <a:r>
              <a:rPr lang="sv-SE" baseline="0" dirty="0" err="1"/>
              <a:t>eHälsalyftet</a:t>
            </a:r>
            <a:r>
              <a:rPr lang="sv-SE" baseline="0" dirty="0"/>
              <a:t> utefter verksamhetens behov, och ännu färre anser att de har haft möjlighet att påverka innehåll och genomförande. Verksamheterna (ni = UL + Chefer) ska kunna vara mer delaktiga och anpassa genomförande och innehåll i </a:t>
            </a:r>
            <a:r>
              <a:rPr lang="sv-SE" baseline="0" dirty="0" err="1"/>
              <a:t>eHälsalyftet</a:t>
            </a:r>
            <a:r>
              <a:rPr lang="sv-SE" baseline="0" dirty="0"/>
              <a:t> i den egna verksamheten för att arbetssätten ska integreras i verksamheten och för att ni ska kunna fortsätta arbeta vidare med detta arbetssätt efter projektets slut. Om det idag saknas förutsättningar för att arbeta med </a:t>
            </a:r>
            <a:r>
              <a:rPr lang="sv-SE" baseline="0" dirty="0" err="1"/>
              <a:t>eHälsa</a:t>
            </a:r>
            <a:r>
              <a:rPr lang="sv-SE" baseline="0" dirty="0"/>
              <a:t> är det redan nu viktigt att verkligen satsa på att etablera arbetssätt för </a:t>
            </a:r>
            <a:r>
              <a:rPr lang="sv-SE" baseline="0" dirty="0" err="1"/>
              <a:t>eHälsa</a:t>
            </a:r>
            <a:r>
              <a:rPr lang="sv-SE" baseline="0" dirty="0"/>
              <a:t>. Detta betonas av t</a:t>
            </a:r>
            <a:r>
              <a:rPr lang="sv-SE" sz="1200" b="0" i="0" u="none" strike="noStrike" kern="1200" baseline="0" dirty="0">
                <a:solidFill>
                  <a:schemeClr val="tx1"/>
                </a:solidFill>
                <a:latin typeface="Arial" pitchFamily="34" charset="0"/>
                <a:ea typeface="Geneva" pitchFamily="1" charset="-128"/>
                <a:cs typeface="Geneva" charset="0"/>
              </a:rPr>
              <a:t>idigare forskning som visar att upplevelsen av passform av en implementering till verksamheten och medverkan hos nyckelpersoner som UL och chefer och stöd inom verksamheten är viktiga faktorer </a:t>
            </a:r>
            <a:r>
              <a:rPr lang="en-GB" sz="1200" b="0" i="0" u="none" strike="noStrike" kern="1200" baseline="0" dirty="0" err="1">
                <a:solidFill>
                  <a:schemeClr val="tx1"/>
                </a:solidFill>
                <a:latin typeface="Arial" pitchFamily="34" charset="0"/>
                <a:ea typeface="Geneva" pitchFamily="1" charset="-128"/>
                <a:cs typeface="Geneva" charset="0"/>
              </a:rPr>
              <a:t>för</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en</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lyckad</a:t>
            </a:r>
            <a:r>
              <a:rPr lang="en-GB" sz="1200" b="0" i="0" u="none" strike="noStrike" kern="1200" baseline="0" dirty="0">
                <a:solidFill>
                  <a:schemeClr val="tx1"/>
                </a:solidFill>
                <a:latin typeface="Arial" pitchFamily="34" charset="0"/>
                <a:ea typeface="Geneva" pitchFamily="1" charset="-128"/>
                <a:cs typeface="Geneva" charset="0"/>
              </a:rPr>
              <a:t> </a:t>
            </a:r>
            <a:r>
              <a:rPr lang="en-GB" sz="1200" b="0" i="0" u="none" strike="noStrike" kern="1200" baseline="0" dirty="0" err="1">
                <a:solidFill>
                  <a:schemeClr val="tx1"/>
                </a:solidFill>
                <a:latin typeface="Arial" pitchFamily="34" charset="0"/>
                <a:ea typeface="Geneva" pitchFamily="1" charset="-128"/>
                <a:cs typeface="Geneva" charset="0"/>
              </a:rPr>
              <a:t>implementering</a:t>
            </a:r>
            <a:r>
              <a:rPr lang="en-GB" sz="1200" b="0" i="0" u="none" strike="noStrike" kern="1200" baseline="0" dirty="0">
                <a:solidFill>
                  <a:schemeClr val="tx1"/>
                </a:solidFill>
                <a:latin typeface="Arial" pitchFamily="34" charset="0"/>
                <a:ea typeface="Geneva" pitchFamily="1" charset="-128"/>
                <a:cs typeface="Geneva" charset="0"/>
              </a:rPr>
              <a:t>. </a:t>
            </a:r>
            <a:endParaRPr lang="sv-SE" baseline="0"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8</a:t>
            </a:fld>
            <a:endParaRPr lang="sv-SE"/>
          </a:p>
        </p:txBody>
      </p:sp>
    </p:spTree>
    <p:extLst>
      <p:ext uri="{BB962C8B-B14F-4D97-AF65-F5344CB8AC3E}">
        <p14:creationId xmlns:p14="http://schemas.microsoft.com/office/powerpoint/2010/main" val="199691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b="1" baseline="0" dirty="0"/>
              <a:t>Ekan presenterar de första två punkterna, CES/KI presenterar </a:t>
            </a:r>
            <a:r>
              <a:rPr lang="sv-SE" sz="1200" b="1" baseline="0" dirty="0" smtClean="0"/>
              <a:t>den sista</a:t>
            </a:r>
            <a:endParaRPr lang="sv-SE" sz="1200" b="1" baseline="0" dirty="0"/>
          </a:p>
          <a:p>
            <a:pPr marL="0" indent="0">
              <a:buNone/>
            </a:pPr>
            <a:endParaRPr lang="sv-SE" sz="1200" baseline="0" dirty="0"/>
          </a:p>
          <a:p>
            <a:pPr marL="0" indent="0">
              <a:buNone/>
            </a:pPr>
            <a:r>
              <a:rPr lang="sv-SE" sz="1200" dirty="0"/>
              <a:t>Både resultaten i den enkät som KI skickat ut till utvecklingsledare och de intervjuer som Ekan genomfört pekar på flera gemensamma områden:</a:t>
            </a:r>
          </a:p>
          <a:p>
            <a:endParaRPr lang="sv-SE" sz="1200" dirty="0"/>
          </a:p>
          <a:p>
            <a:pPr marL="171450" indent="-171450">
              <a:buFont typeface="Arial" panose="020B0604020202020204" pitchFamily="34" charset="0"/>
              <a:buChar char="•"/>
            </a:pPr>
            <a:r>
              <a:rPr lang="sv-SE" sz="1200" dirty="0"/>
              <a:t>Utvecklingsledarnas positiva inställning är uppskattad</a:t>
            </a:r>
          </a:p>
          <a:p>
            <a:pPr marL="171450" indent="-171450">
              <a:buFont typeface="Arial" panose="020B0604020202020204" pitchFamily="34" charset="0"/>
              <a:buChar char="•"/>
            </a:pPr>
            <a:endParaRPr lang="sv-SE" sz="1200" dirty="0"/>
          </a:p>
          <a:p>
            <a:pPr marL="171450" indent="-171450">
              <a:buFont typeface="Arial" panose="020B0604020202020204" pitchFamily="34" charset="0"/>
              <a:buChar char="•"/>
            </a:pPr>
            <a:r>
              <a:rPr lang="sv-SE" sz="1200" dirty="0"/>
              <a:t>Förutsättningar för fortsatt arbete med </a:t>
            </a:r>
            <a:r>
              <a:rPr lang="sv-SE" sz="1200" dirty="0" err="1"/>
              <a:t>eHälsa</a:t>
            </a:r>
            <a:r>
              <a:rPr lang="sv-SE" sz="1200" dirty="0"/>
              <a:t> behöver förbättras för att projektet över tid ska nå önskad effekt</a:t>
            </a:r>
          </a:p>
          <a:p>
            <a:pPr marL="171450" indent="-171450">
              <a:buFont typeface="Arial" panose="020B0604020202020204" pitchFamily="34" charset="0"/>
              <a:buChar char="•"/>
            </a:pPr>
            <a:endParaRPr lang="sv-SE" sz="1200" dirty="0"/>
          </a:p>
          <a:p>
            <a:pPr marL="171450" indent="-171450">
              <a:buFont typeface="Arial" panose="020B0604020202020204" pitchFamily="34" charset="0"/>
              <a:buChar char="•"/>
            </a:pPr>
            <a:r>
              <a:rPr lang="sv-SE" sz="1200" dirty="0"/>
              <a:t>Viktigt att det är tydligt vad organisationen kan få ut av sitt deltagande i eHälsalyftet</a:t>
            </a:r>
          </a:p>
          <a:p>
            <a:pPr marL="171450" indent="-171450">
              <a:buFont typeface="Arial" panose="020B0604020202020204" pitchFamily="34" charset="0"/>
              <a:buChar char="•"/>
            </a:pPr>
            <a:endParaRPr lang="sv-SE" sz="1200" dirty="0"/>
          </a:p>
          <a:p>
            <a:pPr marL="171450" indent="-171450">
              <a:buFont typeface="Arial" panose="020B0604020202020204" pitchFamily="34" charset="0"/>
              <a:buChar char="•"/>
            </a:pPr>
            <a:r>
              <a:rPr lang="sv-SE" sz="1200" dirty="0"/>
              <a:t>Viktigt att varje arbetsplats tar reda på hur eHälsalyftet kan bli en del av verksamheten och tydliggöra vilka roller utvecklingsledare och chefer har i detta arbete</a:t>
            </a:r>
            <a:endParaRPr lang="sv-SE" sz="1200" b="1" dirty="0"/>
          </a:p>
          <a:p>
            <a:pPr marL="171450" indent="-171450">
              <a:buFont typeface="Arial" panose="020B0604020202020204" pitchFamily="34" charset="0"/>
              <a:buChar char="•"/>
            </a:pPr>
            <a:endParaRPr lang="sv-SE" sz="1200" b="1" dirty="0"/>
          </a:p>
          <a:p>
            <a:pPr marL="0" indent="0">
              <a:buFont typeface="Arial" panose="020B0604020202020204" pitchFamily="34" charset="0"/>
              <a:buNone/>
            </a:pPr>
            <a:endParaRPr lang="sv-SE" sz="1200" b="1" dirty="0"/>
          </a:p>
        </p:txBody>
      </p:sp>
      <p:sp>
        <p:nvSpPr>
          <p:cNvPr id="4" name="Platshållare för bildnummer 3"/>
          <p:cNvSpPr>
            <a:spLocks noGrp="1"/>
          </p:cNvSpPr>
          <p:nvPr>
            <p:ph type="sldNum" sz="quarter" idx="10"/>
          </p:nvPr>
        </p:nvSpPr>
        <p:spPr/>
        <p:txBody>
          <a:bodyPr/>
          <a:lstStyle/>
          <a:p>
            <a:pPr>
              <a:defRPr/>
            </a:pPr>
            <a:fld id="{3DE237F8-7095-47D1-AD93-B41ED59F381C}" type="slidenum">
              <a:rPr lang="sv-SE" smtClean="0"/>
              <a:pPr>
                <a:defRPr/>
              </a:pPr>
              <a:t>9</a:t>
            </a:fld>
            <a:endParaRPr lang="sv-SE"/>
          </a:p>
        </p:txBody>
      </p:sp>
    </p:spTree>
    <p:extLst>
      <p:ext uri="{BB962C8B-B14F-4D97-AF65-F5344CB8AC3E}">
        <p14:creationId xmlns:p14="http://schemas.microsoft.com/office/powerpoint/2010/main" val="1786779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3316397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Rubrikbild">
    <p:spTree>
      <p:nvGrpSpPr>
        <p:cNvPr id="1" name=""/>
        <p:cNvGrpSpPr/>
        <p:nvPr/>
      </p:nvGrpSpPr>
      <p:grpSpPr>
        <a:xfrm>
          <a:off x="0" y="0"/>
          <a:ext cx="0" cy="0"/>
          <a:chOff x="0" y="0"/>
          <a:chExt cx="0" cy="0"/>
        </a:xfrm>
      </p:grpSpPr>
      <p:sp>
        <p:nvSpPr>
          <p:cNvPr id="22" name="Rectangle 2"/>
          <p:cNvSpPr>
            <a:spLocks noGrp="1" noChangeArrowheads="1"/>
          </p:cNvSpPr>
          <p:nvPr>
            <p:ph type="title"/>
          </p:nvPr>
        </p:nvSpPr>
        <p:spPr bwMode="auto">
          <a:xfrm>
            <a:off x="719138" y="936625"/>
            <a:ext cx="7700962"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sv-SE" altLang="sv-SE" smtClean="0"/>
              <a:t>Klicka här för att ändra format</a:t>
            </a:r>
            <a:endParaRPr lang="sv-SE" altLang="sv-SE" dirty="0" smtClean="0"/>
          </a:p>
        </p:txBody>
      </p:sp>
      <p:sp>
        <p:nvSpPr>
          <p:cNvPr id="23" name="Rectangle 3"/>
          <p:cNvSpPr>
            <a:spLocks noGrp="1" noChangeArrowheads="1"/>
          </p:cNvSpPr>
          <p:nvPr>
            <p:ph idx="1"/>
          </p:nvPr>
        </p:nvSpPr>
        <p:spPr bwMode="auto">
          <a:xfrm>
            <a:off x="719138" y="2063750"/>
            <a:ext cx="7700962"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15" name="Rectangle 24"/>
          <p:cNvSpPr>
            <a:spLocks noChangeArrowheads="1"/>
          </p:cNvSpPr>
          <p:nvPr userDrawn="1"/>
        </p:nvSpPr>
        <p:spPr bwMode="auto">
          <a:xfrm>
            <a:off x="0" y="-416"/>
            <a:ext cx="9144000" cy="719137"/>
          </a:xfrm>
          <a:prstGeom prst="rect">
            <a:avLst/>
          </a:prstGeom>
          <a:solidFill>
            <a:srgbClr val="E9E3DC"/>
          </a:solidFill>
          <a:ln>
            <a:noFill/>
          </a:ln>
          <a:extLst/>
        </p:spPr>
        <p:txBody>
          <a:bodyPr wrap="none" anchor="ctr">
            <a:spAutoFit/>
          </a:bodyPr>
          <a:lstStyle>
            <a:lvl1pPr>
              <a:defRPr sz="2200">
                <a:solidFill>
                  <a:schemeClr val="tx1"/>
                </a:solidFill>
                <a:latin typeface="Verdana" pitchFamily="34" charset="0"/>
                <a:ea typeface="Geneva" charset="0"/>
                <a:cs typeface="Geneva" charset="0"/>
              </a:defRPr>
            </a:lvl1pPr>
            <a:lvl2pPr marL="742950" indent="-285750">
              <a:defRPr sz="2200">
                <a:solidFill>
                  <a:schemeClr val="tx1"/>
                </a:solidFill>
                <a:latin typeface="Verdana" pitchFamily="34" charset="0"/>
                <a:ea typeface="Geneva" charset="0"/>
                <a:cs typeface="Geneva" charset="0"/>
              </a:defRPr>
            </a:lvl2pPr>
            <a:lvl3pPr marL="1143000" indent="-228600">
              <a:defRPr sz="2200">
                <a:solidFill>
                  <a:schemeClr val="tx1"/>
                </a:solidFill>
                <a:latin typeface="Verdana" pitchFamily="34" charset="0"/>
                <a:ea typeface="Geneva" charset="0"/>
                <a:cs typeface="Geneva" charset="0"/>
              </a:defRPr>
            </a:lvl3pPr>
            <a:lvl4pPr marL="1600200" indent="-228600">
              <a:defRPr sz="2200">
                <a:solidFill>
                  <a:schemeClr val="tx1"/>
                </a:solidFill>
                <a:latin typeface="Verdana" pitchFamily="34" charset="0"/>
                <a:ea typeface="Geneva" charset="0"/>
                <a:cs typeface="Geneva" charset="0"/>
              </a:defRPr>
            </a:lvl4pPr>
            <a:lvl5pPr marL="2057400" indent="-228600">
              <a:defRPr sz="2200">
                <a:solidFill>
                  <a:schemeClr val="tx1"/>
                </a:solidFill>
                <a:latin typeface="Verdana" pitchFamily="34" charset="0"/>
                <a:ea typeface="Geneva" charset="0"/>
                <a:cs typeface="Geneva" charset="0"/>
              </a:defRPr>
            </a:lvl5pPr>
            <a:lvl6pPr marL="25146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6pPr>
            <a:lvl7pPr marL="29718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7pPr>
            <a:lvl8pPr marL="34290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8pPr>
            <a:lvl9pPr marL="38862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9pPr>
          </a:lstStyle>
          <a:p>
            <a:pPr>
              <a:defRPr/>
            </a:pPr>
            <a:endParaRPr lang="sv-SE" altLang="sv-SE" smtClean="0"/>
          </a:p>
        </p:txBody>
      </p:sp>
      <p:grpSp>
        <p:nvGrpSpPr>
          <p:cNvPr id="16" name="Grupp 15"/>
          <p:cNvGrpSpPr/>
          <p:nvPr userDrawn="1"/>
        </p:nvGrpSpPr>
        <p:grpSpPr>
          <a:xfrm>
            <a:off x="9023022" y="2063"/>
            <a:ext cx="120981" cy="624495"/>
            <a:chOff x="9039727" y="6142038"/>
            <a:chExt cx="108287" cy="558969"/>
          </a:xfrm>
        </p:grpSpPr>
        <p:sp>
          <p:nvSpPr>
            <p:cNvPr id="17" name="Rektangel 16"/>
            <p:cNvSpPr/>
            <p:nvPr userDrawn="1"/>
          </p:nvSpPr>
          <p:spPr bwMode="auto">
            <a:xfrm>
              <a:off x="9039730" y="6142038"/>
              <a:ext cx="108284" cy="108284"/>
            </a:xfrm>
            <a:prstGeom prst="rect">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sp>
          <p:nvSpPr>
            <p:cNvPr id="18" name="Rektangel 17"/>
            <p:cNvSpPr/>
            <p:nvPr userDrawn="1"/>
          </p:nvSpPr>
          <p:spPr bwMode="auto">
            <a:xfrm>
              <a:off x="9039727" y="6294438"/>
              <a:ext cx="108284" cy="108284"/>
            </a:xfrm>
            <a:prstGeom prst="rect">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sp>
          <p:nvSpPr>
            <p:cNvPr id="19" name="Rektangel 18"/>
            <p:cNvSpPr/>
            <p:nvPr userDrawn="1"/>
          </p:nvSpPr>
          <p:spPr bwMode="auto">
            <a:xfrm>
              <a:off x="9039730" y="6446651"/>
              <a:ext cx="108284" cy="108284"/>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sp>
          <p:nvSpPr>
            <p:cNvPr id="20" name="Rektangel 19"/>
            <p:cNvSpPr/>
            <p:nvPr userDrawn="1"/>
          </p:nvSpPr>
          <p:spPr bwMode="auto">
            <a:xfrm>
              <a:off x="9039730" y="6592723"/>
              <a:ext cx="108284" cy="108284"/>
            </a:xfrm>
            <a:prstGeom prst="rect">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grpSp>
      <p:pic>
        <p:nvPicPr>
          <p:cNvPr id="21" name="Picture 2" descr="G:\Information-Kommunikation\Grafiskt_material\SLL_logotyper\png\sll_rgb_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7956" y="189438"/>
            <a:ext cx="2598737" cy="40782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43" descr="eHalsa-linje-ro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5858085"/>
            <a:ext cx="1457325" cy="9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ruta 23"/>
          <p:cNvSpPr txBox="1"/>
          <p:nvPr userDrawn="1"/>
        </p:nvSpPr>
        <p:spPr>
          <a:xfrm>
            <a:off x="3668891" y="6635277"/>
            <a:ext cx="4341633" cy="215444"/>
          </a:xfrm>
          <a:prstGeom prst="rect">
            <a:avLst/>
          </a:prstGeom>
          <a:noFill/>
        </p:spPr>
        <p:txBody>
          <a:bodyPr wrap="square" rtlCol="0">
            <a:spAutoFit/>
          </a:bodyPr>
          <a:lstStyle/>
          <a:p>
            <a:pPr algn="r"/>
            <a:r>
              <a:rPr lang="sv-SE" sz="800" dirty="0" smtClean="0">
                <a:solidFill>
                  <a:srgbClr val="000000"/>
                </a:solidFill>
              </a:rPr>
              <a:t>Detta projektet medfinansieras av Europeiska unionen/Europeiska socialfonden</a:t>
            </a:r>
            <a:endParaRPr lang="sv-SE" sz="800" dirty="0">
              <a:solidFill>
                <a:srgbClr val="000000"/>
              </a:solidFill>
            </a:endParaRPr>
          </a:p>
        </p:txBody>
      </p:sp>
      <p:pic>
        <p:nvPicPr>
          <p:cNvPr id="26" name="Bildobjekt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10524" y="5926006"/>
            <a:ext cx="1044411" cy="878631"/>
          </a:xfrm>
          <a:prstGeom prst="rect">
            <a:avLst/>
          </a:prstGeom>
        </p:spPr>
      </p:pic>
    </p:spTree>
    <p:extLst>
      <p:ext uri="{BB962C8B-B14F-4D97-AF65-F5344CB8AC3E}">
        <p14:creationId xmlns:p14="http://schemas.microsoft.com/office/powerpoint/2010/main" val="15176160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457200" y="22479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innehåll 3"/>
          <p:cNvSpPr>
            <a:spLocks noGrp="1"/>
          </p:cNvSpPr>
          <p:nvPr>
            <p:ph sz="half" idx="2"/>
          </p:nvPr>
        </p:nvSpPr>
        <p:spPr>
          <a:xfrm>
            <a:off x="4648200" y="22479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859017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750888"/>
            <a:ext cx="8229600" cy="1143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00201"/>
            <a:ext cx="4038600" cy="2195622"/>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0" name="Platshållare för innehåll 3"/>
          <p:cNvSpPr>
            <a:spLocks noGrp="1"/>
          </p:cNvSpPr>
          <p:nvPr>
            <p:ph sz="half" idx="10"/>
          </p:nvPr>
        </p:nvSpPr>
        <p:spPr>
          <a:xfrm>
            <a:off x="4662371" y="3932366"/>
            <a:ext cx="4038600" cy="2195622"/>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39559729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dirty="0"/>
          </a:p>
        </p:txBody>
      </p:sp>
      <p:sp>
        <p:nvSpPr>
          <p:cNvPr id="3" name="Platshållare för text 2"/>
          <p:cNvSpPr>
            <a:spLocks noGrp="1"/>
          </p:cNvSpPr>
          <p:nvPr>
            <p:ph type="body" idx="1" hasCustomPrompt="1"/>
          </p:nvPr>
        </p:nvSpPr>
        <p:spPr>
          <a:xfrm>
            <a:off x="457200" y="1535113"/>
            <a:ext cx="4040188" cy="639762"/>
          </a:xfrm>
        </p:spPr>
        <p:txBody>
          <a:bodyPr anchor="b">
            <a:noAutofit/>
          </a:bodyPr>
          <a:lstStyle>
            <a:lvl1pPr marL="0" indent="0">
              <a:buNone/>
              <a:defRPr sz="18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för att lägga till Rubrik</a:t>
            </a:r>
          </a:p>
        </p:txBody>
      </p:sp>
      <p:sp>
        <p:nvSpPr>
          <p:cNvPr id="4" name="Platshållare för innehåll 3"/>
          <p:cNvSpPr>
            <a:spLocks noGrp="1"/>
          </p:cNvSpPr>
          <p:nvPr>
            <p:ph sz="half" idx="2"/>
          </p:nvPr>
        </p:nvSpPr>
        <p:spPr>
          <a:xfrm>
            <a:off x="457200" y="2174875"/>
            <a:ext cx="4040188"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hasCustomPrompt="1"/>
          </p:nvPr>
        </p:nvSpPr>
        <p:spPr>
          <a:xfrm>
            <a:off x="4645025" y="1535113"/>
            <a:ext cx="4041775"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Klicka för att lägga till Rubrik</a:t>
            </a:r>
          </a:p>
        </p:txBody>
      </p:sp>
      <p:sp>
        <p:nvSpPr>
          <p:cNvPr id="6" name="Platshållare för innehåll 5"/>
          <p:cNvSpPr>
            <a:spLocks noGrp="1"/>
          </p:cNvSpPr>
          <p:nvPr>
            <p:ph sz="quarter" idx="4"/>
          </p:nvPr>
        </p:nvSpPr>
        <p:spPr>
          <a:xfrm>
            <a:off x="4645025" y="2174875"/>
            <a:ext cx="4041775" cy="3951288"/>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24683648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873125"/>
            <a:ext cx="3008313" cy="1162050"/>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3575050" y="873125"/>
            <a:ext cx="511175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0" y="203517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8899001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24"/>
          <p:cNvSpPr>
            <a:spLocks noChangeArrowheads="1"/>
          </p:cNvSpPr>
          <p:nvPr/>
        </p:nvSpPr>
        <p:spPr bwMode="auto">
          <a:xfrm>
            <a:off x="0" y="-416"/>
            <a:ext cx="9144000" cy="719137"/>
          </a:xfrm>
          <a:prstGeom prst="rect">
            <a:avLst/>
          </a:prstGeom>
          <a:solidFill>
            <a:srgbClr val="E9E3DC"/>
          </a:solidFill>
          <a:ln>
            <a:noFill/>
          </a:ln>
          <a:extLst/>
        </p:spPr>
        <p:txBody>
          <a:bodyPr wrap="none" anchor="ctr">
            <a:spAutoFit/>
          </a:bodyPr>
          <a:lstStyle>
            <a:lvl1pPr>
              <a:defRPr sz="2200">
                <a:solidFill>
                  <a:schemeClr val="tx1"/>
                </a:solidFill>
                <a:latin typeface="Verdana" pitchFamily="34" charset="0"/>
                <a:ea typeface="Geneva" charset="0"/>
                <a:cs typeface="Geneva" charset="0"/>
              </a:defRPr>
            </a:lvl1pPr>
            <a:lvl2pPr marL="742950" indent="-285750">
              <a:defRPr sz="2200">
                <a:solidFill>
                  <a:schemeClr val="tx1"/>
                </a:solidFill>
                <a:latin typeface="Verdana" pitchFamily="34" charset="0"/>
                <a:ea typeface="Geneva" charset="0"/>
                <a:cs typeface="Geneva" charset="0"/>
              </a:defRPr>
            </a:lvl2pPr>
            <a:lvl3pPr marL="1143000" indent="-228600">
              <a:defRPr sz="2200">
                <a:solidFill>
                  <a:schemeClr val="tx1"/>
                </a:solidFill>
                <a:latin typeface="Verdana" pitchFamily="34" charset="0"/>
                <a:ea typeface="Geneva" charset="0"/>
                <a:cs typeface="Geneva" charset="0"/>
              </a:defRPr>
            </a:lvl3pPr>
            <a:lvl4pPr marL="1600200" indent="-228600">
              <a:defRPr sz="2200">
                <a:solidFill>
                  <a:schemeClr val="tx1"/>
                </a:solidFill>
                <a:latin typeface="Verdana" pitchFamily="34" charset="0"/>
                <a:ea typeface="Geneva" charset="0"/>
                <a:cs typeface="Geneva" charset="0"/>
              </a:defRPr>
            </a:lvl4pPr>
            <a:lvl5pPr marL="2057400" indent="-228600">
              <a:defRPr sz="2200">
                <a:solidFill>
                  <a:schemeClr val="tx1"/>
                </a:solidFill>
                <a:latin typeface="Verdana" pitchFamily="34" charset="0"/>
                <a:ea typeface="Geneva" charset="0"/>
                <a:cs typeface="Geneva" charset="0"/>
              </a:defRPr>
            </a:lvl5pPr>
            <a:lvl6pPr marL="25146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6pPr>
            <a:lvl7pPr marL="29718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7pPr>
            <a:lvl8pPr marL="34290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8pPr>
            <a:lvl9pPr marL="3886200" indent="-228600" algn="ctr" eaLnBrk="0" fontAlgn="base" hangingPunct="0">
              <a:spcBef>
                <a:spcPct val="50000"/>
              </a:spcBef>
              <a:spcAft>
                <a:spcPct val="0"/>
              </a:spcAft>
              <a:defRPr sz="2200">
                <a:solidFill>
                  <a:schemeClr val="tx1"/>
                </a:solidFill>
                <a:latin typeface="Verdana" pitchFamily="34" charset="0"/>
                <a:ea typeface="Geneva" charset="0"/>
                <a:cs typeface="Geneva" charset="0"/>
              </a:defRPr>
            </a:lvl9pPr>
          </a:lstStyle>
          <a:p>
            <a:pPr>
              <a:defRPr/>
            </a:pPr>
            <a:endParaRPr lang="sv-SE" altLang="sv-SE" smtClean="0"/>
          </a:p>
        </p:txBody>
      </p:sp>
      <p:sp>
        <p:nvSpPr>
          <p:cNvPr id="4" name="Platshållare för rubrik 3"/>
          <p:cNvSpPr>
            <a:spLocks noGrp="1"/>
          </p:cNvSpPr>
          <p:nvPr>
            <p:ph type="title"/>
          </p:nvPr>
        </p:nvSpPr>
        <p:spPr>
          <a:xfrm>
            <a:off x="457200" y="884238"/>
            <a:ext cx="8229600"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5" name="Platshållare för text 4"/>
          <p:cNvSpPr>
            <a:spLocks noGrp="1"/>
          </p:cNvSpPr>
          <p:nvPr>
            <p:ph type="body" idx="1"/>
          </p:nvPr>
        </p:nvSpPr>
        <p:spPr>
          <a:xfrm>
            <a:off x="457200" y="2105026"/>
            <a:ext cx="8229600" cy="3619500"/>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29" name="Picture 543" descr="eHalsa-linje-rod"/>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5858085"/>
            <a:ext cx="1457325" cy="9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 name="Grupp 29"/>
          <p:cNvGrpSpPr/>
          <p:nvPr/>
        </p:nvGrpSpPr>
        <p:grpSpPr>
          <a:xfrm>
            <a:off x="9023022" y="2063"/>
            <a:ext cx="120981" cy="624495"/>
            <a:chOff x="9039727" y="6142038"/>
            <a:chExt cx="108287" cy="558969"/>
          </a:xfrm>
        </p:grpSpPr>
        <p:sp>
          <p:nvSpPr>
            <p:cNvPr id="31" name="Rektangel 30"/>
            <p:cNvSpPr/>
            <p:nvPr userDrawn="1"/>
          </p:nvSpPr>
          <p:spPr bwMode="auto">
            <a:xfrm>
              <a:off x="9039730" y="6142038"/>
              <a:ext cx="108284" cy="108284"/>
            </a:xfrm>
            <a:prstGeom prst="rect">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sp>
          <p:nvSpPr>
            <p:cNvPr id="32" name="Rektangel 31"/>
            <p:cNvSpPr/>
            <p:nvPr userDrawn="1"/>
          </p:nvSpPr>
          <p:spPr bwMode="auto">
            <a:xfrm>
              <a:off x="9039727" y="6294438"/>
              <a:ext cx="108284" cy="108284"/>
            </a:xfrm>
            <a:prstGeom prst="rect">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sp>
          <p:nvSpPr>
            <p:cNvPr id="33" name="Rektangel 32"/>
            <p:cNvSpPr/>
            <p:nvPr userDrawn="1"/>
          </p:nvSpPr>
          <p:spPr bwMode="auto">
            <a:xfrm>
              <a:off x="9039730" y="6446651"/>
              <a:ext cx="108284" cy="108284"/>
            </a:xfrm>
            <a:prstGeom prst="rect">
              <a:avLst/>
            </a:pr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sp>
          <p:nvSpPr>
            <p:cNvPr id="34" name="Rektangel 33"/>
            <p:cNvSpPr/>
            <p:nvPr userDrawn="1"/>
          </p:nvSpPr>
          <p:spPr bwMode="auto">
            <a:xfrm>
              <a:off x="9039730" y="6592723"/>
              <a:ext cx="108284" cy="108284"/>
            </a:xfrm>
            <a:prstGeom prst="rect">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smtClean="0">
                <a:ln>
                  <a:noFill/>
                </a:ln>
                <a:solidFill>
                  <a:schemeClr val="tx1"/>
                </a:solidFill>
                <a:effectLst/>
                <a:latin typeface="Verdana" pitchFamily="34" charset="0"/>
                <a:ea typeface="Geneva" pitchFamily="1" charset="-128"/>
              </a:endParaRPr>
            </a:p>
          </p:txBody>
        </p:sp>
      </p:grpSp>
      <p:sp>
        <p:nvSpPr>
          <p:cNvPr id="13" name="textruta 12"/>
          <p:cNvSpPr txBox="1"/>
          <p:nvPr/>
        </p:nvSpPr>
        <p:spPr>
          <a:xfrm>
            <a:off x="3668891" y="6635277"/>
            <a:ext cx="4341633" cy="215444"/>
          </a:xfrm>
          <a:prstGeom prst="rect">
            <a:avLst/>
          </a:prstGeom>
          <a:noFill/>
        </p:spPr>
        <p:txBody>
          <a:bodyPr wrap="square" rtlCol="0">
            <a:spAutoFit/>
          </a:bodyPr>
          <a:lstStyle/>
          <a:p>
            <a:pPr algn="r"/>
            <a:r>
              <a:rPr lang="sv-SE" sz="800" dirty="0" smtClean="0">
                <a:solidFill>
                  <a:srgbClr val="000000"/>
                </a:solidFill>
              </a:rPr>
              <a:t>Detta projektet medfinansieras av Europeiska unionen/Europeiska socialfonden</a:t>
            </a:r>
            <a:endParaRPr lang="sv-SE" sz="800" dirty="0">
              <a:solidFill>
                <a:srgbClr val="000000"/>
              </a:solidFill>
            </a:endParaRPr>
          </a:p>
        </p:txBody>
      </p:sp>
      <p:pic>
        <p:nvPicPr>
          <p:cNvPr id="1026" name="Picture 2" descr="G:\Information-Kommunikation\Grafiskt_material\SLL_logotyper\png\sll_rgb_1.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57956" y="189438"/>
            <a:ext cx="2598737" cy="407822"/>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010524" y="5926006"/>
            <a:ext cx="1044411" cy="878631"/>
          </a:xfrm>
          <a:prstGeom prst="rect">
            <a:avLst/>
          </a:prstGeom>
        </p:spPr>
      </p:pic>
    </p:spTree>
  </p:cSld>
  <p:clrMap bg1="lt1" tx1="dk1" bg2="lt2" tx2="dk2" accent1="accent1" accent2="accent2" accent3="accent3" accent4="accent4" accent5="accent5" accent6="accent6" hlink="hlink" folHlink="folHlink"/>
  <p:sldLayoutIdLst>
    <p:sldLayoutId id="2147483959" r:id="rId1"/>
    <p:sldLayoutId id="2147483956" r:id="rId2"/>
    <p:sldLayoutId id="2147483962" r:id="rId3"/>
    <p:sldLayoutId id="2147483967" r:id="rId4"/>
    <p:sldLayoutId id="2147483963" r:id="rId5"/>
    <p:sldLayoutId id="2147483966" r:id="rId6"/>
  </p:sldLayoutIdLst>
  <p:timing>
    <p:tnLst>
      <p:par>
        <p:cTn id="1" dur="indefinite" restart="never" nodeType="tmRoot"/>
      </p:par>
    </p:tnLst>
  </p:timing>
  <p:hf sldNum="0" hdr="0" dt="0"/>
  <p:txStyles>
    <p:titleStyle>
      <a:lvl1pPr algn="l" rtl="0" eaLnBrk="1" fontAlgn="base" hangingPunct="1">
        <a:spcBef>
          <a:spcPct val="0"/>
        </a:spcBef>
        <a:spcAft>
          <a:spcPct val="0"/>
        </a:spcAft>
        <a:defRPr sz="3000">
          <a:solidFill>
            <a:schemeClr val="tx2"/>
          </a:solidFill>
          <a:latin typeface="+mj-lt"/>
          <a:ea typeface="+mj-ea"/>
          <a:cs typeface="Geneva" charset="0"/>
        </a:defRPr>
      </a:lvl1pPr>
      <a:lvl2pPr algn="l" rtl="0" eaLnBrk="1" fontAlgn="base" hangingPunct="1">
        <a:spcBef>
          <a:spcPct val="0"/>
        </a:spcBef>
        <a:spcAft>
          <a:spcPct val="0"/>
        </a:spcAft>
        <a:defRPr sz="3000">
          <a:solidFill>
            <a:schemeClr val="tx2"/>
          </a:solidFill>
          <a:latin typeface="Verdana" pitchFamily="34" charset="0"/>
          <a:ea typeface="Geneva" pitchFamily="1" charset="-128"/>
          <a:cs typeface="Geneva" charset="0"/>
        </a:defRPr>
      </a:lvl2pPr>
      <a:lvl3pPr algn="l" rtl="0" eaLnBrk="1" fontAlgn="base" hangingPunct="1">
        <a:spcBef>
          <a:spcPct val="0"/>
        </a:spcBef>
        <a:spcAft>
          <a:spcPct val="0"/>
        </a:spcAft>
        <a:defRPr sz="3000">
          <a:solidFill>
            <a:schemeClr val="tx2"/>
          </a:solidFill>
          <a:latin typeface="Verdana" pitchFamily="34" charset="0"/>
          <a:ea typeface="Geneva" pitchFamily="1" charset="-128"/>
          <a:cs typeface="Geneva" charset="0"/>
        </a:defRPr>
      </a:lvl3pPr>
      <a:lvl4pPr algn="l" rtl="0" eaLnBrk="1" fontAlgn="base" hangingPunct="1">
        <a:spcBef>
          <a:spcPct val="0"/>
        </a:spcBef>
        <a:spcAft>
          <a:spcPct val="0"/>
        </a:spcAft>
        <a:defRPr sz="3000">
          <a:solidFill>
            <a:schemeClr val="tx2"/>
          </a:solidFill>
          <a:latin typeface="Verdana" pitchFamily="34" charset="0"/>
          <a:ea typeface="Geneva" pitchFamily="1" charset="-128"/>
          <a:cs typeface="Geneva" charset="0"/>
        </a:defRPr>
      </a:lvl4pPr>
      <a:lvl5pPr algn="l" rtl="0" eaLnBrk="1" fontAlgn="base" hangingPunct="1">
        <a:spcBef>
          <a:spcPct val="0"/>
        </a:spcBef>
        <a:spcAft>
          <a:spcPct val="0"/>
        </a:spcAft>
        <a:defRPr sz="3000">
          <a:solidFill>
            <a:schemeClr val="tx2"/>
          </a:solidFill>
          <a:latin typeface="Verdana" pitchFamily="34" charset="0"/>
          <a:ea typeface="Geneva" pitchFamily="1" charset="-128"/>
          <a:cs typeface="Geneva" charset="0"/>
        </a:defRPr>
      </a:lvl5pPr>
      <a:lvl6pPr marL="457200"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400"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600"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800"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Geneva" charset="0"/>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cs typeface="Geneva" charset="0"/>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cs typeface="Geneva" charset="0"/>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cs typeface="Geneva" charset="0"/>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cs typeface="Geneva" charset="0"/>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https://www.youtube.com/embed/czu8yK1TzYw" TargetMode="Externa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IGTQaTuG0d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207" y="717720"/>
            <a:ext cx="9158207" cy="6140280"/>
          </a:xfrm>
          <a:prstGeom prst="rect">
            <a:avLst/>
          </a:prstGeom>
        </p:spPr>
      </p:pic>
      <p:sp>
        <p:nvSpPr>
          <p:cNvPr id="2" name="Rubrik 1"/>
          <p:cNvSpPr>
            <a:spLocks noGrp="1"/>
          </p:cNvSpPr>
          <p:nvPr>
            <p:ph type="ctrTitle"/>
          </p:nvPr>
        </p:nvSpPr>
        <p:spPr>
          <a:xfrm>
            <a:off x="685800" y="2693988"/>
            <a:ext cx="7772400" cy="1470025"/>
          </a:xfrm>
        </p:spPr>
        <p:txBody>
          <a:bodyPr>
            <a:normAutofit/>
          </a:bodyPr>
          <a:lstStyle/>
          <a:p>
            <a:pPr algn="ctr"/>
            <a:r>
              <a:rPr lang="sv-SE" sz="6000" b="1" dirty="0" smtClean="0"/>
              <a:t>Välkomna!</a:t>
            </a:r>
            <a:endParaRPr lang="sv-SE" sz="6000" b="1" dirty="0"/>
          </a:p>
        </p:txBody>
      </p:sp>
      <p:sp>
        <p:nvSpPr>
          <p:cNvPr id="3" name="Underrubrik 2"/>
          <p:cNvSpPr>
            <a:spLocks noGrp="1"/>
          </p:cNvSpPr>
          <p:nvPr>
            <p:ph type="subTitle" idx="1"/>
          </p:nvPr>
        </p:nvSpPr>
        <p:spPr>
          <a:xfrm>
            <a:off x="544919" y="4031455"/>
            <a:ext cx="7465605" cy="1368189"/>
          </a:xfrm>
        </p:spPr>
        <p:txBody>
          <a:bodyPr>
            <a:noAutofit/>
          </a:bodyPr>
          <a:lstStyle/>
          <a:p>
            <a:r>
              <a:rPr lang="sv-SE" sz="3200" dirty="0" smtClean="0">
                <a:solidFill>
                  <a:schemeClr val="tx1"/>
                </a:solidFill>
              </a:rPr>
              <a:t>2017-09-07</a:t>
            </a:r>
          </a:p>
          <a:p>
            <a:r>
              <a:rPr lang="sv-SE" sz="2000" dirty="0" smtClean="0">
                <a:solidFill>
                  <a:schemeClr val="tx1"/>
                </a:solidFill>
              </a:rPr>
              <a:t>Per Pertoft Nemirovski &amp; Eva Pilsäter Faxner</a:t>
            </a:r>
            <a:endParaRPr lang="sv-SE" sz="2000" dirty="0">
              <a:solidFill>
                <a:schemeClr val="tx1"/>
              </a:solidFill>
            </a:endParaRPr>
          </a:p>
          <a:p>
            <a:endParaRPr lang="sv-SE" sz="3200" dirty="0" smtClean="0">
              <a:solidFill>
                <a:schemeClr val="tx1"/>
              </a:solidFill>
            </a:endParaRPr>
          </a:p>
        </p:txBody>
      </p:sp>
      <p:pic>
        <p:nvPicPr>
          <p:cNvPr id="6" name="Picture 543" descr="eHalsa-linje-rod"/>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5858085"/>
            <a:ext cx="1457325" cy="9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ruta 6"/>
          <p:cNvSpPr txBox="1"/>
          <p:nvPr/>
        </p:nvSpPr>
        <p:spPr>
          <a:xfrm>
            <a:off x="3668891" y="6635277"/>
            <a:ext cx="4341633" cy="215444"/>
          </a:xfrm>
          <a:prstGeom prst="rect">
            <a:avLst/>
          </a:prstGeom>
          <a:noFill/>
        </p:spPr>
        <p:txBody>
          <a:bodyPr wrap="square" rtlCol="0">
            <a:spAutoFit/>
          </a:bodyPr>
          <a:lstStyle/>
          <a:p>
            <a:pPr algn="r" eaLnBrk="0" fontAlgn="base" hangingPunct="0">
              <a:spcBef>
                <a:spcPct val="50000"/>
              </a:spcBef>
              <a:spcAft>
                <a:spcPct val="0"/>
              </a:spcAft>
            </a:pPr>
            <a:r>
              <a:rPr lang="sv-SE" sz="800" dirty="0" smtClean="0">
                <a:solidFill>
                  <a:srgbClr val="000000"/>
                </a:solidFill>
              </a:rPr>
              <a:t>Detta projektet medfinansieras av Europeiska unionen/Europeiska socialfonden</a:t>
            </a:r>
            <a:endParaRPr lang="sv-SE" sz="800" dirty="0">
              <a:solidFill>
                <a:srgbClr val="000000"/>
              </a:solidFill>
            </a:endParaRPr>
          </a:p>
        </p:txBody>
      </p:sp>
      <p:pic>
        <p:nvPicPr>
          <p:cNvPr id="8" name="Bildobjekt 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010524" y="5926006"/>
            <a:ext cx="1044411" cy="878631"/>
          </a:xfrm>
          <a:prstGeom prst="rect">
            <a:avLst/>
          </a:prstGeom>
        </p:spPr>
      </p:pic>
      <p:sp>
        <p:nvSpPr>
          <p:cNvPr id="4" name="textruta 3"/>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2797652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
        <p:nvSpPr>
          <p:cNvPr id="5" name="textruta 4"/>
          <p:cNvSpPr txBox="1"/>
          <p:nvPr/>
        </p:nvSpPr>
        <p:spPr>
          <a:xfrm>
            <a:off x="1485900" y="812800"/>
            <a:ext cx="6286500" cy="307777"/>
          </a:xfrm>
          <a:prstGeom prst="rect">
            <a:avLst/>
          </a:prstGeom>
          <a:noFill/>
        </p:spPr>
        <p:txBody>
          <a:bodyPr wrap="square" rtlCol="0">
            <a:spAutoFit/>
          </a:bodyPr>
          <a:lstStyle/>
          <a:p>
            <a:pPr algn="l">
              <a:spcBef>
                <a:spcPts val="0"/>
              </a:spcBef>
            </a:pPr>
            <a:r>
              <a:rPr lang="sv-SE" sz="1400" b="1" dirty="0" smtClean="0"/>
              <a:t>Film: Tema 1- hur gick det?</a:t>
            </a:r>
          </a:p>
        </p:txBody>
      </p:sp>
      <p:pic>
        <p:nvPicPr>
          <p:cNvPr id="6" name="czu8yK1TzYw"/>
          <p:cNvPicPr>
            <a:picLocks noRot="1" noChangeAspect="1"/>
          </p:cNvPicPr>
          <p:nvPr>
            <a:videoFile r:link="rId1"/>
          </p:nvPr>
        </p:nvPicPr>
        <p:blipFill>
          <a:blip r:embed="rId4"/>
          <a:stretch>
            <a:fillRect/>
          </a:stretch>
        </p:blipFill>
        <p:spPr>
          <a:xfrm>
            <a:off x="584200" y="1120577"/>
            <a:ext cx="7607300" cy="4734123"/>
          </a:xfrm>
          <a:prstGeom prst="rect">
            <a:avLst/>
          </a:prstGeom>
        </p:spPr>
      </p:pic>
    </p:spTree>
    <p:extLst>
      <p:ext uri="{BB962C8B-B14F-4D97-AF65-F5344CB8AC3E}">
        <p14:creationId xmlns:p14="http://schemas.microsoft.com/office/powerpoint/2010/main" val="4000909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19137" y="936625"/>
            <a:ext cx="7988927" cy="870910"/>
          </a:xfrm>
        </p:spPr>
        <p:txBody>
          <a:bodyPr>
            <a:normAutofit fontScale="90000"/>
          </a:bodyPr>
          <a:lstStyle/>
          <a:p>
            <a:r>
              <a:rPr lang="sv-SE" sz="2000" b="1" dirty="0" smtClean="0"/>
              <a:t>Tema 1: Berättelser från verksamheten: processhandledare, utvecklingsledare och chefer delar med sig </a:t>
            </a:r>
            <a:endParaRPr lang="sv-SE" sz="2000" b="1" dirty="0"/>
          </a:p>
        </p:txBody>
      </p:sp>
      <p:sp>
        <p:nvSpPr>
          <p:cNvPr id="4" name="Platshållare för innehåll 2"/>
          <p:cNvSpPr txBox="1">
            <a:spLocks/>
          </p:cNvSpPr>
          <p:nvPr/>
        </p:nvSpPr>
        <p:spPr bwMode="auto">
          <a:xfrm>
            <a:off x="863119" y="1924493"/>
            <a:ext cx="7700962"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lnSpcReduction="10000"/>
          </a:bodyPr>
          <a:lstStyle>
            <a:lvl1pPr marL="342900" indent="-342900" algn="l" rtl="0" eaLnBrk="1" fontAlgn="base" hangingPunct="1">
              <a:lnSpc>
                <a:spcPct val="130000"/>
              </a:lnSpc>
              <a:spcBef>
                <a:spcPts val="500"/>
              </a:spcBef>
              <a:spcAft>
                <a:spcPts val="200"/>
              </a:spcAft>
              <a:buFont typeface="Wingdings" pitchFamily="2" charset="2"/>
              <a:buChar char="§"/>
              <a:defRPr sz="2200">
                <a:solidFill>
                  <a:schemeClr val="tx1"/>
                </a:solidFill>
                <a:latin typeface="+mn-lt"/>
                <a:ea typeface="+mn-ea"/>
                <a:cs typeface="Geneva" charset="0"/>
              </a:defRPr>
            </a:lvl1pPr>
            <a:lvl2pPr marL="742950" indent="-285750" algn="l" rtl="0" eaLnBrk="1" fontAlgn="base" hangingPunct="1">
              <a:lnSpc>
                <a:spcPct val="120000"/>
              </a:lnSpc>
              <a:spcBef>
                <a:spcPts val="400"/>
              </a:spcBef>
              <a:spcAft>
                <a:spcPts val="100"/>
              </a:spcAft>
              <a:buChar char="–"/>
              <a:defRPr sz="2000">
                <a:solidFill>
                  <a:schemeClr val="tx1"/>
                </a:solidFill>
                <a:latin typeface="+mn-lt"/>
                <a:ea typeface="+mn-ea"/>
                <a:cs typeface="Geneva" charset="0"/>
              </a:defRPr>
            </a:lvl2pPr>
            <a:lvl3pPr marL="1143000" indent="-209550" algn="l" rtl="0" eaLnBrk="1" fontAlgn="base" hangingPunct="1">
              <a:lnSpc>
                <a:spcPct val="120000"/>
              </a:lnSpc>
              <a:spcBef>
                <a:spcPts val="400"/>
              </a:spcBef>
              <a:spcAft>
                <a:spcPts val="100"/>
              </a:spcAft>
              <a:buFont typeface="Wingdings" pitchFamily="2" charset="2"/>
              <a:buChar char="§"/>
              <a:defRPr>
                <a:solidFill>
                  <a:schemeClr val="tx1"/>
                </a:solidFill>
                <a:latin typeface="+mn-lt"/>
                <a:ea typeface="+mn-ea"/>
                <a:cs typeface="Geneva" charset="0"/>
              </a:defRPr>
            </a:lvl3pPr>
            <a:lvl4pPr marL="1600200" indent="-228600" algn="l" rtl="0" eaLnBrk="1" fontAlgn="base" hangingPunct="1">
              <a:lnSpc>
                <a:spcPct val="120000"/>
              </a:lnSpc>
              <a:spcBef>
                <a:spcPts val="400"/>
              </a:spcBef>
              <a:spcAft>
                <a:spcPts val="100"/>
              </a:spcAft>
              <a:buChar char="–"/>
              <a:defRPr>
                <a:solidFill>
                  <a:schemeClr val="tx1"/>
                </a:solidFill>
                <a:latin typeface="+mn-lt"/>
                <a:ea typeface="+mn-ea"/>
                <a:cs typeface="Geneva" charset="0"/>
              </a:defRPr>
            </a:lvl4pPr>
            <a:lvl5pPr marL="2057400" indent="-228600" algn="l" rtl="0" eaLnBrk="1" fontAlgn="base" hangingPunct="1">
              <a:lnSpc>
                <a:spcPct val="120000"/>
              </a:lnSpc>
              <a:spcBef>
                <a:spcPts val="400"/>
              </a:spcBef>
              <a:spcAft>
                <a:spcPts val="100"/>
              </a:spcAft>
              <a:buChar char="»"/>
              <a:defRPr>
                <a:solidFill>
                  <a:schemeClr val="tx1"/>
                </a:solidFill>
                <a:latin typeface="+mn-lt"/>
                <a:ea typeface="+mn-ea"/>
                <a:cs typeface="Geneva" charset="0"/>
              </a:defRPr>
            </a:lvl5pPr>
            <a:lvl6pPr marL="2514600" indent="-228600" algn="l" rtl="0" eaLnBrk="1" fontAlgn="base" hangingPunct="1">
              <a:lnSpc>
                <a:spcPct val="120000"/>
              </a:lnSpc>
              <a:spcBef>
                <a:spcPts val="400"/>
              </a:spcBef>
              <a:spcAft>
                <a:spcPts val="100"/>
              </a:spcAft>
              <a:buChar char="»"/>
              <a:defRPr>
                <a:solidFill>
                  <a:schemeClr val="tx1"/>
                </a:solidFill>
                <a:latin typeface="+mn-lt"/>
                <a:ea typeface="+mn-ea"/>
              </a:defRPr>
            </a:lvl6pPr>
            <a:lvl7pPr marL="2971800" indent="-228600" algn="l" rtl="0" eaLnBrk="1" fontAlgn="base" hangingPunct="1">
              <a:lnSpc>
                <a:spcPct val="120000"/>
              </a:lnSpc>
              <a:spcBef>
                <a:spcPts val="400"/>
              </a:spcBef>
              <a:spcAft>
                <a:spcPts val="100"/>
              </a:spcAft>
              <a:buChar char="»"/>
              <a:defRPr>
                <a:solidFill>
                  <a:schemeClr val="tx1"/>
                </a:solidFill>
                <a:latin typeface="+mn-lt"/>
                <a:ea typeface="+mn-ea"/>
              </a:defRPr>
            </a:lvl7pPr>
            <a:lvl8pPr marL="3429000" indent="-228600" algn="l" rtl="0" eaLnBrk="1" fontAlgn="base" hangingPunct="1">
              <a:lnSpc>
                <a:spcPct val="120000"/>
              </a:lnSpc>
              <a:spcBef>
                <a:spcPts val="400"/>
              </a:spcBef>
              <a:spcAft>
                <a:spcPts val="100"/>
              </a:spcAft>
              <a:buChar char="»"/>
              <a:defRPr>
                <a:solidFill>
                  <a:schemeClr val="tx1"/>
                </a:solidFill>
                <a:latin typeface="+mn-lt"/>
                <a:ea typeface="+mn-ea"/>
              </a:defRPr>
            </a:lvl8pPr>
            <a:lvl9pPr marL="3886200" indent="-228600" algn="l" rtl="0" eaLnBrk="1" fontAlgn="base" hangingPunct="1">
              <a:lnSpc>
                <a:spcPct val="120000"/>
              </a:lnSpc>
              <a:spcBef>
                <a:spcPts val="400"/>
              </a:spcBef>
              <a:spcAft>
                <a:spcPts val="100"/>
              </a:spcAft>
              <a:buChar char="»"/>
              <a:defRPr>
                <a:solidFill>
                  <a:schemeClr val="tx1"/>
                </a:solidFill>
                <a:latin typeface="+mn-lt"/>
                <a:ea typeface="+mn-ea"/>
              </a:defRPr>
            </a:lvl9pPr>
          </a:lstStyle>
          <a:p>
            <a:pPr marL="0" indent="0">
              <a:lnSpc>
                <a:spcPct val="100000"/>
              </a:lnSpc>
              <a:buNone/>
            </a:pPr>
            <a:r>
              <a:rPr lang="sv-SE" sz="1600" dirty="0"/>
              <a:t>Diana Palm </a:t>
            </a:r>
            <a:r>
              <a:rPr lang="sv-SE" sz="1800" kern="0" dirty="0"/>
              <a:t/>
            </a:r>
            <a:br>
              <a:rPr lang="sv-SE" sz="1800" kern="0" dirty="0"/>
            </a:br>
            <a:r>
              <a:rPr lang="sv-SE" sz="1400" i="1" dirty="0" smtClean="0"/>
              <a:t>Handläggare och utvecklingsledare, Danderyds sjukhus</a:t>
            </a:r>
            <a:r>
              <a:rPr lang="sv-SE" sz="1400" kern="0" dirty="0" smtClean="0"/>
              <a:t/>
            </a:r>
            <a:br>
              <a:rPr lang="sv-SE" sz="1400" kern="0" dirty="0" smtClean="0"/>
            </a:br>
            <a:r>
              <a:rPr lang="sv-SE" sz="1600" kern="0" dirty="0" smtClean="0"/>
              <a:t/>
            </a:r>
            <a:br>
              <a:rPr lang="sv-SE" sz="1600" kern="0" dirty="0" smtClean="0"/>
            </a:br>
            <a:r>
              <a:rPr lang="sv-SE" sz="1600" dirty="0"/>
              <a:t>Jenny Strandberg </a:t>
            </a:r>
            <a:r>
              <a:rPr lang="sv-SE" sz="1800" kern="0" dirty="0"/>
              <a:t/>
            </a:r>
            <a:br>
              <a:rPr lang="sv-SE" sz="1800" kern="0" dirty="0"/>
            </a:br>
            <a:r>
              <a:rPr lang="sv-SE" sz="1400" i="1" dirty="0" smtClean="0"/>
              <a:t>Distriktssköterska och utvecklingsledare, </a:t>
            </a:r>
            <a:r>
              <a:rPr lang="sv-SE" sz="1400" i="1" dirty="0"/>
              <a:t>Stockholms läns sjukvårdsområde </a:t>
            </a:r>
            <a:br>
              <a:rPr lang="sv-SE" sz="1400" i="1" dirty="0"/>
            </a:br>
            <a:r>
              <a:rPr lang="sv-SE" sz="1400" kern="0" dirty="0" smtClean="0"/>
              <a:t/>
            </a:r>
            <a:br>
              <a:rPr lang="sv-SE" sz="1400" kern="0" dirty="0" smtClean="0"/>
            </a:br>
            <a:r>
              <a:rPr lang="sv-SE" sz="1600" dirty="0"/>
              <a:t>Lena </a:t>
            </a:r>
            <a:r>
              <a:rPr lang="sv-SE" sz="1600" dirty="0" smtClean="0"/>
              <a:t>Ankarklo </a:t>
            </a:r>
            <a:r>
              <a:rPr lang="sv-SE" sz="1600" kern="0" dirty="0"/>
              <a:t/>
            </a:r>
            <a:br>
              <a:rPr lang="sv-SE" sz="1600" kern="0" dirty="0"/>
            </a:br>
            <a:r>
              <a:rPr lang="sv-SE" sz="1400" i="1" dirty="0" smtClean="0"/>
              <a:t>Verksamhetschef, S:t Eriks ögonsjukhus</a:t>
            </a:r>
            <a:r>
              <a:rPr lang="sv-SE" sz="1600" kern="0" dirty="0" smtClean="0"/>
              <a:t/>
            </a:r>
            <a:br>
              <a:rPr lang="sv-SE" sz="1600" kern="0" dirty="0" smtClean="0"/>
            </a:br>
            <a:r>
              <a:rPr lang="sv-SE" sz="1600" kern="0" dirty="0" smtClean="0"/>
              <a:t/>
            </a:r>
            <a:br>
              <a:rPr lang="sv-SE" sz="1600" kern="0" dirty="0" smtClean="0"/>
            </a:br>
            <a:r>
              <a:rPr lang="sv-SE" sz="1600" kern="0" dirty="0" smtClean="0"/>
              <a:t>Inga-Lill Boman</a:t>
            </a:r>
          </a:p>
          <a:p>
            <a:pPr marL="0" indent="0">
              <a:lnSpc>
                <a:spcPct val="100000"/>
              </a:lnSpc>
              <a:buNone/>
            </a:pPr>
            <a:r>
              <a:rPr lang="sv-SE" sz="1400" i="1" dirty="0" smtClean="0"/>
              <a:t>Rehab/vårdutvecklare </a:t>
            </a:r>
            <a:r>
              <a:rPr lang="sv-SE" sz="1400" i="1" dirty="0"/>
              <a:t>och processhandledare, Danderyds </a:t>
            </a:r>
            <a:r>
              <a:rPr lang="sv-SE" sz="1400" i="1" dirty="0" smtClean="0"/>
              <a:t>sjukhus</a:t>
            </a:r>
          </a:p>
          <a:p>
            <a:pPr marL="0" indent="0">
              <a:lnSpc>
                <a:spcPct val="100000"/>
              </a:lnSpc>
              <a:buNone/>
            </a:pPr>
            <a:endParaRPr lang="sv-SE" sz="800" dirty="0"/>
          </a:p>
          <a:p>
            <a:pPr marL="0" indent="0">
              <a:lnSpc>
                <a:spcPct val="100000"/>
              </a:lnSpc>
              <a:buNone/>
            </a:pPr>
            <a:r>
              <a:rPr lang="sv-SE" sz="1600" dirty="0" smtClean="0"/>
              <a:t>Veronica </a:t>
            </a:r>
            <a:r>
              <a:rPr lang="sv-SE" sz="1600" dirty="0"/>
              <a:t>Sverérus </a:t>
            </a:r>
            <a:r>
              <a:rPr lang="sv-SE" sz="1600" kern="0" dirty="0" smtClean="0"/>
              <a:t/>
            </a:r>
            <a:br>
              <a:rPr lang="sv-SE" sz="1600" kern="0" dirty="0" smtClean="0"/>
            </a:br>
            <a:r>
              <a:rPr lang="sv-SE" sz="1400" i="1" dirty="0" smtClean="0"/>
              <a:t>Chef och processhandledare, Stockholms läns sjukvårdsområde</a:t>
            </a:r>
            <a:r>
              <a:rPr lang="sv-SE" sz="1500" i="1" dirty="0"/>
              <a:t/>
            </a:r>
            <a:br>
              <a:rPr lang="sv-SE" sz="1500" i="1" dirty="0"/>
            </a:br>
            <a:r>
              <a:rPr lang="sv-SE" sz="1400" kern="0" dirty="0" smtClean="0"/>
              <a:t/>
            </a:r>
            <a:br>
              <a:rPr lang="sv-SE" sz="1400" kern="0" dirty="0" smtClean="0"/>
            </a:br>
            <a:r>
              <a:rPr lang="sv-SE" sz="1600" dirty="0"/>
              <a:t>Åsa Back </a:t>
            </a:r>
            <a:r>
              <a:rPr lang="sv-SE" sz="1600" kern="0" dirty="0" smtClean="0"/>
              <a:t/>
            </a:r>
            <a:br>
              <a:rPr lang="sv-SE" sz="1600" kern="0" dirty="0" smtClean="0"/>
            </a:br>
            <a:r>
              <a:rPr lang="sv-SE" sz="1400" i="1" kern="0" dirty="0" smtClean="0"/>
              <a:t>Verksamhetsc</a:t>
            </a:r>
            <a:r>
              <a:rPr lang="sv-SE" sz="1400" i="1" dirty="0" smtClean="0"/>
              <a:t>hef, Stockholms läns sjukvårdsområde </a:t>
            </a:r>
            <a:endParaRPr lang="sv-SE" sz="1400" i="1" dirty="0"/>
          </a:p>
        </p:txBody>
      </p:sp>
      <p:sp>
        <p:nvSpPr>
          <p:cNvPr id="5" name="textruta 4"/>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3794882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4148" y="2825386"/>
            <a:ext cx="7700962" cy="836613"/>
          </a:xfrm>
        </p:spPr>
        <p:txBody>
          <a:bodyPr>
            <a:normAutofit/>
          </a:bodyPr>
          <a:lstStyle/>
          <a:p>
            <a:pPr algn="ctr"/>
            <a:r>
              <a:rPr lang="sv-SE" sz="4400" b="1" dirty="0" smtClean="0"/>
              <a:t>SLL möten</a:t>
            </a:r>
            <a:endParaRPr lang="sv-SE" sz="4400" b="1" dirty="0"/>
          </a:p>
        </p:txBody>
      </p:sp>
      <p:sp>
        <p:nvSpPr>
          <p:cNvPr id="3" name="textruta 2"/>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109824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49118" y="3065229"/>
            <a:ext cx="7700962" cy="836613"/>
          </a:xfrm>
        </p:spPr>
        <p:txBody>
          <a:bodyPr/>
          <a:lstStyle/>
          <a:p>
            <a:pPr algn="ctr"/>
            <a:r>
              <a:rPr lang="sv-SE" b="1" dirty="0" smtClean="0"/>
              <a:t>Mingelpaus</a:t>
            </a:r>
            <a:endParaRPr lang="sv-SE" b="1" dirty="0"/>
          </a:p>
        </p:txBody>
      </p:sp>
      <p:sp>
        <p:nvSpPr>
          <p:cNvPr id="3" name="textruta 2"/>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368167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9060" y="2965287"/>
            <a:ext cx="7700962" cy="836613"/>
          </a:xfrm>
        </p:spPr>
        <p:txBody>
          <a:bodyPr>
            <a:normAutofit/>
          </a:bodyPr>
          <a:lstStyle/>
          <a:p>
            <a:pPr algn="ctr"/>
            <a:r>
              <a:rPr lang="sv-SE" b="1" dirty="0"/>
              <a:t>Tema 2: Så här arbetar vi </a:t>
            </a:r>
          </a:p>
        </p:txBody>
      </p:sp>
      <p:sp>
        <p:nvSpPr>
          <p:cNvPr id="3" name="Platshållare för innehåll 2"/>
          <p:cNvSpPr>
            <a:spLocks noGrp="1"/>
          </p:cNvSpPr>
          <p:nvPr>
            <p:ph idx="1"/>
          </p:nvPr>
        </p:nvSpPr>
        <p:spPr>
          <a:xfrm>
            <a:off x="1131012" y="3801900"/>
            <a:ext cx="7117057" cy="583757"/>
          </a:xfrm>
        </p:spPr>
        <p:txBody>
          <a:bodyPr>
            <a:normAutofit/>
          </a:bodyPr>
          <a:lstStyle/>
          <a:p>
            <a:pPr marL="0" indent="0" algn="ctr">
              <a:buNone/>
            </a:pPr>
            <a:r>
              <a:rPr lang="sv-SE" sz="2000" i="1" dirty="0" smtClean="0"/>
              <a:t>Projektgruppen för tema 2</a:t>
            </a:r>
            <a:endParaRPr lang="sv-SE" sz="2000" i="1" dirty="0"/>
          </a:p>
        </p:txBody>
      </p:sp>
      <p:sp>
        <p:nvSpPr>
          <p:cNvPr id="5" name="textruta 4"/>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4239966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19138" y="936625"/>
            <a:ext cx="7700962" cy="498475"/>
          </a:xfrm>
        </p:spPr>
        <p:txBody>
          <a:bodyPr>
            <a:normAutofit/>
          </a:bodyPr>
          <a:lstStyle/>
          <a:p>
            <a:r>
              <a:rPr lang="sv-SE" sz="1400" b="1" dirty="0" smtClean="0">
                <a:latin typeface="Verdana" panose="020B0604030504040204" pitchFamily="34" charset="0"/>
                <a:ea typeface="Verdana" panose="020B0604030504040204" pitchFamily="34" charset="0"/>
                <a:cs typeface="Verdana" panose="020B0604030504040204" pitchFamily="34" charset="0"/>
              </a:rPr>
              <a:t>Film: Vad är informatik? </a:t>
            </a:r>
            <a:endParaRPr lang="sv-SE" sz="1400" b="1" dirty="0">
              <a:latin typeface="Verdana" panose="020B0604030504040204" pitchFamily="34" charset="0"/>
              <a:ea typeface="Verdana" panose="020B0604030504040204" pitchFamily="34" charset="0"/>
              <a:cs typeface="Verdana" panose="020B0604030504040204" pitchFamily="34" charset="0"/>
            </a:endParaRPr>
          </a:p>
        </p:txBody>
      </p:sp>
      <p:pic>
        <p:nvPicPr>
          <p:cNvPr id="5" name="IGTQaTuG0dc"/>
          <p:cNvPicPr>
            <a:picLocks noRot="1" noChangeAspect="1"/>
          </p:cNvPicPr>
          <p:nvPr>
            <a:videoFile r:link="rId1"/>
          </p:nvPr>
        </p:nvPicPr>
        <p:blipFill>
          <a:blip r:embed="rId3"/>
          <a:stretch>
            <a:fillRect/>
          </a:stretch>
        </p:blipFill>
        <p:spPr>
          <a:xfrm>
            <a:off x="719138" y="1346200"/>
            <a:ext cx="7319962" cy="4572000"/>
          </a:xfrm>
          <a:prstGeom prst="rect">
            <a:avLst/>
          </a:prstGeom>
        </p:spPr>
      </p:pic>
    </p:spTree>
    <p:extLst>
      <p:ext uri="{BB962C8B-B14F-4D97-AF65-F5344CB8AC3E}">
        <p14:creationId xmlns:p14="http://schemas.microsoft.com/office/powerpoint/2010/main" val="3370313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49118" y="2810395"/>
            <a:ext cx="7700962" cy="836613"/>
          </a:xfrm>
        </p:spPr>
        <p:txBody>
          <a:bodyPr>
            <a:normAutofit/>
          </a:bodyPr>
          <a:lstStyle/>
          <a:p>
            <a:r>
              <a:rPr lang="sv-SE" b="1" dirty="0" smtClean="0"/>
              <a:t>Gemensamt avslut – SLL möten</a:t>
            </a:r>
            <a:endParaRPr lang="sv-SE" b="1" dirty="0"/>
          </a:p>
        </p:txBody>
      </p:sp>
      <p:sp>
        <p:nvSpPr>
          <p:cNvPr id="3" name="textruta 2"/>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3795075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207" y="717720"/>
            <a:ext cx="9158207" cy="6140280"/>
          </a:xfrm>
          <a:prstGeom prst="rect">
            <a:avLst/>
          </a:prstGeom>
        </p:spPr>
      </p:pic>
      <p:sp>
        <p:nvSpPr>
          <p:cNvPr id="2" name="Rubrik 1"/>
          <p:cNvSpPr>
            <a:spLocks noGrp="1"/>
          </p:cNvSpPr>
          <p:nvPr>
            <p:ph type="ctrTitle"/>
          </p:nvPr>
        </p:nvSpPr>
        <p:spPr>
          <a:xfrm>
            <a:off x="678696" y="2552890"/>
            <a:ext cx="7772400" cy="1470025"/>
          </a:xfrm>
        </p:spPr>
        <p:txBody>
          <a:bodyPr>
            <a:normAutofit/>
          </a:bodyPr>
          <a:lstStyle/>
          <a:p>
            <a:pPr algn="ctr"/>
            <a:r>
              <a:rPr lang="sv-SE" sz="6000" b="1" dirty="0" smtClean="0"/>
              <a:t>Tack för idag! </a:t>
            </a:r>
            <a:endParaRPr lang="sv-SE" sz="6000" b="1" dirty="0"/>
          </a:p>
        </p:txBody>
      </p:sp>
      <p:pic>
        <p:nvPicPr>
          <p:cNvPr id="6" name="Picture 543" descr="eHalsa-linje-rod"/>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5858085"/>
            <a:ext cx="1457325" cy="9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ruta 6"/>
          <p:cNvSpPr txBox="1"/>
          <p:nvPr/>
        </p:nvSpPr>
        <p:spPr>
          <a:xfrm>
            <a:off x="3668891" y="6635277"/>
            <a:ext cx="4341633" cy="215444"/>
          </a:xfrm>
          <a:prstGeom prst="rect">
            <a:avLst/>
          </a:prstGeom>
          <a:noFill/>
        </p:spPr>
        <p:txBody>
          <a:bodyPr wrap="square" rtlCol="0">
            <a:spAutoFit/>
          </a:bodyPr>
          <a:lstStyle/>
          <a:p>
            <a:pPr algn="r" eaLnBrk="0" fontAlgn="base" hangingPunct="0">
              <a:spcBef>
                <a:spcPct val="50000"/>
              </a:spcBef>
              <a:spcAft>
                <a:spcPct val="0"/>
              </a:spcAft>
            </a:pPr>
            <a:r>
              <a:rPr lang="sv-SE" sz="800" dirty="0" smtClean="0">
                <a:solidFill>
                  <a:srgbClr val="000000"/>
                </a:solidFill>
              </a:rPr>
              <a:t>Detta projektet medfinansieras av Europeiska unionen/Europeiska socialfonden</a:t>
            </a:r>
            <a:endParaRPr lang="sv-SE" sz="800" dirty="0">
              <a:solidFill>
                <a:srgbClr val="000000"/>
              </a:solidFill>
            </a:endParaRPr>
          </a:p>
        </p:txBody>
      </p:sp>
      <p:pic>
        <p:nvPicPr>
          <p:cNvPr id="8" name="Bildobjekt 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8010524" y="5926006"/>
            <a:ext cx="1044411" cy="878631"/>
          </a:xfrm>
          <a:prstGeom prst="rect">
            <a:avLst/>
          </a:prstGeom>
        </p:spPr>
      </p:pic>
      <p:sp>
        <p:nvSpPr>
          <p:cNvPr id="9" name="textruta 8"/>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259633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19138" y="728216"/>
            <a:ext cx="7700962" cy="836613"/>
          </a:xfrm>
        </p:spPr>
        <p:txBody>
          <a:bodyPr/>
          <a:lstStyle/>
          <a:p>
            <a:r>
              <a:rPr lang="sv-SE" dirty="0" smtClean="0"/>
              <a:t>Agenda	</a:t>
            </a:r>
            <a:endParaRPr lang="sv-SE" dirty="0"/>
          </a:p>
        </p:txBody>
      </p:sp>
      <p:sp>
        <p:nvSpPr>
          <p:cNvPr id="3" name="Platshållare för innehåll 2"/>
          <p:cNvSpPr>
            <a:spLocks noGrp="1"/>
          </p:cNvSpPr>
          <p:nvPr>
            <p:ph idx="1"/>
          </p:nvPr>
        </p:nvSpPr>
        <p:spPr>
          <a:xfrm>
            <a:off x="719138" y="1469136"/>
            <a:ext cx="8839532" cy="5341939"/>
          </a:xfrm>
        </p:spPr>
        <p:txBody>
          <a:bodyPr>
            <a:normAutofit/>
          </a:bodyPr>
          <a:lstStyle/>
          <a:p>
            <a:pPr marL="0" indent="0">
              <a:lnSpc>
                <a:spcPct val="150000"/>
              </a:lnSpc>
              <a:buNone/>
            </a:pPr>
            <a:r>
              <a:rPr lang="sv-SE" sz="1200" b="1" dirty="0">
                <a:solidFill>
                  <a:srgbClr val="E9E3DC"/>
                </a:solidFill>
              </a:rPr>
              <a:t>08:00 – 08:50 	</a:t>
            </a:r>
            <a:r>
              <a:rPr lang="sv-SE" sz="1200" b="1" dirty="0" smtClean="0">
                <a:solidFill>
                  <a:srgbClr val="E9E3DC"/>
                </a:solidFill>
              </a:rPr>
              <a:t>Registrering </a:t>
            </a:r>
            <a:r>
              <a:rPr lang="sv-SE" sz="1200" b="1" dirty="0">
                <a:solidFill>
                  <a:srgbClr val="E9E3DC"/>
                </a:solidFill>
              </a:rPr>
              <a:t>med kaffe/te och smörgås</a:t>
            </a:r>
            <a:endParaRPr lang="sv-SE" sz="1200" dirty="0">
              <a:solidFill>
                <a:srgbClr val="E9E3DC"/>
              </a:solidFill>
            </a:endParaRPr>
          </a:p>
          <a:p>
            <a:pPr marL="0" indent="0">
              <a:lnSpc>
                <a:spcPct val="150000"/>
              </a:lnSpc>
              <a:buNone/>
            </a:pPr>
            <a:r>
              <a:rPr lang="sv-SE" sz="1200" b="1" dirty="0">
                <a:solidFill>
                  <a:srgbClr val="E9E3DC"/>
                </a:solidFill>
              </a:rPr>
              <a:t>09:00 – 09:10 </a:t>
            </a:r>
            <a:r>
              <a:rPr lang="sv-SE" sz="1200" b="1" dirty="0" smtClean="0">
                <a:solidFill>
                  <a:srgbClr val="E9E3DC"/>
                </a:solidFill>
              </a:rPr>
              <a:t>	Välkomna</a:t>
            </a:r>
            <a:r>
              <a:rPr lang="sv-SE" sz="1200" dirty="0">
                <a:solidFill>
                  <a:srgbClr val="E9E3DC"/>
                </a:solidFill>
              </a:rPr>
              <a:t/>
            </a:r>
            <a:br>
              <a:rPr lang="sv-SE" sz="1200" dirty="0">
                <a:solidFill>
                  <a:srgbClr val="E9E3DC"/>
                </a:solidFill>
              </a:rPr>
            </a:br>
            <a:r>
              <a:rPr lang="sv-SE" sz="1200" dirty="0" smtClean="0">
                <a:solidFill>
                  <a:srgbClr val="E9E3DC"/>
                </a:solidFill>
              </a:rPr>
              <a:t>	       	</a:t>
            </a:r>
            <a:r>
              <a:rPr lang="sv-SE" sz="1200" i="1" dirty="0" smtClean="0">
                <a:solidFill>
                  <a:srgbClr val="E9E3DC"/>
                </a:solidFill>
              </a:rPr>
              <a:t>Eva </a:t>
            </a:r>
            <a:r>
              <a:rPr lang="sv-SE" sz="1200" i="1" dirty="0">
                <a:solidFill>
                  <a:srgbClr val="E9E3DC"/>
                </a:solidFill>
              </a:rPr>
              <a:t>Pilsäter </a:t>
            </a:r>
            <a:r>
              <a:rPr lang="sv-SE" sz="1200" i="1" dirty="0" err="1" smtClean="0">
                <a:solidFill>
                  <a:srgbClr val="E9E3DC"/>
                </a:solidFill>
              </a:rPr>
              <a:t>Faxner</a:t>
            </a:r>
            <a:r>
              <a:rPr lang="sv-SE" sz="1200" i="1" dirty="0">
                <a:solidFill>
                  <a:srgbClr val="E9E3DC"/>
                </a:solidFill>
              </a:rPr>
              <a:t> </a:t>
            </a:r>
            <a:r>
              <a:rPr lang="sv-SE" sz="1200" i="1" dirty="0" smtClean="0">
                <a:solidFill>
                  <a:srgbClr val="E9E3DC"/>
                </a:solidFill>
              </a:rPr>
              <a:t>&amp; Per Pertoft Nemirovski</a:t>
            </a:r>
            <a:endParaRPr lang="sv-SE" sz="1200" dirty="0">
              <a:solidFill>
                <a:srgbClr val="E9E3DC"/>
              </a:solidFill>
            </a:endParaRPr>
          </a:p>
          <a:p>
            <a:pPr marL="0" indent="0">
              <a:lnSpc>
                <a:spcPct val="150000"/>
              </a:lnSpc>
              <a:buNone/>
            </a:pPr>
            <a:r>
              <a:rPr lang="sv-SE" sz="1200" b="1" dirty="0" smtClean="0"/>
              <a:t>09:10 </a:t>
            </a:r>
            <a:r>
              <a:rPr lang="sv-SE" sz="1200" b="1" dirty="0"/>
              <a:t>– 10:00 </a:t>
            </a:r>
            <a:r>
              <a:rPr lang="sv-SE" sz="1200" b="1" dirty="0" smtClean="0"/>
              <a:t>	Tema 1</a:t>
            </a:r>
            <a:r>
              <a:rPr lang="sv-SE" sz="1200" dirty="0"/>
              <a:t/>
            </a:r>
            <a:br>
              <a:rPr lang="sv-SE" sz="1200" dirty="0"/>
            </a:br>
            <a:r>
              <a:rPr lang="sv-SE" sz="1200" dirty="0" smtClean="0"/>
              <a:t>		</a:t>
            </a:r>
            <a:r>
              <a:rPr lang="sv-SE" sz="1200" i="1" dirty="0" smtClean="0"/>
              <a:t>Utvärderingsresultat </a:t>
            </a:r>
            <a:r>
              <a:rPr lang="sv-SE" sz="1200" i="1" dirty="0"/>
              <a:t>från tema </a:t>
            </a:r>
            <a:r>
              <a:rPr lang="sv-SE" sz="1200" i="1" dirty="0" smtClean="0"/>
              <a:t>1</a:t>
            </a:r>
            <a:r>
              <a:rPr lang="sv-SE" sz="1200" dirty="0"/>
              <a:t/>
            </a:r>
            <a:br>
              <a:rPr lang="sv-SE" sz="1200" dirty="0"/>
            </a:br>
            <a:r>
              <a:rPr lang="sv-SE" sz="1200" dirty="0" smtClean="0"/>
              <a:t>		</a:t>
            </a:r>
            <a:r>
              <a:rPr lang="sv-SE" sz="1200" i="1" dirty="0" smtClean="0"/>
              <a:t>Film </a:t>
            </a:r>
            <a:r>
              <a:rPr lang="sv-SE" sz="1200" i="1" dirty="0"/>
              <a:t>”Tema 1 – hur gick det?”   </a:t>
            </a:r>
            <a:r>
              <a:rPr lang="sv-SE" sz="1200" dirty="0"/>
              <a:t/>
            </a:r>
            <a:br>
              <a:rPr lang="sv-SE" sz="1200" dirty="0"/>
            </a:br>
            <a:r>
              <a:rPr lang="sv-SE" sz="1200" dirty="0" smtClean="0"/>
              <a:t>		</a:t>
            </a:r>
            <a:r>
              <a:rPr lang="sv-SE" sz="1200" i="1" dirty="0" smtClean="0"/>
              <a:t>Berättelser </a:t>
            </a:r>
            <a:r>
              <a:rPr lang="sv-SE" sz="1200" i="1" dirty="0"/>
              <a:t>från </a:t>
            </a:r>
            <a:r>
              <a:rPr lang="sv-SE" sz="1200" i="1" dirty="0" smtClean="0"/>
              <a:t>verksamheten</a:t>
            </a:r>
            <a:endParaRPr lang="sv-SE" sz="1200" dirty="0"/>
          </a:p>
          <a:p>
            <a:pPr marL="0" indent="0">
              <a:lnSpc>
                <a:spcPct val="150000"/>
              </a:lnSpc>
              <a:buNone/>
            </a:pPr>
            <a:r>
              <a:rPr lang="sv-SE" sz="1200" b="1" dirty="0" smtClean="0"/>
              <a:t>10:10 </a:t>
            </a:r>
            <a:r>
              <a:rPr lang="sv-SE" sz="1200" b="1" dirty="0"/>
              <a:t>– 11.15 	</a:t>
            </a:r>
            <a:r>
              <a:rPr lang="sv-SE" sz="1200" b="1" dirty="0" smtClean="0"/>
              <a:t>Inspiration inför Tema 2</a:t>
            </a:r>
          </a:p>
          <a:p>
            <a:pPr marL="0" indent="0">
              <a:lnSpc>
                <a:spcPct val="150000"/>
              </a:lnSpc>
              <a:buNone/>
            </a:pPr>
            <a:r>
              <a:rPr lang="sv-SE" sz="1200" b="1" dirty="0"/>
              <a:t>	</a:t>
            </a:r>
            <a:r>
              <a:rPr lang="sv-SE" sz="1200" b="1" dirty="0" smtClean="0"/>
              <a:t>	</a:t>
            </a:r>
            <a:r>
              <a:rPr lang="sv-SE" sz="1200" i="1" dirty="0" smtClean="0"/>
              <a:t>Mikael Ohrling</a:t>
            </a:r>
            <a:r>
              <a:rPr lang="sv-SE" sz="1200" dirty="0"/>
              <a:t/>
            </a:r>
            <a:br>
              <a:rPr lang="sv-SE" sz="1200" dirty="0"/>
            </a:br>
            <a:r>
              <a:rPr lang="sv-SE" sz="1200" dirty="0" smtClean="0"/>
              <a:t>		</a:t>
            </a:r>
            <a:r>
              <a:rPr lang="sv-SE" sz="1200" i="1" dirty="0" smtClean="0"/>
              <a:t>Mingelpaus</a:t>
            </a:r>
            <a:endParaRPr lang="sv-SE" sz="1200" dirty="0"/>
          </a:p>
          <a:p>
            <a:pPr marL="0" indent="0">
              <a:lnSpc>
                <a:spcPct val="150000"/>
              </a:lnSpc>
              <a:buNone/>
            </a:pPr>
            <a:r>
              <a:rPr lang="sv-SE" sz="1200" b="1" dirty="0" smtClean="0"/>
              <a:t>11.15 </a:t>
            </a:r>
            <a:r>
              <a:rPr lang="sv-SE" sz="1200" b="1" dirty="0"/>
              <a:t>– 11:45  </a:t>
            </a:r>
            <a:r>
              <a:rPr lang="sv-SE" sz="1200" b="1" dirty="0" smtClean="0"/>
              <a:t>	Tema </a:t>
            </a:r>
            <a:r>
              <a:rPr lang="sv-SE" sz="1200" b="1" dirty="0"/>
              <a:t>2 </a:t>
            </a:r>
          </a:p>
          <a:p>
            <a:pPr marL="0" indent="0">
              <a:lnSpc>
                <a:spcPct val="150000"/>
              </a:lnSpc>
              <a:buNone/>
            </a:pPr>
            <a:r>
              <a:rPr lang="sv-SE" sz="1200" dirty="0" smtClean="0"/>
              <a:t>		”</a:t>
            </a:r>
            <a:r>
              <a:rPr lang="sv-SE" sz="1200" i="1" dirty="0" smtClean="0"/>
              <a:t>Så </a:t>
            </a:r>
            <a:r>
              <a:rPr lang="sv-SE" sz="1200" i="1" dirty="0"/>
              <a:t>här arbetar </a:t>
            </a:r>
            <a:r>
              <a:rPr lang="sv-SE" sz="1200" i="1" dirty="0" smtClean="0"/>
              <a:t>vi” projektgruppen berättar.</a:t>
            </a:r>
            <a:endParaRPr lang="sv-SE" sz="1200" dirty="0"/>
          </a:p>
          <a:p>
            <a:pPr marL="0" indent="0">
              <a:lnSpc>
                <a:spcPct val="150000"/>
              </a:lnSpc>
              <a:buNone/>
            </a:pPr>
            <a:r>
              <a:rPr lang="sv-SE" sz="1200" b="1" dirty="0" smtClean="0"/>
              <a:t>11:45 </a:t>
            </a:r>
            <a:r>
              <a:rPr lang="sv-SE" sz="1200" b="1" dirty="0"/>
              <a:t>– 12:00 </a:t>
            </a:r>
            <a:r>
              <a:rPr lang="sv-SE" sz="1200" b="1" dirty="0" smtClean="0"/>
              <a:t>	Gemensamt avslut</a:t>
            </a:r>
            <a:endParaRPr lang="sv-SE" sz="1200" dirty="0"/>
          </a:p>
          <a:p>
            <a:pPr marL="0" indent="0">
              <a:lnSpc>
                <a:spcPct val="150000"/>
              </a:lnSpc>
              <a:buNone/>
            </a:pPr>
            <a:r>
              <a:rPr lang="sv-SE" sz="1200" b="1" dirty="0"/>
              <a:t>12:00 – 13:00 </a:t>
            </a:r>
            <a:r>
              <a:rPr lang="sv-SE" sz="1200" b="1" dirty="0" smtClean="0"/>
              <a:t>	Lunch </a:t>
            </a:r>
            <a:r>
              <a:rPr lang="sv-SE" sz="1200" b="1" dirty="0"/>
              <a:t>och mingel</a:t>
            </a:r>
            <a:endParaRPr lang="sv-SE" sz="1200" dirty="0"/>
          </a:p>
          <a:p>
            <a:pPr marL="0" indent="0">
              <a:lnSpc>
                <a:spcPct val="110000"/>
              </a:lnSpc>
              <a:buNone/>
            </a:pPr>
            <a:endParaRPr lang="sv-SE" sz="1900" dirty="0" smtClean="0"/>
          </a:p>
        </p:txBody>
      </p:sp>
      <p:sp>
        <p:nvSpPr>
          <p:cNvPr id="4" name="textruta 3"/>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4250504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Tema 1: Utvärderingsresultat</a:t>
            </a:r>
            <a:endParaRPr lang="sv-SE" b="1" dirty="0"/>
          </a:p>
        </p:txBody>
      </p:sp>
      <p:sp>
        <p:nvSpPr>
          <p:cNvPr id="3" name="textruta 2"/>
          <p:cNvSpPr txBox="1"/>
          <p:nvPr/>
        </p:nvSpPr>
        <p:spPr>
          <a:xfrm>
            <a:off x="928047" y="2634018"/>
            <a:ext cx="3043452" cy="307777"/>
          </a:xfrm>
          <a:prstGeom prst="rect">
            <a:avLst/>
          </a:prstGeom>
          <a:noFill/>
        </p:spPr>
        <p:txBody>
          <a:bodyPr wrap="square" rtlCol="0">
            <a:spAutoFit/>
          </a:bodyPr>
          <a:lstStyle/>
          <a:p>
            <a:pPr algn="l">
              <a:spcBef>
                <a:spcPts val="0"/>
              </a:spcBef>
            </a:pPr>
            <a:r>
              <a:rPr lang="sv-SE" sz="1400" b="1" dirty="0" smtClean="0"/>
              <a:t>Varför lärandeutvärdering?</a:t>
            </a:r>
          </a:p>
        </p:txBody>
      </p:sp>
    </p:spTree>
    <p:extLst>
      <p:ext uri="{BB962C8B-B14F-4D97-AF65-F5344CB8AC3E}">
        <p14:creationId xmlns:p14="http://schemas.microsoft.com/office/powerpoint/2010/main" val="575796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717720"/>
            <a:ext cx="9158207" cy="6140280"/>
          </a:xfrm>
          <a:prstGeom prst="rect">
            <a:avLst/>
          </a:prstGeom>
        </p:spPr>
      </p:pic>
      <p:sp>
        <p:nvSpPr>
          <p:cNvPr id="2" name="Rubrik 1"/>
          <p:cNvSpPr>
            <a:spLocks noGrp="1"/>
          </p:cNvSpPr>
          <p:nvPr>
            <p:ph type="ctrTitle"/>
          </p:nvPr>
        </p:nvSpPr>
        <p:spPr/>
        <p:txBody>
          <a:bodyPr>
            <a:normAutofit/>
          </a:bodyPr>
          <a:lstStyle/>
          <a:p>
            <a:pPr algn="ctr"/>
            <a:r>
              <a:rPr lang="sv-SE" sz="4000" b="1" dirty="0"/>
              <a:t>Lärande utvärdering</a:t>
            </a:r>
          </a:p>
        </p:txBody>
      </p:sp>
      <p:sp>
        <p:nvSpPr>
          <p:cNvPr id="3" name="Underrubrik 2"/>
          <p:cNvSpPr>
            <a:spLocks noGrp="1"/>
          </p:cNvSpPr>
          <p:nvPr>
            <p:ph type="subTitle" idx="1"/>
          </p:nvPr>
        </p:nvSpPr>
        <p:spPr>
          <a:xfrm>
            <a:off x="1378703" y="3599257"/>
            <a:ext cx="6400800" cy="1752600"/>
          </a:xfrm>
        </p:spPr>
        <p:txBody>
          <a:bodyPr>
            <a:normAutofit/>
          </a:bodyPr>
          <a:lstStyle/>
          <a:p>
            <a:r>
              <a:rPr lang="sv-SE" b="1" dirty="0"/>
              <a:t>Ekan Management</a:t>
            </a:r>
          </a:p>
          <a:p>
            <a:r>
              <a:rPr lang="sv-SE" b="1" dirty="0"/>
              <a:t>Centrum för epidemiologi och samhällsmedicin/Karolinska institutet</a:t>
            </a:r>
          </a:p>
          <a:p>
            <a:endParaRPr lang="sv-SE" dirty="0"/>
          </a:p>
        </p:txBody>
      </p:sp>
      <p:pic>
        <p:nvPicPr>
          <p:cNvPr id="6" name="Picture 543" descr="eHalsa-linje-rod"/>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5858085"/>
            <a:ext cx="1457325" cy="940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ruta 6"/>
          <p:cNvSpPr txBox="1"/>
          <p:nvPr/>
        </p:nvSpPr>
        <p:spPr>
          <a:xfrm>
            <a:off x="3668891" y="6635277"/>
            <a:ext cx="4341633" cy="215444"/>
          </a:xfrm>
          <a:prstGeom prst="rect">
            <a:avLst/>
          </a:prstGeom>
          <a:noFill/>
        </p:spPr>
        <p:txBody>
          <a:bodyPr wrap="square" rtlCol="0">
            <a:spAutoFit/>
          </a:bodyPr>
          <a:lstStyle/>
          <a:p>
            <a:pPr algn="r"/>
            <a:r>
              <a:rPr lang="sv-SE" sz="800" dirty="0">
                <a:solidFill>
                  <a:srgbClr val="000000"/>
                </a:solidFill>
              </a:rPr>
              <a:t>Detta projektet medfinansieras av Europeiska unionen/Europeiska socialfonden</a:t>
            </a:r>
          </a:p>
        </p:txBody>
      </p:sp>
      <p:pic>
        <p:nvPicPr>
          <p:cNvPr id="8" name="Bildobjekt 7"/>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010524" y="5926006"/>
            <a:ext cx="1044411" cy="878631"/>
          </a:xfrm>
          <a:prstGeom prst="rect">
            <a:avLst/>
          </a:prstGeom>
        </p:spPr>
      </p:pic>
      <p:pic>
        <p:nvPicPr>
          <p:cNvPr id="12" name="Bildobjekt 11"/>
          <p:cNvPicPr>
            <a:picLocks noChangeAspect="1"/>
          </p:cNvPicPr>
          <p:nvPr/>
        </p:nvPicPr>
        <p:blipFill rotWithShape="1">
          <a:blip r:embed="rId6"/>
          <a:srcRect t="9058" b="11842"/>
          <a:stretch/>
        </p:blipFill>
        <p:spPr>
          <a:xfrm>
            <a:off x="6188074" y="122134"/>
            <a:ext cx="1306853" cy="481901"/>
          </a:xfrm>
          <a:prstGeom prst="rect">
            <a:avLst/>
          </a:prstGeom>
        </p:spPr>
      </p:pic>
      <p:pic>
        <p:nvPicPr>
          <p:cNvPr id="13" name="Bildobjekt 12"/>
          <p:cNvPicPr>
            <a:picLocks noChangeAspect="1"/>
          </p:cNvPicPr>
          <p:nvPr/>
        </p:nvPicPr>
        <p:blipFill rotWithShape="1">
          <a:blip r:embed="rId7"/>
          <a:srcRect t="11454" b="42907"/>
          <a:stretch/>
        </p:blipFill>
        <p:spPr>
          <a:xfrm>
            <a:off x="7494927" y="122134"/>
            <a:ext cx="1411786" cy="481901"/>
          </a:xfrm>
          <a:prstGeom prst="rect">
            <a:avLst/>
          </a:prstGeom>
        </p:spPr>
      </p:pic>
      <p:pic>
        <p:nvPicPr>
          <p:cNvPr id="9" name="Bildobjekt 8">
            <a:extLst>
              <a:ext uri="{FF2B5EF4-FFF2-40B4-BE49-F238E27FC236}">
                <a16:creationId xmlns:a16="http://schemas.microsoft.com/office/drawing/2014/main" id="{01BD12FE-50F9-482A-9800-E7DA1A83DA5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48781" y="123036"/>
            <a:ext cx="1242763" cy="482400"/>
          </a:xfrm>
          <a:prstGeom prst="rect">
            <a:avLst/>
          </a:prstGeom>
        </p:spPr>
      </p:pic>
      <p:sp>
        <p:nvSpPr>
          <p:cNvPr id="11" name="textruta 10"/>
          <p:cNvSpPr txBox="1"/>
          <p:nvPr/>
        </p:nvSpPr>
        <p:spPr>
          <a:xfrm>
            <a:off x="6428096" y="6218208"/>
            <a:ext cx="2265528" cy="307777"/>
          </a:xfrm>
          <a:prstGeom prst="rect">
            <a:avLst/>
          </a:prstGeom>
          <a:noFill/>
        </p:spPr>
        <p:txBody>
          <a:bodyPr wrap="square" rtlCol="0">
            <a:spAutoFit/>
          </a:bodyPr>
          <a:lstStyle/>
          <a:p>
            <a:pPr algn="l">
              <a:spcBef>
                <a:spcPts val="0"/>
              </a:spcBef>
            </a:pPr>
            <a:r>
              <a:rPr lang="sv-SE" sz="1400" b="1" dirty="0" smtClean="0"/>
              <a:t>#</a:t>
            </a:r>
            <a:r>
              <a:rPr lang="sv-SE" sz="1400" b="1" dirty="0" err="1" smtClean="0"/>
              <a:t>eHälsalyftet</a:t>
            </a:r>
            <a:endParaRPr lang="sv-SE" sz="1400" b="1" dirty="0" smtClean="0"/>
          </a:p>
        </p:txBody>
      </p:sp>
    </p:spTree>
    <p:extLst>
      <p:ext uri="{BB962C8B-B14F-4D97-AF65-F5344CB8AC3E}">
        <p14:creationId xmlns:p14="http://schemas.microsoft.com/office/powerpoint/2010/main" val="1267115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80657" y="809877"/>
            <a:ext cx="8582686" cy="846907"/>
          </a:xfrm>
        </p:spPr>
        <p:txBody>
          <a:bodyPr>
            <a:noAutofit/>
          </a:bodyPr>
          <a:lstStyle/>
          <a:p>
            <a:r>
              <a:rPr lang="sv-SE" sz="2400" dirty="0"/>
              <a:t>Uppfattningar och förväntningar av </a:t>
            </a:r>
            <a:r>
              <a:rPr lang="sv-SE" sz="2400" dirty="0" err="1"/>
              <a:t>eHälsalyftet</a:t>
            </a:r>
            <a:r>
              <a:rPr lang="sv-SE" sz="2400" dirty="0"/>
              <a:t/>
            </a:r>
            <a:br>
              <a:rPr lang="sv-SE" sz="2400" dirty="0"/>
            </a:br>
            <a:r>
              <a:rPr lang="sv-SE" sz="2400" dirty="0"/>
              <a:t>- utvecklingsledare och chefer</a:t>
            </a:r>
            <a:endParaRPr lang="en-GB" sz="2000" dirty="0"/>
          </a:p>
        </p:txBody>
      </p:sp>
      <p:sp>
        <p:nvSpPr>
          <p:cNvPr id="3" name="Platshållare för innehåll 2"/>
          <p:cNvSpPr>
            <a:spLocks noGrp="1"/>
          </p:cNvSpPr>
          <p:nvPr>
            <p:ph idx="1"/>
          </p:nvPr>
        </p:nvSpPr>
        <p:spPr>
          <a:xfrm>
            <a:off x="280657" y="1865014"/>
            <a:ext cx="8582686" cy="4135736"/>
          </a:xfrm>
        </p:spPr>
        <p:txBody>
          <a:bodyPr>
            <a:normAutofit fontScale="92500" lnSpcReduction="10000"/>
          </a:bodyPr>
          <a:lstStyle/>
          <a:p>
            <a:pPr marL="0" indent="0">
              <a:buNone/>
            </a:pPr>
            <a:r>
              <a:rPr lang="sv-SE" sz="1800" dirty="0">
                <a:sym typeface="Wingdings" panose="05000000000000000000" pitchFamily="2" charset="2"/>
              </a:rPr>
              <a:t>Av de utvecklingsledare som svarade vid projektets start var det…</a:t>
            </a:r>
          </a:p>
          <a:p>
            <a:r>
              <a:rPr lang="sv-SE" sz="1800" b="1" dirty="0">
                <a:sym typeface="Wingdings" panose="05000000000000000000" pitchFamily="2" charset="2"/>
              </a:rPr>
              <a:t>83 % </a:t>
            </a:r>
            <a:r>
              <a:rPr lang="sv-SE" sz="1800" dirty="0">
                <a:sym typeface="Wingdings" panose="05000000000000000000" pitchFamily="2" charset="2"/>
              </a:rPr>
              <a:t>som visste</a:t>
            </a:r>
            <a:r>
              <a:rPr lang="sv-SE" sz="1800" dirty="0"/>
              <a:t> precis vad som menas med </a:t>
            </a:r>
            <a:r>
              <a:rPr lang="sv-SE" sz="1800" dirty="0" err="1"/>
              <a:t>eHälsa</a:t>
            </a:r>
            <a:endParaRPr lang="sv-SE" sz="1800" dirty="0">
              <a:sym typeface="Wingdings" panose="05000000000000000000" pitchFamily="2" charset="2"/>
            </a:endParaRPr>
          </a:p>
          <a:p>
            <a:r>
              <a:rPr lang="sv-SE" sz="1800" b="1" dirty="0"/>
              <a:t>66 % </a:t>
            </a:r>
            <a:r>
              <a:rPr lang="sv-SE" sz="1800" dirty="0"/>
              <a:t>som tyckte att det var enkelt att använda </a:t>
            </a:r>
            <a:r>
              <a:rPr lang="sv-SE" sz="1800" dirty="0" err="1"/>
              <a:t>eHälsa</a:t>
            </a:r>
            <a:endParaRPr lang="sv-SE" sz="1800" dirty="0"/>
          </a:p>
          <a:p>
            <a:r>
              <a:rPr lang="sv-SE" sz="1800" b="1" dirty="0"/>
              <a:t>80 % </a:t>
            </a:r>
            <a:r>
              <a:rPr lang="sv-SE" sz="1800" dirty="0"/>
              <a:t>som kände sig trygga med att använda </a:t>
            </a:r>
            <a:r>
              <a:rPr lang="sv-SE" sz="1800" dirty="0" err="1"/>
              <a:t>eHälsa</a:t>
            </a:r>
            <a:endParaRPr lang="sv-SE" sz="1800" dirty="0"/>
          </a:p>
          <a:p>
            <a:r>
              <a:rPr lang="sv-SE" sz="1800" b="1" dirty="0"/>
              <a:t>71 % </a:t>
            </a:r>
            <a:r>
              <a:rPr lang="sv-SE" sz="1800" dirty="0"/>
              <a:t>tyckte att de hade tillräckliga kunskaper för att leda dialogseminarier</a:t>
            </a:r>
          </a:p>
          <a:p>
            <a:endParaRPr lang="sv-SE" sz="1800" dirty="0"/>
          </a:p>
          <a:p>
            <a:r>
              <a:rPr lang="sv-SE" sz="1800" b="1" dirty="0"/>
              <a:t>77 % av utvecklingsledarna och 68 % av cheferna </a:t>
            </a:r>
            <a:r>
              <a:rPr lang="sv-SE" sz="1800" dirty="0"/>
              <a:t>hade höga förväntningar på att </a:t>
            </a:r>
            <a:r>
              <a:rPr lang="sv-SE" sz="1800" dirty="0" err="1"/>
              <a:t>eHälsalyftet</a:t>
            </a:r>
            <a:r>
              <a:rPr lang="sv-SE" sz="1800" dirty="0"/>
              <a:t> kan öka sin kompetens i </a:t>
            </a:r>
            <a:r>
              <a:rPr lang="sv-SE" sz="1800" dirty="0" err="1"/>
              <a:t>eHälsa</a:t>
            </a:r>
            <a:r>
              <a:rPr lang="sv-SE" sz="1800" dirty="0"/>
              <a:t>, såg fram emot att delta i </a:t>
            </a:r>
            <a:r>
              <a:rPr lang="sv-SE" sz="1800" dirty="0" err="1"/>
              <a:t>eHälsalyftet</a:t>
            </a:r>
            <a:r>
              <a:rPr lang="sv-SE" sz="1800" dirty="0"/>
              <a:t> och tror på dialogseminarierna som en bra metod </a:t>
            </a:r>
          </a:p>
          <a:p>
            <a:endParaRPr lang="sv-SE" sz="2400" dirty="0"/>
          </a:p>
          <a:p>
            <a:endParaRPr lang="en-GB" dirty="0"/>
          </a:p>
          <a:p>
            <a:endParaRPr lang="en-GB" dirty="0"/>
          </a:p>
        </p:txBody>
      </p:sp>
      <p:sp>
        <p:nvSpPr>
          <p:cNvPr id="4" name="textruta 3"/>
          <p:cNvSpPr txBox="1"/>
          <p:nvPr/>
        </p:nvSpPr>
        <p:spPr>
          <a:xfrm>
            <a:off x="997209" y="6000750"/>
            <a:ext cx="6960786" cy="600164"/>
          </a:xfrm>
          <a:prstGeom prst="rect">
            <a:avLst/>
          </a:prstGeom>
          <a:noFill/>
        </p:spPr>
        <p:txBody>
          <a:bodyPr wrap="square" rtlCol="0">
            <a:spAutoFit/>
          </a:bodyPr>
          <a:lstStyle/>
          <a:p>
            <a:pPr algn="l"/>
            <a:r>
              <a:rPr lang="en-GB" sz="1100" dirty="0"/>
              <a:t>Augustsson, H. et al. (2017). The need for dual openness to change: A longitudinal study evaluating the impact of employees´ openness to organizational change content and process on intervention outcomes. </a:t>
            </a:r>
            <a:r>
              <a:rPr lang="en-GB" sz="1100" i="1" dirty="0"/>
              <a:t>Journal of applied </a:t>
            </a:r>
            <a:r>
              <a:rPr lang="en-GB" sz="1100" i="1" dirty="0" err="1"/>
              <a:t>behavioral</a:t>
            </a:r>
            <a:r>
              <a:rPr lang="en-GB" sz="1100" i="1" dirty="0"/>
              <a:t> science </a:t>
            </a:r>
            <a:r>
              <a:rPr lang="en-GB" sz="1100" dirty="0" err="1"/>
              <a:t>doi</a:t>
            </a:r>
            <a:r>
              <a:rPr lang="en-GB" sz="1100" dirty="0"/>
              <a:t>: 10.1177/0021886317691930</a:t>
            </a:r>
            <a:endParaRPr lang="en-GB" sz="800" b="1" dirty="0"/>
          </a:p>
        </p:txBody>
      </p:sp>
      <p:pic>
        <p:nvPicPr>
          <p:cNvPr id="5" name="Bildobjekt 4"/>
          <p:cNvPicPr>
            <a:picLocks noChangeAspect="1"/>
          </p:cNvPicPr>
          <p:nvPr/>
        </p:nvPicPr>
        <p:blipFill rotWithShape="1">
          <a:blip r:embed="rId3"/>
          <a:srcRect t="9058" b="11842"/>
          <a:stretch/>
        </p:blipFill>
        <p:spPr>
          <a:xfrm>
            <a:off x="6236947" y="110811"/>
            <a:ext cx="1306853" cy="481901"/>
          </a:xfrm>
          <a:prstGeom prst="rect">
            <a:avLst/>
          </a:prstGeom>
        </p:spPr>
      </p:pic>
      <p:pic>
        <p:nvPicPr>
          <p:cNvPr id="6" name="Bildobjekt 5"/>
          <p:cNvPicPr>
            <a:picLocks noChangeAspect="1"/>
          </p:cNvPicPr>
          <p:nvPr/>
        </p:nvPicPr>
        <p:blipFill rotWithShape="1">
          <a:blip r:embed="rId4"/>
          <a:srcRect t="11454" b="42907"/>
          <a:stretch/>
        </p:blipFill>
        <p:spPr>
          <a:xfrm>
            <a:off x="7543800" y="110811"/>
            <a:ext cx="1411786" cy="481901"/>
          </a:xfrm>
          <a:prstGeom prst="rect">
            <a:avLst/>
          </a:prstGeom>
        </p:spPr>
      </p:pic>
      <p:pic>
        <p:nvPicPr>
          <p:cNvPr id="8" name="Bildobjekt 7">
            <a:extLst>
              <a:ext uri="{FF2B5EF4-FFF2-40B4-BE49-F238E27FC236}">
                <a16:creationId xmlns:a16="http://schemas.microsoft.com/office/drawing/2014/main" id="{10A28C00-8533-44B5-8C7D-3207F67A70A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97421" y="103580"/>
            <a:ext cx="1242763" cy="482400"/>
          </a:xfrm>
          <a:prstGeom prst="rect">
            <a:avLst/>
          </a:prstGeom>
        </p:spPr>
      </p:pic>
    </p:spTree>
    <p:extLst>
      <p:ext uri="{BB962C8B-B14F-4D97-AF65-F5344CB8AC3E}">
        <p14:creationId xmlns:p14="http://schemas.microsoft.com/office/powerpoint/2010/main" val="232186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831F922D-EFE2-4C36-AF89-E872B5AA4595}"/>
              </a:ext>
            </a:extLst>
          </p:cNvPr>
          <p:cNvSpPr txBox="1"/>
          <p:nvPr/>
        </p:nvSpPr>
        <p:spPr>
          <a:xfrm>
            <a:off x="5833668" y="2605597"/>
            <a:ext cx="1842171" cy="830997"/>
          </a:xfrm>
          <a:prstGeom prst="rect">
            <a:avLst/>
          </a:prstGeom>
          <a:noFill/>
        </p:spPr>
        <p:txBody>
          <a:bodyPr wrap="none" rtlCol="0">
            <a:spAutoFit/>
          </a:bodyPr>
          <a:lstStyle/>
          <a:p>
            <a:pPr algn="l">
              <a:spcBef>
                <a:spcPts val="0"/>
              </a:spcBef>
            </a:pPr>
            <a:r>
              <a:rPr lang="sv-SE" sz="4800" b="1" dirty="0"/>
              <a:t>83%</a:t>
            </a:r>
          </a:p>
        </p:txBody>
      </p:sp>
      <p:sp>
        <p:nvSpPr>
          <p:cNvPr id="6" name="textruta 5">
            <a:extLst>
              <a:ext uri="{FF2B5EF4-FFF2-40B4-BE49-F238E27FC236}">
                <a16:creationId xmlns:a16="http://schemas.microsoft.com/office/drawing/2014/main" id="{770A23CC-8359-43E1-BD03-770A306E191B}"/>
              </a:ext>
            </a:extLst>
          </p:cNvPr>
          <p:cNvSpPr txBox="1"/>
          <p:nvPr/>
        </p:nvSpPr>
        <p:spPr>
          <a:xfrm>
            <a:off x="5833667" y="4274807"/>
            <a:ext cx="1842171" cy="830997"/>
          </a:xfrm>
          <a:prstGeom prst="rect">
            <a:avLst/>
          </a:prstGeom>
          <a:noFill/>
        </p:spPr>
        <p:txBody>
          <a:bodyPr wrap="none" rtlCol="0">
            <a:spAutoFit/>
          </a:bodyPr>
          <a:lstStyle/>
          <a:p>
            <a:pPr algn="l">
              <a:spcBef>
                <a:spcPts val="0"/>
              </a:spcBef>
            </a:pPr>
            <a:r>
              <a:rPr lang="sv-SE" sz="4800" b="1" dirty="0"/>
              <a:t>60%</a:t>
            </a:r>
          </a:p>
        </p:txBody>
      </p:sp>
      <p:sp>
        <p:nvSpPr>
          <p:cNvPr id="7" name="textruta 6">
            <a:extLst>
              <a:ext uri="{FF2B5EF4-FFF2-40B4-BE49-F238E27FC236}">
                <a16:creationId xmlns:a16="http://schemas.microsoft.com/office/drawing/2014/main" id="{3B98F392-AA24-4B1C-8E27-25C6AE0B4964}"/>
              </a:ext>
            </a:extLst>
          </p:cNvPr>
          <p:cNvSpPr txBox="1"/>
          <p:nvPr/>
        </p:nvSpPr>
        <p:spPr>
          <a:xfrm>
            <a:off x="3650914" y="5759713"/>
            <a:ext cx="1842171" cy="830997"/>
          </a:xfrm>
          <a:prstGeom prst="rect">
            <a:avLst/>
          </a:prstGeom>
          <a:noFill/>
        </p:spPr>
        <p:txBody>
          <a:bodyPr wrap="none" rtlCol="0">
            <a:spAutoFit/>
          </a:bodyPr>
          <a:lstStyle/>
          <a:p>
            <a:pPr algn="l">
              <a:spcBef>
                <a:spcPts val="0"/>
              </a:spcBef>
            </a:pPr>
            <a:r>
              <a:rPr lang="sv-SE" sz="4800" b="1" dirty="0"/>
              <a:t>71%</a:t>
            </a:r>
          </a:p>
        </p:txBody>
      </p:sp>
      <p:sp>
        <p:nvSpPr>
          <p:cNvPr id="8" name="textruta 7">
            <a:extLst>
              <a:ext uri="{FF2B5EF4-FFF2-40B4-BE49-F238E27FC236}">
                <a16:creationId xmlns:a16="http://schemas.microsoft.com/office/drawing/2014/main" id="{D39D8083-6B87-45EB-845D-8FB0B88FEF0A}"/>
              </a:ext>
            </a:extLst>
          </p:cNvPr>
          <p:cNvSpPr txBox="1"/>
          <p:nvPr/>
        </p:nvSpPr>
        <p:spPr>
          <a:xfrm>
            <a:off x="1548983" y="2593107"/>
            <a:ext cx="1842171" cy="830997"/>
          </a:xfrm>
          <a:prstGeom prst="rect">
            <a:avLst/>
          </a:prstGeom>
          <a:noFill/>
        </p:spPr>
        <p:txBody>
          <a:bodyPr wrap="none" rtlCol="0">
            <a:spAutoFit/>
          </a:bodyPr>
          <a:lstStyle/>
          <a:p>
            <a:pPr algn="l">
              <a:spcBef>
                <a:spcPts val="0"/>
              </a:spcBef>
            </a:pPr>
            <a:r>
              <a:rPr lang="sv-SE" sz="4800" b="1" dirty="0"/>
              <a:t>40%</a:t>
            </a:r>
          </a:p>
        </p:txBody>
      </p:sp>
      <p:sp>
        <p:nvSpPr>
          <p:cNvPr id="9" name="textruta 8">
            <a:extLst>
              <a:ext uri="{FF2B5EF4-FFF2-40B4-BE49-F238E27FC236}">
                <a16:creationId xmlns:a16="http://schemas.microsoft.com/office/drawing/2014/main" id="{D7BAEA31-BAF0-48C2-B2CD-8F6D21D5CBE7}"/>
              </a:ext>
            </a:extLst>
          </p:cNvPr>
          <p:cNvSpPr txBox="1"/>
          <p:nvPr/>
        </p:nvSpPr>
        <p:spPr>
          <a:xfrm>
            <a:off x="1548982" y="4262317"/>
            <a:ext cx="1842171" cy="830997"/>
          </a:xfrm>
          <a:prstGeom prst="rect">
            <a:avLst/>
          </a:prstGeom>
          <a:noFill/>
        </p:spPr>
        <p:txBody>
          <a:bodyPr wrap="none" rtlCol="0">
            <a:spAutoFit/>
          </a:bodyPr>
          <a:lstStyle/>
          <a:p>
            <a:pPr algn="l">
              <a:spcBef>
                <a:spcPts val="0"/>
              </a:spcBef>
            </a:pPr>
            <a:r>
              <a:rPr lang="sv-SE" sz="4800" b="1" dirty="0"/>
              <a:t>35%</a:t>
            </a:r>
          </a:p>
        </p:txBody>
      </p:sp>
      <p:sp>
        <p:nvSpPr>
          <p:cNvPr id="11" name="Pil: höger 10">
            <a:extLst>
              <a:ext uri="{FF2B5EF4-FFF2-40B4-BE49-F238E27FC236}">
                <a16:creationId xmlns:a16="http://schemas.microsoft.com/office/drawing/2014/main" id="{68EDE264-A7A1-491C-931A-E74A7E088E9A}"/>
              </a:ext>
            </a:extLst>
          </p:cNvPr>
          <p:cNvSpPr/>
          <p:nvPr/>
        </p:nvSpPr>
        <p:spPr bwMode="auto">
          <a:xfrm>
            <a:off x="3957403" y="2916831"/>
            <a:ext cx="1169233" cy="314793"/>
          </a:xfrm>
          <a:prstGeom prst="rightArrow">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
        <p:nvSpPr>
          <p:cNvPr id="12" name="Pil: höger 11">
            <a:extLst>
              <a:ext uri="{FF2B5EF4-FFF2-40B4-BE49-F238E27FC236}">
                <a16:creationId xmlns:a16="http://schemas.microsoft.com/office/drawing/2014/main" id="{E0B0390A-665B-4345-86F0-160E7E5514AA}"/>
              </a:ext>
            </a:extLst>
          </p:cNvPr>
          <p:cNvSpPr/>
          <p:nvPr/>
        </p:nvSpPr>
        <p:spPr bwMode="auto">
          <a:xfrm>
            <a:off x="3957402" y="4532908"/>
            <a:ext cx="1169233" cy="314793"/>
          </a:xfrm>
          <a:prstGeom prst="rightArrow">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
        <p:nvSpPr>
          <p:cNvPr id="2" name="textruta 1">
            <a:extLst>
              <a:ext uri="{FF2B5EF4-FFF2-40B4-BE49-F238E27FC236}">
                <a16:creationId xmlns:a16="http://schemas.microsoft.com/office/drawing/2014/main" id="{C9B123B1-D059-469C-B803-4CA07C976000}"/>
              </a:ext>
            </a:extLst>
          </p:cNvPr>
          <p:cNvSpPr txBox="1"/>
          <p:nvPr/>
        </p:nvSpPr>
        <p:spPr>
          <a:xfrm>
            <a:off x="685800" y="1676400"/>
            <a:ext cx="3271602" cy="338554"/>
          </a:xfrm>
          <a:prstGeom prst="rect">
            <a:avLst/>
          </a:prstGeom>
          <a:noFill/>
        </p:spPr>
        <p:txBody>
          <a:bodyPr wrap="square" rtlCol="0">
            <a:spAutoFit/>
          </a:bodyPr>
          <a:lstStyle/>
          <a:p>
            <a:pPr>
              <a:spcBef>
                <a:spcPts val="0"/>
              </a:spcBef>
            </a:pPr>
            <a:r>
              <a:rPr lang="sv-SE" sz="1600" b="1" i="1" dirty="0"/>
              <a:t>Innan</a:t>
            </a:r>
            <a:r>
              <a:rPr lang="sv-SE" sz="1600" b="1" dirty="0"/>
              <a:t> dialogseminariet</a:t>
            </a:r>
          </a:p>
        </p:txBody>
      </p:sp>
      <p:sp>
        <p:nvSpPr>
          <p:cNvPr id="13" name="textruta 12">
            <a:extLst>
              <a:ext uri="{FF2B5EF4-FFF2-40B4-BE49-F238E27FC236}">
                <a16:creationId xmlns:a16="http://schemas.microsoft.com/office/drawing/2014/main" id="{2FA6FDD0-19AE-49F2-ABC0-76AB1A4D5DAE}"/>
              </a:ext>
            </a:extLst>
          </p:cNvPr>
          <p:cNvSpPr txBox="1"/>
          <p:nvPr/>
        </p:nvSpPr>
        <p:spPr>
          <a:xfrm>
            <a:off x="5295900" y="1676399"/>
            <a:ext cx="3271602" cy="338554"/>
          </a:xfrm>
          <a:prstGeom prst="rect">
            <a:avLst/>
          </a:prstGeom>
          <a:noFill/>
        </p:spPr>
        <p:txBody>
          <a:bodyPr wrap="square" rtlCol="0">
            <a:spAutoFit/>
          </a:bodyPr>
          <a:lstStyle/>
          <a:p>
            <a:pPr>
              <a:spcBef>
                <a:spcPts val="0"/>
              </a:spcBef>
            </a:pPr>
            <a:r>
              <a:rPr lang="sv-SE" sz="1600" b="1" i="1" dirty="0"/>
              <a:t>Efter</a:t>
            </a:r>
            <a:r>
              <a:rPr lang="sv-SE" sz="1600" b="1" dirty="0"/>
              <a:t> dialogseminariet</a:t>
            </a:r>
          </a:p>
        </p:txBody>
      </p:sp>
      <p:sp>
        <p:nvSpPr>
          <p:cNvPr id="14" name="textruta 13">
            <a:extLst>
              <a:ext uri="{FF2B5EF4-FFF2-40B4-BE49-F238E27FC236}">
                <a16:creationId xmlns:a16="http://schemas.microsoft.com/office/drawing/2014/main" id="{92374658-910D-4085-84F2-DCD1B1992ABC}"/>
              </a:ext>
            </a:extLst>
          </p:cNvPr>
          <p:cNvSpPr txBox="1"/>
          <p:nvPr/>
        </p:nvSpPr>
        <p:spPr>
          <a:xfrm>
            <a:off x="2838450" y="2285329"/>
            <a:ext cx="3466912" cy="307777"/>
          </a:xfrm>
          <a:prstGeom prst="rect">
            <a:avLst/>
          </a:prstGeom>
          <a:noFill/>
        </p:spPr>
        <p:txBody>
          <a:bodyPr wrap="square" rtlCol="0">
            <a:spAutoFit/>
          </a:bodyPr>
          <a:lstStyle/>
          <a:p>
            <a:pPr>
              <a:spcBef>
                <a:spcPts val="0"/>
              </a:spcBef>
            </a:pPr>
            <a:r>
              <a:rPr lang="sv-SE" sz="1400" dirty="0"/>
              <a:t>Jag vet vad som menas med </a:t>
            </a:r>
            <a:r>
              <a:rPr lang="sv-SE" sz="1400" dirty="0" err="1"/>
              <a:t>eHälsa</a:t>
            </a:r>
            <a:endParaRPr lang="sv-SE" sz="1400" dirty="0"/>
          </a:p>
        </p:txBody>
      </p:sp>
      <p:sp>
        <p:nvSpPr>
          <p:cNvPr id="15" name="textruta 14">
            <a:extLst>
              <a:ext uri="{FF2B5EF4-FFF2-40B4-BE49-F238E27FC236}">
                <a16:creationId xmlns:a16="http://schemas.microsoft.com/office/drawing/2014/main" id="{21CB26EE-DDE0-46AE-A650-F4B95FCFC16B}"/>
              </a:ext>
            </a:extLst>
          </p:cNvPr>
          <p:cNvSpPr txBox="1"/>
          <p:nvPr/>
        </p:nvSpPr>
        <p:spPr>
          <a:xfrm>
            <a:off x="2470067" y="3903439"/>
            <a:ext cx="4419600" cy="307777"/>
          </a:xfrm>
          <a:prstGeom prst="rect">
            <a:avLst/>
          </a:prstGeom>
          <a:noFill/>
        </p:spPr>
        <p:txBody>
          <a:bodyPr wrap="square" rtlCol="0">
            <a:spAutoFit/>
          </a:bodyPr>
          <a:lstStyle/>
          <a:p>
            <a:pPr>
              <a:spcBef>
                <a:spcPts val="0"/>
              </a:spcBef>
            </a:pPr>
            <a:r>
              <a:rPr lang="sv-SE" sz="1400" dirty="0"/>
              <a:t>Jag tycker att det är enkelt att använda </a:t>
            </a:r>
            <a:r>
              <a:rPr lang="sv-SE" sz="1400" dirty="0" err="1"/>
              <a:t>eHälsa</a:t>
            </a:r>
            <a:endParaRPr lang="sv-SE" sz="1400" dirty="0"/>
          </a:p>
        </p:txBody>
      </p:sp>
      <p:sp>
        <p:nvSpPr>
          <p:cNvPr id="16" name="textruta 15">
            <a:extLst>
              <a:ext uri="{FF2B5EF4-FFF2-40B4-BE49-F238E27FC236}">
                <a16:creationId xmlns:a16="http://schemas.microsoft.com/office/drawing/2014/main" id="{C3F6DBCE-717A-4161-8241-7BE14C8724B8}"/>
              </a:ext>
            </a:extLst>
          </p:cNvPr>
          <p:cNvSpPr txBox="1"/>
          <p:nvPr/>
        </p:nvSpPr>
        <p:spPr>
          <a:xfrm>
            <a:off x="2076981" y="5395431"/>
            <a:ext cx="5205771" cy="307777"/>
          </a:xfrm>
          <a:prstGeom prst="rect">
            <a:avLst/>
          </a:prstGeom>
          <a:noFill/>
        </p:spPr>
        <p:txBody>
          <a:bodyPr wrap="square" rtlCol="0">
            <a:spAutoFit/>
          </a:bodyPr>
          <a:lstStyle/>
          <a:p>
            <a:pPr>
              <a:spcBef>
                <a:spcPts val="0"/>
              </a:spcBef>
            </a:pPr>
            <a:r>
              <a:rPr lang="sv-SE" sz="1400" dirty="0"/>
              <a:t>Jag tycker att innehållet på seminariet var relevant</a:t>
            </a:r>
          </a:p>
        </p:txBody>
      </p:sp>
      <p:pic>
        <p:nvPicPr>
          <p:cNvPr id="17" name="Bildobjekt 16"/>
          <p:cNvPicPr>
            <a:picLocks noChangeAspect="1"/>
          </p:cNvPicPr>
          <p:nvPr/>
        </p:nvPicPr>
        <p:blipFill rotWithShape="1">
          <a:blip r:embed="rId3"/>
          <a:srcRect t="9058" b="11842"/>
          <a:stretch/>
        </p:blipFill>
        <p:spPr>
          <a:xfrm>
            <a:off x="6236947" y="110811"/>
            <a:ext cx="1306853" cy="481901"/>
          </a:xfrm>
          <a:prstGeom prst="rect">
            <a:avLst/>
          </a:prstGeom>
        </p:spPr>
      </p:pic>
      <p:pic>
        <p:nvPicPr>
          <p:cNvPr id="18" name="Bildobjekt 17"/>
          <p:cNvPicPr>
            <a:picLocks noChangeAspect="1"/>
          </p:cNvPicPr>
          <p:nvPr/>
        </p:nvPicPr>
        <p:blipFill rotWithShape="1">
          <a:blip r:embed="rId4"/>
          <a:srcRect t="11454" b="42907"/>
          <a:stretch/>
        </p:blipFill>
        <p:spPr>
          <a:xfrm>
            <a:off x="7543800" y="110811"/>
            <a:ext cx="1411786" cy="481901"/>
          </a:xfrm>
          <a:prstGeom prst="rect">
            <a:avLst/>
          </a:prstGeom>
        </p:spPr>
      </p:pic>
      <p:pic>
        <p:nvPicPr>
          <p:cNvPr id="19" name="Bildobjekt 18">
            <a:extLst>
              <a:ext uri="{FF2B5EF4-FFF2-40B4-BE49-F238E27FC236}">
                <a16:creationId xmlns:a16="http://schemas.microsoft.com/office/drawing/2014/main" id="{DA99D542-9241-4EE9-A316-9968B1FF73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97421" y="103580"/>
            <a:ext cx="1242763" cy="482400"/>
          </a:xfrm>
          <a:prstGeom prst="rect">
            <a:avLst/>
          </a:prstGeom>
        </p:spPr>
      </p:pic>
      <p:sp>
        <p:nvSpPr>
          <p:cNvPr id="20" name="Rubrik 1">
            <a:extLst>
              <a:ext uri="{FF2B5EF4-FFF2-40B4-BE49-F238E27FC236}">
                <a16:creationId xmlns:a16="http://schemas.microsoft.com/office/drawing/2014/main" id="{AEA14CF3-03AB-4A72-8C8A-3EAACAD620BC}"/>
              </a:ext>
            </a:extLst>
          </p:cNvPr>
          <p:cNvSpPr>
            <a:spLocks noGrp="1"/>
          </p:cNvSpPr>
          <p:nvPr>
            <p:ph type="title"/>
          </p:nvPr>
        </p:nvSpPr>
        <p:spPr>
          <a:xfrm>
            <a:off x="280657" y="809877"/>
            <a:ext cx="8582686" cy="846907"/>
          </a:xfrm>
        </p:spPr>
        <p:txBody>
          <a:bodyPr>
            <a:noAutofit/>
          </a:bodyPr>
          <a:lstStyle/>
          <a:p>
            <a:r>
              <a:rPr lang="sv-SE" sz="2400" dirty="0"/>
              <a:t>Medarbetarnas uppfattning</a:t>
            </a:r>
            <a:endParaRPr lang="en-GB" sz="2000" dirty="0"/>
          </a:p>
        </p:txBody>
      </p:sp>
    </p:spTree>
    <p:extLst>
      <p:ext uri="{BB962C8B-B14F-4D97-AF65-F5344CB8AC3E}">
        <p14:creationId xmlns:p14="http://schemas.microsoft.com/office/powerpoint/2010/main" val="383629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animBg="1"/>
      <p:bldP spid="12" grpId="0" animBg="1"/>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C35D45-D1B7-4277-BF36-C963C69E4A46}"/>
              </a:ext>
            </a:extLst>
          </p:cNvPr>
          <p:cNvSpPr>
            <a:spLocks noGrp="1"/>
          </p:cNvSpPr>
          <p:nvPr>
            <p:ph type="title"/>
          </p:nvPr>
        </p:nvSpPr>
        <p:spPr/>
        <p:txBody>
          <a:bodyPr>
            <a:normAutofit fontScale="90000"/>
          </a:bodyPr>
          <a:lstStyle/>
          <a:p>
            <a:r>
              <a:rPr lang="sv-SE" dirty="0"/>
              <a:t>Intervjuer med processhandledare, utvecklingsledare och medarbetare</a:t>
            </a:r>
          </a:p>
        </p:txBody>
      </p:sp>
      <p:sp>
        <p:nvSpPr>
          <p:cNvPr id="9" name="Frihandsfigur: Form 8">
            <a:extLst>
              <a:ext uri="{FF2B5EF4-FFF2-40B4-BE49-F238E27FC236}">
                <a16:creationId xmlns:a16="http://schemas.microsoft.com/office/drawing/2014/main" id="{F78E2618-DD0A-4037-A369-8110BE34C55A}"/>
              </a:ext>
            </a:extLst>
          </p:cNvPr>
          <p:cNvSpPr/>
          <p:nvPr/>
        </p:nvSpPr>
        <p:spPr>
          <a:xfrm>
            <a:off x="868973" y="3143137"/>
            <a:ext cx="2196417" cy="1317850"/>
          </a:xfrm>
          <a:custGeom>
            <a:avLst/>
            <a:gdLst>
              <a:gd name="connsiteX0" fmla="*/ 0 w 2196417"/>
              <a:gd name="connsiteY0" fmla="*/ 0 h 1317850"/>
              <a:gd name="connsiteX1" fmla="*/ 2196417 w 2196417"/>
              <a:gd name="connsiteY1" fmla="*/ 0 h 1317850"/>
              <a:gd name="connsiteX2" fmla="*/ 2196417 w 2196417"/>
              <a:gd name="connsiteY2" fmla="*/ 1317850 h 1317850"/>
              <a:gd name="connsiteX3" fmla="*/ 0 w 2196417"/>
              <a:gd name="connsiteY3" fmla="*/ 1317850 h 1317850"/>
              <a:gd name="connsiteX4" fmla="*/ 0 w 2196417"/>
              <a:gd name="connsiteY4" fmla="*/ 0 h 1317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6417" h="1317850">
                <a:moveTo>
                  <a:pt x="0" y="0"/>
                </a:moveTo>
                <a:lnTo>
                  <a:pt x="2196417" y="0"/>
                </a:lnTo>
                <a:lnTo>
                  <a:pt x="2196417" y="1317850"/>
                </a:lnTo>
                <a:lnTo>
                  <a:pt x="0" y="1317850"/>
                </a:lnTo>
                <a:lnTo>
                  <a:pt x="0" y="0"/>
                </a:lnTo>
                <a:close/>
              </a:path>
            </a:pathLst>
          </a:custGeom>
          <a:solidFill>
            <a:srgbClr val="C6E8FB">
              <a:hueOff val="-3132056"/>
              <a:satOff val="-9368"/>
              <a:lumOff val="-10956"/>
              <a:alphaOff val="0"/>
            </a:srgbClr>
          </a:solidFill>
          <a:ln w="25400" cap="flat" cmpd="sng" algn="ctr">
            <a:solidFill>
              <a:sysClr val="window" lastClr="FFFFFF">
                <a:hueOff val="0"/>
                <a:satOff val="0"/>
                <a:lumOff val="0"/>
                <a:alphaOff val="0"/>
              </a:sysClr>
            </a:solidFill>
            <a:prstDash val="solid"/>
          </a:ln>
          <a:effectLst/>
        </p:spPr>
        <p:txBody>
          <a:bodyPr spcFirstLastPara="0" vert="horz" wrap="square" lIns="72390" tIns="72390" rIns="72390" bIns="72390" numCol="1" spcCol="1270" anchor="ctr" anchorCtr="0">
            <a:noAutofit/>
          </a:bodyPr>
          <a:lstStyle/>
          <a:p>
            <a:pPr marL="0" marR="0" lvl="0" indent="0" defTabSz="844550" eaLnBrk="1" fontAlgn="auto" latinLnBrk="0" hangingPunct="1">
              <a:lnSpc>
                <a:spcPct val="90000"/>
              </a:lnSpc>
              <a:spcBef>
                <a:spcPct val="0"/>
              </a:spcBef>
              <a:spcAft>
                <a:spcPct val="35000"/>
              </a:spcAft>
              <a:buClrTx/>
              <a:buSzTx/>
              <a:buFontTx/>
              <a:buNone/>
              <a:tabLst/>
              <a:defRPr/>
            </a:pPr>
            <a:r>
              <a:rPr kumimoji="0" lang="sv-SE" sz="1900" b="0" i="0" u="none" strike="noStrike" kern="0" cap="none" spc="0" normalizeH="0" baseline="0" noProof="0" dirty="0">
                <a:ln/>
                <a:solidFill>
                  <a:srgbClr val="31261D"/>
                </a:solidFill>
                <a:effectLst/>
                <a:uLnTx/>
                <a:uFillTx/>
                <a:latin typeface="Vialog LT Com"/>
                <a:ea typeface="+mn-ea"/>
                <a:cs typeface="+mn-cs"/>
              </a:rPr>
              <a:t>Tvärprofessionalitet värdefullt</a:t>
            </a:r>
          </a:p>
          <a:p>
            <a:pPr marL="0" marR="0" lvl="0" indent="0" defTabSz="844550" eaLnBrk="1" fontAlgn="auto" latinLnBrk="0" hangingPunct="1">
              <a:lnSpc>
                <a:spcPct val="90000"/>
              </a:lnSpc>
              <a:spcBef>
                <a:spcPct val="0"/>
              </a:spcBef>
              <a:spcAft>
                <a:spcPct val="35000"/>
              </a:spcAft>
              <a:buClrTx/>
              <a:buSzTx/>
              <a:buFontTx/>
              <a:buNone/>
              <a:tabLst/>
              <a:defRPr/>
            </a:pPr>
            <a:r>
              <a:rPr kumimoji="0" lang="sv-SE" sz="1900" b="0" i="0" u="none" strike="noStrike" kern="0" cap="none" spc="0" normalizeH="0" baseline="0" noProof="0" dirty="0">
                <a:ln/>
                <a:solidFill>
                  <a:srgbClr val="31261D"/>
                </a:solidFill>
                <a:effectLst/>
                <a:uLnTx/>
                <a:uFillTx/>
                <a:latin typeface="Vialog LT Com"/>
                <a:ea typeface="+mn-ea"/>
                <a:cs typeface="+mn-cs"/>
              </a:rPr>
              <a:t>-Svårt att få med läkare</a:t>
            </a:r>
            <a:endParaRPr kumimoji="0" lang="sv-SE" sz="1900" b="0" i="0" u="none" strike="noStrike" kern="0" cap="none" spc="0" normalizeH="0" baseline="0" noProof="0" dirty="0">
              <a:ln>
                <a:noFill/>
              </a:ln>
              <a:solidFill>
                <a:srgbClr val="31261D"/>
              </a:solidFill>
              <a:effectLst/>
              <a:uLnTx/>
              <a:uFillTx/>
              <a:latin typeface="Vialog LT Com"/>
              <a:ea typeface="+mn-ea"/>
              <a:cs typeface="+mn-cs"/>
            </a:endParaRPr>
          </a:p>
        </p:txBody>
      </p:sp>
      <p:sp>
        <p:nvSpPr>
          <p:cNvPr id="10" name="Frihandsfigur: Form 9">
            <a:extLst>
              <a:ext uri="{FF2B5EF4-FFF2-40B4-BE49-F238E27FC236}">
                <a16:creationId xmlns:a16="http://schemas.microsoft.com/office/drawing/2014/main" id="{F0958804-8B5F-4876-9249-211BC18F515E}"/>
              </a:ext>
            </a:extLst>
          </p:cNvPr>
          <p:cNvSpPr/>
          <p:nvPr/>
        </p:nvSpPr>
        <p:spPr>
          <a:xfrm>
            <a:off x="3473791" y="3143137"/>
            <a:ext cx="2196417" cy="1317850"/>
          </a:xfrm>
          <a:custGeom>
            <a:avLst/>
            <a:gdLst>
              <a:gd name="connsiteX0" fmla="*/ 0 w 2196417"/>
              <a:gd name="connsiteY0" fmla="*/ 0 h 1317850"/>
              <a:gd name="connsiteX1" fmla="*/ 2196417 w 2196417"/>
              <a:gd name="connsiteY1" fmla="*/ 0 h 1317850"/>
              <a:gd name="connsiteX2" fmla="*/ 2196417 w 2196417"/>
              <a:gd name="connsiteY2" fmla="*/ 1317850 h 1317850"/>
              <a:gd name="connsiteX3" fmla="*/ 0 w 2196417"/>
              <a:gd name="connsiteY3" fmla="*/ 1317850 h 1317850"/>
              <a:gd name="connsiteX4" fmla="*/ 0 w 2196417"/>
              <a:gd name="connsiteY4" fmla="*/ 0 h 1317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6417" h="1317850">
                <a:moveTo>
                  <a:pt x="0" y="0"/>
                </a:moveTo>
                <a:lnTo>
                  <a:pt x="2196417" y="0"/>
                </a:lnTo>
                <a:lnTo>
                  <a:pt x="2196417" y="1317850"/>
                </a:lnTo>
                <a:lnTo>
                  <a:pt x="0" y="1317850"/>
                </a:lnTo>
                <a:lnTo>
                  <a:pt x="0" y="0"/>
                </a:lnTo>
                <a:close/>
              </a:path>
            </a:pathLst>
          </a:custGeom>
          <a:solidFill>
            <a:srgbClr val="C6E8FB">
              <a:hueOff val="-5220092"/>
              <a:satOff val="-15614"/>
              <a:lumOff val="-18260"/>
              <a:alphaOff val="0"/>
            </a:srgbClr>
          </a:solidFill>
          <a:ln w="25400" cap="flat" cmpd="sng" algn="ctr">
            <a:solidFill>
              <a:sysClr val="window" lastClr="FFFFFF">
                <a:hueOff val="0"/>
                <a:satOff val="0"/>
                <a:lumOff val="0"/>
                <a:alphaOff val="0"/>
              </a:sysClr>
            </a:solidFill>
            <a:prstDash val="solid"/>
          </a:ln>
          <a:effectLst/>
        </p:spPr>
        <p:txBody>
          <a:bodyPr spcFirstLastPara="0" vert="horz" wrap="square" lIns="72390" tIns="72390" rIns="72390" bIns="72390" numCol="1" spcCol="1270" anchor="ctr" anchorCtr="0">
            <a:noAutofit/>
          </a:bodyPr>
          <a:lstStyle/>
          <a:p>
            <a:pPr marL="0" marR="0" lvl="0" indent="0" defTabSz="844550" eaLnBrk="1" fontAlgn="auto" latinLnBrk="0" hangingPunct="1">
              <a:lnSpc>
                <a:spcPct val="90000"/>
              </a:lnSpc>
              <a:spcBef>
                <a:spcPct val="0"/>
              </a:spcBef>
              <a:spcAft>
                <a:spcPct val="35000"/>
              </a:spcAft>
              <a:buClrTx/>
              <a:buSzTx/>
              <a:buFontTx/>
              <a:buNone/>
              <a:tabLst/>
              <a:defRPr/>
            </a:pPr>
            <a:r>
              <a:rPr kumimoji="0" lang="sv-SE" sz="1900" b="0" i="0" u="none" strike="noStrike" kern="0" cap="none" spc="0" normalizeH="0" baseline="0" noProof="0">
                <a:ln>
                  <a:noFill/>
                </a:ln>
                <a:solidFill>
                  <a:srgbClr val="31261D"/>
                </a:solidFill>
                <a:effectLst/>
                <a:uLnTx/>
                <a:uFillTx/>
                <a:latin typeface="Vialog LT Com"/>
                <a:ea typeface="+mn-ea"/>
                <a:cs typeface="+mn-cs"/>
              </a:rPr>
              <a:t>Viktigt att medarbetarna </a:t>
            </a:r>
            <a:r>
              <a:rPr kumimoji="0" lang="sv-SE" sz="1900" b="0" i="1" u="none" strike="noStrike" kern="0" cap="none" spc="0" normalizeH="0" baseline="0" noProof="0">
                <a:ln>
                  <a:noFill/>
                </a:ln>
                <a:solidFill>
                  <a:srgbClr val="31261D"/>
                </a:solidFill>
                <a:effectLst/>
                <a:uLnTx/>
                <a:uFillTx/>
                <a:latin typeface="Vialog LT Com"/>
                <a:ea typeface="+mn-ea"/>
                <a:cs typeface="+mn-cs"/>
              </a:rPr>
              <a:t>använder</a:t>
            </a:r>
            <a:r>
              <a:rPr kumimoji="0" lang="sv-SE" sz="1900" b="0" i="0" u="none" strike="noStrike" kern="0" cap="none" spc="0" normalizeH="0" baseline="0" noProof="0">
                <a:ln>
                  <a:noFill/>
                </a:ln>
                <a:solidFill>
                  <a:srgbClr val="31261D"/>
                </a:solidFill>
                <a:effectLst/>
                <a:uLnTx/>
                <a:uFillTx/>
                <a:latin typeface="Vialog LT Com"/>
                <a:ea typeface="+mn-ea"/>
                <a:cs typeface="+mn-cs"/>
              </a:rPr>
              <a:t> kunskaperna de får</a:t>
            </a:r>
            <a:endParaRPr kumimoji="0" lang="sv-SE" sz="1900" b="0" i="0" u="none" strike="noStrike" kern="0" cap="none" spc="0" normalizeH="0" baseline="0" noProof="0" dirty="0">
              <a:ln>
                <a:noFill/>
              </a:ln>
              <a:solidFill>
                <a:srgbClr val="31261D"/>
              </a:solidFill>
              <a:effectLst/>
              <a:uLnTx/>
              <a:uFillTx/>
              <a:latin typeface="Vialog LT Com"/>
              <a:ea typeface="+mn-ea"/>
              <a:cs typeface="+mn-cs"/>
            </a:endParaRPr>
          </a:p>
        </p:txBody>
      </p:sp>
      <p:sp>
        <p:nvSpPr>
          <p:cNvPr id="11" name="Frihandsfigur: Form 10">
            <a:extLst>
              <a:ext uri="{FF2B5EF4-FFF2-40B4-BE49-F238E27FC236}">
                <a16:creationId xmlns:a16="http://schemas.microsoft.com/office/drawing/2014/main" id="{6396AE6E-E711-494C-B827-57052115F803}"/>
              </a:ext>
            </a:extLst>
          </p:cNvPr>
          <p:cNvSpPr/>
          <p:nvPr/>
        </p:nvSpPr>
        <p:spPr>
          <a:xfrm>
            <a:off x="6078609" y="3143137"/>
            <a:ext cx="2196417" cy="1317850"/>
          </a:xfrm>
          <a:custGeom>
            <a:avLst/>
            <a:gdLst>
              <a:gd name="connsiteX0" fmla="*/ 0 w 2196417"/>
              <a:gd name="connsiteY0" fmla="*/ 0 h 1317850"/>
              <a:gd name="connsiteX1" fmla="*/ 2196417 w 2196417"/>
              <a:gd name="connsiteY1" fmla="*/ 0 h 1317850"/>
              <a:gd name="connsiteX2" fmla="*/ 2196417 w 2196417"/>
              <a:gd name="connsiteY2" fmla="*/ 1317850 h 1317850"/>
              <a:gd name="connsiteX3" fmla="*/ 0 w 2196417"/>
              <a:gd name="connsiteY3" fmla="*/ 1317850 h 1317850"/>
              <a:gd name="connsiteX4" fmla="*/ 0 w 2196417"/>
              <a:gd name="connsiteY4" fmla="*/ 0 h 1317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6417" h="1317850">
                <a:moveTo>
                  <a:pt x="0" y="0"/>
                </a:moveTo>
                <a:lnTo>
                  <a:pt x="2196417" y="0"/>
                </a:lnTo>
                <a:lnTo>
                  <a:pt x="2196417" y="1317850"/>
                </a:lnTo>
                <a:lnTo>
                  <a:pt x="0" y="1317850"/>
                </a:lnTo>
                <a:lnTo>
                  <a:pt x="0" y="0"/>
                </a:lnTo>
                <a:close/>
              </a:path>
            </a:pathLst>
          </a:custGeom>
          <a:solidFill>
            <a:srgbClr val="C6E8FB">
              <a:hueOff val="-8352148"/>
              <a:satOff val="-24982"/>
              <a:lumOff val="-29216"/>
              <a:alphaOff val="0"/>
            </a:srgbClr>
          </a:solidFill>
          <a:ln w="25400" cap="flat" cmpd="sng" algn="ctr">
            <a:solidFill>
              <a:sysClr val="window" lastClr="FFFFFF">
                <a:hueOff val="0"/>
                <a:satOff val="0"/>
                <a:lumOff val="0"/>
                <a:alphaOff val="0"/>
              </a:sysClr>
            </a:solidFill>
            <a:prstDash val="solid"/>
          </a:ln>
          <a:effectLst/>
        </p:spPr>
        <p:txBody>
          <a:bodyPr spcFirstLastPara="0" vert="horz" wrap="square" lIns="72390" tIns="72390" rIns="72390" bIns="72390" numCol="1" spcCol="1270" anchor="ctr" anchorCtr="0">
            <a:noAutofit/>
          </a:bodyPr>
          <a:lstStyle/>
          <a:p>
            <a:pPr marL="0" marR="0" lvl="0" indent="0" defTabSz="844550" eaLnBrk="1" fontAlgn="auto" latinLnBrk="0" hangingPunct="1">
              <a:lnSpc>
                <a:spcPct val="90000"/>
              </a:lnSpc>
              <a:spcBef>
                <a:spcPct val="0"/>
              </a:spcBef>
              <a:spcAft>
                <a:spcPct val="35000"/>
              </a:spcAft>
              <a:buClrTx/>
              <a:buSzTx/>
              <a:buFontTx/>
              <a:buNone/>
              <a:tabLst/>
              <a:defRPr/>
            </a:pPr>
            <a:r>
              <a:rPr kumimoji="0" lang="sv-SE" sz="1900" b="0" i="0" u="none" strike="noStrike" kern="0" cap="none" spc="0" normalizeH="0" baseline="0" noProof="0" dirty="0">
                <a:ln>
                  <a:noFill/>
                </a:ln>
                <a:solidFill>
                  <a:srgbClr val="31261D"/>
                </a:solidFill>
                <a:effectLst/>
                <a:uLnTx/>
                <a:uFillTx/>
                <a:latin typeface="Vialog LT Com"/>
                <a:ea typeface="+mn-ea"/>
                <a:cs typeface="+mn-cs"/>
              </a:rPr>
              <a:t>Tydligare förankring i ledningen önskas</a:t>
            </a:r>
          </a:p>
        </p:txBody>
      </p:sp>
      <p:pic>
        <p:nvPicPr>
          <p:cNvPr id="8" name="Bildobjekt 7"/>
          <p:cNvPicPr>
            <a:picLocks noChangeAspect="1"/>
          </p:cNvPicPr>
          <p:nvPr/>
        </p:nvPicPr>
        <p:blipFill rotWithShape="1">
          <a:blip r:embed="rId3"/>
          <a:srcRect t="9058" b="11842"/>
          <a:stretch/>
        </p:blipFill>
        <p:spPr>
          <a:xfrm>
            <a:off x="6236947" y="110811"/>
            <a:ext cx="1306853" cy="481901"/>
          </a:xfrm>
          <a:prstGeom prst="rect">
            <a:avLst/>
          </a:prstGeom>
        </p:spPr>
      </p:pic>
      <p:pic>
        <p:nvPicPr>
          <p:cNvPr id="12" name="Bildobjekt 11"/>
          <p:cNvPicPr>
            <a:picLocks noChangeAspect="1"/>
          </p:cNvPicPr>
          <p:nvPr/>
        </p:nvPicPr>
        <p:blipFill rotWithShape="1">
          <a:blip r:embed="rId4"/>
          <a:srcRect t="11454" b="42907"/>
          <a:stretch/>
        </p:blipFill>
        <p:spPr>
          <a:xfrm>
            <a:off x="7543800" y="110811"/>
            <a:ext cx="1411786" cy="481901"/>
          </a:xfrm>
          <a:prstGeom prst="rect">
            <a:avLst/>
          </a:prstGeom>
        </p:spPr>
      </p:pic>
      <p:pic>
        <p:nvPicPr>
          <p:cNvPr id="13" name="Bildobjekt 12">
            <a:extLst>
              <a:ext uri="{FF2B5EF4-FFF2-40B4-BE49-F238E27FC236}">
                <a16:creationId xmlns:a16="http://schemas.microsoft.com/office/drawing/2014/main" id="{8C102517-7287-4160-AF0C-C43D0BE1C6D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97421" y="103580"/>
            <a:ext cx="1242763" cy="482400"/>
          </a:xfrm>
          <a:prstGeom prst="rect">
            <a:avLst/>
          </a:prstGeom>
        </p:spPr>
      </p:pic>
    </p:spTree>
    <p:extLst>
      <p:ext uri="{BB962C8B-B14F-4D97-AF65-F5344CB8AC3E}">
        <p14:creationId xmlns:p14="http://schemas.microsoft.com/office/powerpoint/2010/main" val="2528295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213919" y="792342"/>
            <a:ext cx="8229600" cy="793560"/>
          </a:xfrm>
        </p:spPr>
        <p:txBody>
          <a:bodyPr>
            <a:noAutofit/>
          </a:bodyPr>
          <a:lstStyle/>
          <a:p>
            <a:r>
              <a:rPr lang="sv-SE" sz="2000" dirty="0" smtClean="0"/>
              <a:t>Utmaningar för att </a:t>
            </a:r>
            <a:r>
              <a:rPr lang="sv-SE" sz="2000" dirty="0"/>
              <a:t>integrera </a:t>
            </a:r>
            <a:r>
              <a:rPr lang="sv-SE" sz="2000" dirty="0" err="1" smtClean="0"/>
              <a:t>eHälsalyftet</a:t>
            </a:r>
            <a:r>
              <a:rPr lang="sv-SE" sz="2000" dirty="0" smtClean="0"/>
              <a:t> </a:t>
            </a:r>
            <a:r>
              <a:rPr lang="sv-SE" sz="2000" dirty="0"/>
              <a:t>i verksamheterna </a:t>
            </a:r>
            <a:endParaRPr lang="en-GB" sz="2000" dirty="0"/>
          </a:p>
        </p:txBody>
      </p:sp>
      <p:sp>
        <p:nvSpPr>
          <p:cNvPr id="6" name="Platshållare för innehåll 2"/>
          <p:cNvSpPr>
            <a:spLocks noGrp="1"/>
          </p:cNvSpPr>
          <p:nvPr>
            <p:ph sz="half" idx="1"/>
          </p:nvPr>
        </p:nvSpPr>
        <p:spPr>
          <a:xfrm>
            <a:off x="314587" y="1647658"/>
            <a:ext cx="4181912" cy="3946621"/>
          </a:xfrm>
          <a:solidFill>
            <a:schemeClr val="accent6">
              <a:lumMod val="20000"/>
              <a:lumOff val="80000"/>
            </a:schemeClr>
          </a:solidFill>
          <a:ln w="57150">
            <a:noFill/>
          </a:ln>
        </p:spPr>
        <p:txBody>
          <a:bodyPr>
            <a:noAutofit/>
          </a:bodyPr>
          <a:lstStyle/>
          <a:p>
            <a:pPr marL="0" indent="0">
              <a:buNone/>
            </a:pPr>
            <a:r>
              <a:rPr lang="sv-SE" sz="1600" b="1" dirty="0"/>
              <a:t>Utvecklingsledare</a:t>
            </a:r>
          </a:p>
          <a:p>
            <a:pPr marL="0" indent="0">
              <a:buNone/>
            </a:pPr>
            <a:r>
              <a:rPr lang="sv-SE" sz="1600" b="1" dirty="0"/>
              <a:t>47 % </a:t>
            </a:r>
            <a:r>
              <a:rPr lang="sv-SE" sz="1600" dirty="0"/>
              <a:t>upplever att det finns förutsättningar för att arbeta med </a:t>
            </a:r>
            <a:r>
              <a:rPr lang="sv-SE" sz="1600" dirty="0" err="1"/>
              <a:t>eHälsa</a:t>
            </a:r>
            <a:r>
              <a:rPr lang="sv-SE" sz="1600" dirty="0"/>
              <a:t> på arbetsplatsen</a:t>
            </a:r>
          </a:p>
          <a:p>
            <a:pPr marL="0" indent="0">
              <a:buNone/>
            </a:pPr>
            <a:endParaRPr lang="sv-SE" sz="900" dirty="0"/>
          </a:p>
          <a:p>
            <a:pPr marL="0" indent="0">
              <a:buNone/>
            </a:pPr>
            <a:r>
              <a:rPr lang="sv-SE" sz="1600" b="1" dirty="0"/>
              <a:t>56 % </a:t>
            </a:r>
            <a:r>
              <a:rPr lang="sv-SE" sz="1600" dirty="0"/>
              <a:t>upplever att det går att anpassa </a:t>
            </a:r>
            <a:r>
              <a:rPr lang="sv-SE" sz="1600" dirty="0" err="1"/>
              <a:t>eHälsalyftet</a:t>
            </a:r>
            <a:r>
              <a:rPr lang="sv-SE" sz="1600" dirty="0"/>
              <a:t> till verksamhetens behov</a:t>
            </a:r>
          </a:p>
          <a:p>
            <a:pPr marL="0" indent="0">
              <a:buNone/>
            </a:pPr>
            <a:endParaRPr lang="sv-SE" sz="900" dirty="0"/>
          </a:p>
          <a:p>
            <a:pPr marL="0" indent="0">
              <a:buNone/>
            </a:pPr>
            <a:r>
              <a:rPr lang="sv-SE" sz="1600" b="1" dirty="0"/>
              <a:t>33 % </a:t>
            </a:r>
            <a:r>
              <a:rPr lang="sv-SE" sz="1600" dirty="0"/>
              <a:t>upplever att det funnits möjlighet att påverka innehållet i dialogseminarierna </a:t>
            </a:r>
          </a:p>
        </p:txBody>
      </p:sp>
      <p:sp>
        <p:nvSpPr>
          <p:cNvPr id="4" name="Platshållare för innehåll 3"/>
          <p:cNvSpPr>
            <a:spLocks noGrp="1"/>
          </p:cNvSpPr>
          <p:nvPr>
            <p:ph sz="half" idx="2"/>
          </p:nvPr>
        </p:nvSpPr>
        <p:spPr>
          <a:xfrm>
            <a:off x="4648199" y="1647660"/>
            <a:ext cx="4218964" cy="3946620"/>
          </a:xfrm>
          <a:solidFill>
            <a:schemeClr val="accent1">
              <a:lumMod val="20000"/>
              <a:lumOff val="80000"/>
            </a:schemeClr>
          </a:solidFill>
        </p:spPr>
        <p:txBody>
          <a:bodyPr>
            <a:normAutofit fontScale="77500" lnSpcReduction="20000"/>
          </a:bodyPr>
          <a:lstStyle/>
          <a:p>
            <a:pPr marL="0" indent="0">
              <a:buNone/>
            </a:pPr>
            <a:r>
              <a:rPr lang="sv-SE" b="1" dirty="0"/>
              <a:t>Chefer</a:t>
            </a:r>
          </a:p>
          <a:p>
            <a:pPr marL="0" indent="0">
              <a:buNone/>
            </a:pPr>
            <a:r>
              <a:rPr lang="sv-SE" b="1" dirty="0"/>
              <a:t>47 % </a:t>
            </a:r>
            <a:r>
              <a:rPr lang="sv-SE" dirty="0"/>
              <a:t>upplever att det finns förutsättningar för att arbeta med </a:t>
            </a:r>
            <a:r>
              <a:rPr lang="sv-SE" dirty="0" err="1"/>
              <a:t>eHälsa</a:t>
            </a:r>
            <a:r>
              <a:rPr lang="sv-SE" dirty="0"/>
              <a:t> på arbetsplatsen</a:t>
            </a:r>
          </a:p>
          <a:p>
            <a:pPr marL="0" indent="0">
              <a:buNone/>
            </a:pPr>
            <a:endParaRPr lang="sv-SE" sz="1200" b="1" dirty="0"/>
          </a:p>
          <a:p>
            <a:pPr marL="0" indent="0">
              <a:buNone/>
            </a:pPr>
            <a:endParaRPr lang="sv-SE" sz="1200" b="1" dirty="0"/>
          </a:p>
          <a:p>
            <a:pPr marL="0" indent="0">
              <a:buNone/>
            </a:pPr>
            <a:r>
              <a:rPr lang="sv-SE" b="1" dirty="0"/>
              <a:t>51 % </a:t>
            </a:r>
            <a:r>
              <a:rPr lang="sv-SE" dirty="0"/>
              <a:t>upplever att det går att anpassa </a:t>
            </a:r>
            <a:r>
              <a:rPr lang="sv-SE" dirty="0" err="1"/>
              <a:t>eHälsalyftet</a:t>
            </a:r>
            <a:r>
              <a:rPr lang="sv-SE" dirty="0"/>
              <a:t> till verksamhetens behov</a:t>
            </a:r>
          </a:p>
          <a:p>
            <a:pPr marL="0" indent="0">
              <a:buNone/>
            </a:pPr>
            <a:endParaRPr lang="sv-SE" sz="1200" dirty="0"/>
          </a:p>
          <a:p>
            <a:pPr marL="0" indent="0">
              <a:buNone/>
            </a:pPr>
            <a:r>
              <a:rPr lang="sv-SE" b="1" dirty="0"/>
              <a:t>17 % </a:t>
            </a:r>
            <a:r>
              <a:rPr lang="sv-SE" dirty="0"/>
              <a:t>anser att de har haft möjlighet att påverka innehållet i dialogseminarierna och genomförandet av </a:t>
            </a:r>
            <a:r>
              <a:rPr lang="sv-SE" dirty="0" err="1"/>
              <a:t>eHälsalyftet</a:t>
            </a:r>
            <a:endParaRPr lang="sv-SE" dirty="0"/>
          </a:p>
          <a:p>
            <a:endParaRPr lang="sv-SE" dirty="0"/>
          </a:p>
          <a:p>
            <a:endParaRPr lang="sv-SE" dirty="0"/>
          </a:p>
        </p:txBody>
      </p:sp>
      <p:sp>
        <p:nvSpPr>
          <p:cNvPr id="10" name="TextBox 6"/>
          <p:cNvSpPr txBox="1"/>
          <p:nvPr/>
        </p:nvSpPr>
        <p:spPr>
          <a:xfrm>
            <a:off x="1004764" y="5705565"/>
            <a:ext cx="7069769" cy="1084912"/>
          </a:xfrm>
          <a:prstGeom prst="rect">
            <a:avLst/>
          </a:prstGeom>
          <a:noFill/>
        </p:spPr>
        <p:txBody>
          <a:bodyPr wrap="square" rtlCol="0">
            <a:spAutoFit/>
          </a:bodyPr>
          <a:lstStyle/>
          <a:p>
            <a:pPr algn="l"/>
            <a:r>
              <a:rPr lang="en-US" sz="900" dirty="0" err="1">
                <a:latin typeface="+mn-lt"/>
              </a:rPr>
              <a:t>Damschroder</a:t>
            </a:r>
            <a:r>
              <a:rPr lang="en-US" sz="900" dirty="0">
                <a:latin typeface="+mn-lt"/>
              </a:rPr>
              <a:t>, L. J., </a:t>
            </a:r>
            <a:r>
              <a:rPr lang="en-US" sz="900" dirty="0" err="1">
                <a:latin typeface="+mn-lt"/>
              </a:rPr>
              <a:t>Aron</a:t>
            </a:r>
            <a:r>
              <a:rPr lang="en-US" sz="900" dirty="0">
                <a:latin typeface="+mn-lt"/>
              </a:rPr>
              <a:t>, D. C., Keith, R. E., </a:t>
            </a:r>
            <a:r>
              <a:rPr lang="en-US" sz="900" dirty="0" err="1">
                <a:latin typeface="+mn-lt"/>
              </a:rPr>
              <a:t>Kirsh</a:t>
            </a:r>
            <a:r>
              <a:rPr lang="en-US" sz="900" dirty="0">
                <a:latin typeface="+mn-lt"/>
              </a:rPr>
              <a:t>, S. R., Alexander, J. a. &amp; Lowery, J. C. (2009) Fostering implementation of health services research findings into practice: a consolidated framework for advancing implementation science. </a:t>
            </a:r>
            <a:r>
              <a:rPr lang="en-US" sz="900" i="1" dirty="0">
                <a:latin typeface="+mn-lt"/>
              </a:rPr>
              <a:t>Implement </a:t>
            </a:r>
            <a:r>
              <a:rPr lang="en-US" sz="900" i="1" dirty="0" err="1">
                <a:latin typeface="+mn-lt"/>
              </a:rPr>
              <a:t>Sci</a:t>
            </a:r>
            <a:r>
              <a:rPr lang="en-US" sz="900" i="1" dirty="0">
                <a:latin typeface="+mn-lt"/>
              </a:rPr>
              <a:t>,</a:t>
            </a:r>
            <a:r>
              <a:rPr lang="en-US" sz="900" dirty="0">
                <a:latin typeface="+mn-lt"/>
              </a:rPr>
              <a:t> 4. </a:t>
            </a:r>
          </a:p>
          <a:p>
            <a:pPr algn="l"/>
            <a:r>
              <a:rPr lang="en-US" sz="900" dirty="0" err="1">
                <a:latin typeface="+mn-lt"/>
              </a:rPr>
              <a:t>Ehrhart</a:t>
            </a:r>
            <a:r>
              <a:rPr lang="en-US" sz="900" dirty="0">
                <a:latin typeface="+mn-lt"/>
              </a:rPr>
              <a:t>, M. G., Aarons, G. A., &amp; </a:t>
            </a:r>
            <a:r>
              <a:rPr lang="en-US" sz="900" dirty="0" err="1">
                <a:latin typeface="+mn-lt"/>
              </a:rPr>
              <a:t>Farahnak</a:t>
            </a:r>
            <a:r>
              <a:rPr lang="en-US" sz="900" dirty="0">
                <a:latin typeface="+mn-lt"/>
              </a:rPr>
              <a:t>, L. R. (2014). Assessing the organizational context for EBP implementation: the development and validity testing of the Implementation Climate Scale (ICS). </a:t>
            </a:r>
            <a:r>
              <a:rPr lang="en-US" sz="900" i="1" dirty="0">
                <a:latin typeface="+mn-lt"/>
              </a:rPr>
              <a:t>Implement </a:t>
            </a:r>
            <a:r>
              <a:rPr lang="en-US" sz="900" i="1" dirty="0" err="1">
                <a:latin typeface="+mn-lt"/>
              </a:rPr>
              <a:t>Sci</a:t>
            </a:r>
            <a:r>
              <a:rPr lang="en-US" sz="900" i="1" dirty="0">
                <a:latin typeface="+mn-lt"/>
              </a:rPr>
              <a:t>, 9</a:t>
            </a:r>
            <a:r>
              <a:rPr lang="en-US" sz="900" dirty="0">
                <a:latin typeface="+mn-lt"/>
              </a:rPr>
              <a:t>(1), 157.</a:t>
            </a:r>
          </a:p>
          <a:p>
            <a:pPr algn="l"/>
            <a:endParaRPr lang="sv-SE" sz="1000" dirty="0">
              <a:latin typeface="+mn-lt"/>
            </a:endParaRPr>
          </a:p>
        </p:txBody>
      </p:sp>
      <p:pic>
        <p:nvPicPr>
          <p:cNvPr id="13" name="Bildobjekt 12"/>
          <p:cNvPicPr>
            <a:picLocks noChangeAspect="1"/>
          </p:cNvPicPr>
          <p:nvPr/>
        </p:nvPicPr>
        <p:blipFill rotWithShape="1">
          <a:blip r:embed="rId3"/>
          <a:srcRect t="9058" b="11842"/>
          <a:stretch/>
        </p:blipFill>
        <p:spPr>
          <a:xfrm>
            <a:off x="6236947" y="110811"/>
            <a:ext cx="1306853" cy="481901"/>
          </a:xfrm>
          <a:prstGeom prst="rect">
            <a:avLst/>
          </a:prstGeom>
        </p:spPr>
      </p:pic>
      <p:pic>
        <p:nvPicPr>
          <p:cNvPr id="15" name="Bildobjekt 14"/>
          <p:cNvPicPr>
            <a:picLocks noChangeAspect="1"/>
          </p:cNvPicPr>
          <p:nvPr/>
        </p:nvPicPr>
        <p:blipFill rotWithShape="1">
          <a:blip r:embed="rId4"/>
          <a:srcRect t="11454" b="42907"/>
          <a:stretch/>
        </p:blipFill>
        <p:spPr>
          <a:xfrm>
            <a:off x="7543800" y="110811"/>
            <a:ext cx="1411786" cy="481901"/>
          </a:xfrm>
          <a:prstGeom prst="rect">
            <a:avLst/>
          </a:prstGeom>
        </p:spPr>
      </p:pic>
      <p:pic>
        <p:nvPicPr>
          <p:cNvPr id="8" name="Bildobjekt 7">
            <a:extLst>
              <a:ext uri="{FF2B5EF4-FFF2-40B4-BE49-F238E27FC236}">
                <a16:creationId xmlns:a16="http://schemas.microsoft.com/office/drawing/2014/main" id="{8D475713-2819-425C-9025-B0BC3154AF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97421" y="103580"/>
            <a:ext cx="1242763" cy="482400"/>
          </a:xfrm>
          <a:prstGeom prst="rect">
            <a:avLst/>
          </a:prstGeom>
        </p:spPr>
      </p:pic>
    </p:spTree>
    <p:extLst>
      <p:ext uri="{BB962C8B-B14F-4D97-AF65-F5344CB8AC3E}">
        <p14:creationId xmlns:p14="http://schemas.microsoft.com/office/powerpoint/2010/main" val="127202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55FD98-E7B4-4325-858B-970EB44D194F}"/>
              </a:ext>
            </a:extLst>
          </p:cNvPr>
          <p:cNvSpPr>
            <a:spLocks noGrp="1"/>
          </p:cNvSpPr>
          <p:nvPr>
            <p:ph type="title"/>
          </p:nvPr>
        </p:nvSpPr>
        <p:spPr>
          <a:xfrm>
            <a:off x="676608" y="764668"/>
            <a:ext cx="7700962" cy="836613"/>
          </a:xfrm>
        </p:spPr>
        <p:txBody>
          <a:bodyPr/>
          <a:lstStyle/>
          <a:p>
            <a:r>
              <a:rPr lang="sv-SE" dirty="0"/>
              <a:t>Gemensamma slutsatser</a:t>
            </a:r>
          </a:p>
        </p:txBody>
      </p:sp>
      <p:sp>
        <p:nvSpPr>
          <p:cNvPr id="4" name="Platshållare för innehåll 2">
            <a:extLst>
              <a:ext uri="{FF2B5EF4-FFF2-40B4-BE49-F238E27FC236}">
                <a16:creationId xmlns:a16="http://schemas.microsoft.com/office/drawing/2014/main" id="{A5FD279A-6FDB-489A-860D-BE2E77558B61}"/>
              </a:ext>
            </a:extLst>
          </p:cNvPr>
          <p:cNvSpPr>
            <a:spLocks noGrp="1"/>
          </p:cNvSpPr>
          <p:nvPr>
            <p:ph idx="1"/>
          </p:nvPr>
        </p:nvSpPr>
        <p:spPr>
          <a:xfrm>
            <a:off x="279419" y="1773237"/>
            <a:ext cx="8407381" cy="4746356"/>
          </a:xfrm>
        </p:spPr>
        <p:txBody>
          <a:bodyPr>
            <a:normAutofit/>
          </a:bodyPr>
          <a:lstStyle/>
          <a:p>
            <a:r>
              <a:rPr lang="sv-SE" sz="2000" dirty="0"/>
              <a:t>Utvecklingsledarnas positiva inställning är uppskattad</a:t>
            </a:r>
          </a:p>
          <a:p>
            <a:endParaRPr lang="sv-SE" sz="2000" dirty="0"/>
          </a:p>
          <a:p>
            <a:r>
              <a:rPr lang="sv-SE" sz="2000" dirty="0"/>
              <a:t>Förutsättningar för fortsatt arbete med </a:t>
            </a:r>
            <a:r>
              <a:rPr lang="sv-SE" sz="2000" dirty="0" err="1"/>
              <a:t>eHälsa</a:t>
            </a:r>
            <a:r>
              <a:rPr lang="sv-SE" sz="2000" dirty="0"/>
              <a:t> behöver förbättras för att projektet över tid ska nå önskad effekt</a:t>
            </a:r>
          </a:p>
          <a:p>
            <a:pPr marL="0" indent="0">
              <a:buNone/>
            </a:pPr>
            <a:endParaRPr lang="sv-SE" sz="2000" dirty="0"/>
          </a:p>
          <a:p>
            <a:r>
              <a:rPr lang="sv-SE" sz="2000" dirty="0" smtClean="0"/>
              <a:t>Viktigt att varje </a:t>
            </a:r>
            <a:r>
              <a:rPr lang="sv-SE" sz="2000" dirty="0"/>
              <a:t>arbetsplats </a:t>
            </a:r>
            <a:r>
              <a:rPr lang="sv-SE" sz="2000" dirty="0" smtClean="0"/>
              <a:t>gör </a:t>
            </a:r>
            <a:r>
              <a:rPr lang="sv-SE" sz="2000" dirty="0" err="1"/>
              <a:t>eHälsalyftet</a:t>
            </a:r>
            <a:r>
              <a:rPr lang="sv-SE" sz="2000" dirty="0"/>
              <a:t> </a:t>
            </a:r>
            <a:r>
              <a:rPr lang="sv-SE" sz="2000" dirty="0" smtClean="0"/>
              <a:t>till en del </a:t>
            </a:r>
            <a:r>
              <a:rPr lang="sv-SE" sz="2000" dirty="0"/>
              <a:t>av </a:t>
            </a:r>
            <a:r>
              <a:rPr lang="sv-SE" sz="2000" dirty="0" smtClean="0"/>
              <a:t>den ordinarie verksamheten </a:t>
            </a:r>
            <a:r>
              <a:rPr lang="sv-SE" sz="2000" dirty="0"/>
              <a:t>och </a:t>
            </a:r>
            <a:r>
              <a:rPr lang="sv-SE" sz="2000" dirty="0" smtClean="0"/>
              <a:t>tydliggör vilken roll utvecklingsledare </a:t>
            </a:r>
            <a:r>
              <a:rPr lang="sv-SE" sz="2000" dirty="0"/>
              <a:t>och </a:t>
            </a:r>
            <a:r>
              <a:rPr lang="sv-SE" sz="2000" dirty="0" smtClean="0"/>
              <a:t>chefer har i </a:t>
            </a:r>
            <a:r>
              <a:rPr lang="sv-SE" sz="2000" dirty="0"/>
              <a:t>detta </a:t>
            </a:r>
            <a:r>
              <a:rPr lang="sv-SE" sz="2000" dirty="0" smtClean="0"/>
              <a:t>arbete för </a:t>
            </a:r>
            <a:r>
              <a:rPr lang="sv-SE" sz="2000" dirty="0"/>
              <a:t>att </a:t>
            </a:r>
            <a:r>
              <a:rPr lang="sv-SE" sz="2000" dirty="0" smtClean="0"/>
              <a:t>projektet </a:t>
            </a:r>
            <a:r>
              <a:rPr lang="sv-SE" sz="2000" dirty="0"/>
              <a:t>ska bidra till långsiktig nytta </a:t>
            </a:r>
          </a:p>
          <a:p>
            <a:endParaRPr lang="sv-SE" sz="2000" dirty="0"/>
          </a:p>
          <a:p>
            <a:endParaRPr lang="sv-SE" sz="2000" dirty="0"/>
          </a:p>
        </p:txBody>
      </p:sp>
      <p:pic>
        <p:nvPicPr>
          <p:cNvPr id="5" name="Bildobjekt 4"/>
          <p:cNvPicPr>
            <a:picLocks noChangeAspect="1"/>
          </p:cNvPicPr>
          <p:nvPr/>
        </p:nvPicPr>
        <p:blipFill rotWithShape="1">
          <a:blip r:embed="rId3"/>
          <a:srcRect t="9058" b="11842"/>
          <a:stretch/>
        </p:blipFill>
        <p:spPr>
          <a:xfrm>
            <a:off x="6236947" y="110811"/>
            <a:ext cx="1306853" cy="481901"/>
          </a:xfrm>
          <a:prstGeom prst="rect">
            <a:avLst/>
          </a:prstGeom>
        </p:spPr>
      </p:pic>
      <p:pic>
        <p:nvPicPr>
          <p:cNvPr id="6" name="Bildobjekt 5"/>
          <p:cNvPicPr>
            <a:picLocks noChangeAspect="1"/>
          </p:cNvPicPr>
          <p:nvPr/>
        </p:nvPicPr>
        <p:blipFill rotWithShape="1">
          <a:blip r:embed="rId4"/>
          <a:srcRect t="11454" b="42907"/>
          <a:stretch/>
        </p:blipFill>
        <p:spPr>
          <a:xfrm>
            <a:off x="7543800" y="110811"/>
            <a:ext cx="1411786" cy="481901"/>
          </a:xfrm>
          <a:prstGeom prst="rect">
            <a:avLst/>
          </a:prstGeom>
        </p:spPr>
      </p:pic>
      <p:pic>
        <p:nvPicPr>
          <p:cNvPr id="7" name="Bildobjekt 6">
            <a:extLst>
              <a:ext uri="{FF2B5EF4-FFF2-40B4-BE49-F238E27FC236}">
                <a16:creationId xmlns:a16="http://schemas.microsoft.com/office/drawing/2014/main" id="{879FAD09-343B-4F73-A163-18DE22E6F3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97421" y="103580"/>
            <a:ext cx="1242763" cy="482400"/>
          </a:xfrm>
          <a:prstGeom prst="rect">
            <a:avLst/>
          </a:prstGeom>
        </p:spPr>
      </p:pic>
    </p:spTree>
    <p:extLst>
      <p:ext uri="{BB962C8B-B14F-4D97-AF65-F5344CB8AC3E}">
        <p14:creationId xmlns:p14="http://schemas.microsoft.com/office/powerpoint/2010/main" val="3775224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sll mall plus EU logga_NY">
  <a:themeElements>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txDef>
      <a:spPr>
        <a:noFill/>
      </a:spPr>
      <a:bodyPr wrap="square" rtlCol="0">
        <a:spAutoFit/>
      </a:bodyPr>
      <a:lstStyle>
        <a:defPPr algn="l">
          <a:spcBef>
            <a:spcPts val="0"/>
          </a:spcBef>
          <a:defRPr sz="1400" b="1" dirty="0" smtClean="0"/>
        </a:defPPr>
      </a:lstStyle>
    </a:tx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 sll mall plus EU logga_NY</Template>
  <TotalTime>3937</TotalTime>
  <Words>2270</Words>
  <Application>Microsoft Office PowerPoint</Application>
  <PresentationFormat>Bildspel på skärmen (4:3)</PresentationFormat>
  <Paragraphs>267</Paragraphs>
  <Slides>17</Slides>
  <Notes>16</Notes>
  <HiddenSlides>1</HiddenSlides>
  <MMClips>2</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17</vt:i4>
      </vt:variant>
    </vt:vector>
  </HeadingPairs>
  <TitlesOfParts>
    <vt:vector size="23" baseType="lpstr">
      <vt:lpstr>Arial</vt:lpstr>
      <vt:lpstr>Geneva</vt:lpstr>
      <vt:lpstr>Verdana</vt:lpstr>
      <vt:lpstr>Vialog LT Com</vt:lpstr>
      <vt:lpstr>Wingdings</vt:lpstr>
      <vt:lpstr>Presentation sll mall plus EU logga_NY</vt:lpstr>
      <vt:lpstr>Välkomna!</vt:lpstr>
      <vt:lpstr>Agenda </vt:lpstr>
      <vt:lpstr>Tema 1: Utvärderingsresultat</vt:lpstr>
      <vt:lpstr>Lärande utvärdering</vt:lpstr>
      <vt:lpstr>Uppfattningar och förväntningar av eHälsalyftet - utvecklingsledare och chefer</vt:lpstr>
      <vt:lpstr>Medarbetarnas uppfattning</vt:lpstr>
      <vt:lpstr>Intervjuer med processhandledare, utvecklingsledare och medarbetare</vt:lpstr>
      <vt:lpstr>Utmaningar för att integrera eHälsalyftet i verksamheterna </vt:lpstr>
      <vt:lpstr>Gemensamma slutsatser</vt:lpstr>
      <vt:lpstr>PowerPoint-presentation</vt:lpstr>
      <vt:lpstr>Tema 1: Berättelser från verksamheten: processhandledare, utvecklingsledare och chefer delar med sig </vt:lpstr>
      <vt:lpstr>SLL möten</vt:lpstr>
      <vt:lpstr>Mingelpaus</vt:lpstr>
      <vt:lpstr>Tema 2: Så här arbetar vi </vt:lpstr>
      <vt:lpstr>Film: Vad är informatik? </vt:lpstr>
      <vt:lpstr>Gemensamt avslut – SLL möten</vt:lpstr>
      <vt:lpstr>Tack för idag! </vt:lpstr>
    </vt:vector>
  </TitlesOfParts>
  <Company>SLL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Joachim Ljungh Stenström 9RRJ</dc:creator>
  <cp:lastModifiedBy>Tony Brydner B078</cp:lastModifiedBy>
  <cp:revision>198</cp:revision>
  <cp:lastPrinted>2015-04-14T12:20:11Z</cp:lastPrinted>
  <dcterms:created xsi:type="dcterms:W3CDTF">2016-02-16T09:54:35Z</dcterms:created>
  <dcterms:modified xsi:type="dcterms:W3CDTF">2017-10-11T13:22:06Z</dcterms:modified>
</cp:coreProperties>
</file>