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0" r:id="rId2"/>
    <p:sldId id="270" r:id="rId3"/>
    <p:sldId id="261" r:id="rId4"/>
    <p:sldId id="264" r:id="rId5"/>
    <p:sldId id="265" r:id="rId6"/>
    <p:sldId id="269" r:id="rId7"/>
    <p:sldId id="262" r:id="rId8"/>
  </p:sldIdLst>
  <p:sldSz cx="9144000" cy="6858000" type="screen4x3"/>
  <p:notesSz cx="6797675" cy="9926638"/>
  <p:defaultTextStyle>
    <a:defPPr>
      <a:defRPr lang="sv-SE"/>
    </a:defPPr>
    <a:lvl1pPr algn="ctr" rtl="0" eaLnBrk="0" fontAlgn="base" hangingPunct="0">
      <a:spcBef>
        <a:spcPct val="50000"/>
      </a:spcBef>
      <a:spcAft>
        <a:spcPct val="0"/>
      </a:spcAft>
      <a:defRPr sz="2200" kern="1200">
        <a:solidFill>
          <a:schemeClr val="tx1"/>
        </a:solidFill>
        <a:latin typeface="Verdana" pitchFamily="34" charset="0"/>
        <a:ea typeface="Geneva" charset="0"/>
        <a:cs typeface="Geneva" charset="0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200" kern="1200">
        <a:solidFill>
          <a:schemeClr val="tx1"/>
        </a:solidFill>
        <a:latin typeface="Verdana" pitchFamily="34" charset="0"/>
        <a:ea typeface="Geneva" charset="0"/>
        <a:cs typeface="Geneva" charset="0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200" kern="1200">
        <a:solidFill>
          <a:schemeClr val="tx1"/>
        </a:solidFill>
        <a:latin typeface="Verdana" pitchFamily="34" charset="0"/>
        <a:ea typeface="Geneva" charset="0"/>
        <a:cs typeface="Geneva" charset="0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200" kern="1200">
        <a:solidFill>
          <a:schemeClr val="tx1"/>
        </a:solidFill>
        <a:latin typeface="Verdana" pitchFamily="34" charset="0"/>
        <a:ea typeface="Geneva" charset="0"/>
        <a:cs typeface="Geneva" charset="0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200" kern="1200">
        <a:solidFill>
          <a:schemeClr val="tx1"/>
        </a:solidFill>
        <a:latin typeface="Verdana" pitchFamily="34" charset="0"/>
        <a:ea typeface="Geneva" charset="0"/>
        <a:cs typeface="Geneva" charset="0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Verdana" pitchFamily="34" charset="0"/>
        <a:ea typeface="Geneva" charset="0"/>
        <a:cs typeface="Geneva" charset="0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Verdana" pitchFamily="34" charset="0"/>
        <a:ea typeface="Geneva" charset="0"/>
        <a:cs typeface="Geneva" charset="0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Verdana" pitchFamily="34" charset="0"/>
        <a:ea typeface="Geneva" charset="0"/>
        <a:cs typeface="Geneva" charset="0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Verdana" pitchFamily="34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13">
          <p15:clr>
            <a:srgbClr val="A4A3A4"/>
          </p15:clr>
        </p15:guide>
        <p15:guide id="2" orient="horz" pos="2160">
          <p15:clr>
            <a:srgbClr val="A4A3A4"/>
          </p15:clr>
        </p15:guide>
        <p15:guide id="3" orient="horz" pos="197">
          <p15:clr>
            <a:srgbClr val="A4A3A4"/>
          </p15:clr>
        </p15:guide>
        <p15:guide id="4" orient="horz" pos="4193">
          <p15:clr>
            <a:srgbClr val="A4A3A4"/>
          </p15:clr>
        </p15:guide>
        <p15:guide id="5" orient="horz" pos="3952" userDrawn="1">
          <p15:clr>
            <a:srgbClr val="A4A3A4"/>
          </p15:clr>
        </p15:guide>
        <p15:guide id="6" pos="2880">
          <p15:clr>
            <a:srgbClr val="A4A3A4"/>
          </p15:clr>
        </p15:guide>
        <p15:guide id="7" pos="209">
          <p15:clr>
            <a:srgbClr val="A4A3A4"/>
          </p15:clr>
        </p15:guide>
        <p15:guide id="8" pos="422">
          <p15:clr>
            <a:srgbClr val="A4A3A4"/>
          </p15:clr>
        </p15:guide>
        <p15:guide id="9" pos="5506">
          <p15:clr>
            <a:srgbClr val="A4A3A4"/>
          </p15:clr>
        </p15:guide>
        <p15:guide id="10" pos="33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003468"/>
    <a:srgbClr val="E9E3DC"/>
    <a:srgbClr val="00A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94675" autoAdjust="0"/>
  </p:normalViewPr>
  <p:slideViewPr>
    <p:cSldViewPr snapToGrid="0">
      <p:cViewPr varScale="1">
        <p:scale>
          <a:sx n="95" d="100"/>
          <a:sy n="95" d="100"/>
        </p:scale>
        <p:origin x="492" y="90"/>
      </p:cViewPr>
      <p:guideLst>
        <p:guide orient="horz" pos="413"/>
        <p:guide orient="horz" pos="2160"/>
        <p:guide orient="horz" pos="197"/>
        <p:guide orient="horz" pos="4193"/>
        <p:guide orient="horz" pos="3952"/>
        <p:guide pos="2880"/>
        <p:guide pos="209"/>
        <p:guide pos="422"/>
        <p:guide pos="5506"/>
        <p:guide pos="33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Verdana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104B59C-27AA-40BB-A939-FF05A7B8656E}" type="datetime1">
              <a:rPr lang="sv-SE"/>
              <a:pPr>
                <a:defRPr/>
              </a:pPr>
              <a:t>2017-12-01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Verdana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58BF225-E5CB-4DF5-948F-B95046AA407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63035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Arial" pitchFamily="34" charset="0"/>
                <a:ea typeface="Geneva" pitchFamily="1" charset="-128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pitchFamily="34" charset="0"/>
                <a:ea typeface="Geneva" pitchFamily="1" charset="-128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Arial" pitchFamily="34" charset="0"/>
                <a:ea typeface="Geneva" pitchFamily="1" charset="-128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DE237F8-7095-47D1-AD93-B41ED59F381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59853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Geneva" pitchFamily="1" charset="-128"/>
        <a:cs typeface="Geneva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Geneva" pitchFamily="1" charset="-128"/>
        <a:cs typeface="Geneva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Geneva" pitchFamily="1" charset="-128"/>
        <a:cs typeface="Geneva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Geneva" pitchFamily="1" charset="-128"/>
        <a:cs typeface="Geneva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Geneva" pitchFamily="1" charset="-128"/>
        <a:cs typeface="Geneva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Kontaktperson: Malin Sandberg</a:t>
            </a:r>
            <a:r>
              <a:rPr lang="sv-SE" baseline="0" dirty="0" smtClean="0"/>
              <a:t> och Madeleine Östman samt Ulrika </a:t>
            </a:r>
            <a:r>
              <a:rPr lang="sv-SE" baseline="0" dirty="0" err="1" smtClean="0"/>
              <a:t>Bjarre</a:t>
            </a:r>
            <a:endParaRPr lang="sv-SE" dirty="0" smtClean="0"/>
          </a:p>
          <a:p>
            <a:r>
              <a:rPr lang="sv-SE" dirty="0" smtClean="0"/>
              <a:t>2017-03-15</a:t>
            </a:r>
          </a:p>
          <a:p>
            <a:r>
              <a:rPr lang="sv-SE" dirty="0" smtClean="0"/>
              <a:t>Uppskattad tidsåtgäng: 45</a:t>
            </a:r>
            <a:r>
              <a:rPr lang="sv-SE" baseline="0" dirty="0" smtClean="0"/>
              <a:t> minuter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E237F8-7095-47D1-AD93-B41ED59F381C}" type="slidenum">
              <a:rPr lang="sv-SE" smtClean="0"/>
              <a:pPr>
                <a:defRPr/>
              </a:pPr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414002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200" kern="0" dirty="0" smtClean="0"/>
              <a:t>Ett hjälpmedel för att tidigt identifiera patienter som riskerar att utveckla långvarig funktionsnedsättning eller sjukfrånvaro relaterad till smärta </a:t>
            </a:r>
          </a:p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200" kern="0" dirty="0" smtClean="0"/>
              <a:t>Screeningen</a:t>
            </a:r>
            <a:r>
              <a:rPr lang="sv-SE" sz="1200" kern="0" baseline="0" dirty="0" smtClean="0"/>
              <a:t> bör göras så tidigt som möjligt i förloppet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200" kern="0" dirty="0" smtClean="0"/>
              <a:t>Formuläret kan också användas som ett diskussionsunderlag tillsammans med behandlare och patient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200" kern="0" dirty="0" smtClean="0"/>
              <a:t>Tidigt screena patienter med smärta för rätt insatser och rätt vårdnivå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200" kern="0" dirty="0" smtClean="0"/>
              <a:t>Inför sjukskrivning </a:t>
            </a:r>
            <a:r>
              <a:rPr lang="sv-SE" sz="1200" kern="0" dirty="0" err="1" smtClean="0"/>
              <a:t>pga</a:t>
            </a:r>
            <a:r>
              <a:rPr lang="sv-SE" sz="1200" kern="0" dirty="0" smtClean="0"/>
              <a:t> smärtproblematik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E237F8-7095-47D1-AD93-B41ED59F381C}" type="slidenum">
              <a:rPr lang="sv-SE" smtClean="0"/>
              <a:pPr>
                <a:defRPr/>
              </a:pPr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41730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31639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9138" y="936625"/>
            <a:ext cx="7700962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sv-SE" altLang="sv-SE" smtClean="0"/>
              <a:t>Klicka här för att ändra format</a:t>
            </a:r>
            <a:endParaRPr lang="sv-SE" altLang="sv-SE" dirty="0" smtClean="0"/>
          </a:p>
        </p:txBody>
      </p:sp>
      <p:sp>
        <p:nvSpPr>
          <p:cNvPr id="2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719138" y="2063750"/>
            <a:ext cx="7700962" cy="393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sv-SE" altLang="sv-SE" noProof="0" smtClean="0"/>
              <a:t>Klicka här för att ändra format på bakgrundstexten</a:t>
            </a:r>
          </a:p>
          <a:p>
            <a:pPr lvl="1"/>
            <a:r>
              <a:rPr lang="sv-SE" altLang="sv-SE" noProof="0" smtClean="0"/>
              <a:t>Nivå två</a:t>
            </a:r>
          </a:p>
          <a:p>
            <a:pPr lvl="2"/>
            <a:r>
              <a:rPr lang="sv-SE" altLang="sv-SE" noProof="0" smtClean="0"/>
              <a:t>Nivå tre</a:t>
            </a:r>
          </a:p>
          <a:p>
            <a:pPr lvl="3"/>
            <a:r>
              <a:rPr lang="sv-SE" altLang="sv-SE" noProof="0" smtClean="0"/>
              <a:t>Nivå fyra</a:t>
            </a:r>
          </a:p>
          <a:p>
            <a:pPr lvl="4"/>
            <a:r>
              <a:rPr lang="sv-SE" altLang="sv-SE" noProof="0" smtClean="0"/>
              <a:t>Nivå fem</a:t>
            </a:r>
          </a:p>
        </p:txBody>
      </p:sp>
      <p:sp>
        <p:nvSpPr>
          <p:cNvPr id="15" name="Rectangle 24"/>
          <p:cNvSpPr>
            <a:spLocks noChangeArrowheads="1"/>
          </p:cNvSpPr>
          <p:nvPr userDrawn="1"/>
        </p:nvSpPr>
        <p:spPr bwMode="auto">
          <a:xfrm>
            <a:off x="0" y="-416"/>
            <a:ext cx="9144000" cy="719137"/>
          </a:xfrm>
          <a:prstGeom prst="rect">
            <a:avLst/>
          </a:prstGeom>
          <a:solidFill>
            <a:srgbClr val="E9E3DC"/>
          </a:solidFill>
          <a:ln>
            <a:noFill/>
          </a:ln>
          <a:extLst/>
        </p:spPr>
        <p:txBody>
          <a:bodyPr wrap="none" anchor="ctr">
            <a:spAutoFit/>
          </a:bodyPr>
          <a:lstStyle>
            <a:lvl1pPr>
              <a:defRPr sz="2200">
                <a:solidFill>
                  <a:schemeClr val="tx1"/>
                </a:solidFill>
                <a:latin typeface="Verdana" pitchFamily="34" charset="0"/>
                <a:ea typeface="Geneva" charset="0"/>
                <a:cs typeface="Geneva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Verdana" pitchFamily="34" charset="0"/>
                <a:ea typeface="Geneva" charset="0"/>
                <a:cs typeface="Geneva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Verdana" pitchFamily="34" charset="0"/>
                <a:ea typeface="Geneva" charset="0"/>
                <a:cs typeface="Geneva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Verdana" pitchFamily="34" charset="0"/>
                <a:ea typeface="Geneva" charset="0"/>
                <a:cs typeface="Geneva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Verdana" pitchFamily="34" charset="0"/>
                <a:ea typeface="Geneva" charset="0"/>
                <a:cs typeface="Geneva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Geneva" charset="0"/>
                <a:cs typeface="Geneva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Geneva" charset="0"/>
                <a:cs typeface="Geneva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Geneva" charset="0"/>
                <a:cs typeface="Geneva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Geneva" charset="0"/>
                <a:cs typeface="Geneva" charset="0"/>
              </a:defRPr>
            </a:lvl9pPr>
          </a:lstStyle>
          <a:p>
            <a:pPr>
              <a:defRPr/>
            </a:pPr>
            <a:endParaRPr lang="sv-SE" altLang="sv-SE" smtClean="0"/>
          </a:p>
        </p:txBody>
      </p:sp>
      <p:grpSp>
        <p:nvGrpSpPr>
          <p:cNvPr id="16" name="Grupp 15"/>
          <p:cNvGrpSpPr/>
          <p:nvPr userDrawn="1"/>
        </p:nvGrpSpPr>
        <p:grpSpPr>
          <a:xfrm>
            <a:off x="9023022" y="2063"/>
            <a:ext cx="120981" cy="624495"/>
            <a:chOff x="9039727" y="6142038"/>
            <a:chExt cx="108287" cy="558969"/>
          </a:xfrm>
        </p:grpSpPr>
        <p:sp>
          <p:nvSpPr>
            <p:cNvPr id="17" name="Rektangel 16"/>
            <p:cNvSpPr/>
            <p:nvPr userDrawn="1"/>
          </p:nvSpPr>
          <p:spPr bwMode="auto">
            <a:xfrm>
              <a:off x="9039730" y="6142038"/>
              <a:ext cx="108284" cy="108284"/>
            </a:xfrm>
            <a:prstGeom prst="rect">
              <a:avLst/>
            </a:prstGeom>
            <a:solidFill>
              <a:schemeClr val="accent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Geneva" pitchFamily="1" charset="-128"/>
              </a:endParaRPr>
            </a:p>
          </p:txBody>
        </p:sp>
        <p:sp>
          <p:nvSpPr>
            <p:cNvPr id="18" name="Rektangel 17"/>
            <p:cNvSpPr/>
            <p:nvPr userDrawn="1"/>
          </p:nvSpPr>
          <p:spPr bwMode="auto">
            <a:xfrm>
              <a:off x="9039727" y="6294438"/>
              <a:ext cx="108284" cy="108284"/>
            </a:xfrm>
            <a:prstGeom prst="rect">
              <a:avLst/>
            </a:prstGeom>
            <a:solidFill>
              <a:schemeClr val="accent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Geneva" pitchFamily="1" charset="-128"/>
              </a:endParaRPr>
            </a:p>
          </p:txBody>
        </p:sp>
        <p:sp>
          <p:nvSpPr>
            <p:cNvPr id="19" name="Rektangel 18"/>
            <p:cNvSpPr/>
            <p:nvPr userDrawn="1"/>
          </p:nvSpPr>
          <p:spPr bwMode="auto">
            <a:xfrm>
              <a:off x="9039730" y="6446651"/>
              <a:ext cx="108284" cy="108284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Geneva" pitchFamily="1" charset="-128"/>
              </a:endParaRPr>
            </a:p>
          </p:txBody>
        </p:sp>
        <p:sp>
          <p:nvSpPr>
            <p:cNvPr id="20" name="Rektangel 19"/>
            <p:cNvSpPr/>
            <p:nvPr userDrawn="1"/>
          </p:nvSpPr>
          <p:spPr bwMode="auto">
            <a:xfrm>
              <a:off x="9039730" y="6592723"/>
              <a:ext cx="108284" cy="108284"/>
            </a:xfrm>
            <a:prstGeom prst="rect">
              <a:avLst/>
            </a:prstGeom>
            <a:solidFill>
              <a:schemeClr val="accent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Geneva" pitchFamily="1" charset="-128"/>
              </a:endParaRPr>
            </a:p>
          </p:txBody>
        </p:sp>
      </p:grpSp>
      <p:pic>
        <p:nvPicPr>
          <p:cNvPr id="21" name="Picture 2" descr="G:\Information-Kommunikation\Grafiskt_material\SLL_logotyper\png\sll_rgb_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956" y="189438"/>
            <a:ext cx="2598737" cy="407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543" descr="eHalsa-linje-rod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58085"/>
            <a:ext cx="1457325" cy="940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ruta 23"/>
          <p:cNvSpPr txBox="1"/>
          <p:nvPr userDrawn="1"/>
        </p:nvSpPr>
        <p:spPr>
          <a:xfrm>
            <a:off x="3668891" y="6635277"/>
            <a:ext cx="434163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800" dirty="0" smtClean="0">
                <a:solidFill>
                  <a:srgbClr val="000000"/>
                </a:solidFill>
              </a:rPr>
              <a:t>Detta projektet medfinansieras av Europeiska unionen/Europeiska socialfonden</a:t>
            </a:r>
            <a:endParaRPr lang="sv-SE" sz="800" dirty="0">
              <a:solidFill>
                <a:srgbClr val="000000"/>
              </a:solidFill>
            </a:endParaRPr>
          </a:p>
        </p:txBody>
      </p:sp>
      <p:pic>
        <p:nvPicPr>
          <p:cNvPr id="26" name="Bildobjekt 25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0524" y="5926006"/>
            <a:ext cx="1044411" cy="878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6160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22479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22479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59017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750888"/>
            <a:ext cx="822960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219562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0" name="Platshållare för innehåll 3"/>
          <p:cNvSpPr>
            <a:spLocks noGrp="1"/>
          </p:cNvSpPr>
          <p:nvPr>
            <p:ph sz="half" idx="10"/>
          </p:nvPr>
        </p:nvSpPr>
        <p:spPr>
          <a:xfrm>
            <a:off x="4662371" y="3932366"/>
            <a:ext cx="4038600" cy="219562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559729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 smtClean="0"/>
              <a:t>Klicka för att lägga till Rubrik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 smtClean="0"/>
              <a:t>Klicka för att lägga till Rubrik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683648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873125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873125"/>
            <a:ext cx="5111750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2035175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8899001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4"/>
          <p:cNvSpPr>
            <a:spLocks noChangeArrowheads="1"/>
          </p:cNvSpPr>
          <p:nvPr/>
        </p:nvSpPr>
        <p:spPr bwMode="auto">
          <a:xfrm>
            <a:off x="0" y="-416"/>
            <a:ext cx="9144000" cy="719137"/>
          </a:xfrm>
          <a:prstGeom prst="rect">
            <a:avLst/>
          </a:prstGeom>
          <a:solidFill>
            <a:srgbClr val="E9E3DC"/>
          </a:solidFill>
          <a:ln>
            <a:noFill/>
          </a:ln>
          <a:extLst/>
        </p:spPr>
        <p:txBody>
          <a:bodyPr wrap="none" anchor="ctr">
            <a:spAutoFit/>
          </a:bodyPr>
          <a:lstStyle>
            <a:lvl1pPr>
              <a:defRPr sz="2200">
                <a:solidFill>
                  <a:schemeClr val="tx1"/>
                </a:solidFill>
                <a:latin typeface="Verdana" pitchFamily="34" charset="0"/>
                <a:ea typeface="Geneva" charset="0"/>
                <a:cs typeface="Geneva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Verdana" pitchFamily="34" charset="0"/>
                <a:ea typeface="Geneva" charset="0"/>
                <a:cs typeface="Geneva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Verdana" pitchFamily="34" charset="0"/>
                <a:ea typeface="Geneva" charset="0"/>
                <a:cs typeface="Geneva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Verdana" pitchFamily="34" charset="0"/>
                <a:ea typeface="Geneva" charset="0"/>
                <a:cs typeface="Geneva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Verdana" pitchFamily="34" charset="0"/>
                <a:ea typeface="Geneva" charset="0"/>
                <a:cs typeface="Geneva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Geneva" charset="0"/>
                <a:cs typeface="Geneva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Geneva" charset="0"/>
                <a:cs typeface="Geneva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Geneva" charset="0"/>
                <a:cs typeface="Geneva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Geneva" charset="0"/>
                <a:cs typeface="Geneva" charset="0"/>
              </a:defRPr>
            </a:lvl9pPr>
          </a:lstStyle>
          <a:p>
            <a:pPr>
              <a:defRPr/>
            </a:pPr>
            <a:endParaRPr lang="sv-SE" altLang="sv-SE" smtClean="0"/>
          </a:p>
        </p:txBody>
      </p:sp>
      <p:sp>
        <p:nvSpPr>
          <p:cNvPr id="4" name="Platshållare för rubrik 3"/>
          <p:cNvSpPr>
            <a:spLocks noGrp="1"/>
          </p:cNvSpPr>
          <p:nvPr>
            <p:ph type="title"/>
          </p:nvPr>
        </p:nvSpPr>
        <p:spPr>
          <a:xfrm>
            <a:off x="457200" y="8842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idx="1"/>
          </p:nvPr>
        </p:nvSpPr>
        <p:spPr>
          <a:xfrm>
            <a:off x="457200" y="2105026"/>
            <a:ext cx="8229600" cy="3619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pic>
        <p:nvPicPr>
          <p:cNvPr id="29" name="Picture 543" descr="eHalsa-linje-rod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58085"/>
            <a:ext cx="1457325" cy="940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" name="Grupp 29"/>
          <p:cNvGrpSpPr/>
          <p:nvPr/>
        </p:nvGrpSpPr>
        <p:grpSpPr>
          <a:xfrm>
            <a:off x="9023022" y="2063"/>
            <a:ext cx="120981" cy="624495"/>
            <a:chOff x="9039727" y="6142038"/>
            <a:chExt cx="108287" cy="558969"/>
          </a:xfrm>
        </p:grpSpPr>
        <p:sp>
          <p:nvSpPr>
            <p:cNvPr id="31" name="Rektangel 30"/>
            <p:cNvSpPr/>
            <p:nvPr userDrawn="1"/>
          </p:nvSpPr>
          <p:spPr bwMode="auto">
            <a:xfrm>
              <a:off x="9039730" y="6142038"/>
              <a:ext cx="108284" cy="108284"/>
            </a:xfrm>
            <a:prstGeom prst="rect">
              <a:avLst/>
            </a:prstGeom>
            <a:solidFill>
              <a:schemeClr val="accent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Geneva" pitchFamily="1" charset="-128"/>
              </a:endParaRPr>
            </a:p>
          </p:txBody>
        </p:sp>
        <p:sp>
          <p:nvSpPr>
            <p:cNvPr id="32" name="Rektangel 31"/>
            <p:cNvSpPr/>
            <p:nvPr userDrawn="1"/>
          </p:nvSpPr>
          <p:spPr bwMode="auto">
            <a:xfrm>
              <a:off x="9039727" y="6294438"/>
              <a:ext cx="108284" cy="108284"/>
            </a:xfrm>
            <a:prstGeom prst="rect">
              <a:avLst/>
            </a:prstGeom>
            <a:solidFill>
              <a:schemeClr val="accent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Geneva" pitchFamily="1" charset="-128"/>
              </a:endParaRPr>
            </a:p>
          </p:txBody>
        </p:sp>
        <p:sp>
          <p:nvSpPr>
            <p:cNvPr id="33" name="Rektangel 32"/>
            <p:cNvSpPr/>
            <p:nvPr userDrawn="1"/>
          </p:nvSpPr>
          <p:spPr bwMode="auto">
            <a:xfrm>
              <a:off x="9039730" y="6446651"/>
              <a:ext cx="108284" cy="108284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Geneva" pitchFamily="1" charset="-128"/>
              </a:endParaRPr>
            </a:p>
          </p:txBody>
        </p:sp>
        <p:sp>
          <p:nvSpPr>
            <p:cNvPr id="34" name="Rektangel 33"/>
            <p:cNvSpPr/>
            <p:nvPr userDrawn="1"/>
          </p:nvSpPr>
          <p:spPr bwMode="auto">
            <a:xfrm>
              <a:off x="9039730" y="6592723"/>
              <a:ext cx="108284" cy="108284"/>
            </a:xfrm>
            <a:prstGeom prst="rect">
              <a:avLst/>
            </a:prstGeom>
            <a:solidFill>
              <a:schemeClr val="accent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Geneva" pitchFamily="1" charset="-128"/>
              </a:endParaRPr>
            </a:p>
          </p:txBody>
        </p:sp>
      </p:grpSp>
      <p:sp>
        <p:nvSpPr>
          <p:cNvPr id="13" name="textruta 12"/>
          <p:cNvSpPr txBox="1"/>
          <p:nvPr/>
        </p:nvSpPr>
        <p:spPr>
          <a:xfrm>
            <a:off x="3668891" y="6635277"/>
            <a:ext cx="434163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800" dirty="0" smtClean="0">
                <a:solidFill>
                  <a:srgbClr val="000000"/>
                </a:solidFill>
              </a:rPr>
              <a:t>Detta projektet medfinansieras av Europeiska unionen/Europeiska socialfonden</a:t>
            </a:r>
            <a:endParaRPr lang="sv-SE" sz="800" dirty="0">
              <a:solidFill>
                <a:srgbClr val="000000"/>
              </a:solidFill>
            </a:endParaRPr>
          </a:p>
        </p:txBody>
      </p:sp>
      <p:pic>
        <p:nvPicPr>
          <p:cNvPr id="1026" name="Picture 2" descr="G:\Information-Kommunikation\Grafiskt_material\SLL_logotyper\png\sll_rgb_1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956" y="189438"/>
            <a:ext cx="2598737" cy="407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0524" y="5926006"/>
            <a:ext cx="1044411" cy="87863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59" r:id="rId1"/>
    <p:sldLayoutId id="2147483956" r:id="rId2"/>
    <p:sldLayoutId id="2147483962" r:id="rId3"/>
    <p:sldLayoutId id="2147483967" r:id="rId4"/>
    <p:sldLayoutId id="2147483963" r:id="rId5"/>
    <p:sldLayoutId id="2147483966" r:id="rId6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Geneva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  <a:ea typeface="Geneva" pitchFamily="1" charset="-128"/>
          <a:cs typeface="Genev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  <a:ea typeface="Geneva" pitchFamily="1" charset="-128"/>
          <a:cs typeface="Genev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  <a:ea typeface="Geneva" pitchFamily="1" charset="-128"/>
          <a:cs typeface="Genev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  <a:ea typeface="Geneva" pitchFamily="1" charset="-128"/>
          <a:cs typeface="Genev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  <a:ea typeface="Geneva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  <a:ea typeface="Geneva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  <a:ea typeface="Geneva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  <a:ea typeface="Geneva" pitchFamily="1" charset="-128"/>
        </a:defRPr>
      </a:lvl9pPr>
    </p:titleStyle>
    <p:bodyStyle>
      <a:lvl1pPr marL="342900" indent="-342900" algn="l" rtl="0" eaLnBrk="1" fontAlgn="base" hangingPunct="1">
        <a:lnSpc>
          <a:spcPct val="130000"/>
        </a:lnSpc>
        <a:spcBef>
          <a:spcPts val="500"/>
        </a:spcBef>
        <a:spcAft>
          <a:spcPts val="200"/>
        </a:spcAft>
        <a:buFont typeface="Wingdings" pitchFamily="2" charset="2"/>
        <a:buChar char="§"/>
        <a:defRPr sz="2200">
          <a:solidFill>
            <a:schemeClr val="tx1"/>
          </a:solidFill>
          <a:latin typeface="+mn-lt"/>
          <a:ea typeface="+mn-ea"/>
          <a:cs typeface="Geneva" charset="0"/>
        </a:defRPr>
      </a:lvl1pPr>
      <a:lvl2pPr marL="742950" indent="-285750" algn="l" rtl="0" eaLnBrk="1" fontAlgn="base" hangingPunct="1">
        <a:lnSpc>
          <a:spcPct val="120000"/>
        </a:lnSpc>
        <a:spcBef>
          <a:spcPts val="400"/>
        </a:spcBef>
        <a:spcAft>
          <a:spcPts val="100"/>
        </a:spcAft>
        <a:buChar char="–"/>
        <a:defRPr sz="2000">
          <a:solidFill>
            <a:schemeClr val="tx1"/>
          </a:solidFill>
          <a:latin typeface="+mn-lt"/>
          <a:ea typeface="+mn-ea"/>
          <a:cs typeface="Geneva" charset="0"/>
        </a:defRPr>
      </a:lvl2pPr>
      <a:lvl3pPr marL="1143000" indent="-209550" algn="l" rtl="0" eaLnBrk="1" fontAlgn="base" hangingPunct="1">
        <a:lnSpc>
          <a:spcPct val="120000"/>
        </a:lnSpc>
        <a:spcBef>
          <a:spcPts val="400"/>
        </a:spcBef>
        <a:spcAft>
          <a:spcPts val="10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Geneva" charset="0"/>
        </a:defRPr>
      </a:lvl3pPr>
      <a:lvl4pPr marL="1600200" indent="-228600" algn="l" rtl="0" eaLnBrk="1" fontAlgn="base" hangingPunct="1">
        <a:lnSpc>
          <a:spcPct val="120000"/>
        </a:lnSpc>
        <a:spcBef>
          <a:spcPts val="400"/>
        </a:spcBef>
        <a:spcAft>
          <a:spcPts val="100"/>
        </a:spcAft>
        <a:buChar char="–"/>
        <a:defRPr>
          <a:solidFill>
            <a:schemeClr val="tx1"/>
          </a:solidFill>
          <a:latin typeface="+mn-lt"/>
          <a:ea typeface="+mn-ea"/>
          <a:cs typeface="Geneva" charset="0"/>
        </a:defRPr>
      </a:lvl4pPr>
      <a:lvl5pPr marL="2057400" indent="-228600" algn="l" rtl="0" eaLnBrk="1" fontAlgn="base" hangingPunct="1">
        <a:lnSpc>
          <a:spcPct val="120000"/>
        </a:lnSpc>
        <a:spcBef>
          <a:spcPts val="400"/>
        </a:spcBef>
        <a:spcAft>
          <a:spcPts val="100"/>
        </a:spcAft>
        <a:buChar char="»"/>
        <a:defRPr>
          <a:solidFill>
            <a:schemeClr val="tx1"/>
          </a:solidFill>
          <a:latin typeface="+mn-lt"/>
          <a:ea typeface="+mn-ea"/>
          <a:cs typeface="Geneva" charset="0"/>
        </a:defRPr>
      </a:lvl5pPr>
      <a:lvl6pPr marL="2514600" indent="-228600" algn="l" rtl="0" eaLnBrk="1" fontAlgn="base" hangingPunct="1">
        <a:lnSpc>
          <a:spcPct val="120000"/>
        </a:lnSpc>
        <a:spcBef>
          <a:spcPts val="400"/>
        </a:spcBef>
        <a:spcAft>
          <a:spcPts val="10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120000"/>
        </a:lnSpc>
        <a:spcBef>
          <a:spcPts val="400"/>
        </a:spcBef>
        <a:spcAft>
          <a:spcPts val="10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120000"/>
        </a:lnSpc>
        <a:spcBef>
          <a:spcPts val="400"/>
        </a:spcBef>
        <a:spcAft>
          <a:spcPts val="10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120000"/>
        </a:lnSpc>
        <a:spcBef>
          <a:spcPts val="400"/>
        </a:spcBef>
        <a:spcAft>
          <a:spcPts val="10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742950" y="2919621"/>
            <a:ext cx="760095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3" name="Rektangel 2"/>
          <p:cNvSpPr/>
          <p:nvPr/>
        </p:nvSpPr>
        <p:spPr>
          <a:xfrm>
            <a:off x="85724" y="1322427"/>
            <a:ext cx="9058275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300" b="1" dirty="0">
                <a:solidFill>
                  <a:srgbClr val="0070C0"/>
                </a:solidFill>
              </a:rPr>
              <a:t>Örebro </a:t>
            </a:r>
            <a:r>
              <a:rPr lang="sv-SE" sz="2300" b="1" dirty="0" err="1">
                <a:solidFill>
                  <a:srgbClr val="0070C0"/>
                </a:solidFill>
              </a:rPr>
              <a:t>Musculoskeletal</a:t>
            </a:r>
            <a:r>
              <a:rPr lang="sv-SE" sz="2300" b="1" dirty="0">
                <a:solidFill>
                  <a:srgbClr val="0070C0"/>
                </a:solidFill>
              </a:rPr>
              <a:t> Pain Screening </a:t>
            </a:r>
            <a:r>
              <a:rPr lang="sv-SE" sz="2300" b="1" dirty="0" err="1">
                <a:solidFill>
                  <a:srgbClr val="0070C0"/>
                </a:solidFill>
              </a:rPr>
              <a:t>Questionnaire</a:t>
            </a:r>
            <a:r>
              <a:rPr lang="sv-SE" sz="2300" b="1" dirty="0"/>
              <a:t> </a:t>
            </a:r>
            <a:r>
              <a:rPr lang="sv-SE" sz="1200" b="1" dirty="0"/>
              <a:t>(ÖMPSQ) </a:t>
            </a:r>
            <a:endParaRPr lang="sv-SE" sz="1200" b="1" dirty="0" smtClean="0"/>
          </a:p>
          <a:p>
            <a:r>
              <a:rPr lang="sv-SE" sz="1200" b="1" dirty="0" smtClean="0"/>
              <a:t>Ett frågeformulär </a:t>
            </a:r>
            <a:r>
              <a:rPr lang="sv-SE" sz="1200" b="1" dirty="0"/>
              <a:t>om </a:t>
            </a:r>
            <a:r>
              <a:rPr lang="sv-SE" sz="1200" b="1" dirty="0" smtClean="0"/>
              <a:t>smärtproblem framtaget </a:t>
            </a:r>
            <a:r>
              <a:rPr lang="sv-SE" sz="1200" b="1" dirty="0"/>
              <a:t>av professor Steven Linton i Örebro. </a:t>
            </a:r>
            <a:endParaRPr lang="sv-SE" sz="1200" b="1" dirty="0" smtClean="0"/>
          </a:p>
          <a:p>
            <a:endParaRPr lang="sv-SE" sz="1200" b="1" dirty="0" smtClean="0"/>
          </a:p>
          <a:p>
            <a:endParaRPr lang="sv-SE" sz="1200" b="1" dirty="0"/>
          </a:p>
          <a:p>
            <a:r>
              <a:rPr lang="sv-SE" sz="1200" dirty="0" smtClean="0"/>
              <a:t>Formuläret är ett hjälpmedel att mäta psykosociala varningssignaler kring smärtproblematik </a:t>
            </a:r>
          </a:p>
          <a:p>
            <a:r>
              <a:rPr lang="sv-SE" sz="1200" dirty="0" smtClean="0"/>
              <a:t>och att tidigt identifiera personer som riskerar att </a:t>
            </a:r>
            <a:r>
              <a:rPr lang="sv-SE" sz="1200" dirty="0"/>
              <a:t>utveckla </a:t>
            </a:r>
            <a:r>
              <a:rPr lang="sv-SE" sz="1200" dirty="0" smtClean="0"/>
              <a:t>långvariga besvär.</a:t>
            </a:r>
            <a:endParaRPr lang="sv-SE" sz="1200" dirty="0"/>
          </a:p>
        </p:txBody>
      </p:sp>
      <p:pic>
        <p:nvPicPr>
          <p:cNvPr id="1027" name="Picture 3" descr="C:\Users\2d9t\AppData\Local\Microsoft\Windows\Temporary Internet Files\Content.IE5\WHUSAQB1\IMG_2976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3355" y="3547558"/>
            <a:ext cx="3763645" cy="2392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84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8555" y="857250"/>
            <a:ext cx="4313403" cy="2390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6514" y="3297360"/>
            <a:ext cx="4325444" cy="2403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8555" y="5729336"/>
            <a:ext cx="4313404" cy="666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C:\Users\2d9t\AppData\Local\Microsoft\Windows\Temporary Internet Files\Content.IE5\WHUSAQB1\raemi-Check-mark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6011" y="2724150"/>
            <a:ext cx="1624217" cy="1505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ruta 6"/>
          <p:cNvSpPr txBox="1"/>
          <p:nvPr/>
        </p:nvSpPr>
        <p:spPr>
          <a:xfrm>
            <a:off x="323850" y="1219200"/>
            <a:ext cx="9252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spcBef>
                <a:spcPts val="0"/>
              </a:spcBef>
            </a:pPr>
            <a:r>
              <a:rPr lang="sv-SE" sz="1100" b="1" dirty="0" smtClean="0">
                <a:solidFill>
                  <a:srgbClr val="003468"/>
                </a:solidFill>
              </a:rPr>
              <a:t>10 frågor</a:t>
            </a:r>
          </a:p>
        </p:txBody>
      </p:sp>
    </p:spTree>
    <p:extLst>
      <p:ext uri="{BB962C8B-B14F-4D97-AF65-F5344CB8AC3E}">
        <p14:creationId xmlns:p14="http://schemas.microsoft.com/office/powerpoint/2010/main" val="23508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171450" y="408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sv-SE" sz="3100" dirty="0" smtClean="0">
                <a:solidFill>
                  <a:srgbClr val="0070C0"/>
                </a:solidFill>
              </a:rPr>
              <a:t>    Tolkning av kortversionen av ÖMPSQ: </a:t>
            </a:r>
            <a:br>
              <a:rPr lang="sv-SE" sz="3100" dirty="0" smtClean="0">
                <a:solidFill>
                  <a:srgbClr val="0070C0"/>
                </a:solidFill>
              </a:rPr>
            </a:br>
            <a:r>
              <a:rPr lang="sv-SE" sz="1100" dirty="0"/>
              <a:t/>
            </a:r>
            <a:br>
              <a:rPr lang="sv-SE" sz="1100" dirty="0"/>
            </a:br>
            <a:r>
              <a:rPr lang="sv-SE" sz="1100" dirty="0" smtClean="0"/>
              <a:t>	</a:t>
            </a:r>
            <a:r>
              <a:rPr lang="sv-SE" sz="1300" dirty="0" smtClean="0">
                <a:latin typeface="+mn-lt"/>
              </a:rPr>
              <a:t>Totala poäng varierar mellan 1-100.</a:t>
            </a:r>
            <a:br>
              <a:rPr lang="sv-SE" sz="1300" dirty="0" smtClean="0">
                <a:latin typeface="+mn-lt"/>
              </a:rPr>
            </a:br>
            <a:r>
              <a:rPr lang="sv-SE" sz="1300" dirty="0">
                <a:latin typeface="+mn-lt"/>
              </a:rPr>
              <a:t/>
            </a:r>
            <a:br>
              <a:rPr lang="sv-SE" sz="1300" dirty="0">
                <a:latin typeface="+mn-lt"/>
              </a:rPr>
            </a:br>
            <a:r>
              <a:rPr lang="sv-SE" sz="1300" dirty="0" smtClean="0">
                <a:latin typeface="+mn-lt"/>
              </a:rPr>
              <a:t>	Över 50 poäng indikerar en ökad risk för framtida funktionsnedsättning och risk för 	långtidssjukskrivning</a:t>
            </a:r>
            <a:br>
              <a:rPr lang="sv-SE" sz="1300" dirty="0" smtClean="0">
                <a:latin typeface="+mn-lt"/>
              </a:rPr>
            </a:br>
            <a:r>
              <a:rPr lang="sv-SE" sz="1300" dirty="0" smtClean="0">
                <a:latin typeface="+mn-lt"/>
              </a:rPr>
              <a:t/>
            </a:r>
            <a:br>
              <a:rPr lang="sv-SE" sz="1300" dirty="0" smtClean="0">
                <a:latin typeface="+mn-lt"/>
              </a:rPr>
            </a:br>
            <a:r>
              <a:rPr lang="sv-SE" sz="1100" dirty="0"/>
              <a:t/>
            </a:r>
            <a:br>
              <a:rPr lang="sv-SE" sz="1100" dirty="0"/>
            </a:br>
            <a:r>
              <a:rPr lang="sv-SE" sz="1100" dirty="0" smtClean="0"/>
              <a:t/>
            </a:r>
            <a:br>
              <a:rPr lang="sv-SE" sz="1100" dirty="0" smtClean="0"/>
            </a:br>
            <a:r>
              <a:rPr lang="sv-SE" sz="1100" dirty="0" smtClean="0"/>
              <a:t>	</a:t>
            </a:r>
            <a:r>
              <a:rPr lang="sv-SE" sz="2200" dirty="0" smtClean="0">
                <a:solidFill>
                  <a:srgbClr val="0070C0"/>
                </a:solidFill>
                <a:latin typeface="+mn-lt"/>
              </a:rPr>
              <a:t>Behandlingsrekommendationer:</a:t>
            </a:r>
            <a:r>
              <a:rPr lang="sv-SE" sz="2200" dirty="0" smtClean="0">
                <a:latin typeface="+mn-lt"/>
              </a:rPr>
              <a:t/>
            </a:r>
            <a:br>
              <a:rPr lang="sv-SE" sz="2200" dirty="0" smtClean="0">
                <a:latin typeface="+mn-lt"/>
              </a:rPr>
            </a:br>
            <a:r>
              <a:rPr lang="sv-SE" sz="1600" dirty="0">
                <a:latin typeface="+mn-lt"/>
              </a:rPr>
              <a:t/>
            </a:r>
            <a:br>
              <a:rPr lang="sv-SE" sz="1600" dirty="0">
                <a:latin typeface="+mn-lt"/>
              </a:rPr>
            </a:br>
            <a:r>
              <a:rPr lang="sv-SE" sz="1600" dirty="0" smtClean="0">
                <a:latin typeface="+mn-lt"/>
              </a:rPr>
              <a:t>	&lt;40 poäng		Egenvård, FAR</a:t>
            </a:r>
            <a:br>
              <a:rPr lang="sv-SE" sz="1600" dirty="0" smtClean="0">
                <a:latin typeface="+mn-lt"/>
              </a:rPr>
            </a:br>
            <a:r>
              <a:rPr lang="sv-SE" sz="1600" dirty="0" smtClean="0">
                <a:latin typeface="+mn-lt"/>
              </a:rPr>
              <a:t/>
            </a:r>
            <a:br>
              <a:rPr lang="sv-SE" sz="1600" dirty="0" smtClean="0">
                <a:latin typeface="+mn-lt"/>
              </a:rPr>
            </a:br>
            <a:r>
              <a:rPr lang="sv-SE" sz="1600" dirty="0" smtClean="0">
                <a:latin typeface="+mn-lt"/>
              </a:rPr>
              <a:t>	40-50 poäng		Sjukgymnastik/träning</a:t>
            </a:r>
            <a:br>
              <a:rPr lang="sv-SE" sz="1600" dirty="0" smtClean="0">
                <a:latin typeface="+mn-lt"/>
              </a:rPr>
            </a:br>
            <a:r>
              <a:rPr lang="sv-SE" sz="1600" dirty="0" smtClean="0">
                <a:latin typeface="+mn-lt"/>
              </a:rPr>
              <a:t/>
            </a:r>
            <a:br>
              <a:rPr lang="sv-SE" sz="1600" dirty="0" smtClean="0">
                <a:latin typeface="+mn-lt"/>
              </a:rPr>
            </a:br>
            <a:r>
              <a:rPr lang="sv-SE" sz="1600" dirty="0" smtClean="0">
                <a:latin typeface="+mn-lt"/>
              </a:rPr>
              <a:t>	&gt;50 poäng		Sjukgymnastik/träning + samtal med 		                                              psykolog/kurator (till exempel smärtskola)</a:t>
            </a:r>
            <a:r>
              <a:rPr lang="sv-SE" sz="1600" dirty="0">
                <a:latin typeface="+mn-lt"/>
              </a:rPr>
              <a:t/>
            </a:r>
            <a:br>
              <a:rPr lang="sv-SE" sz="1600" dirty="0">
                <a:latin typeface="+mn-lt"/>
              </a:rPr>
            </a:br>
            <a:r>
              <a:rPr lang="sv-SE" sz="1600" dirty="0" smtClean="0">
                <a:latin typeface="+mn-lt"/>
              </a:rPr>
              <a:t> </a:t>
            </a:r>
            <a:endParaRPr lang="sv-SE" sz="1600" dirty="0">
              <a:latin typeface="+mn-lt"/>
            </a:endParaRPr>
          </a:p>
        </p:txBody>
      </p:sp>
      <p:pic>
        <p:nvPicPr>
          <p:cNvPr id="6146" name="Picture 2" descr="C:\Users\2d9t\AppData\Local\Microsoft\Windows\Temporary Internet Files\Content.IE5\WHUSAQB1\nicubunu-Stickman-07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091" y="3283305"/>
            <a:ext cx="832268" cy="939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2d9t\AppData\Local\Microsoft\Windows\Temporary Internet Files\Content.IE5\WHUSAQB1\nicubunu-Stickman-07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152775" y="5242304"/>
            <a:ext cx="831641" cy="1047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140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innehåll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rtl="0" eaLnBrk="1" fontAlgn="base" hangingPunct="1">
              <a:lnSpc>
                <a:spcPct val="130000"/>
              </a:lnSpc>
              <a:spcBef>
                <a:spcPts val="500"/>
              </a:spcBef>
              <a:spcAft>
                <a:spcPts val="200"/>
              </a:spcAft>
              <a:buFont typeface="Wingdings" pitchFamily="2" charset="2"/>
              <a:buNone/>
              <a:defRPr sz="1800" b="1" baseline="0">
                <a:solidFill>
                  <a:schemeClr val="tx1"/>
                </a:solidFill>
                <a:latin typeface="+mn-lt"/>
                <a:ea typeface="+mn-ea"/>
                <a:cs typeface="Geneva" charset="0"/>
              </a:defRPr>
            </a:lvl1pPr>
            <a:lvl2pPr marL="457200" indent="0" algn="l" rtl="0" eaLnBrk="1" fontAlgn="base" hangingPunct="1">
              <a:lnSpc>
                <a:spcPct val="120000"/>
              </a:lnSpc>
              <a:spcBef>
                <a:spcPts val="400"/>
              </a:spcBef>
              <a:spcAft>
                <a:spcPts val="100"/>
              </a:spcAft>
              <a:buNone/>
              <a:defRPr sz="2000" b="1">
                <a:solidFill>
                  <a:schemeClr val="tx1"/>
                </a:solidFill>
                <a:latin typeface="+mn-lt"/>
                <a:ea typeface="+mn-ea"/>
                <a:cs typeface="Geneva" charset="0"/>
              </a:defRPr>
            </a:lvl2pPr>
            <a:lvl3pPr marL="914400" indent="0" algn="l" rtl="0" eaLnBrk="1" fontAlgn="base" hangingPunct="1">
              <a:lnSpc>
                <a:spcPct val="120000"/>
              </a:lnSpc>
              <a:spcBef>
                <a:spcPts val="400"/>
              </a:spcBef>
              <a:spcAft>
                <a:spcPts val="100"/>
              </a:spcAft>
              <a:buFont typeface="Wingdings" pitchFamily="2" charset="2"/>
              <a:buNone/>
              <a:defRPr sz="1800" b="1">
                <a:solidFill>
                  <a:schemeClr val="tx1"/>
                </a:solidFill>
                <a:latin typeface="+mn-lt"/>
                <a:ea typeface="+mn-ea"/>
                <a:cs typeface="Geneva" charset="0"/>
              </a:defRPr>
            </a:lvl3pPr>
            <a:lvl4pPr marL="1371600" indent="0" algn="l" rtl="0" eaLnBrk="1" fontAlgn="base" hangingPunct="1">
              <a:lnSpc>
                <a:spcPct val="120000"/>
              </a:lnSpc>
              <a:spcBef>
                <a:spcPts val="400"/>
              </a:spcBef>
              <a:spcAft>
                <a:spcPts val="100"/>
              </a:spcAft>
              <a:buNone/>
              <a:defRPr sz="1600" b="1">
                <a:solidFill>
                  <a:schemeClr val="tx1"/>
                </a:solidFill>
                <a:latin typeface="+mn-lt"/>
                <a:ea typeface="+mn-ea"/>
                <a:cs typeface="Geneva" charset="0"/>
              </a:defRPr>
            </a:lvl4pPr>
            <a:lvl5pPr marL="1828800" indent="0" algn="l" rtl="0" eaLnBrk="1" fontAlgn="base" hangingPunct="1">
              <a:lnSpc>
                <a:spcPct val="120000"/>
              </a:lnSpc>
              <a:spcBef>
                <a:spcPts val="400"/>
              </a:spcBef>
              <a:spcAft>
                <a:spcPts val="100"/>
              </a:spcAft>
              <a:buNone/>
              <a:defRPr sz="1600" b="1">
                <a:solidFill>
                  <a:schemeClr val="tx1"/>
                </a:solidFill>
                <a:latin typeface="+mn-lt"/>
                <a:ea typeface="+mn-ea"/>
                <a:cs typeface="Geneva" charset="0"/>
              </a:defRPr>
            </a:lvl5pPr>
            <a:lvl6pPr marL="2286000" indent="0" algn="l" rtl="0" eaLnBrk="1" fontAlgn="base" hangingPunct="1">
              <a:lnSpc>
                <a:spcPct val="120000"/>
              </a:lnSpc>
              <a:spcBef>
                <a:spcPts val="400"/>
              </a:spcBef>
              <a:spcAft>
                <a:spcPts val="100"/>
              </a:spcAft>
              <a:buNone/>
              <a:defRPr sz="1600" b="1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l" rtl="0" eaLnBrk="1" fontAlgn="base" hangingPunct="1">
              <a:lnSpc>
                <a:spcPct val="120000"/>
              </a:lnSpc>
              <a:spcBef>
                <a:spcPts val="400"/>
              </a:spcBef>
              <a:spcAft>
                <a:spcPts val="100"/>
              </a:spcAft>
              <a:buNone/>
              <a:defRPr sz="1600" b="1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l" rtl="0" eaLnBrk="1" fontAlgn="base" hangingPunct="1">
              <a:lnSpc>
                <a:spcPct val="120000"/>
              </a:lnSpc>
              <a:spcBef>
                <a:spcPts val="400"/>
              </a:spcBef>
              <a:spcAft>
                <a:spcPts val="100"/>
              </a:spcAft>
              <a:buNone/>
              <a:defRPr sz="1600" b="1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l" rtl="0" eaLnBrk="1" fontAlgn="base" hangingPunct="1">
              <a:lnSpc>
                <a:spcPct val="120000"/>
              </a:lnSpc>
              <a:spcBef>
                <a:spcPts val="400"/>
              </a:spcBef>
              <a:spcAft>
                <a:spcPts val="100"/>
              </a:spcAft>
              <a:buNone/>
              <a:defRPr sz="1600" b="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endParaRPr lang="sv-SE" sz="1200" b="0" kern="0" dirty="0"/>
          </a:p>
        </p:txBody>
      </p:sp>
      <p:sp>
        <p:nvSpPr>
          <p:cNvPr id="3" name="Rektangel 2"/>
          <p:cNvSpPr/>
          <p:nvPr/>
        </p:nvSpPr>
        <p:spPr>
          <a:xfrm>
            <a:off x="90968" y="1138535"/>
            <a:ext cx="852393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400" b="1" dirty="0" smtClean="0">
                <a:solidFill>
                  <a:srgbClr val="0070C0"/>
                </a:solidFill>
              </a:rPr>
              <a:t>ÖMPSQ</a:t>
            </a:r>
          </a:p>
          <a:p>
            <a:r>
              <a:rPr lang="sv-SE" sz="1400" dirty="0" smtClean="0">
                <a:solidFill>
                  <a:srgbClr val="003468"/>
                </a:solidFill>
              </a:rPr>
              <a:t>Formuläret finns som </a:t>
            </a:r>
            <a:r>
              <a:rPr lang="sv-SE" sz="1400" b="1" dirty="0" smtClean="0">
                <a:solidFill>
                  <a:srgbClr val="003468"/>
                </a:solidFill>
              </a:rPr>
              <a:t>Webbformulär i </a:t>
            </a:r>
            <a:r>
              <a:rPr lang="sv-SE" sz="1400" b="1" dirty="0" err="1" smtClean="0">
                <a:solidFill>
                  <a:srgbClr val="003468"/>
                </a:solidFill>
              </a:rPr>
              <a:t>TakeCare</a:t>
            </a:r>
            <a:r>
              <a:rPr lang="sv-SE" sz="1400" b="1" dirty="0" smtClean="0">
                <a:solidFill>
                  <a:srgbClr val="003468"/>
                </a:solidFill>
              </a:rPr>
              <a:t> </a:t>
            </a:r>
            <a:r>
              <a:rPr lang="sv-SE" sz="1400" dirty="0" smtClean="0">
                <a:solidFill>
                  <a:srgbClr val="003468"/>
                </a:solidFill>
              </a:rPr>
              <a:t>och nås via </a:t>
            </a:r>
            <a:r>
              <a:rPr lang="sv-SE" sz="1400" kern="0" dirty="0">
                <a:solidFill>
                  <a:srgbClr val="003468"/>
                </a:solidFill>
              </a:rPr>
              <a:t>externa system och </a:t>
            </a:r>
            <a:r>
              <a:rPr lang="sv-SE" sz="1400" kern="0" dirty="0" smtClean="0">
                <a:solidFill>
                  <a:srgbClr val="003468"/>
                </a:solidFill>
              </a:rPr>
              <a:t>tjänster</a:t>
            </a:r>
            <a:r>
              <a:rPr lang="sv-SE" sz="2400" b="1" dirty="0" smtClean="0">
                <a:solidFill>
                  <a:srgbClr val="003468"/>
                </a:solidFill>
              </a:rPr>
              <a:t> </a:t>
            </a:r>
            <a:endParaRPr lang="sv-SE" dirty="0">
              <a:solidFill>
                <a:srgbClr val="003468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7725" y="2862263"/>
            <a:ext cx="4095750" cy="44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6349" y="3319463"/>
            <a:ext cx="3667125" cy="562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2447926"/>
            <a:ext cx="162877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625" y="2466975"/>
            <a:ext cx="10287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ruta 3"/>
          <p:cNvSpPr txBox="1"/>
          <p:nvPr/>
        </p:nvSpPr>
        <p:spPr>
          <a:xfrm>
            <a:off x="3000375" y="2438400"/>
            <a:ext cx="4635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spcBef>
                <a:spcPts val="0"/>
              </a:spcBef>
            </a:pPr>
            <a:r>
              <a:rPr lang="sv-SE" sz="1200" dirty="0" smtClean="0"/>
              <a:t>välj</a:t>
            </a:r>
          </a:p>
        </p:txBody>
      </p:sp>
      <p:cxnSp>
        <p:nvCxnSpPr>
          <p:cNvPr id="6" name="Rak pil 5"/>
          <p:cNvCxnSpPr>
            <a:stCxn id="3076" idx="3"/>
            <a:endCxn id="4" idx="1"/>
          </p:cNvCxnSpPr>
          <p:nvPr/>
        </p:nvCxnSpPr>
        <p:spPr bwMode="auto">
          <a:xfrm>
            <a:off x="2276475" y="2576514"/>
            <a:ext cx="723900" cy="386"/>
          </a:xfrm>
          <a:prstGeom prst="straightConnector1">
            <a:avLst/>
          </a:prstGeom>
          <a:noFill/>
          <a:ln w="28575" cap="flat" cmpd="sng" algn="ctr">
            <a:solidFill>
              <a:srgbClr val="003468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Rak pil 9"/>
          <p:cNvCxnSpPr>
            <a:stCxn id="4" idx="3"/>
            <a:endCxn id="3077" idx="1"/>
          </p:cNvCxnSpPr>
          <p:nvPr/>
        </p:nvCxnSpPr>
        <p:spPr bwMode="auto">
          <a:xfrm>
            <a:off x="3463963" y="2576900"/>
            <a:ext cx="774662" cy="4375"/>
          </a:xfrm>
          <a:prstGeom prst="straightConnector1">
            <a:avLst/>
          </a:prstGeom>
          <a:noFill/>
          <a:ln w="28575" cap="flat" cmpd="sng" algn="ctr">
            <a:solidFill>
              <a:srgbClr val="003468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ruta 10"/>
          <p:cNvSpPr txBox="1"/>
          <p:nvPr/>
        </p:nvSpPr>
        <p:spPr>
          <a:xfrm>
            <a:off x="276225" y="3028950"/>
            <a:ext cx="4634602" cy="24468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spcBef>
                <a:spcPts val="0"/>
              </a:spcBef>
            </a:pPr>
            <a:r>
              <a:rPr lang="sv-SE" sz="1200" dirty="0" smtClean="0"/>
              <a:t>      Under </a:t>
            </a:r>
            <a:r>
              <a:rPr lang="sv-SE" sz="1200" b="1" dirty="0" smtClean="0"/>
              <a:t>”Primärvård” </a:t>
            </a:r>
            <a:r>
              <a:rPr lang="sv-SE" sz="1200" dirty="0" smtClean="0"/>
              <a:t>finns formuläret att boka</a:t>
            </a:r>
          </a:p>
          <a:p>
            <a:pPr algn="l">
              <a:spcBef>
                <a:spcPts val="0"/>
              </a:spcBef>
            </a:pPr>
            <a:endParaRPr lang="sv-SE" sz="1200" dirty="0"/>
          </a:p>
          <a:p>
            <a:pPr algn="l">
              <a:spcBef>
                <a:spcPts val="0"/>
              </a:spcBef>
            </a:pPr>
            <a:endParaRPr lang="sv-SE" sz="1200" dirty="0" smtClean="0"/>
          </a:p>
          <a:p>
            <a:pPr algn="l">
              <a:spcBef>
                <a:spcPts val="0"/>
              </a:spcBef>
            </a:pPr>
            <a:r>
              <a:rPr lang="sv-SE" sz="1200" dirty="0" smtClean="0"/>
              <a:t>    Tre sätt att genomföra formuläret:</a:t>
            </a:r>
          </a:p>
          <a:p>
            <a:pPr marL="228600" indent="-228600" algn="l">
              <a:buFont typeface="+mj-lt"/>
              <a:buAutoNum type="arabicPeriod"/>
            </a:pPr>
            <a:r>
              <a:rPr lang="sv-SE" sz="1000" b="1" kern="0" dirty="0">
                <a:solidFill>
                  <a:srgbClr val="C00000"/>
                </a:solidFill>
              </a:rPr>
              <a:t>Skriv ut formuläret som PDF och lämna till patienten. </a:t>
            </a:r>
          </a:p>
          <a:p>
            <a:pPr algn="l">
              <a:spcBef>
                <a:spcPts val="0"/>
              </a:spcBef>
            </a:pPr>
            <a:r>
              <a:rPr lang="sv-SE" sz="1000" b="1" kern="0" dirty="0">
                <a:solidFill>
                  <a:srgbClr val="C00000"/>
                </a:solidFill>
              </a:rPr>
              <a:t>     Svaren kan sedan föras över till webbformuläret. </a:t>
            </a:r>
            <a:endParaRPr lang="sv-SE" sz="1000" b="1" kern="0" dirty="0" smtClean="0">
              <a:solidFill>
                <a:srgbClr val="C00000"/>
              </a:solidFill>
            </a:endParaRPr>
          </a:p>
          <a:p>
            <a:pPr algn="l">
              <a:spcBef>
                <a:spcPts val="0"/>
              </a:spcBef>
            </a:pPr>
            <a:endParaRPr lang="sv-SE" sz="1000" b="1" kern="0" dirty="0">
              <a:solidFill>
                <a:srgbClr val="C00000"/>
              </a:solidFill>
            </a:endParaRPr>
          </a:p>
          <a:p>
            <a:pPr algn="l"/>
            <a:r>
              <a:rPr lang="sv-SE" sz="1000" b="1" kern="0" dirty="0" smtClean="0">
                <a:solidFill>
                  <a:srgbClr val="C00000"/>
                </a:solidFill>
              </a:rPr>
              <a:t>2.  Genomför formuläret tillsammans med patienten på plats. </a:t>
            </a:r>
          </a:p>
          <a:p>
            <a:pPr algn="l"/>
            <a:endParaRPr lang="sv-SE" sz="1000" b="1" kern="0" dirty="0" smtClean="0">
              <a:solidFill>
                <a:srgbClr val="C00000"/>
              </a:solidFill>
            </a:endParaRPr>
          </a:p>
          <a:p>
            <a:pPr algn="l"/>
            <a:r>
              <a:rPr lang="sv-SE" sz="1000" b="1" kern="0" dirty="0" smtClean="0">
                <a:solidFill>
                  <a:srgbClr val="C00000"/>
                </a:solidFill>
              </a:rPr>
              <a:t>3.  Skriv </a:t>
            </a:r>
            <a:r>
              <a:rPr lang="sv-SE" sz="1000" b="1" kern="0" dirty="0">
                <a:solidFill>
                  <a:srgbClr val="C00000"/>
                </a:solidFill>
              </a:rPr>
              <a:t>ut </a:t>
            </a:r>
            <a:r>
              <a:rPr lang="sv-SE" sz="1000" b="1" kern="0" dirty="0" smtClean="0">
                <a:solidFill>
                  <a:srgbClr val="C00000"/>
                </a:solidFill>
              </a:rPr>
              <a:t>inloggningsuppgifter och lämna till patienten </a:t>
            </a:r>
          </a:p>
          <a:p>
            <a:pPr algn="l">
              <a:spcBef>
                <a:spcPts val="0"/>
              </a:spcBef>
            </a:pPr>
            <a:r>
              <a:rPr lang="sv-SE" sz="1000" b="1" kern="0" dirty="0">
                <a:solidFill>
                  <a:srgbClr val="C00000"/>
                </a:solidFill>
              </a:rPr>
              <a:t> </a:t>
            </a:r>
            <a:r>
              <a:rPr lang="sv-SE" sz="1000" b="1" kern="0" dirty="0" smtClean="0">
                <a:solidFill>
                  <a:srgbClr val="C00000"/>
                </a:solidFill>
              </a:rPr>
              <a:t>    som kan logga in och fylla i formuläret på valfri dator. </a:t>
            </a:r>
          </a:p>
          <a:p>
            <a:pPr algn="l"/>
            <a:r>
              <a:rPr lang="sv-SE" sz="1000" b="1" kern="0" dirty="0" smtClean="0">
                <a:solidFill>
                  <a:srgbClr val="C00000"/>
                </a:solidFill>
              </a:rPr>
              <a:t> </a:t>
            </a:r>
            <a:endParaRPr lang="sv-SE" sz="1000" b="1" kern="0" dirty="0">
              <a:solidFill>
                <a:srgbClr val="C00000"/>
              </a:solidFill>
            </a:endParaRPr>
          </a:p>
        </p:txBody>
      </p:sp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3942" y="3880761"/>
            <a:ext cx="3712858" cy="2039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Rak pil 12"/>
          <p:cNvCxnSpPr/>
          <p:nvPr/>
        </p:nvCxnSpPr>
        <p:spPr bwMode="auto">
          <a:xfrm>
            <a:off x="4752980" y="4516080"/>
            <a:ext cx="3228975" cy="72615"/>
          </a:xfrm>
          <a:prstGeom prst="straightConnector1">
            <a:avLst/>
          </a:prstGeom>
          <a:noFill/>
          <a:ln w="28575" cap="flat" cmpd="sng" algn="ctr">
            <a:solidFill>
              <a:srgbClr val="003468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Rak pil 14"/>
          <p:cNvCxnSpPr/>
          <p:nvPr/>
        </p:nvCxnSpPr>
        <p:spPr bwMode="auto">
          <a:xfrm flipV="1">
            <a:off x="4505325" y="3600894"/>
            <a:ext cx="3960756" cy="418656"/>
          </a:xfrm>
          <a:prstGeom prst="straightConnector1">
            <a:avLst/>
          </a:prstGeom>
          <a:noFill/>
          <a:ln w="28575" cap="flat" cmpd="sng" algn="ctr">
            <a:solidFill>
              <a:srgbClr val="003468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Rak pil 16"/>
          <p:cNvCxnSpPr/>
          <p:nvPr/>
        </p:nvCxnSpPr>
        <p:spPr bwMode="auto">
          <a:xfrm>
            <a:off x="4572000" y="5086350"/>
            <a:ext cx="962025" cy="0"/>
          </a:xfrm>
          <a:prstGeom prst="straightConnector1">
            <a:avLst/>
          </a:prstGeom>
          <a:noFill/>
          <a:ln w="28575" cap="flat" cmpd="sng" algn="ctr">
            <a:solidFill>
              <a:srgbClr val="003468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" name="Rak pil 4"/>
          <p:cNvCxnSpPr/>
          <p:nvPr/>
        </p:nvCxnSpPr>
        <p:spPr bwMode="auto">
          <a:xfrm flipV="1">
            <a:off x="4352936" y="3082320"/>
            <a:ext cx="428614" cy="79980"/>
          </a:xfrm>
          <a:prstGeom prst="straightConnector1">
            <a:avLst/>
          </a:prstGeom>
          <a:noFill/>
          <a:ln w="28575" cap="flat" cmpd="sng" algn="ctr">
            <a:solidFill>
              <a:srgbClr val="003468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Rak pil 8"/>
          <p:cNvCxnSpPr/>
          <p:nvPr/>
        </p:nvCxnSpPr>
        <p:spPr bwMode="auto">
          <a:xfrm>
            <a:off x="4352936" y="3228975"/>
            <a:ext cx="876289" cy="371918"/>
          </a:xfrm>
          <a:prstGeom prst="straightConnector1">
            <a:avLst/>
          </a:prstGeom>
          <a:noFill/>
          <a:ln w="28575" cap="flat" cmpd="sng" algn="ctr">
            <a:solidFill>
              <a:srgbClr val="003468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textruta 7"/>
          <p:cNvSpPr txBox="1"/>
          <p:nvPr/>
        </p:nvSpPr>
        <p:spPr>
          <a:xfrm>
            <a:off x="7353300" y="3496118"/>
            <a:ext cx="349776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spcBef>
                <a:spcPts val="0"/>
              </a:spcBef>
            </a:pPr>
            <a:r>
              <a:rPr lang="sv-SE" sz="1200" b="1" dirty="0">
                <a:solidFill>
                  <a:srgbClr val="C00000"/>
                </a:solidFill>
              </a:rPr>
              <a:t>1</a:t>
            </a:r>
            <a:r>
              <a:rPr lang="sv-SE" sz="1200" b="1" dirty="0" smtClean="0">
                <a:solidFill>
                  <a:srgbClr val="C00000"/>
                </a:solidFill>
              </a:rPr>
              <a:t>.</a:t>
            </a:r>
          </a:p>
          <a:p>
            <a:pPr algn="l">
              <a:spcBef>
                <a:spcPts val="0"/>
              </a:spcBef>
            </a:pPr>
            <a:endParaRPr lang="sv-SE" sz="1200" b="1" dirty="0">
              <a:solidFill>
                <a:srgbClr val="C00000"/>
              </a:solidFill>
            </a:endParaRPr>
          </a:p>
          <a:p>
            <a:pPr algn="l">
              <a:spcBef>
                <a:spcPts val="0"/>
              </a:spcBef>
            </a:pPr>
            <a:endParaRPr lang="sv-SE" sz="1200" b="1" dirty="0" smtClean="0">
              <a:solidFill>
                <a:srgbClr val="C00000"/>
              </a:solidFill>
            </a:endParaRPr>
          </a:p>
          <a:p>
            <a:pPr algn="l">
              <a:spcBef>
                <a:spcPts val="0"/>
              </a:spcBef>
            </a:pPr>
            <a:endParaRPr lang="sv-SE" sz="1800" b="1" dirty="0" smtClean="0">
              <a:solidFill>
                <a:srgbClr val="C00000"/>
              </a:solidFill>
            </a:endParaRPr>
          </a:p>
          <a:p>
            <a:pPr algn="l">
              <a:spcBef>
                <a:spcPts val="0"/>
              </a:spcBef>
            </a:pPr>
            <a:r>
              <a:rPr lang="sv-SE" sz="1200" b="1" dirty="0" smtClean="0">
                <a:solidFill>
                  <a:srgbClr val="C00000"/>
                </a:solidFill>
              </a:rPr>
              <a:t>2.</a:t>
            </a:r>
          </a:p>
          <a:p>
            <a:pPr algn="l">
              <a:spcBef>
                <a:spcPts val="0"/>
              </a:spcBef>
            </a:pPr>
            <a:endParaRPr lang="sv-SE" sz="1200" b="1" dirty="0">
              <a:solidFill>
                <a:srgbClr val="C00000"/>
              </a:solidFill>
            </a:endParaRPr>
          </a:p>
          <a:p>
            <a:pPr algn="l">
              <a:spcBef>
                <a:spcPts val="0"/>
              </a:spcBef>
            </a:pPr>
            <a:endParaRPr lang="sv-SE" sz="2400" b="1" dirty="0" smtClean="0">
              <a:solidFill>
                <a:srgbClr val="C00000"/>
              </a:solidFill>
            </a:endParaRPr>
          </a:p>
          <a:p>
            <a:pPr algn="l">
              <a:spcBef>
                <a:spcPts val="0"/>
              </a:spcBef>
            </a:pPr>
            <a:r>
              <a:rPr lang="sv-SE" sz="1200" b="1" dirty="0" smtClean="0">
                <a:solidFill>
                  <a:srgbClr val="C00000"/>
                </a:solidFill>
              </a:rPr>
              <a:t>3.</a:t>
            </a:r>
          </a:p>
        </p:txBody>
      </p:sp>
    </p:spTree>
    <p:extLst>
      <p:ext uri="{BB962C8B-B14F-4D97-AF65-F5344CB8AC3E}">
        <p14:creationId xmlns:p14="http://schemas.microsoft.com/office/powerpoint/2010/main" val="84240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9225" y="2088540"/>
            <a:ext cx="2686050" cy="1226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ktangel 3"/>
          <p:cNvSpPr/>
          <p:nvPr/>
        </p:nvSpPr>
        <p:spPr>
          <a:xfrm>
            <a:off x="838199" y="1058555"/>
            <a:ext cx="7029451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sv-SE" sz="1000" kern="0" dirty="0"/>
              <a:t>När formuläret är </a:t>
            </a:r>
            <a:r>
              <a:rPr lang="sv-SE" sz="1000" kern="0" dirty="0" smtClean="0"/>
              <a:t>ifyllt: öppna via </a:t>
            </a:r>
            <a:r>
              <a:rPr lang="sv-SE" sz="1000" b="1" kern="0" dirty="0" smtClean="0"/>
              <a:t>externa system och tjänster</a:t>
            </a:r>
            <a:r>
              <a:rPr lang="sv-SE" sz="1000" kern="0" dirty="0" smtClean="0"/>
              <a:t>, hämta det genomförda formuläret, gå igenom svaren med patienten, redigera vid behov och skriv vid behov ut en kopia till patienten. 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sv-SE" sz="1000" kern="0" dirty="0" smtClean="0"/>
              <a:t>Spara </a:t>
            </a:r>
            <a:r>
              <a:rPr lang="sv-SE" sz="1000" kern="0" dirty="0"/>
              <a:t>i </a:t>
            </a:r>
            <a:r>
              <a:rPr lang="sv-SE" sz="1000" kern="0" dirty="0" smtClean="0"/>
              <a:t>journal. 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sv-SE" sz="1000" kern="0" dirty="0" smtClean="0"/>
              <a:t>Signera journalnotatet i </a:t>
            </a:r>
            <a:r>
              <a:rPr lang="sv-SE" sz="1000" kern="0" dirty="0" err="1" smtClean="0"/>
              <a:t>TakeCare</a:t>
            </a:r>
            <a:r>
              <a:rPr lang="sv-SE" sz="1000" kern="0" dirty="0" smtClean="0"/>
              <a:t>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sv-SE" sz="24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325" y="3305175"/>
            <a:ext cx="31051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3800475"/>
            <a:ext cx="2896513" cy="2643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9674" y="2217967"/>
            <a:ext cx="2438401" cy="1004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8724" y="3756261"/>
            <a:ext cx="3862387" cy="1186146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textruta 1"/>
          <p:cNvSpPr txBox="1"/>
          <p:nvPr/>
        </p:nvSpPr>
        <p:spPr>
          <a:xfrm>
            <a:off x="4943474" y="3441936"/>
            <a:ext cx="13612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spcBef>
                <a:spcPts val="0"/>
              </a:spcBef>
            </a:pPr>
            <a:r>
              <a:rPr lang="sv-SE" sz="1100" dirty="0" smtClean="0">
                <a:solidFill>
                  <a:srgbClr val="0070C0"/>
                </a:solidFill>
              </a:rPr>
              <a:t>Text i </a:t>
            </a:r>
            <a:r>
              <a:rPr lang="sv-SE" sz="1100" dirty="0" err="1" smtClean="0">
                <a:solidFill>
                  <a:srgbClr val="0070C0"/>
                </a:solidFill>
              </a:rPr>
              <a:t>TakeCare</a:t>
            </a:r>
            <a:r>
              <a:rPr lang="sv-SE" sz="1100" dirty="0" smtClean="0">
                <a:solidFill>
                  <a:srgbClr val="0070C0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27167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innehåll 2"/>
          <p:cNvSpPr txBox="1">
            <a:spLocks/>
          </p:cNvSpPr>
          <p:nvPr/>
        </p:nvSpPr>
        <p:spPr>
          <a:xfrm>
            <a:off x="733425" y="1905794"/>
            <a:ext cx="8229600" cy="154384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rtl="0" eaLnBrk="1" fontAlgn="base" hangingPunct="1">
              <a:lnSpc>
                <a:spcPct val="130000"/>
              </a:lnSpc>
              <a:spcBef>
                <a:spcPts val="500"/>
              </a:spcBef>
              <a:spcAft>
                <a:spcPts val="200"/>
              </a:spcAft>
              <a:buFont typeface="Wingdings" pitchFamily="2" charset="2"/>
              <a:buNone/>
              <a:defRPr sz="1800" b="1" baseline="0">
                <a:solidFill>
                  <a:schemeClr val="tx1"/>
                </a:solidFill>
                <a:latin typeface="+mn-lt"/>
                <a:ea typeface="+mn-ea"/>
                <a:cs typeface="Geneva" charset="0"/>
              </a:defRPr>
            </a:lvl1pPr>
            <a:lvl2pPr marL="457200" indent="0" algn="l" rtl="0" eaLnBrk="1" fontAlgn="base" hangingPunct="1">
              <a:lnSpc>
                <a:spcPct val="120000"/>
              </a:lnSpc>
              <a:spcBef>
                <a:spcPts val="400"/>
              </a:spcBef>
              <a:spcAft>
                <a:spcPts val="100"/>
              </a:spcAft>
              <a:buNone/>
              <a:defRPr sz="2000" b="1">
                <a:solidFill>
                  <a:schemeClr val="tx1"/>
                </a:solidFill>
                <a:latin typeface="+mn-lt"/>
                <a:ea typeface="+mn-ea"/>
                <a:cs typeface="Geneva" charset="0"/>
              </a:defRPr>
            </a:lvl2pPr>
            <a:lvl3pPr marL="914400" indent="0" algn="l" rtl="0" eaLnBrk="1" fontAlgn="base" hangingPunct="1">
              <a:lnSpc>
                <a:spcPct val="120000"/>
              </a:lnSpc>
              <a:spcBef>
                <a:spcPts val="400"/>
              </a:spcBef>
              <a:spcAft>
                <a:spcPts val="100"/>
              </a:spcAft>
              <a:buFont typeface="Wingdings" pitchFamily="2" charset="2"/>
              <a:buNone/>
              <a:defRPr sz="1800" b="1">
                <a:solidFill>
                  <a:schemeClr val="tx1"/>
                </a:solidFill>
                <a:latin typeface="+mn-lt"/>
                <a:ea typeface="+mn-ea"/>
                <a:cs typeface="Geneva" charset="0"/>
              </a:defRPr>
            </a:lvl3pPr>
            <a:lvl4pPr marL="1371600" indent="0" algn="l" rtl="0" eaLnBrk="1" fontAlgn="base" hangingPunct="1">
              <a:lnSpc>
                <a:spcPct val="120000"/>
              </a:lnSpc>
              <a:spcBef>
                <a:spcPts val="400"/>
              </a:spcBef>
              <a:spcAft>
                <a:spcPts val="100"/>
              </a:spcAft>
              <a:buNone/>
              <a:defRPr sz="1600" b="1">
                <a:solidFill>
                  <a:schemeClr val="tx1"/>
                </a:solidFill>
                <a:latin typeface="+mn-lt"/>
                <a:ea typeface="+mn-ea"/>
                <a:cs typeface="Geneva" charset="0"/>
              </a:defRPr>
            </a:lvl4pPr>
            <a:lvl5pPr marL="1828800" indent="0" algn="l" rtl="0" eaLnBrk="1" fontAlgn="base" hangingPunct="1">
              <a:lnSpc>
                <a:spcPct val="120000"/>
              </a:lnSpc>
              <a:spcBef>
                <a:spcPts val="400"/>
              </a:spcBef>
              <a:spcAft>
                <a:spcPts val="100"/>
              </a:spcAft>
              <a:buNone/>
              <a:defRPr sz="1600" b="1">
                <a:solidFill>
                  <a:schemeClr val="tx1"/>
                </a:solidFill>
                <a:latin typeface="+mn-lt"/>
                <a:ea typeface="+mn-ea"/>
                <a:cs typeface="Geneva" charset="0"/>
              </a:defRPr>
            </a:lvl5pPr>
            <a:lvl6pPr marL="2286000" indent="0" algn="l" rtl="0" eaLnBrk="1" fontAlgn="base" hangingPunct="1">
              <a:lnSpc>
                <a:spcPct val="120000"/>
              </a:lnSpc>
              <a:spcBef>
                <a:spcPts val="400"/>
              </a:spcBef>
              <a:spcAft>
                <a:spcPts val="100"/>
              </a:spcAft>
              <a:buNone/>
              <a:defRPr sz="1600" b="1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l" rtl="0" eaLnBrk="1" fontAlgn="base" hangingPunct="1">
              <a:lnSpc>
                <a:spcPct val="120000"/>
              </a:lnSpc>
              <a:spcBef>
                <a:spcPts val="400"/>
              </a:spcBef>
              <a:spcAft>
                <a:spcPts val="100"/>
              </a:spcAft>
              <a:buNone/>
              <a:defRPr sz="1600" b="1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l" rtl="0" eaLnBrk="1" fontAlgn="base" hangingPunct="1">
              <a:lnSpc>
                <a:spcPct val="120000"/>
              </a:lnSpc>
              <a:spcBef>
                <a:spcPts val="400"/>
              </a:spcBef>
              <a:spcAft>
                <a:spcPts val="100"/>
              </a:spcAft>
              <a:buNone/>
              <a:defRPr sz="1600" b="1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l" rtl="0" eaLnBrk="1" fontAlgn="base" hangingPunct="1">
              <a:lnSpc>
                <a:spcPct val="120000"/>
              </a:lnSpc>
              <a:spcBef>
                <a:spcPts val="400"/>
              </a:spcBef>
              <a:spcAft>
                <a:spcPts val="100"/>
              </a:spcAft>
              <a:buNone/>
              <a:defRPr sz="1600" b="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endParaRPr lang="sv-SE" kern="0" dirty="0"/>
          </a:p>
        </p:txBody>
      </p:sp>
      <p:sp>
        <p:nvSpPr>
          <p:cNvPr id="10" name="Rubrik 1"/>
          <p:cNvSpPr>
            <a:spLocks noGrp="1"/>
          </p:cNvSpPr>
          <p:nvPr>
            <p:ph type="title"/>
          </p:nvPr>
        </p:nvSpPr>
        <p:spPr>
          <a:xfrm>
            <a:off x="323850" y="2608263"/>
            <a:ext cx="8858250" cy="820737"/>
          </a:xfrm>
        </p:spPr>
        <p:txBody>
          <a:bodyPr>
            <a:normAutofit fontScale="90000"/>
          </a:bodyPr>
          <a:lstStyle/>
          <a:p>
            <a:r>
              <a:rPr lang="sv-SE" sz="2200" b="1" dirty="0" smtClean="0"/>
              <a:t/>
            </a:r>
            <a:br>
              <a:rPr lang="sv-SE" sz="2200" b="1" dirty="0" smtClean="0"/>
            </a:br>
            <a:r>
              <a:rPr lang="sv-SE" sz="2200" b="1" dirty="0" smtClean="0"/>
              <a:t/>
            </a:r>
            <a:br>
              <a:rPr lang="sv-SE" sz="2200" b="1" dirty="0" smtClean="0"/>
            </a:br>
            <a:r>
              <a:rPr lang="sv-SE" sz="1800" dirty="0"/>
              <a:t/>
            </a:r>
            <a:br>
              <a:rPr lang="sv-SE" sz="1800" dirty="0"/>
            </a:br>
            <a:r>
              <a:rPr lang="sv-SE" sz="1800" b="1" dirty="0"/>
              <a:t/>
            </a:r>
            <a:br>
              <a:rPr lang="sv-SE" sz="1800" b="1" dirty="0"/>
            </a:br>
            <a:r>
              <a:rPr lang="sv-SE" sz="2400" b="1" dirty="0"/>
              <a:t/>
            </a:r>
            <a:br>
              <a:rPr lang="sv-SE" sz="2400" b="1" dirty="0"/>
            </a:br>
            <a:endParaRPr lang="sv-SE" sz="2400" b="1" dirty="0">
              <a:latin typeface="+mn-lt"/>
            </a:endParaRPr>
          </a:p>
        </p:txBody>
      </p:sp>
      <p:sp>
        <p:nvSpPr>
          <p:cNvPr id="2" name="textruta 1"/>
          <p:cNvSpPr txBox="1"/>
          <p:nvPr/>
        </p:nvSpPr>
        <p:spPr>
          <a:xfrm>
            <a:off x="4057650" y="3810000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spcBef>
                <a:spcPts val="0"/>
              </a:spcBef>
            </a:pPr>
            <a:endParaRPr lang="sv-SE" sz="1400" b="1" dirty="0" smtClean="0"/>
          </a:p>
        </p:txBody>
      </p:sp>
      <p:pic>
        <p:nvPicPr>
          <p:cNvPr id="2051" name="Picture 3" descr="C:\Users\2d9t\AppData\Local\Microsoft\Windows\Temporary Internet Files\Content.IE5\YR0GTJNT\questions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7475" y="3467100"/>
            <a:ext cx="3481388" cy="2628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ruta 3"/>
          <p:cNvSpPr txBox="1"/>
          <p:nvPr/>
        </p:nvSpPr>
        <p:spPr>
          <a:xfrm>
            <a:off x="752474" y="1123950"/>
            <a:ext cx="7777873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0"/>
              </a:spcBef>
            </a:pPr>
            <a:r>
              <a:rPr lang="sv-SE" sz="2000" b="1" dirty="0" smtClean="0"/>
              <a:t>Förslag till dialogfrågor:</a:t>
            </a:r>
          </a:p>
          <a:p>
            <a:pPr algn="l">
              <a:spcBef>
                <a:spcPts val="0"/>
              </a:spcBef>
            </a:pPr>
            <a:endParaRPr lang="sv-SE" sz="2000" b="1" dirty="0" smtClean="0"/>
          </a:p>
          <a:p>
            <a:pPr marL="285750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sz="1400" dirty="0"/>
              <a:t>Vid vilka tillfällen kan detta screeninginstrument vara bra att använda</a:t>
            </a:r>
            <a:r>
              <a:rPr lang="sv-SE" sz="1400" dirty="0" smtClean="0"/>
              <a:t>?</a:t>
            </a:r>
          </a:p>
          <a:p>
            <a:pPr marL="285750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sv-SE" sz="1400" dirty="0"/>
          </a:p>
          <a:p>
            <a:pPr marL="285750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sz="1400" dirty="0"/>
              <a:t>Vilka patienter kan ha nytta av denna screening? Patienter med nydebuterad smärta? Patienter med långvarig smärta</a:t>
            </a:r>
            <a:r>
              <a:rPr lang="sv-SE" sz="1400" dirty="0" smtClean="0"/>
              <a:t>?</a:t>
            </a:r>
          </a:p>
          <a:p>
            <a:pPr marL="285750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sv-SE" sz="1400" dirty="0"/>
          </a:p>
          <a:p>
            <a:pPr marL="285750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sz="1400" dirty="0" smtClean="0"/>
              <a:t>Bör </a:t>
            </a:r>
            <a:r>
              <a:rPr lang="sv-SE" sz="1400" dirty="0"/>
              <a:t>vi ha en rutin för </a:t>
            </a:r>
            <a:r>
              <a:rPr lang="sv-SE" sz="1400" dirty="0" smtClean="0"/>
              <a:t>när vi ska använda formuläret </a:t>
            </a:r>
            <a:r>
              <a:rPr lang="sv-SE" sz="1400" dirty="0"/>
              <a:t>på vår enhet?</a:t>
            </a:r>
            <a:br>
              <a:rPr lang="sv-SE" sz="1400" dirty="0"/>
            </a:br>
            <a:endParaRPr lang="sv-SE" sz="1400" b="1" dirty="0" smtClean="0"/>
          </a:p>
          <a:p>
            <a:pPr algn="l">
              <a:spcBef>
                <a:spcPts val="0"/>
              </a:spcBef>
            </a:pPr>
            <a:endParaRPr lang="sv-SE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18133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flicka_funderar_7416716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7025" y="1473260"/>
            <a:ext cx="3315594" cy="4984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619125" y="1073150"/>
            <a:ext cx="9906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spcAft>
                <a:spcPct val="30000"/>
              </a:spcAft>
              <a:defRPr sz="23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Aft>
                <a:spcPct val="5000"/>
              </a:spcAft>
              <a:buClr>
                <a:schemeClr val="bg2"/>
              </a:buClr>
              <a:buChar char="•"/>
              <a:defRPr sz="23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 sz="19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</a:pPr>
            <a:r>
              <a:rPr lang="sv-SE" altLang="sv-SE" sz="2000" b="1" dirty="0">
                <a:solidFill>
                  <a:srgbClr val="003468"/>
                </a:solidFill>
                <a:latin typeface="+mn-lt"/>
              </a:rPr>
              <a:t>Reflektion efter seminariet…</a:t>
            </a:r>
          </a:p>
        </p:txBody>
      </p:sp>
    </p:spTree>
    <p:extLst>
      <p:ext uri="{BB962C8B-B14F-4D97-AF65-F5344CB8AC3E}">
        <p14:creationId xmlns:p14="http://schemas.microsoft.com/office/powerpoint/2010/main" val="301794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 sll mall plus EU logga_NY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BAB0B9"/>
      </a:lt2>
      <a:accent1>
        <a:srgbClr val="003468"/>
      </a:accent1>
      <a:accent2>
        <a:srgbClr val="00AEEF"/>
      </a:accent2>
      <a:accent3>
        <a:srgbClr val="FFFFFF"/>
      </a:accent3>
      <a:accent4>
        <a:srgbClr val="000000"/>
      </a:accent4>
      <a:accent5>
        <a:srgbClr val="AAAEB9"/>
      </a:accent5>
      <a:accent6>
        <a:srgbClr val="009DD9"/>
      </a:accent6>
      <a:hlink>
        <a:srgbClr val="B30538"/>
      </a:hlink>
      <a:folHlink>
        <a:srgbClr val="E20012"/>
      </a:folHlink>
    </a:clrScheme>
    <a:fontScheme name="Standardformgivning">
      <a:majorFont>
        <a:latin typeface="Verdana"/>
        <a:ea typeface="Geneva"/>
        <a:cs typeface=""/>
      </a:majorFont>
      <a:minorFont>
        <a:latin typeface="Verdana"/>
        <a:ea typeface="Genev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003468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sv-SE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Geneva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003468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sv-SE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Geneva" pitchFamily="1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spcBef>
            <a:spcPts val="0"/>
          </a:spcBef>
          <a:defRPr sz="1400" b="1" dirty="0" smtClean="0"/>
        </a:defPPr>
      </a:lstStyle>
    </a:tx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BAB0B9"/>
        </a:lt2>
        <a:accent1>
          <a:srgbClr val="003468"/>
        </a:accent1>
        <a:accent2>
          <a:srgbClr val="00AEEF"/>
        </a:accent2>
        <a:accent3>
          <a:srgbClr val="FFFFFF"/>
        </a:accent3>
        <a:accent4>
          <a:srgbClr val="000000"/>
        </a:accent4>
        <a:accent5>
          <a:srgbClr val="AAAEB9"/>
        </a:accent5>
        <a:accent6>
          <a:srgbClr val="009DD9"/>
        </a:accent6>
        <a:hlink>
          <a:srgbClr val="B30538"/>
        </a:hlink>
        <a:folHlink>
          <a:srgbClr val="E2001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sll mall plus EU logga_NY</Template>
  <TotalTime>758</TotalTime>
  <Words>315</Words>
  <Application>Microsoft Office PowerPoint</Application>
  <PresentationFormat>Bildspel på skärmen (4:3)</PresentationFormat>
  <Paragraphs>55</Paragraphs>
  <Slides>7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2" baseType="lpstr">
      <vt:lpstr>Arial</vt:lpstr>
      <vt:lpstr>Geneva</vt:lpstr>
      <vt:lpstr>Verdana</vt:lpstr>
      <vt:lpstr>Wingdings</vt:lpstr>
      <vt:lpstr>Presentation sll mall plus EU logga_NY</vt:lpstr>
      <vt:lpstr>PowerPoint-presentation</vt:lpstr>
      <vt:lpstr>PowerPoint-presentation</vt:lpstr>
      <vt:lpstr>    Tolkning av kortversionen av ÖMPSQ:    Totala poäng varierar mellan 1-100.   Över 50 poäng indikerar en ökad risk för framtida funktionsnedsättning och risk för  långtidssjukskrivning     Behandlingsrekommendationer:   &lt;40 poäng  Egenvård, FAR   40-50 poäng  Sjukgymnastik/träning   &gt;50 poäng  Sjukgymnastik/träning + samtal med                                                 psykolog/kurator (till exempel smärtskola)  </vt:lpstr>
      <vt:lpstr>PowerPoint-presentation</vt:lpstr>
      <vt:lpstr>PowerPoint-presentation</vt:lpstr>
      <vt:lpstr>     </vt:lpstr>
      <vt:lpstr>PowerPoint-presentation</vt:lpstr>
    </vt:vector>
  </TitlesOfParts>
  <Company>SLL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Joachim Ljungh Stenström 9RRJ</dc:creator>
  <cp:lastModifiedBy>Charlotta Nylén 4WXZ</cp:lastModifiedBy>
  <cp:revision>42</cp:revision>
  <cp:lastPrinted>2015-04-14T12:20:11Z</cp:lastPrinted>
  <dcterms:created xsi:type="dcterms:W3CDTF">2016-02-16T09:54:35Z</dcterms:created>
  <dcterms:modified xsi:type="dcterms:W3CDTF">2017-12-01T13:58:49Z</dcterms:modified>
</cp:coreProperties>
</file>