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tags/tag5.xml" ContentType="application/vnd.openxmlformats-officedocument.presentationml.tags+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32"/>
  </p:notesMasterIdLst>
  <p:handoutMasterIdLst>
    <p:handoutMasterId r:id="rId33"/>
  </p:handoutMasterIdLst>
  <p:sldIdLst>
    <p:sldId id="280" r:id="rId2"/>
    <p:sldId id="320" r:id="rId3"/>
    <p:sldId id="348" r:id="rId4"/>
    <p:sldId id="314" r:id="rId5"/>
    <p:sldId id="287" r:id="rId6"/>
    <p:sldId id="324" r:id="rId7"/>
    <p:sldId id="288" r:id="rId8"/>
    <p:sldId id="341" r:id="rId9"/>
    <p:sldId id="334" r:id="rId10"/>
    <p:sldId id="317" r:id="rId11"/>
    <p:sldId id="332" r:id="rId12"/>
    <p:sldId id="338" r:id="rId13"/>
    <p:sldId id="335" r:id="rId14"/>
    <p:sldId id="289" r:id="rId15"/>
    <p:sldId id="347" r:id="rId16"/>
    <p:sldId id="300" r:id="rId17"/>
    <p:sldId id="339" r:id="rId18"/>
    <p:sldId id="316" r:id="rId19"/>
    <p:sldId id="343" r:id="rId20"/>
    <p:sldId id="290" r:id="rId21"/>
    <p:sldId id="270" r:id="rId22"/>
    <p:sldId id="312" r:id="rId23"/>
    <p:sldId id="304" r:id="rId24"/>
    <p:sldId id="307" r:id="rId25"/>
    <p:sldId id="340" r:id="rId26"/>
    <p:sldId id="349" r:id="rId27"/>
    <p:sldId id="344" r:id="rId28"/>
    <p:sldId id="350" r:id="rId29"/>
    <p:sldId id="345" r:id="rId30"/>
    <p:sldId id="346" r:id="rId31"/>
  </p:sldIdLst>
  <p:sldSz cx="9144000" cy="6858000" type="screen4x3"/>
  <p:notesSz cx="6797675" cy="9926638"/>
  <p:defaultTextStyle>
    <a:defPPr>
      <a:defRPr lang="sv-SE"/>
    </a:defPPr>
    <a:lvl1pPr algn="ctr" rtl="0" eaLnBrk="0" fontAlgn="base" hangingPunct="0">
      <a:spcBef>
        <a:spcPct val="50000"/>
      </a:spcBef>
      <a:spcAft>
        <a:spcPct val="0"/>
      </a:spcAft>
      <a:defRPr sz="2200" kern="1200">
        <a:solidFill>
          <a:schemeClr val="tx1"/>
        </a:solidFill>
        <a:latin typeface="Verdana" pitchFamily="34" charset="0"/>
        <a:ea typeface="Geneva" charset="0"/>
        <a:cs typeface="Geneva" charset="0"/>
      </a:defRPr>
    </a:lvl1pPr>
    <a:lvl2pPr marL="457200" algn="ctr" rtl="0" eaLnBrk="0" fontAlgn="base" hangingPunct="0">
      <a:spcBef>
        <a:spcPct val="50000"/>
      </a:spcBef>
      <a:spcAft>
        <a:spcPct val="0"/>
      </a:spcAft>
      <a:defRPr sz="2200" kern="1200">
        <a:solidFill>
          <a:schemeClr val="tx1"/>
        </a:solidFill>
        <a:latin typeface="Verdana" pitchFamily="34" charset="0"/>
        <a:ea typeface="Geneva" charset="0"/>
        <a:cs typeface="Geneva" charset="0"/>
      </a:defRPr>
    </a:lvl2pPr>
    <a:lvl3pPr marL="914400" algn="ctr" rtl="0" eaLnBrk="0" fontAlgn="base" hangingPunct="0">
      <a:spcBef>
        <a:spcPct val="50000"/>
      </a:spcBef>
      <a:spcAft>
        <a:spcPct val="0"/>
      </a:spcAft>
      <a:defRPr sz="2200" kern="1200">
        <a:solidFill>
          <a:schemeClr val="tx1"/>
        </a:solidFill>
        <a:latin typeface="Verdana" pitchFamily="34" charset="0"/>
        <a:ea typeface="Geneva" charset="0"/>
        <a:cs typeface="Geneva" charset="0"/>
      </a:defRPr>
    </a:lvl3pPr>
    <a:lvl4pPr marL="1371600" algn="ctr" rtl="0" eaLnBrk="0" fontAlgn="base" hangingPunct="0">
      <a:spcBef>
        <a:spcPct val="50000"/>
      </a:spcBef>
      <a:spcAft>
        <a:spcPct val="0"/>
      </a:spcAft>
      <a:defRPr sz="2200" kern="1200">
        <a:solidFill>
          <a:schemeClr val="tx1"/>
        </a:solidFill>
        <a:latin typeface="Verdana" pitchFamily="34" charset="0"/>
        <a:ea typeface="Geneva" charset="0"/>
        <a:cs typeface="Geneva" charset="0"/>
      </a:defRPr>
    </a:lvl4pPr>
    <a:lvl5pPr marL="1828800" algn="ctr" rtl="0" eaLnBrk="0" fontAlgn="base" hangingPunct="0">
      <a:spcBef>
        <a:spcPct val="50000"/>
      </a:spcBef>
      <a:spcAft>
        <a:spcPct val="0"/>
      </a:spcAft>
      <a:defRPr sz="2200" kern="1200">
        <a:solidFill>
          <a:schemeClr val="tx1"/>
        </a:solidFill>
        <a:latin typeface="Verdana" pitchFamily="34" charset="0"/>
        <a:ea typeface="Geneva" charset="0"/>
        <a:cs typeface="Geneva" charset="0"/>
      </a:defRPr>
    </a:lvl5pPr>
    <a:lvl6pPr marL="2286000" algn="l" defTabSz="914400" rtl="0" eaLnBrk="1" latinLnBrk="0" hangingPunct="1">
      <a:defRPr sz="2200" kern="1200">
        <a:solidFill>
          <a:schemeClr val="tx1"/>
        </a:solidFill>
        <a:latin typeface="Verdana" pitchFamily="34" charset="0"/>
        <a:ea typeface="Geneva" charset="0"/>
        <a:cs typeface="Geneva" charset="0"/>
      </a:defRPr>
    </a:lvl6pPr>
    <a:lvl7pPr marL="2743200" algn="l" defTabSz="914400" rtl="0" eaLnBrk="1" latinLnBrk="0" hangingPunct="1">
      <a:defRPr sz="2200" kern="1200">
        <a:solidFill>
          <a:schemeClr val="tx1"/>
        </a:solidFill>
        <a:latin typeface="Verdana" pitchFamily="34" charset="0"/>
        <a:ea typeface="Geneva" charset="0"/>
        <a:cs typeface="Geneva" charset="0"/>
      </a:defRPr>
    </a:lvl7pPr>
    <a:lvl8pPr marL="3200400" algn="l" defTabSz="914400" rtl="0" eaLnBrk="1" latinLnBrk="0" hangingPunct="1">
      <a:defRPr sz="2200" kern="1200">
        <a:solidFill>
          <a:schemeClr val="tx1"/>
        </a:solidFill>
        <a:latin typeface="Verdana" pitchFamily="34" charset="0"/>
        <a:ea typeface="Geneva" charset="0"/>
        <a:cs typeface="Geneva" charset="0"/>
      </a:defRPr>
    </a:lvl8pPr>
    <a:lvl9pPr marL="3657600" algn="l" defTabSz="914400" rtl="0" eaLnBrk="1" latinLnBrk="0" hangingPunct="1">
      <a:defRPr sz="2200" kern="1200">
        <a:solidFill>
          <a:schemeClr val="tx1"/>
        </a:solidFill>
        <a:latin typeface="Verdana" pitchFamily="34" charset="0"/>
        <a:ea typeface="Geneva" charset="0"/>
        <a:cs typeface="Geneva" charset="0"/>
      </a:defRPr>
    </a:lvl9pPr>
  </p:defaultTextStyle>
  <p:extLst>
    <p:ext uri="{EFAFB233-063F-42B5-8137-9DF3F51BA10A}">
      <p15:sldGuideLst xmlns:p15="http://schemas.microsoft.com/office/powerpoint/2012/main">
        <p15:guide id="1" orient="horz" pos="413">
          <p15:clr>
            <a:srgbClr val="A4A3A4"/>
          </p15:clr>
        </p15:guide>
        <p15:guide id="2" orient="horz" pos="2160">
          <p15:clr>
            <a:srgbClr val="A4A3A4"/>
          </p15:clr>
        </p15:guide>
        <p15:guide id="3" orient="horz" pos="197">
          <p15:clr>
            <a:srgbClr val="A4A3A4"/>
          </p15:clr>
        </p15:guide>
        <p15:guide id="4" orient="horz" pos="4193">
          <p15:clr>
            <a:srgbClr val="A4A3A4"/>
          </p15:clr>
        </p15:guide>
        <p15:guide id="5" orient="horz" pos="3948">
          <p15:clr>
            <a:srgbClr val="A4A3A4"/>
          </p15:clr>
        </p15:guide>
        <p15:guide id="6" pos="2880">
          <p15:clr>
            <a:srgbClr val="A4A3A4"/>
          </p15:clr>
        </p15:guide>
        <p15:guide id="7" pos="209">
          <p15:clr>
            <a:srgbClr val="A4A3A4"/>
          </p15:clr>
        </p15:guide>
        <p15:guide id="8" pos="422">
          <p15:clr>
            <a:srgbClr val="A4A3A4"/>
          </p15:clr>
        </p15:guide>
        <p15:guide id="9" pos="5506">
          <p15:clr>
            <a:srgbClr val="A4A3A4"/>
          </p15:clr>
        </p15:guide>
        <p15:guide id="10" pos="3308">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4" frameSlides="1"/>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a:srgbClr val="E9E3DC"/>
    <a:srgbClr val="FF33CC"/>
    <a:srgbClr val="003468"/>
    <a:srgbClr val="00AEE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84854" autoAdjust="0"/>
  </p:normalViewPr>
  <p:slideViewPr>
    <p:cSldViewPr snapToGrid="0">
      <p:cViewPr varScale="1">
        <p:scale>
          <a:sx n="111" d="100"/>
          <a:sy n="111" d="100"/>
        </p:scale>
        <p:origin x="1650" y="114"/>
      </p:cViewPr>
      <p:guideLst>
        <p:guide orient="horz" pos="413"/>
        <p:guide orient="horz" pos="2160"/>
        <p:guide orient="horz" pos="197"/>
        <p:guide orient="horz" pos="4193"/>
        <p:guide orient="horz" pos="3948"/>
        <p:guide pos="2880"/>
        <p:guide pos="209"/>
        <p:guide pos="422"/>
        <p:guide pos="5506"/>
        <p:guide pos="3308"/>
      </p:guideLst>
    </p:cSldViewPr>
  </p:slideViewPr>
  <p:outlineViewPr>
    <p:cViewPr>
      <p:scale>
        <a:sx n="33" d="100"/>
        <a:sy n="33" d="100"/>
      </p:scale>
      <p:origin x="0" y="-4440"/>
    </p:cViewPr>
  </p:outlineViewPr>
  <p:notesTextViewPr>
    <p:cViewPr>
      <p:scale>
        <a:sx n="100" d="100"/>
        <a:sy n="100" d="100"/>
      </p:scale>
      <p:origin x="0" y="0"/>
    </p:cViewPr>
  </p:notesTextViewPr>
  <p:sorterViewPr>
    <p:cViewPr>
      <p:scale>
        <a:sx n="100" d="100"/>
        <a:sy n="100" d="100"/>
      </p:scale>
      <p:origin x="0" y="-2430"/>
    </p:cViewPr>
  </p:sorterViewPr>
  <p:notesViewPr>
    <p:cSldViewPr snapToGrid="0">
      <p:cViewPr varScale="1">
        <p:scale>
          <a:sx n="92" d="100"/>
          <a:sy n="92" d="100"/>
        </p:scale>
        <p:origin x="3750"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file:///\\C01FS12.ORION.SLL.SE\home12$\C06X\Presentationer\Digitala%20l&#228;karbes&#246;k%20i%20Stockholm%202017.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840" b="0" i="0" u="none" strike="noStrike" kern="1200" spc="0" baseline="0">
                <a:solidFill>
                  <a:schemeClr val="tx1">
                    <a:lumMod val="65000"/>
                    <a:lumOff val="35000"/>
                  </a:schemeClr>
                </a:solidFill>
                <a:latin typeface="+mn-lt"/>
                <a:ea typeface="+mn-ea"/>
                <a:cs typeface="+mn-cs"/>
              </a:defRPr>
            </a:pPr>
            <a:r>
              <a:rPr lang="en-US"/>
              <a:t>Digitala läkarbesök i Stockholm 2017</a:t>
            </a:r>
          </a:p>
        </c:rich>
      </c:tx>
      <c:overlay val="0"/>
      <c:spPr>
        <a:noFill/>
        <a:ln>
          <a:noFill/>
        </a:ln>
        <a:effectLst/>
      </c:spPr>
      <c:txPr>
        <a:bodyPr rot="0" spcFirstLastPara="1" vertOverflow="ellipsis" vert="horz" wrap="square" anchor="ctr" anchorCtr="1"/>
        <a:lstStyle/>
        <a:p>
          <a:pPr>
            <a:defRPr sz="840" b="0" i="0" u="none" strike="noStrike" kern="1200" spc="0" baseline="0">
              <a:solidFill>
                <a:schemeClr val="tx1">
                  <a:lumMod val="65000"/>
                  <a:lumOff val="35000"/>
                </a:schemeClr>
              </a:solidFill>
              <a:latin typeface="+mn-lt"/>
              <a:ea typeface="+mn-ea"/>
              <a:cs typeface="+mn-cs"/>
            </a:defRPr>
          </a:pPr>
          <a:endParaRPr lang="sv-SE"/>
        </a:p>
      </c:txPr>
    </c:title>
    <c:autoTitleDeleted val="0"/>
    <c:plotArea>
      <c:layout/>
      <c:lineChart>
        <c:grouping val="standard"/>
        <c:varyColors val="0"/>
        <c:ser>
          <c:idx val="0"/>
          <c:order val="0"/>
          <c:tx>
            <c:strRef>
              <c:f>Blad1!$A$2</c:f>
              <c:strCache>
                <c:ptCount val="1"/>
                <c:pt idx="0">
                  <c:v>Stockholm</c:v>
                </c:pt>
              </c:strCache>
            </c:strRef>
          </c:tx>
          <c:spPr>
            <a:ln w="28575" cap="rnd">
              <a:solidFill>
                <a:schemeClr val="accent1"/>
              </a:solidFill>
              <a:round/>
            </a:ln>
            <a:effectLst/>
          </c:spPr>
          <c:marker>
            <c:symbol val="none"/>
          </c:marker>
          <c:cat>
            <c:numRef>
              <c:f>Blad1!$B$1:$T$1</c:f>
              <c:numCache>
                <c:formatCode>mmm\-yy</c:formatCode>
                <c:ptCount val="19"/>
                <c:pt idx="0">
                  <c:v>42522</c:v>
                </c:pt>
                <c:pt idx="1">
                  <c:v>42552</c:v>
                </c:pt>
                <c:pt idx="2">
                  <c:v>42583</c:v>
                </c:pt>
                <c:pt idx="3">
                  <c:v>42614</c:v>
                </c:pt>
                <c:pt idx="4">
                  <c:v>42644</c:v>
                </c:pt>
                <c:pt idx="5">
                  <c:v>42675</c:v>
                </c:pt>
                <c:pt idx="6">
                  <c:v>42705</c:v>
                </c:pt>
                <c:pt idx="7">
                  <c:v>42736</c:v>
                </c:pt>
                <c:pt idx="8">
                  <c:v>42767</c:v>
                </c:pt>
                <c:pt idx="9">
                  <c:v>42795</c:v>
                </c:pt>
                <c:pt idx="10">
                  <c:v>42826</c:v>
                </c:pt>
                <c:pt idx="11">
                  <c:v>42856</c:v>
                </c:pt>
                <c:pt idx="12">
                  <c:v>42887</c:v>
                </c:pt>
                <c:pt idx="13">
                  <c:v>42917</c:v>
                </c:pt>
                <c:pt idx="14">
                  <c:v>42948</c:v>
                </c:pt>
                <c:pt idx="15">
                  <c:v>42979</c:v>
                </c:pt>
                <c:pt idx="16">
                  <c:v>43009</c:v>
                </c:pt>
                <c:pt idx="17">
                  <c:v>43040</c:v>
                </c:pt>
                <c:pt idx="18">
                  <c:v>43070</c:v>
                </c:pt>
              </c:numCache>
            </c:numRef>
          </c:cat>
          <c:val>
            <c:numRef>
              <c:f>Blad1!$B$2:$T$2</c:f>
              <c:numCache>
                <c:formatCode>#,##0</c:formatCode>
                <c:ptCount val="19"/>
                <c:pt idx="0">
                  <c:v>36</c:v>
                </c:pt>
                <c:pt idx="1">
                  <c:v>267</c:v>
                </c:pt>
                <c:pt idx="2">
                  <c:v>444</c:v>
                </c:pt>
                <c:pt idx="3">
                  <c:v>453</c:v>
                </c:pt>
                <c:pt idx="4">
                  <c:v>1617</c:v>
                </c:pt>
                <c:pt idx="5">
                  <c:v>2072</c:v>
                </c:pt>
                <c:pt idx="6">
                  <c:v>3673</c:v>
                </c:pt>
                <c:pt idx="7">
                  <c:v>4175</c:v>
                </c:pt>
                <c:pt idx="8">
                  <c:v>5010</c:v>
                </c:pt>
                <c:pt idx="9">
                  <c:v>5826</c:v>
                </c:pt>
                <c:pt idx="10">
                  <c:v>6263</c:v>
                </c:pt>
                <c:pt idx="11">
                  <c:v>7961</c:v>
                </c:pt>
                <c:pt idx="12">
                  <c:v>8625</c:v>
                </c:pt>
                <c:pt idx="13">
                  <c:v>8862</c:v>
                </c:pt>
                <c:pt idx="14">
                  <c:v>7757</c:v>
                </c:pt>
                <c:pt idx="15">
                  <c:v>7973</c:v>
                </c:pt>
                <c:pt idx="16">
                  <c:v>9565</c:v>
                </c:pt>
                <c:pt idx="17">
                  <c:v>10448</c:v>
                </c:pt>
                <c:pt idx="18">
                  <c:v>11860</c:v>
                </c:pt>
              </c:numCache>
            </c:numRef>
          </c:val>
          <c:smooth val="0"/>
          <c:extLst>
            <c:ext xmlns:c16="http://schemas.microsoft.com/office/drawing/2014/chart" uri="{C3380CC4-5D6E-409C-BE32-E72D297353CC}">
              <c16:uniqueId val="{00000000-86BD-486E-8E97-7D9ACBE6D677}"/>
            </c:ext>
          </c:extLst>
        </c:ser>
        <c:dLbls>
          <c:showLegendKey val="0"/>
          <c:showVal val="0"/>
          <c:showCatName val="0"/>
          <c:showSerName val="0"/>
          <c:showPercent val="0"/>
          <c:showBubbleSize val="0"/>
        </c:dLbls>
        <c:smooth val="0"/>
        <c:axId val="410937984"/>
        <c:axId val="410938312"/>
      </c:lineChart>
      <c:dateAx>
        <c:axId val="410937984"/>
        <c:scaling>
          <c:orientation val="minMax"/>
        </c:scaling>
        <c:delete val="0"/>
        <c:axPos val="b"/>
        <c:numFmt formatCode="mmm\-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endParaRPr lang="sv-SE"/>
          </a:p>
        </c:txPr>
        <c:crossAx val="410938312"/>
        <c:crosses val="autoZero"/>
        <c:auto val="1"/>
        <c:lblOffset val="100"/>
        <c:baseTimeUnit val="months"/>
      </c:dateAx>
      <c:valAx>
        <c:axId val="41093831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endParaRPr lang="sv-SE"/>
          </a:p>
        </c:txPr>
        <c:crossAx val="410937984"/>
        <c:crosses val="autoZero"/>
        <c:crossBetween val="between"/>
      </c:valAx>
      <c:spPr>
        <a:noFill/>
        <a:ln>
          <a:noFill/>
        </a:ln>
        <a:effectLst/>
      </c:spPr>
    </c:plotArea>
    <c:plotVisOnly val="1"/>
    <c:dispBlanksAs val="gap"/>
    <c:showDLblsOverMax val="0"/>
  </c:chart>
  <c:spPr>
    <a:noFill/>
    <a:ln>
      <a:noFill/>
    </a:ln>
    <a:effectLst/>
  </c:spPr>
  <c:txPr>
    <a:bodyPr/>
    <a:lstStyle/>
    <a:p>
      <a:pPr>
        <a:defRPr sz="700"/>
      </a:pPr>
      <a:endParaRPr lang="sv-SE"/>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atin typeface="Verdana" charset="0"/>
              </a:defRPr>
            </a:lvl1pPr>
          </a:lstStyle>
          <a:p>
            <a:pPr>
              <a:defRPr/>
            </a:pPr>
            <a:endParaRPr lang="sv-SE"/>
          </a:p>
        </p:txBody>
      </p:sp>
      <p:sp>
        <p:nvSpPr>
          <p:cNvPr id="3" name="Platshållare för datum 2"/>
          <p:cNvSpPr>
            <a:spLocks noGrp="1"/>
          </p:cNvSpPr>
          <p:nvPr>
            <p:ph type="dt" sz="quarter" idx="1"/>
          </p:nvPr>
        </p:nvSpPr>
        <p:spPr>
          <a:xfrm>
            <a:off x="3849688" y="0"/>
            <a:ext cx="2946400" cy="496888"/>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pPr>
              <a:defRPr/>
            </a:pPr>
            <a:fld id="{4104B59C-27AA-40BB-A939-FF05A7B8656E}" type="datetime1">
              <a:rPr lang="sv-SE"/>
              <a:pPr>
                <a:defRPr/>
              </a:pPr>
              <a:t>2018-05-28</a:t>
            </a:fld>
            <a:endParaRPr lang="sv-SE"/>
          </a:p>
        </p:txBody>
      </p:sp>
      <p:sp>
        <p:nvSpPr>
          <p:cNvPr id="4" name="Platshållare för sidfot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a:defRPr sz="1200">
                <a:latin typeface="Verdana" charset="0"/>
              </a:defRPr>
            </a:lvl1pPr>
          </a:lstStyle>
          <a:p>
            <a:pPr>
              <a:defRPr/>
            </a:pPr>
            <a:endParaRPr lang="sv-SE"/>
          </a:p>
        </p:txBody>
      </p:sp>
      <p:sp>
        <p:nvSpPr>
          <p:cNvPr id="5" name="Platshållare för bildnummer 4"/>
          <p:cNvSpPr>
            <a:spLocks noGrp="1"/>
          </p:cNvSpPr>
          <p:nvPr>
            <p:ph type="sldNum" sz="quarter" idx="3"/>
          </p:nvPr>
        </p:nvSpPr>
        <p:spPr>
          <a:xfrm>
            <a:off x="3849688" y="9428163"/>
            <a:ext cx="2946400" cy="496887"/>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pPr>
              <a:defRPr/>
            </a:pPr>
            <a:fld id="{C58BF225-E5CB-4DF5-948F-B95046AA4073}" type="slidenum">
              <a:rPr lang="sv-SE"/>
              <a:pPr>
                <a:defRPr/>
              </a:pPr>
              <a:t>‹#›</a:t>
            </a:fld>
            <a:endParaRPr lang="sv-SE"/>
          </a:p>
        </p:txBody>
      </p:sp>
    </p:spTree>
    <p:extLst>
      <p:ext uri="{BB962C8B-B14F-4D97-AF65-F5344CB8AC3E}">
        <p14:creationId xmlns:p14="http://schemas.microsoft.com/office/powerpoint/2010/main" val="36563035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46400" cy="4968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a:spcBef>
                <a:spcPct val="0"/>
              </a:spcBef>
              <a:defRPr sz="1200">
                <a:latin typeface="Arial" pitchFamily="34" charset="0"/>
                <a:ea typeface="Geneva" pitchFamily="1" charset="-128"/>
                <a:cs typeface="+mn-cs"/>
              </a:defRPr>
            </a:lvl1pPr>
          </a:lstStyle>
          <a:p>
            <a:pPr>
              <a:defRPr/>
            </a:pPr>
            <a:endParaRPr lang="sv-SE"/>
          </a:p>
        </p:txBody>
      </p:sp>
      <p:sp>
        <p:nvSpPr>
          <p:cNvPr id="6147" name="Rectangle 3"/>
          <p:cNvSpPr>
            <a:spLocks noGrp="1" noChangeArrowheads="1"/>
          </p:cNvSpPr>
          <p:nvPr>
            <p:ph type="dt" idx="1"/>
          </p:nvPr>
        </p:nvSpPr>
        <p:spPr bwMode="auto">
          <a:xfrm>
            <a:off x="3851275" y="0"/>
            <a:ext cx="2946400" cy="4968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spcBef>
                <a:spcPct val="0"/>
              </a:spcBef>
              <a:defRPr sz="1200">
                <a:latin typeface="Arial" pitchFamily="34" charset="0"/>
                <a:ea typeface="Geneva" pitchFamily="1" charset="-128"/>
                <a:cs typeface="+mn-cs"/>
              </a:defRPr>
            </a:lvl1pPr>
          </a:lstStyle>
          <a:p>
            <a:pPr>
              <a:defRPr/>
            </a:pPr>
            <a:endParaRPr lang="sv-SE"/>
          </a:p>
        </p:txBody>
      </p:sp>
      <p:sp>
        <p:nvSpPr>
          <p:cNvPr id="8196" name="Rectangle 4"/>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9" name="Rectangle 5"/>
          <p:cNvSpPr>
            <a:spLocks noGrp="1" noChangeArrowheads="1"/>
          </p:cNvSpPr>
          <p:nvPr>
            <p:ph type="body" sz="quarter" idx="3"/>
          </p:nvPr>
        </p:nvSpPr>
        <p:spPr bwMode="auto">
          <a:xfrm>
            <a:off x="906463" y="4714875"/>
            <a:ext cx="4984750" cy="44672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sv-SE" noProof="0" smtClean="0"/>
              <a:t>Klicka här för att ändra format på bakgrundstexten</a:t>
            </a:r>
          </a:p>
          <a:p>
            <a:pPr lvl="1"/>
            <a:r>
              <a:rPr lang="sv-SE" noProof="0" smtClean="0"/>
              <a:t>Nivå två</a:t>
            </a:r>
          </a:p>
          <a:p>
            <a:pPr lvl="2"/>
            <a:r>
              <a:rPr lang="sv-SE" noProof="0" smtClean="0"/>
              <a:t>Nivå tre</a:t>
            </a:r>
          </a:p>
          <a:p>
            <a:pPr lvl="3"/>
            <a:r>
              <a:rPr lang="sv-SE" noProof="0" smtClean="0"/>
              <a:t>Nivå fyra</a:t>
            </a:r>
          </a:p>
          <a:p>
            <a:pPr lvl="4"/>
            <a:r>
              <a:rPr lang="sv-SE" noProof="0" smtClean="0"/>
              <a:t>Nivå fem</a:t>
            </a:r>
          </a:p>
        </p:txBody>
      </p:sp>
      <p:sp>
        <p:nvSpPr>
          <p:cNvPr id="6150" name="Rectangle 6"/>
          <p:cNvSpPr>
            <a:spLocks noGrp="1" noChangeArrowheads="1"/>
          </p:cNvSpPr>
          <p:nvPr>
            <p:ph type="ftr" sz="quarter" idx="4"/>
          </p:nvPr>
        </p:nvSpPr>
        <p:spPr bwMode="auto">
          <a:xfrm>
            <a:off x="0" y="9429750"/>
            <a:ext cx="2946400" cy="496888"/>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l">
              <a:spcBef>
                <a:spcPct val="0"/>
              </a:spcBef>
              <a:defRPr sz="1200">
                <a:latin typeface="Arial" pitchFamily="34" charset="0"/>
                <a:ea typeface="Geneva" pitchFamily="1" charset="-128"/>
                <a:cs typeface="+mn-cs"/>
              </a:defRPr>
            </a:lvl1pPr>
          </a:lstStyle>
          <a:p>
            <a:pPr>
              <a:defRPr/>
            </a:pPr>
            <a:endParaRPr lang="sv-SE"/>
          </a:p>
        </p:txBody>
      </p:sp>
      <p:sp>
        <p:nvSpPr>
          <p:cNvPr id="6151" name="Rectangle 7"/>
          <p:cNvSpPr>
            <a:spLocks noGrp="1" noChangeArrowheads="1"/>
          </p:cNvSpPr>
          <p:nvPr>
            <p:ph type="sldNum" sz="quarter" idx="5"/>
          </p:nvPr>
        </p:nvSpPr>
        <p:spPr bwMode="auto">
          <a:xfrm>
            <a:off x="3851275" y="9429750"/>
            <a:ext cx="2946400" cy="496888"/>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spcBef>
                <a:spcPct val="0"/>
              </a:spcBef>
              <a:defRPr sz="1200">
                <a:latin typeface="Arial" pitchFamily="34" charset="0"/>
              </a:defRPr>
            </a:lvl1pPr>
          </a:lstStyle>
          <a:p>
            <a:pPr>
              <a:defRPr/>
            </a:pPr>
            <a:fld id="{3DE237F8-7095-47D1-AD93-B41ED59F381C}" type="slidenum">
              <a:rPr lang="sv-SE"/>
              <a:pPr>
                <a:defRPr/>
              </a:pPr>
              <a:t>‹#›</a:t>
            </a:fld>
            <a:endParaRPr lang="sv-SE"/>
          </a:p>
        </p:txBody>
      </p:sp>
    </p:spTree>
    <p:extLst>
      <p:ext uri="{BB962C8B-B14F-4D97-AF65-F5344CB8AC3E}">
        <p14:creationId xmlns:p14="http://schemas.microsoft.com/office/powerpoint/2010/main" val="235598539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Geneva" pitchFamily="1" charset="-128"/>
        <a:cs typeface="Geneva" charset="0"/>
      </a:defRPr>
    </a:lvl1pPr>
    <a:lvl2pPr marL="457200" algn="l" rtl="0" eaLnBrk="0" fontAlgn="base" hangingPunct="0">
      <a:spcBef>
        <a:spcPct val="30000"/>
      </a:spcBef>
      <a:spcAft>
        <a:spcPct val="0"/>
      </a:spcAft>
      <a:defRPr sz="1200" kern="1200">
        <a:solidFill>
          <a:schemeClr val="tx1"/>
        </a:solidFill>
        <a:latin typeface="Arial" pitchFamily="34" charset="0"/>
        <a:ea typeface="Geneva" pitchFamily="1" charset="-128"/>
        <a:cs typeface="Geneva" charset="0"/>
      </a:defRPr>
    </a:lvl2pPr>
    <a:lvl3pPr marL="914400" algn="l" rtl="0" eaLnBrk="0" fontAlgn="base" hangingPunct="0">
      <a:spcBef>
        <a:spcPct val="30000"/>
      </a:spcBef>
      <a:spcAft>
        <a:spcPct val="0"/>
      </a:spcAft>
      <a:defRPr sz="1200" kern="1200">
        <a:solidFill>
          <a:schemeClr val="tx1"/>
        </a:solidFill>
        <a:latin typeface="Arial" pitchFamily="34" charset="0"/>
        <a:ea typeface="Geneva" pitchFamily="1" charset="-128"/>
        <a:cs typeface="Geneva" charset="0"/>
      </a:defRPr>
    </a:lvl3pPr>
    <a:lvl4pPr marL="1371600" algn="l" rtl="0" eaLnBrk="0" fontAlgn="base" hangingPunct="0">
      <a:spcBef>
        <a:spcPct val="30000"/>
      </a:spcBef>
      <a:spcAft>
        <a:spcPct val="0"/>
      </a:spcAft>
      <a:defRPr sz="1200" kern="1200">
        <a:solidFill>
          <a:schemeClr val="tx1"/>
        </a:solidFill>
        <a:latin typeface="Arial" pitchFamily="34" charset="0"/>
        <a:ea typeface="Geneva" pitchFamily="1" charset="-128"/>
        <a:cs typeface="Geneva" charset="0"/>
      </a:defRPr>
    </a:lvl4pPr>
    <a:lvl5pPr marL="1828800" algn="l" rtl="0" eaLnBrk="0" fontAlgn="base" hangingPunct="0">
      <a:spcBef>
        <a:spcPct val="30000"/>
      </a:spcBef>
      <a:spcAft>
        <a:spcPct val="0"/>
      </a:spcAft>
      <a:defRPr sz="1200" kern="1200">
        <a:solidFill>
          <a:schemeClr val="tx1"/>
        </a:solidFill>
        <a:latin typeface="Arial" pitchFamily="34" charset="0"/>
        <a:ea typeface="Geneva" pitchFamily="1" charset="-128"/>
        <a:cs typeface="Geneva"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youtube.com/watch?v=vSxIzSsAqHc"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www.youtube.com/watch?v=S7r0c3kmaok"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3" Type="http://schemas.openxmlformats.org/officeDocument/2006/relationships/hyperlink" Target="mailto:fvm.sll@sll.se" TargetMode="External"/><Relationship Id="rId2" Type="http://schemas.openxmlformats.org/officeDocument/2006/relationships/slide" Target="../slides/slide28.xml"/><Relationship Id="rId1" Type="http://schemas.openxmlformats.org/officeDocument/2006/relationships/notesMaster" Target="../notesMasters/notesMaster1.xml"/><Relationship Id="rId4" Type="http://schemas.openxmlformats.org/officeDocument/2006/relationships/hyperlink" Target="http://www.vardgivarguiden.se/fvm" TargetMode="External"/></Relationships>
</file>

<file path=ppt/notesSlides/_rels/notesSlide29.xml.rels><?xml version="1.0" encoding="UTF-8" standalone="yes"?>
<Relationships xmlns="http://schemas.openxmlformats.org/package/2006/relationships"><Relationship Id="rId3" Type="http://schemas.openxmlformats.org/officeDocument/2006/relationships/hyperlink" Target="mailto:karin.dahlstrom@sll.se" TargetMode="External"/><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lvl="0"/>
            <a:r>
              <a:rPr lang="sv-SE" sz="1200" kern="1200" dirty="0" smtClean="0">
                <a:solidFill>
                  <a:schemeClr val="tx1"/>
                </a:solidFill>
                <a:effectLst/>
                <a:latin typeface="Arial" pitchFamily="34" charset="0"/>
                <a:ea typeface="Geneva" pitchFamily="1" charset="-128"/>
                <a:cs typeface="Geneva" charset="0"/>
              </a:rPr>
              <a:t>Presentationsrunda (namn och vilken mott.)</a:t>
            </a:r>
          </a:p>
          <a:p>
            <a:pPr lvl="0"/>
            <a:r>
              <a:rPr lang="sv-SE" sz="1200" kern="1200" dirty="0" smtClean="0">
                <a:solidFill>
                  <a:schemeClr val="tx1"/>
                </a:solidFill>
                <a:effectLst/>
                <a:latin typeface="Arial" pitchFamily="34" charset="0"/>
                <a:ea typeface="Geneva" pitchFamily="1" charset="-128"/>
                <a:cs typeface="Geneva" charset="0"/>
              </a:rPr>
              <a:t>Presentation av mig själv. Jag är barnmorska precis som ni men också utvecklingsledare inom </a:t>
            </a:r>
            <a:r>
              <a:rPr lang="sv-SE" sz="1200" kern="1200" dirty="0" err="1" smtClean="0">
                <a:solidFill>
                  <a:schemeClr val="tx1"/>
                </a:solidFill>
                <a:effectLst/>
                <a:latin typeface="Arial" pitchFamily="34" charset="0"/>
                <a:ea typeface="Geneva" pitchFamily="1" charset="-128"/>
                <a:cs typeface="Geneva" charset="0"/>
              </a:rPr>
              <a:t>eHälsalyftet</a:t>
            </a:r>
            <a:r>
              <a:rPr lang="sv-SE" sz="1200" kern="1200" dirty="0" smtClean="0">
                <a:solidFill>
                  <a:schemeClr val="tx1"/>
                </a:solidFill>
                <a:effectLst/>
                <a:latin typeface="Arial" pitchFamily="34" charset="0"/>
                <a:ea typeface="Geneva" pitchFamily="1" charset="-128"/>
                <a:cs typeface="Geneva" charset="0"/>
              </a:rPr>
              <a:t>.</a:t>
            </a:r>
          </a:p>
          <a:p>
            <a:pPr lvl="0"/>
            <a:r>
              <a:rPr lang="sv-SE" sz="1200" kern="1200" dirty="0" smtClean="0">
                <a:solidFill>
                  <a:schemeClr val="tx1"/>
                </a:solidFill>
                <a:effectLst/>
                <a:latin typeface="Arial" pitchFamily="34" charset="0"/>
                <a:ea typeface="Geneva" pitchFamily="1" charset="-128"/>
                <a:cs typeface="Geneva" charset="0"/>
              </a:rPr>
              <a:t>Inom SLSO pågår en mängd utvecklingsarbeten som ska bidra till att målen i Framtidens hälso- och sjukvård uppnås. </a:t>
            </a:r>
            <a:r>
              <a:rPr lang="sv-SE" sz="1200" kern="1200" dirty="0" err="1" smtClean="0">
                <a:solidFill>
                  <a:schemeClr val="tx1"/>
                </a:solidFill>
                <a:effectLst/>
                <a:latin typeface="Arial" pitchFamily="34" charset="0"/>
                <a:ea typeface="Geneva" pitchFamily="1" charset="-128"/>
                <a:cs typeface="Geneva" charset="0"/>
              </a:rPr>
              <a:t>eHälsa</a:t>
            </a:r>
            <a:r>
              <a:rPr lang="sv-SE" sz="1200" kern="1200" dirty="0" smtClean="0">
                <a:solidFill>
                  <a:schemeClr val="tx1"/>
                </a:solidFill>
                <a:effectLst/>
                <a:latin typeface="Arial" pitchFamily="34" charset="0"/>
                <a:ea typeface="Geneva" pitchFamily="1" charset="-128"/>
                <a:cs typeface="Geneva" charset="0"/>
              </a:rPr>
              <a:t> lyftet är en del av utvecklingsarbetet där dialogseminarierna syftar till att vi tillsammans ska lära oss nytt och ha dialog om hur vi ska använda det nya i vårt dagliga arbete. </a:t>
            </a:r>
          </a:p>
          <a:p>
            <a:pPr lvl="0"/>
            <a:r>
              <a:rPr lang="sv-SE" sz="1200" kern="1200" dirty="0" smtClean="0">
                <a:solidFill>
                  <a:schemeClr val="tx1"/>
                </a:solidFill>
                <a:effectLst/>
                <a:latin typeface="Arial" pitchFamily="34" charset="0"/>
                <a:ea typeface="Geneva" pitchFamily="1" charset="-128"/>
                <a:cs typeface="Geneva" charset="0"/>
              </a:rPr>
              <a:t>Dialogseminarium- inga beslut fattas, dialog oss emellan kring dagens ämnen, väcka tankar att ta med tillbaka till arbetsplatsen. </a:t>
            </a:r>
          </a:p>
          <a:p>
            <a:pPr lvl="0"/>
            <a:r>
              <a:rPr lang="sv-SE" sz="1200" kern="1200" dirty="0" smtClean="0">
                <a:solidFill>
                  <a:schemeClr val="tx1"/>
                </a:solidFill>
                <a:effectLst/>
                <a:latin typeface="Arial" pitchFamily="34" charset="0"/>
                <a:ea typeface="Geneva" pitchFamily="1" charset="-128"/>
                <a:cs typeface="Geneva" charset="0"/>
              </a:rPr>
              <a:t>Skicka runt närvarolistan.</a:t>
            </a:r>
          </a:p>
          <a:p>
            <a:pPr lvl="0"/>
            <a:r>
              <a:rPr lang="sv-SE" sz="1200" kern="1200" dirty="0" smtClean="0">
                <a:solidFill>
                  <a:schemeClr val="tx1"/>
                </a:solidFill>
                <a:effectLst/>
                <a:latin typeface="Arial" pitchFamily="34" charset="0"/>
                <a:ea typeface="Geneva" pitchFamily="1" charset="-128"/>
                <a:cs typeface="Geneva" charset="0"/>
              </a:rPr>
              <a:t>Praktisk information (toalett, fika, nödutgång, tider, mobilsamtal mm</a:t>
            </a:r>
          </a:p>
          <a:p>
            <a:pPr lvl="0"/>
            <a:r>
              <a:rPr lang="sv-SE" sz="1200" kern="1200" dirty="0" smtClean="0">
                <a:solidFill>
                  <a:schemeClr val="tx1"/>
                </a:solidFill>
                <a:effectLst/>
                <a:latin typeface="Arial" pitchFamily="34" charset="0"/>
                <a:ea typeface="Geneva" pitchFamily="1" charset="-128"/>
                <a:cs typeface="Geneva" charset="0"/>
              </a:rPr>
              <a:t>Dra ut ”anteckningar från dialogseminarium” och ge till de som vill ha</a:t>
            </a:r>
          </a:p>
          <a:p>
            <a:pPr lvl="0"/>
            <a:r>
              <a:rPr lang="sv-SE" sz="1200" kern="1200" dirty="0" smtClean="0">
                <a:solidFill>
                  <a:schemeClr val="tx1"/>
                </a:solidFill>
                <a:effectLst/>
                <a:latin typeface="Arial" pitchFamily="34" charset="0"/>
                <a:ea typeface="Geneva" pitchFamily="1" charset="-128"/>
                <a:cs typeface="Geneva" charset="0"/>
              </a:rPr>
              <a:t>Trycka på mötesregler, parkera frågor, (jag kan komma att parkera frågor för att vi kommer in på det senare eller för att det inte hör till dagens tema) mobilsamtal, tidsramar- 3h och det är viktigt att alla stannar kvar, inte bara för egen skull utan även för gruppen, dialogseminarium = kunskapsöverföring, lära tillsammans. </a:t>
            </a:r>
          </a:p>
          <a:p>
            <a:pPr lvl="0"/>
            <a:endParaRPr lang="sv-SE" sz="1000" kern="1200" dirty="0" smtClean="0">
              <a:solidFill>
                <a:schemeClr val="tx1"/>
              </a:solidFill>
              <a:effectLst/>
              <a:latin typeface="Arial" pitchFamily="34" charset="0"/>
              <a:ea typeface="Geneva" pitchFamily="1" charset="-128"/>
              <a:cs typeface="Geneva" charset="0"/>
            </a:endParaRPr>
          </a:p>
        </p:txBody>
      </p:sp>
      <p:sp>
        <p:nvSpPr>
          <p:cNvPr id="4" name="Platshållare för bildnummer 3"/>
          <p:cNvSpPr>
            <a:spLocks noGrp="1"/>
          </p:cNvSpPr>
          <p:nvPr>
            <p:ph type="sldNum" sz="quarter" idx="10"/>
          </p:nvPr>
        </p:nvSpPr>
        <p:spPr/>
        <p:txBody>
          <a:bodyPr/>
          <a:lstStyle/>
          <a:p>
            <a:pPr>
              <a:defRPr/>
            </a:pPr>
            <a:fld id="{3DE237F8-7095-47D1-AD93-B41ED59F381C}" type="slidenum">
              <a:rPr lang="sv-SE" smtClean="0"/>
              <a:pPr>
                <a:defRPr/>
              </a:pPr>
              <a:t>1</a:t>
            </a:fld>
            <a:endParaRPr lang="sv-SE"/>
          </a:p>
        </p:txBody>
      </p:sp>
    </p:spTree>
    <p:extLst>
      <p:ext uri="{BB962C8B-B14F-4D97-AF65-F5344CB8AC3E}">
        <p14:creationId xmlns:p14="http://schemas.microsoft.com/office/powerpoint/2010/main" val="17433167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1" kern="1200" dirty="0" smtClean="0">
                <a:solidFill>
                  <a:schemeClr val="tx1"/>
                </a:solidFill>
                <a:effectLst/>
                <a:latin typeface="Arial" pitchFamily="34" charset="0"/>
                <a:ea typeface="Geneva" pitchFamily="1" charset="-128"/>
                <a:cs typeface="Geneva" charset="0"/>
              </a:rPr>
              <a:t>Dialog i storgrupp?</a:t>
            </a:r>
          </a:p>
          <a:p>
            <a:r>
              <a:rPr lang="sv-SE" sz="1200" kern="1200" dirty="0" smtClean="0">
                <a:solidFill>
                  <a:schemeClr val="tx1"/>
                </a:solidFill>
                <a:effectLst/>
                <a:latin typeface="Arial" pitchFamily="34" charset="0"/>
                <a:ea typeface="Geneva" pitchFamily="1" charset="-128"/>
                <a:cs typeface="Geneva" charset="0"/>
              </a:rPr>
              <a:t>Bilden är animerad, klicka fram en fråga i taget.</a:t>
            </a:r>
          </a:p>
          <a:p>
            <a:r>
              <a:rPr lang="sv-SE" sz="1200" kern="1200" dirty="0" smtClean="0">
                <a:solidFill>
                  <a:schemeClr val="tx1"/>
                </a:solidFill>
                <a:effectLst/>
                <a:latin typeface="Arial" pitchFamily="34" charset="0"/>
                <a:ea typeface="Geneva" pitchFamily="1" charset="-128"/>
                <a:cs typeface="Geneva" charset="0"/>
              </a:rPr>
              <a:t> </a:t>
            </a:r>
          </a:p>
          <a:p>
            <a:r>
              <a:rPr lang="sv-SE" sz="1200" kern="1200" dirty="0" smtClean="0">
                <a:solidFill>
                  <a:schemeClr val="tx1"/>
                </a:solidFill>
                <a:effectLst/>
                <a:latin typeface="Arial" pitchFamily="34" charset="0"/>
                <a:ea typeface="Geneva" pitchFamily="1" charset="-128"/>
                <a:cs typeface="Geneva" charset="0"/>
              </a:rPr>
              <a:t>Hjälptext vid utebliven dialog: </a:t>
            </a:r>
          </a:p>
          <a:p>
            <a:r>
              <a:rPr lang="sv-SE" sz="1200" kern="1200" dirty="0" smtClean="0">
                <a:solidFill>
                  <a:schemeClr val="tx1"/>
                </a:solidFill>
                <a:effectLst/>
                <a:latin typeface="Arial" pitchFamily="34" charset="0"/>
                <a:ea typeface="Geneva" pitchFamily="1" charset="-128"/>
                <a:cs typeface="Geneva" charset="0"/>
              </a:rPr>
              <a:t>Hela befolkningen kommer att öka. Påverkar alla åldersgrupper. Barn och äldre, arbetskraften växer inte i samma takt. Fler behöver preventivmedel, fler gravida. Även om inte vi har den åldersgruppen som ökar mest så påverkas vi av minskade resurser. Vi kommer fortfarande behövas trots digitaliseringen, men vi måste låta datorer göra det människor gör idag, uppgifter där vi inte behöver mänsklig kunskap. Om vi inte digitaliserar kommer vi se nedskärningar.</a:t>
            </a:r>
          </a:p>
          <a:p>
            <a:endParaRPr lang="sv-SE" dirty="0"/>
          </a:p>
        </p:txBody>
      </p:sp>
      <p:sp>
        <p:nvSpPr>
          <p:cNvPr id="4" name="Platshållare för bildnummer 3"/>
          <p:cNvSpPr>
            <a:spLocks noGrp="1"/>
          </p:cNvSpPr>
          <p:nvPr>
            <p:ph type="sldNum" sz="quarter" idx="10"/>
          </p:nvPr>
        </p:nvSpPr>
        <p:spPr/>
        <p:txBody>
          <a:bodyPr/>
          <a:lstStyle/>
          <a:p>
            <a:pPr>
              <a:defRPr/>
            </a:pPr>
            <a:fld id="{3DE237F8-7095-47D1-AD93-B41ED59F381C}" type="slidenum">
              <a:rPr lang="sv-SE" smtClean="0"/>
              <a:pPr>
                <a:defRPr/>
              </a:pPr>
              <a:t>10</a:t>
            </a:fld>
            <a:endParaRPr lang="sv-SE"/>
          </a:p>
        </p:txBody>
      </p:sp>
    </p:spTree>
    <p:extLst>
      <p:ext uri="{BB962C8B-B14F-4D97-AF65-F5344CB8AC3E}">
        <p14:creationId xmlns:p14="http://schemas.microsoft.com/office/powerpoint/2010/main" val="22991255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1" kern="1200" dirty="0" smtClean="0">
                <a:solidFill>
                  <a:schemeClr val="tx1"/>
                </a:solidFill>
                <a:effectLst/>
                <a:latin typeface="Arial" pitchFamily="34" charset="0"/>
                <a:ea typeface="Geneva" pitchFamily="1" charset="-128"/>
                <a:cs typeface="Geneva" charset="0"/>
              </a:rPr>
              <a:t>Syfte:</a:t>
            </a:r>
            <a:r>
              <a:rPr lang="sv-SE" sz="1200" b="0" kern="1200" dirty="0" smtClean="0">
                <a:solidFill>
                  <a:schemeClr val="tx1"/>
                </a:solidFill>
                <a:effectLst/>
                <a:latin typeface="Arial" pitchFamily="34" charset="0"/>
                <a:ea typeface="Geneva" pitchFamily="1" charset="-128"/>
                <a:cs typeface="Geneva" charset="0"/>
              </a:rPr>
              <a:t> Belysa en typisk gravid kvinna som har många vårdkontakter. </a:t>
            </a:r>
            <a:endParaRPr lang="sv-SE" sz="1200" b="1" kern="1200" dirty="0" smtClean="0">
              <a:solidFill>
                <a:schemeClr val="tx1"/>
              </a:solidFill>
              <a:effectLst/>
              <a:latin typeface="Arial" pitchFamily="34" charset="0"/>
              <a:ea typeface="Geneva" pitchFamily="1" charset="-128"/>
              <a:cs typeface="Geneva" charset="0"/>
            </a:endParaRPr>
          </a:p>
          <a:p>
            <a:r>
              <a:rPr lang="sv-SE" sz="1200" b="0" kern="1200" dirty="0" smtClean="0">
                <a:solidFill>
                  <a:schemeClr val="tx1"/>
                </a:solidFill>
                <a:effectLst/>
                <a:latin typeface="Arial" pitchFamily="34" charset="0"/>
                <a:ea typeface="Geneva" pitchFamily="1" charset="-128"/>
                <a:cs typeface="Geneva" charset="0"/>
              </a:rPr>
              <a:t>(Bilden är animerad så att rutorna till höger kan klickas fram efter att texten har lästs upp.)</a:t>
            </a:r>
            <a:endParaRPr lang="sv-SE" sz="1200" b="1" kern="1200" dirty="0" smtClean="0">
              <a:solidFill>
                <a:schemeClr val="tx1"/>
              </a:solidFill>
              <a:effectLst/>
              <a:latin typeface="Arial" pitchFamily="34" charset="0"/>
              <a:ea typeface="Geneva" pitchFamily="1" charset="-128"/>
              <a:cs typeface="Geneva" charset="0"/>
            </a:endParaRPr>
          </a:p>
          <a:p>
            <a:r>
              <a:rPr lang="sv-SE" sz="1200" b="1" kern="1200" dirty="0" smtClean="0">
                <a:solidFill>
                  <a:schemeClr val="tx1"/>
                </a:solidFill>
                <a:effectLst/>
                <a:latin typeface="Arial" pitchFamily="34" charset="0"/>
                <a:ea typeface="Geneva" pitchFamily="1" charset="-128"/>
                <a:cs typeface="Geneva" charset="0"/>
              </a:rPr>
              <a:t>Innehåll att läsa upp:</a:t>
            </a:r>
          </a:p>
          <a:p>
            <a:r>
              <a:rPr lang="sv-SE" sz="1200" b="0" kern="1200" dirty="0" smtClean="0">
                <a:solidFill>
                  <a:schemeClr val="tx1"/>
                </a:solidFill>
                <a:effectLst/>
                <a:latin typeface="Arial" pitchFamily="34" charset="0"/>
                <a:ea typeface="Geneva" pitchFamily="1" charset="-128"/>
                <a:cs typeface="Geneva" charset="0"/>
              </a:rPr>
              <a:t>Filippa 31 år är ett typiskt och ganska vanligt exempel på en gravid kvinna som kommer i kontakt med ett stort antal olika vårdgivare. Filippa har epilepsi och är gravid med sitt första barn. Hon bor tillsammans med sin sambo Filip.</a:t>
            </a:r>
            <a:endParaRPr lang="sv-SE" sz="1200" b="1" kern="1200" dirty="0" smtClean="0">
              <a:solidFill>
                <a:schemeClr val="tx1"/>
              </a:solidFill>
              <a:effectLst/>
              <a:latin typeface="Arial" pitchFamily="34" charset="0"/>
              <a:ea typeface="Geneva" pitchFamily="1" charset="-128"/>
              <a:cs typeface="Geneva" charset="0"/>
            </a:endParaRPr>
          </a:p>
          <a:p>
            <a:r>
              <a:rPr lang="sv-SE" sz="1200" b="0" kern="1200" dirty="0" smtClean="0">
                <a:solidFill>
                  <a:schemeClr val="tx1"/>
                </a:solidFill>
                <a:effectLst/>
                <a:latin typeface="Arial" pitchFamily="34" charset="0"/>
                <a:ea typeface="Geneva" pitchFamily="1" charset="-128"/>
                <a:cs typeface="Geneva" charset="0"/>
              </a:rPr>
              <a:t>Filippa har behov av att känna trygghet och ha en god hälsa när hon är gravid. För att Filippa skall kunna ha en god hälsa så ställer det krav på en god samordning mellan olika vårdinstanser.  För att undvika kostsamma akuta inläggningar på förlossningen eller antenatalen så är det givetvis viktigt att Filippa (och även hennes anhöriga) har god kännedom om graviditeten och Filippas sjukdom, men hon behöver också ha stöd från en sjukvårdskontakt som tex en barnmorska och en läkare på specialistmödravården och barnmorskemottagningen. Detta team måste ha en god kännedom om Filippas tillstånd.</a:t>
            </a:r>
            <a:endParaRPr lang="sv-SE" sz="1200" b="1" kern="1200" dirty="0" smtClean="0">
              <a:solidFill>
                <a:schemeClr val="tx1"/>
              </a:solidFill>
              <a:effectLst/>
              <a:latin typeface="Arial" pitchFamily="34" charset="0"/>
              <a:ea typeface="Geneva" pitchFamily="1" charset="-128"/>
              <a:cs typeface="Geneva" charset="0"/>
            </a:endParaRPr>
          </a:p>
          <a:p>
            <a:r>
              <a:rPr lang="sv-SE" sz="1200" b="0" kern="1200" dirty="0" smtClean="0">
                <a:solidFill>
                  <a:schemeClr val="tx1"/>
                </a:solidFill>
                <a:effectLst/>
                <a:latin typeface="Arial" pitchFamily="34" charset="0"/>
                <a:ea typeface="Geneva" pitchFamily="1" charset="-128"/>
                <a:cs typeface="Geneva" charset="0"/>
              </a:rPr>
              <a:t>Filippa och de olika instanserna behöver ha tillgång till patienthistorik, enkelt kunna dela patientinformation, enkelt kunna kommunicera, etc.</a:t>
            </a:r>
            <a:endParaRPr lang="sv-SE" sz="1200" b="1" kern="1200" dirty="0" smtClean="0">
              <a:solidFill>
                <a:schemeClr val="tx1"/>
              </a:solidFill>
              <a:effectLst/>
              <a:latin typeface="Arial" pitchFamily="34" charset="0"/>
              <a:ea typeface="Geneva" pitchFamily="1" charset="-128"/>
              <a:cs typeface="Geneva" charset="0"/>
            </a:endParaRPr>
          </a:p>
          <a:p>
            <a:r>
              <a:rPr lang="sv-SE" sz="1200" b="0" kern="1200" dirty="0" smtClean="0">
                <a:solidFill>
                  <a:schemeClr val="tx1"/>
                </a:solidFill>
                <a:effectLst/>
                <a:latin typeface="Arial" pitchFamily="34" charset="0"/>
                <a:ea typeface="Geneva" pitchFamily="1" charset="-128"/>
                <a:cs typeface="Geneva" charset="0"/>
              </a:rPr>
              <a:t>Vid de tillfällen där Filippas hälsa kräver att hon får vård på förlossningen, antenatalen, BB, akutmottagningen, neurologmottagning etc. så är det av yttersta vikt att informationen om Filippa och hennes tillstånd enkelt följer henne som patient mellan olika vårdgivare. </a:t>
            </a:r>
            <a:endParaRPr lang="sv-SE" sz="1200" b="1" kern="1200" dirty="0" smtClean="0">
              <a:solidFill>
                <a:schemeClr val="tx1"/>
              </a:solidFill>
              <a:effectLst/>
              <a:latin typeface="Arial" pitchFamily="34" charset="0"/>
              <a:ea typeface="Geneva" pitchFamily="1" charset="-128"/>
              <a:cs typeface="Geneva" charset="0"/>
            </a:endParaRPr>
          </a:p>
          <a:p>
            <a:endParaRPr lang="sv-SE" dirty="0"/>
          </a:p>
        </p:txBody>
      </p:sp>
    </p:spTree>
    <p:extLst>
      <p:ext uri="{BB962C8B-B14F-4D97-AF65-F5344CB8AC3E}">
        <p14:creationId xmlns:p14="http://schemas.microsoft.com/office/powerpoint/2010/main" val="9049967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1" kern="1200" dirty="0" smtClean="0">
                <a:solidFill>
                  <a:schemeClr val="tx1"/>
                </a:solidFill>
                <a:effectLst/>
                <a:latin typeface="Arial" pitchFamily="34" charset="0"/>
                <a:ea typeface="Geneva" pitchFamily="1" charset="-128"/>
                <a:cs typeface="Geneva" charset="0"/>
              </a:rPr>
              <a:t>Innovationslandstingsrådet Daniel Forslund</a:t>
            </a:r>
          </a:p>
          <a:p>
            <a:r>
              <a:rPr lang="sv-SE" sz="1200" kern="1200" dirty="0" smtClean="0">
                <a:solidFill>
                  <a:schemeClr val="tx1"/>
                </a:solidFill>
                <a:effectLst/>
                <a:latin typeface="Arial" pitchFamily="34" charset="0"/>
                <a:ea typeface="Geneva" pitchFamily="1" charset="-128"/>
                <a:cs typeface="Geneva" charset="0"/>
              </a:rPr>
              <a:t>Stockholms innovationslandstingsråd Daniel Forslund talar direkt till oss medarbetare om SLLs digitaliseringsplan för vården, framtidens vårdinformationsmiljö och kopplingen till ”Vision </a:t>
            </a:r>
            <a:r>
              <a:rPr lang="sv-SE" sz="1200" kern="1200" dirty="0" err="1" smtClean="0">
                <a:solidFill>
                  <a:schemeClr val="tx1"/>
                </a:solidFill>
                <a:effectLst/>
                <a:latin typeface="Arial" pitchFamily="34" charset="0"/>
                <a:ea typeface="Geneva" pitchFamily="1" charset="-128"/>
                <a:cs typeface="Geneva" charset="0"/>
              </a:rPr>
              <a:t>eHälsa</a:t>
            </a:r>
            <a:r>
              <a:rPr lang="sv-SE" sz="1200" kern="1200" dirty="0" smtClean="0">
                <a:solidFill>
                  <a:schemeClr val="tx1"/>
                </a:solidFill>
                <a:effectLst/>
                <a:latin typeface="Arial" pitchFamily="34" charset="0"/>
                <a:ea typeface="Geneva" pitchFamily="1" charset="-128"/>
                <a:cs typeface="Geneva" charset="0"/>
              </a:rPr>
              <a:t> 2025”. </a:t>
            </a:r>
          </a:p>
          <a:p>
            <a:endParaRPr lang="sv-SE" sz="1200" b="0" kern="1200" baseline="0" dirty="0" smtClean="0">
              <a:solidFill>
                <a:schemeClr val="tx1"/>
              </a:solidFill>
              <a:effectLst/>
              <a:latin typeface="Arial" pitchFamily="34" charset="0"/>
              <a:ea typeface="Geneva" pitchFamily="1" charset="-128"/>
              <a:cs typeface="Geneva" charset="0"/>
            </a:endParaRPr>
          </a:p>
          <a:p>
            <a:endParaRPr lang="sv-SE" sz="1200" b="0" kern="1200" baseline="0" dirty="0" smtClean="0">
              <a:solidFill>
                <a:schemeClr val="tx1"/>
              </a:solidFill>
              <a:effectLst/>
              <a:latin typeface="Arial" pitchFamily="34" charset="0"/>
              <a:ea typeface="Geneva" pitchFamily="1" charset="-128"/>
              <a:cs typeface="Geneva" charset="0"/>
            </a:endParaRPr>
          </a:p>
          <a:p>
            <a:endParaRPr lang="sv-SE" sz="1200" b="0" kern="1200" baseline="0" dirty="0" smtClean="0">
              <a:solidFill>
                <a:schemeClr val="tx1"/>
              </a:solidFill>
              <a:effectLst/>
              <a:latin typeface="Arial" pitchFamily="34" charset="0"/>
              <a:ea typeface="Geneva" pitchFamily="1" charset="-128"/>
              <a:cs typeface="Geneva" charset="0"/>
            </a:endParaRPr>
          </a:p>
          <a:p>
            <a:endParaRPr lang="sv-SE" sz="1200" b="0" kern="1200" baseline="0" dirty="0" smtClean="0">
              <a:solidFill>
                <a:schemeClr val="tx1"/>
              </a:solidFill>
              <a:effectLst/>
              <a:latin typeface="Arial" pitchFamily="34" charset="0"/>
              <a:ea typeface="Geneva" pitchFamily="1" charset="-128"/>
              <a:cs typeface="Geneva" charset="0"/>
            </a:endParaRPr>
          </a:p>
        </p:txBody>
      </p:sp>
      <p:sp>
        <p:nvSpPr>
          <p:cNvPr id="4" name="Platshållare för bildnummer 3"/>
          <p:cNvSpPr>
            <a:spLocks noGrp="1"/>
          </p:cNvSpPr>
          <p:nvPr>
            <p:ph type="sldNum" sz="quarter" idx="10"/>
          </p:nvPr>
        </p:nvSpPr>
        <p:spPr/>
        <p:txBody>
          <a:bodyPr/>
          <a:lstStyle/>
          <a:p>
            <a:pPr>
              <a:defRPr/>
            </a:pPr>
            <a:fld id="{3DE237F8-7095-47D1-AD93-B41ED59F381C}" type="slidenum">
              <a:rPr lang="sv-SE" smtClean="0"/>
              <a:pPr>
                <a:defRPr/>
              </a:pPr>
              <a:t>12</a:t>
            </a:fld>
            <a:endParaRPr lang="sv-SE"/>
          </a:p>
        </p:txBody>
      </p:sp>
    </p:spTree>
    <p:extLst>
      <p:ext uri="{BB962C8B-B14F-4D97-AF65-F5344CB8AC3E}">
        <p14:creationId xmlns:p14="http://schemas.microsoft.com/office/powerpoint/2010/main" val="15214460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1371600" y="1143000"/>
            <a:ext cx="4114800" cy="3086100"/>
          </a:xfrm>
        </p:spPr>
      </p:sp>
      <p:sp>
        <p:nvSpPr>
          <p:cNvPr id="3" name="Platshållare för anteckningar 2"/>
          <p:cNvSpPr>
            <a:spLocks noGrp="1"/>
          </p:cNvSpPr>
          <p:nvPr>
            <p:ph type="body" idx="1"/>
          </p:nvPr>
        </p:nvSpPr>
        <p:spPr/>
        <p:txBody>
          <a:bodyPr/>
          <a:lstStyle/>
          <a:p>
            <a:r>
              <a:rPr lang="sv-SE" sz="1200" b="1" kern="1200" dirty="0" smtClean="0">
                <a:solidFill>
                  <a:schemeClr val="tx1"/>
                </a:solidFill>
                <a:effectLst/>
                <a:latin typeface="Arial" pitchFamily="34" charset="0"/>
                <a:ea typeface="Geneva" pitchFamily="1" charset="-128"/>
                <a:cs typeface="Geneva" charset="0"/>
              </a:rPr>
              <a:t>Den digitala Stockholmaren idag</a:t>
            </a:r>
          </a:p>
          <a:p>
            <a:r>
              <a:rPr lang="sv-SE" sz="1200" b="1" kern="1200" dirty="0" smtClean="0">
                <a:solidFill>
                  <a:schemeClr val="tx1"/>
                </a:solidFill>
                <a:effectLst/>
                <a:latin typeface="Arial" pitchFamily="34" charset="0"/>
                <a:ea typeface="Geneva" pitchFamily="1" charset="-128"/>
                <a:cs typeface="Geneva" charset="0"/>
              </a:rPr>
              <a:t>Syfte:</a:t>
            </a:r>
            <a:r>
              <a:rPr lang="sv-SE" sz="1200" kern="1200" dirty="0" smtClean="0">
                <a:solidFill>
                  <a:schemeClr val="tx1"/>
                </a:solidFill>
                <a:effectLst/>
                <a:latin typeface="Arial" pitchFamily="34" charset="0"/>
                <a:ea typeface="Geneva" pitchFamily="1" charset="-128"/>
                <a:cs typeface="Geneva" charset="0"/>
              </a:rPr>
              <a:t> Visa att stockholmarna efterfrågar och använder digitala tjänster och verktyg.</a:t>
            </a:r>
          </a:p>
          <a:p>
            <a:pPr lvl="0"/>
            <a:r>
              <a:rPr lang="sv-SE" sz="1200" kern="1200" dirty="0" smtClean="0">
                <a:solidFill>
                  <a:schemeClr val="tx1"/>
                </a:solidFill>
                <a:effectLst/>
                <a:latin typeface="Arial" pitchFamily="34" charset="0"/>
                <a:ea typeface="Geneva" pitchFamily="1" charset="-128"/>
                <a:cs typeface="Geneva" charset="0"/>
              </a:rPr>
              <a:t>Det översta diagrammet visar ökningen av digitala läkarbesök i Stockholm (privata vårdgivare Dr Kry </a:t>
            </a:r>
            <a:r>
              <a:rPr lang="sv-SE" sz="1200" kern="1200" dirty="0" err="1" smtClean="0">
                <a:solidFill>
                  <a:schemeClr val="tx1"/>
                </a:solidFill>
                <a:effectLst/>
                <a:latin typeface="Arial" pitchFamily="34" charset="0"/>
                <a:ea typeface="Geneva" pitchFamily="1" charset="-128"/>
                <a:cs typeface="Geneva" charset="0"/>
              </a:rPr>
              <a:t>mfl</a:t>
            </a:r>
            <a:r>
              <a:rPr lang="sv-SE" sz="1200" kern="1200" dirty="0" smtClean="0">
                <a:solidFill>
                  <a:schemeClr val="tx1"/>
                </a:solidFill>
                <a:effectLst/>
                <a:latin typeface="Arial" pitchFamily="34" charset="0"/>
                <a:ea typeface="Geneva" pitchFamily="1" charset="-128"/>
                <a:cs typeface="Geneva" charset="0"/>
              </a:rPr>
              <a:t> aktörer), </a:t>
            </a:r>
          </a:p>
          <a:p>
            <a:pPr lvl="0"/>
            <a:r>
              <a:rPr lang="sv-SE" sz="1200" kern="1200" dirty="0" smtClean="0">
                <a:solidFill>
                  <a:schemeClr val="tx1"/>
                </a:solidFill>
                <a:effectLst/>
                <a:latin typeface="Arial" pitchFamily="34" charset="0"/>
                <a:ea typeface="Geneva" pitchFamily="1" charset="-128"/>
                <a:cs typeface="Geneva" charset="0"/>
              </a:rPr>
              <a:t>De mest använda tjänsterna på 1177</a:t>
            </a:r>
          </a:p>
          <a:p>
            <a:pPr lvl="0"/>
            <a:r>
              <a:rPr lang="en-US" sz="1200" kern="1200" dirty="0" err="1" smtClean="0">
                <a:solidFill>
                  <a:schemeClr val="tx1"/>
                </a:solidFill>
                <a:effectLst/>
                <a:latin typeface="Arial" pitchFamily="34" charset="0"/>
                <a:ea typeface="Geneva" pitchFamily="1" charset="-128"/>
                <a:cs typeface="Geneva" charset="0"/>
              </a:rPr>
              <a:t>Appen</a:t>
            </a:r>
            <a:r>
              <a:rPr lang="en-US" sz="1200" kern="1200" dirty="0" smtClean="0">
                <a:solidFill>
                  <a:schemeClr val="tx1"/>
                </a:solidFill>
                <a:effectLst/>
                <a:latin typeface="Arial" pitchFamily="34" charset="0"/>
                <a:ea typeface="Geneva" pitchFamily="1" charset="-128"/>
                <a:cs typeface="Geneva" charset="0"/>
              </a:rPr>
              <a:t> 1177, e-</a:t>
            </a:r>
            <a:r>
              <a:rPr lang="en-US" sz="1200" kern="1200" dirty="0" err="1" smtClean="0">
                <a:solidFill>
                  <a:schemeClr val="tx1"/>
                </a:solidFill>
                <a:effectLst/>
                <a:latin typeface="Arial" pitchFamily="34" charset="0"/>
                <a:ea typeface="Geneva" pitchFamily="1" charset="-128"/>
                <a:cs typeface="Geneva" charset="0"/>
              </a:rPr>
              <a:t>tjänster</a:t>
            </a:r>
            <a:endParaRPr lang="sv-SE" sz="1200" kern="1200" dirty="0" smtClean="0">
              <a:solidFill>
                <a:schemeClr val="tx1"/>
              </a:solidFill>
              <a:effectLst/>
              <a:latin typeface="Arial" pitchFamily="34" charset="0"/>
              <a:ea typeface="Geneva" pitchFamily="1" charset="-128"/>
              <a:cs typeface="Geneva" charset="0"/>
            </a:endParaRPr>
          </a:p>
          <a:p>
            <a:pPr lvl="0"/>
            <a:r>
              <a:rPr lang="sv-SE" sz="1200" kern="1200" dirty="0" err="1" smtClean="0">
                <a:solidFill>
                  <a:schemeClr val="tx1"/>
                </a:solidFill>
                <a:effectLst/>
                <a:latin typeface="Arial" pitchFamily="34" charset="0"/>
                <a:ea typeface="Geneva" pitchFamily="1" charset="-128"/>
                <a:cs typeface="Geneva" charset="0"/>
              </a:rPr>
              <a:t>Appen</a:t>
            </a:r>
            <a:r>
              <a:rPr lang="sv-SE" sz="1200" kern="1200" dirty="0" smtClean="0">
                <a:solidFill>
                  <a:schemeClr val="tx1"/>
                </a:solidFill>
                <a:effectLst/>
                <a:latin typeface="Arial" pitchFamily="34" charset="0"/>
                <a:ea typeface="Geneva" pitchFamily="1" charset="-128"/>
                <a:cs typeface="Geneva" charset="0"/>
              </a:rPr>
              <a:t> Alltid öppet (SLSO), I </a:t>
            </a:r>
            <a:r>
              <a:rPr lang="sv-SE" sz="1200" kern="1200" dirty="0" err="1" smtClean="0">
                <a:solidFill>
                  <a:schemeClr val="tx1"/>
                </a:solidFill>
                <a:effectLst/>
                <a:latin typeface="Arial" pitchFamily="34" charset="0"/>
                <a:ea typeface="Geneva" pitchFamily="1" charset="-128"/>
                <a:cs typeface="Geneva" charset="0"/>
              </a:rPr>
              <a:t>appen</a:t>
            </a:r>
            <a:r>
              <a:rPr lang="sv-SE" sz="1200" kern="1200" dirty="0" smtClean="0">
                <a:solidFill>
                  <a:schemeClr val="tx1"/>
                </a:solidFill>
                <a:effectLst/>
                <a:latin typeface="Arial" pitchFamily="34" charset="0"/>
                <a:ea typeface="Geneva" pitchFamily="1" charset="-128"/>
                <a:cs typeface="Geneva" charset="0"/>
              </a:rPr>
              <a:t> Alltid öppet kan patienter både boka videomöten och besök på mottagning (ett pilotprojekt i SLSO).  Liknande tjänster finns på flera sjukhus. Likt Kry.</a:t>
            </a:r>
            <a:endParaRPr lang="sv-SE" sz="1200" kern="1200" dirty="0">
              <a:solidFill>
                <a:schemeClr val="tx1"/>
              </a:solidFill>
              <a:effectLst/>
              <a:latin typeface="Arial" pitchFamily="34" charset="0"/>
              <a:ea typeface="Geneva" pitchFamily="1" charset="-128"/>
              <a:cs typeface="Geneva" charset="0"/>
            </a:endParaRPr>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59D1601-877F-4959-98B8-43F11BA93FFA}"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169909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sv-SE" sz="1200" b="1" kern="1200" dirty="0" smtClean="0">
                <a:solidFill>
                  <a:schemeClr val="tx1"/>
                </a:solidFill>
                <a:effectLst/>
                <a:latin typeface="Arial" pitchFamily="34" charset="0"/>
                <a:ea typeface="Geneva" pitchFamily="1" charset="-128"/>
                <a:cs typeface="Geneva" charset="0"/>
              </a:rPr>
              <a:t>Nu ska vi prata om Framtidens vårdinformationsmiljö.</a:t>
            </a:r>
          </a:p>
          <a:p>
            <a:pPr lvl="0"/>
            <a:endParaRPr lang="sv-SE" sz="1000" kern="1200" dirty="0" smtClean="0">
              <a:solidFill>
                <a:schemeClr val="tx1"/>
              </a:solidFill>
              <a:effectLst/>
              <a:latin typeface="Arial" pitchFamily="34" charset="0"/>
              <a:ea typeface="Geneva" pitchFamily="1" charset="-128"/>
              <a:cs typeface="Geneva" charset="0"/>
            </a:endParaRPr>
          </a:p>
        </p:txBody>
      </p:sp>
      <p:sp>
        <p:nvSpPr>
          <p:cNvPr id="4" name="Platshållare för bildnummer 3"/>
          <p:cNvSpPr>
            <a:spLocks noGrp="1"/>
          </p:cNvSpPr>
          <p:nvPr>
            <p:ph type="sldNum" sz="quarter" idx="10"/>
          </p:nvPr>
        </p:nvSpPr>
        <p:spPr/>
        <p:txBody>
          <a:bodyPr/>
          <a:lstStyle/>
          <a:p>
            <a:pPr>
              <a:defRPr/>
            </a:pPr>
            <a:fld id="{3DE237F8-7095-47D1-AD93-B41ED59F381C}" type="slidenum">
              <a:rPr lang="sv-SE" smtClean="0"/>
              <a:pPr>
                <a:defRPr/>
              </a:pPr>
              <a:t>14</a:t>
            </a:fld>
            <a:endParaRPr lang="sv-SE"/>
          </a:p>
        </p:txBody>
      </p:sp>
    </p:spTree>
    <p:extLst>
      <p:ext uri="{BB962C8B-B14F-4D97-AF65-F5344CB8AC3E}">
        <p14:creationId xmlns:p14="http://schemas.microsoft.com/office/powerpoint/2010/main" val="28695392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sv-SE" b="1" baseline="0" dirty="0" smtClean="0"/>
              <a:t>Syfte:</a:t>
            </a:r>
          </a:p>
          <a:p>
            <a:pPr marL="0" marR="0" lvl="0" indent="0" algn="l" defTabSz="914400" rtl="0" eaLnBrk="0" fontAlgn="base" latinLnBrk="0" hangingPunct="0">
              <a:lnSpc>
                <a:spcPct val="100000"/>
              </a:lnSpc>
              <a:spcBef>
                <a:spcPct val="30000"/>
              </a:spcBef>
              <a:spcAft>
                <a:spcPct val="0"/>
              </a:spcAft>
              <a:buClrTx/>
              <a:buSzTx/>
              <a:buFontTx/>
              <a:buNone/>
              <a:tabLst/>
              <a:defRPr/>
            </a:pPr>
            <a:r>
              <a:rPr lang="sv-SE" baseline="0" dirty="0" smtClean="0"/>
              <a:t>Ge en introduktion till FVM.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sv-SE" baseline="0" dirty="0" smtClean="0"/>
          </a:p>
          <a:p>
            <a:pPr marL="0" marR="0" lvl="0" indent="0" algn="l" defTabSz="914400" rtl="0" eaLnBrk="0" fontAlgn="base" latinLnBrk="0" hangingPunct="0">
              <a:lnSpc>
                <a:spcPct val="100000"/>
              </a:lnSpc>
              <a:spcBef>
                <a:spcPct val="30000"/>
              </a:spcBef>
              <a:spcAft>
                <a:spcPct val="0"/>
              </a:spcAft>
              <a:buClrTx/>
              <a:buSzTx/>
              <a:buFontTx/>
              <a:buNone/>
              <a:tabLst/>
              <a:defRPr/>
            </a:pPr>
            <a:r>
              <a:rPr lang="sv-SE" b="1" baseline="0" dirty="0" smtClean="0"/>
              <a:t>Genomförande:</a:t>
            </a:r>
          </a:p>
          <a:p>
            <a:pPr marL="0" marR="0" lvl="0" indent="0" algn="l" defTabSz="914400" rtl="0" eaLnBrk="0" fontAlgn="base" latinLnBrk="0" hangingPunct="0">
              <a:lnSpc>
                <a:spcPct val="100000"/>
              </a:lnSpc>
              <a:spcBef>
                <a:spcPct val="30000"/>
              </a:spcBef>
              <a:spcAft>
                <a:spcPct val="0"/>
              </a:spcAft>
              <a:buClrTx/>
              <a:buSzTx/>
              <a:buFontTx/>
              <a:buNone/>
              <a:tabLst/>
              <a:defRPr/>
            </a:pPr>
            <a:r>
              <a:rPr lang="sv-SE" baseline="0" dirty="0" smtClean="0"/>
              <a:t>Starta filmen i presentationsläget,  för muspekaren till det nedre vänstra hörnet så dyker play-knappen upp.</a:t>
            </a:r>
          </a:p>
          <a:p>
            <a:pPr marL="0" marR="0" lvl="0" indent="0" algn="l" defTabSz="914400" rtl="0" eaLnBrk="0" fontAlgn="base" latinLnBrk="0" hangingPunct="0">
              <a:lnSpc>
                <a:spcPct val="100000"/>
              </a:lnSpc>
              <a:spcBef>
                <a:spcPct val="30000"/>
              </a:spcBef>
              <a:spcAft>
                <a:spcPct val="0"/>
              </a:spcAft>
              <a:buClrTx/>
              <a:buSzTx/>
              <a:buFontTx/>
              <a:buNone/>
              <a:tabLst/>
              <a:defRPr/>
            </a:pPr>
            <a:r>
              <a:rPr lang="sv-SE" baseline="0" dirty="0" smtClean="0"/>
              <a:t>Filmen är sparad i presentationen. Det finns även en länk till Youtube: </a:t>
            </a:r>
            <a:r>
              <a:rPr lang="sv-SE" sz="1200" u="sng" kern="1200" dirty="0" smtClean="0">
                <a:solidFill>
                  <a:schemeClr val="tx1"/>
                </a:solidFill>
                <a:effectLst/>
                <a:latin typeface="Arial" pitchFamily="34" charset="0"/>
                <a:ea typeface="Geneva" pitchFamily="1" charset="-128"/>
                <a:cs typeface="Geneva" charset="0"/>
                <a:hlinkClick r:id="rId3"/>
              </a:rPr>
              <a:t>https://www.youtube.com/watch?v=vSxIzSsAqHc</a:t>
            </a:r>
            <a:r>
              <a:rPr lang="sv-SE" sz="1200" kern="1200" dirty="0" smtClean="0">
                <a:solidFill>
                  <a:schemeClr val="tx1"/>
                </a:solidFill>
                <a:effectLst/>
                <a:latin typeface="Arial" pitchFamily="34" charset="0"/>
                <a:ea typeface="Geneva" pitchFamily="1" charset="-128"/>
                <a:cs typeface="Geneva" charset="0"/>
              </a:rPr>
              <a:t>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sv-SE" baseline="0" dirty="0" smtClean="0"/>
          </a:p>
          <a:p>
            <a:pPr marL="0" marR="0" lvl="0" indent="0" algn="l" defTabSz="914400" rtl="0" eaLnBrk="0" fontAlgn="base" latinLnBrk="0" hangingPunct="0">
              <a:lnSpc>
                <a:spcPct val="100000"/>
              </a:lnSpc>
              <a:spcBef>
                <a:spcPct val="30000"/>
              </a:spcBef>
              <a:spcAft>
                <a:spcPct val="0"/>
              </a:spcAft>
              <a:buClrTx/>
              <a:buSzTx/>
              <a:buFontTx/>
              <a:buNone/>
              <a:tabLst/>
              <a:defRPr/>
            </a:pPr>
            <a:endParaRPr lang="sv-SE" baseline="0" dirty="0" smtClean="0"/>
          </a:p>
          <a:p>
            <a:pPr marL="0" marR="0" lvl="0" indent="0" algn="l" defTabSz="914400" rtl="0" eaLnBrk="0" fontAlgn="base" latinLnBrk="0" hangingPunct="0">
              <a:lnSpc>
                <a:spcPct val="100000"/>
              </a:lnSpc>
              <a:spcBef>
                <a:spcPct val="30000"/>
              </a:spcBef>
              <a:spcAft>
                <a:spcPct val="0"/>
              </a:spcAft>
              <a:buClrTx/>
              <a:buSzTx/>
              <a:buFontTx/>
              <a:buNone/>
              <a:tabLst/>
              <a:defRPr/>
            </a:pPr>
            <a:r>
              <a:rPr lang="sv-SE" b="1" baseline="0" dirty="0" smtClean="0"/>
              <a:t>Innehåll: </a:t>
            </a:r>
          </a:p>
          <a:p>
            <a:pPr marL="0" marR="0" lvl="0" indent="0" algn="l" defTabSz="914400" rtl="0" eaLnBrk="0" fontAlgn="base" latinLnBrk="0" hangingPunct="0">
              <a:lnSpc>
                <a:spcPct val="100000"/>
              </a:lnSpc>
              <a:spcBef>
                <a:spcPct val="30000"/>
              </a:spcBef>
              <a:spcAft>
                <a:spcPct val="0"/>
              </a:spcAft>
              <a:buClrTx/>
              <a:buSzTx/>
              <a:buFontTx/>
              <a:buNone/>
              <a:tabLst/>
              <a:defRPr/>
            </a:pPr>
            <a:r>
              <a:rPr lang="sv-SE" baseline="0" dirty="0" smtClean="0"/>
              <a:t>Animerad introduktionsfilm från FVM. Text finns i separat Word dokument.</a:t>
            </a:r>
            <a:endParaRPr lang="sv-SE" dirty="0" smtClean="0"/>
          </a:p>
          <a:p>
            <a:endParaRPr lang="sv-SE" dirty="0"/>
          </a:p>
        </p:txBody>
      </p:sp>
      <p:sp>
        <p:nvSpPr>
          <p:cNvPr id="4" name="Platshållare för bildnummer 3"/>
          <p:cNvSpPr>
            <a:spLocks noGrp="1"/>
          </p:cNvSpPr>
          <p:nvPr>
            <p:ph type="sldNum" sz="quarter" idx="10"/>
          </p:nvPr>
        </p:nvSpPr>
        <p:spPr/>
        <p:txBody>
          <a:bodyPr/>
          <a:lstStyle/>
          <a:p>
            <a:pPr>
              <a:defRPr/>
            </a:pPr>
            <a:fld id="{3DE237F8-7095-47D1-AD93-B41ED59F381C}" type="slidenum">
              <a:rPr lang="sv-SE" smtClean="0"/>
              <a:pPr>
                <a:defRPr/>
              </a:pPr>
              <a:t>15</a:t>
            </a:fld>
            <a:endParaRPr lang="sv-SE"/>
          </a:p>
        </p:txBody>
      </p:sp>
    </p:spTree>
    <p:extLst>
      <p:ext uri="{BB962C8B-B14F-4D97-AF65-F5344CB8AC3E}">
        <p14:creationId xmlns:p14="http://schemas.microsoft.com/office/powerpoint/2010/main" val="2701775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1" kern="1200" dirty="0" smtClean="0">
                <a:solidFill>
                  <a:schemeClr val="tx1"/>
                </a:solidFill>
                <a:effectLst/>
                <a:latin typeface="Arial" pitchFamily="34" charset="0"/>
                <a:ea typeface="Geneva" pitchFamily="1" charset="-128"/>
                <a:cs typeface="Geneva" charset="0"/>
              </a:rPr>
              <a:t>Syfte med FVM</a:t>
            </a:r>
          </a:p>
          <a:p>
            <a:r>
              <a:rPr lang="sv-SE" sz="1200" b="1" kern="1200" dirty="0" smtClean="0">
                <a:solidFill>
                  <a:schemeClr val="tx1"/>
                </a:solidFill>
                <a:effectLst/>
                <a:latin typeface="Arial" pitchFamily="34" charset="0"/>
                <a:ea typeface="Geneva" pitchFamily="1" charset="-128"/>
                <a:cs typeface="Geneva" charset="0"/>
              </a:rPr>
              <a:t> </a:t>
            </a:r>
            <a:endParaRPr lang="sv-SE" sz="1200" kern="1200" dirty="0" smtClean="0">
              <a:solidFill>
                <a:schemeClr val="tx1"/>
              </a:solidFill>
              <a:effectLst/>
              <a:latin typeface="Arial" pitchFamily="34" charset="0"/>
              <a:ea typeface="Geneva" pitchFamily="1" charset="-128"/>
              <a:cs typeface="Geneva" charset="0"/>
            </a:endParaRPr>
          </a:p>
          <a:p>
            <a:r>
              <a:rPr lang="sv-SE" sz="1200" b="1" kern="1200" dirty="0" smtClean="0">
                <a:solidFill>
                  <a:schemeClr val="tx1"/>
                </a:solidFill>
                <a:effectLst/>
                <a:latin typeface="Arial" pitchFamily="34" charset="0"/>
                <a:ea typeface="Geneva" pitchFamily="1" charset="-128"/>
                <a:cs typeface="Geneva" charset="0"/>
              </a:rPr>
              <a:t>Hjälptext:</a:t>
            </a:r>
            <a:endParaRPr lang="sv-SE" sz="1200" kern="1200" dirty="0" smtClean="0">
              <a:solidFill>
                <a:schemeClr val="tx1"/>
              </a:solidFill>
              <a:effectLst/>
              <a:latin typeface="Arial" pitchFamily="34" charset="0"/>
              <a:ea typeface="Geneva" pitchFamily="1" charset="-128"/>
              <a:cs typeface="Geneva" charset="0"/>
            </a:endParaRPr>
          </a:p>
          <a:p>
            <a:r>
              <a:rPr lang="sv-SE" sz="1200" kern="1200" dirty="0" smtClean="0">
                <a:solidFill>
                  <a:schemeClr val="tx1"/>
                </a:solidFill>
                <a:effectLst/>
                <a:latin typeface="Arial" pitchFamily="34" charset="0"/>
                <a:ea typeface="Geneva" pitchFamily="1" charset="-128"/>
                <a:cs typeface="Geneva" charset="0"/>
              </a:rPr>
              <a:t>Läs texten och betona orden i fetstil. </a:t>
            </a:r>
          </a:p>
          <a:p>
            <a:r>
              <a:rPr lang="sv-SE" sz="1200" kern="1200" dirty="0" smtClean="0">
                <a:solidFill>
                  <a:schemeClr val="tx1"/>
                </a:solidFill>
                <a:effectLst/>
                <a:latin typeface="Arial" pitchFamily="34" charset="0"/>
                <a:ea typeface="Geneva" pitchFamily="1" charset="-128"/>
                <a:cs typeface="Geneva" charset="0"/>
              </a:rPr>
              <a:t>Det innebär alltså att vi genom den nya vårdinformationsmiljön ska kunna:</a:t>
            </a:r>
          </a:p>
          <a:p>
            <a:pPr lvl="0"/>
            <a:r>
              <a:rPr lang="sv-SE" sz="1200" kern="1200" dirty="0" smtClean="0">
                <a:solidFill>
                  <a:schemeClr val="tx1"/>
                </a:solidFill>
                <a:effectLst/>
                <a:latin typeface="Arial" pitchFamily="34" charset="0"/>
                <a:ea typeface="Geneva" pitchFamily="1" charset="-128"/>
                <a:cs typeface="Geneva" charset="0"/>
              </a:rPr>
              <a:t>få de digitala verktyg vi behöver</a:t>
            </a:r>
          </a:p>
          <a:p>
            <a:pPr lvl="0"/>
            <a:r>
              <a:rPr lang="sv-SE" sz="1200" kern="1200" dirty="0" smtClean="0">
                <a:solidFill>
                  <a:schemeClr val="tx1"/>
                </a:solidFill>
                <a:effectLst/>
                <a:latin typeface="Arial" pitchFamily="34" charset="0"/>
                <a:ea typeface="Geneva" pitchFamily="1" charset="-128"/>
                <a:cs typeface="Geneva" charset="0"/>
              </a:rPr>
              <a:t>arbeta med verksamhetsutveckling på ett bättre sätt</a:t>
            </a:r>
          </a:p>
          <a:p>
            <a:pPr lvl="0"/>
            <a:r>
              <a:rPr lang="sv-SE" sz="1200" kern="1200" dirty="0" smtClean="0">
                <a:solidFill>
                  <a:schemeClr val="tx1"/>
                </a:solidFill>
                <a:effectLst/>
                <a:latin typeface="Arial" pitchFamily="34" charset="0"/>
                <a:ea typeface="Geneva" pitchFamily="1" charset="-128"/>
                <a:cs typeface="Geneva" charset="0"/>
              </a:rPr>
              <a:t>få större möjlighet att samarbeta med andra vårdinstanser </a:t>
            </a:r>
          </a:p>
          <a:p>
            <a:r>
              <a:rPr lang="sv-SE" sz="1200" kern="1200" dirty="0" smtClean="0">
                <a:solidFill>
                  <a:schemeClr val="tx1"/>
                </a:solidFill>
                <a:effectLst/>
                <a:latin typeface="Arial" pitchFamily="34" charset="0"/>
                <a:ea typeface="Geneva" pitchFamily="1" charset="-128"/>
                <a:cs typeface="Geneva" charset="0"/>
              </a:rPr>
              <a:t> </a:t>
            </a:r>
          </a:p>
          <a:p>
            <a:r>
              <a:rPr lang="sv-SE" sz="1200" kern="1200" dirty="0" err="1" smtClean="0">
                <a:solidFill>
                  <a:schemeClr val="tx1"/>
                </a:solidFill>
                <a:effectLst/>
                <a:latin typeface="Arial" pitchFamily="34" charset="0"/>
                <a:ea typeface="Geneva" pitchFamily="1" charset="-128"/>
                <a:cs typeface="Geneva" charset="0"/>
              </a:rPr>
              <a:t>Hjälpetxt</a:t>
            </a:r>
            <a:r>
              <a:rPr lang="sv-SE" sz="1200" kern="1200" dirty="0" smtClean="0">
                <a:solidFill>
                  <a:schemeClr val="tx1"/>
                </a:solidFill>
                <a:effectLst/>
                <a:latin typeface="Arial" pitchFamily="34" charset="0"/>
                <a:ea typeface="Geneva" pitchFamily="1" charset="-128"/>
                <a:cs typeface="Geneva" charset="0"/>
              </a:rPr>
              <a:t>:</a:t>
            </a:r>
          </a:p>
          <a:p>
            <a:r>
              <a:rPr lang="sv-SE" sz="1200" kern="1200" dirty="0" smtClean="0">
                <a:solidFill>
                  <a:schemeClr val="tx1"/>
                </a:solidFill>
                <a:effectLst/>
                <a:latin typeface="Arial" pitchFamily="34" charset="0"/>
                <a:ea typeface="Geneva" pitchFamily="1" charset="-128"/>
                <a:cs typeface="Geneva" charset="0"/>
              </a:rPr>
              <a:t>Vad är </a:t>
            </a:r>
            <a:r>
              <a:rPr lang="sv-SE" sz="1200" b="1" kern="1200" dirty="0" smtClean="0">
                <a:solidFill>
                  <a:schemeClr val="tx1"/>
                </a:solidFill>
                <a:effectLst/>
                <a:latin typeface="Arial" pitchFamily="34" charset="0"/>
                <a:ea typeface="Geneva" pitchFamily="1" charset="-128"/>
                <a:cs typeface="Geneva" charset="0"/>
              </a:rPr>
              <a:t>egenägd vård</a:t>
            </a:r>
            <a:r>
              <a:rPr lang="sv-SE" sz="1200" kern="1200" dirty="0" smtClean="0">
                <a:solidFill>
                  <a:schemeClr val="tx1"/>
                </a:solidFill>
                <a:effectLst/>
                <a:latin typeface="Arial" pitchFamily="34" charset="0"/>
                <a:ea typeface="Geneva" pitchFamily="1" charset="-128"/>
                <a:cs typeface="Geneva" charset="0"/>
              </a:rPr>
              <a:t>? SLL-ägda verksamheter. Exempel på det är: Ambulanssjukvården i Stockholm, Danderyds sjukhus, S:t Eriks Ögonsjukhus, Stockholm Care, Södersjukhuset, Södertälje sjukhus, </a:t>
            </a:r>
            <a:r>
              <a:rPr lang="sv-SE" sz="1200" kern="1200" dirty="0" err="1" smtClean="0">
                <a:solidFill>
                  <a:schemeClr val="tx1"/>
                </a:solidFill>
                <a:effectLst/>
                <a:latin typeface="Arial" pitchFamily="34" charset="0"/>
                <a:ea typeface="Geneva" pitchFamily="1" charset="-128"/>
                <a:cs typeface="Geneva" charset="0"/>
              </a:rPr>
              <a:t>TioHundra</a:t>
            </a:r>
            <a:r>
              <a:rPr lang="sv-SE" sz="1200" kern="1200" dirty="0" smtClean="0">
                <a:solidFill>
                  <a:schemeClr val="tx1"/>
                </a:solidFill>
                <a:effectLst/>
                <a:latin typeface="Arial" pitchFamily="34" charset="0"/>
                <a:ea typeface="Geneva" pitchFamily="1" charset="-128"/>
                <a:cs typeface="Geneva" charset="0"/>
              </a:rPr>
              <a:t>. </a:t>
            </a:r>
          </a:p>
          <a:p>
            <a:r>
              <a:rPr lang="sv-SE" sz="1200" kern="1200" dirty="0" smtClean="0">
                <a:solidFill>
                  <a:schemeClr val="tx1"/>
                </a:solidFill>
                <a:effectLst/>
                <a:latin typeface="Arial" pitchFamily="34" charset="0"/>
                <a:ea typeface="Geneva" pitchFamily="1" charset="-128"/>
                <a:cs typeface="Geneva" charset="0"/>
              </a:rPr>
              <a:t>Vad är </a:t>
            </a:r>
            <a:r>
              <a:rPr lang="sv-SE" sz="1200" b="1" kern="1200" dirty="0" smtClean="0">
                <a:solidFill>
                  <a:schemeClr val="tx1"/>
                </a:solidFill>
                <a:effectLst/>
                <a:latin typeface="Arial" pitchFamily="34" charset="0"/>
                <a:ea typeface="Geneva" pitchFamily="1" charset="-128"/>
                <a:cs typeface="Geneva" charset="0"/>
              </a:rPr>
              <a:t>nätverkssjukvård</a:t>
            </a:r>
            <a:r>
              <a:rPr lang="sv-SE" sz="1200" kern="1200" dirty="0" smtClean="0">
                <a:solidFill>
                  <a:schemeClr val="tx1"/>
                </a:solidFill>
                <a:effectLst/>
                <a:latin typeface="Arial" pitchFamily="34" charset="0"/>
                <a:ea typeface="Geneva" pitchFamily="1" charset="-128"/>
                <a:cs typeface="Geneva" charset="0"/>
              </a:rPr>
              <a:t>? Det innebär att vårdgivare samarbetar med patienten i centrum. Patients hälsa är i fokus vid varje möte med vården. Kunskap och information delas inom nätverkssjukvården för att säkra kvalitet och patientsäkerhet. På så sätt tar alla ansvar för att patienten får rätt vård i rätt tid, på rätt plats.</a:t>
            </a:r>
          </a:p>
          <a:p>
            <a:pPr marL="0" indent="0">
              <a:buFontTx/>
              <a:buNone/>
            </a:pPr>
            <a:endParaRPr lang="sv-SE" dirty="0"/>
          </a:p>
        </p:txBody>
      </p:sp>
      <p:sp>
        <p:nvSpPr>
          <p:cNvPr id="4" name="Platshållare för bildnummer 3"/>
          <p:cNvSpPr>
            <a:spLocks noGrp="1"/>
          </p:cNvSpPr>
          <p:nvPr>
            <p:ph type="sldNum" sz="quarter" idx="10"/>
          </p:nvPr>
        </p:nvSpPr>
        <p:spPr/>
        <p:txBody>
          <a:bodyPr/>
          <a:lstStyle/>
          <a:p>
            <a:pPr>
              <a:defRPr/>
            </a:pPr>
            <a:fld id="{3DE237F8-7095-47D1-AD93-B41ED59F381C}" type="slidenum">
              <a:rPr lang="sv-SE" smtClean="0"/>
              <a:pPr>
                <a:defRPr/>
              </a:pPr>
              <a:t>16</a:t>
            </a:fld>
            <a:endParaRPr lang="sv-SE"/>
          </a:p>
        </p:txBody>
      </p:sp>
    </p:spTree>
    <p:extLst>
      <p:ext uri="{BB962C8B-B14F-4D97-AF65-F5344CB8AC3E}">
        <p14:creationId xmlns:p14="http://schemas.microsoft.com/office/powerpoint/2010/main" val="10948921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935038" y="739775"/>
            <a:ext cx="4927600" cy="3695700"/>
          </a:xfrm>
        </p:spPr>
      </p:sp>
      <p:sp>
        <p:nvSpPr>
          <p:cNvPr id="3" name="Platshållare för anteckningar 2"/>
          <p:cNvSpPr>
            <a:spLocks noGrp="1"/>
          </p:cNvSpPr>
          <p:nvPr>
            <p:ph type="body" idx="1"/>
          </p:nvPr>
        </p:nvSpPr>
        <p:spPr/>
        <p:txBody>
          <a:bodyPr/>
          <a:lstStyle/>
          <a:p>
            <a:r>
              <a:rPr lang="sv-SE" sz="1200" b="1" kern="1200" dirty="0" smtClean="0">
                <a:solidFill>
                  <a:schemeClr val="tx1"/>
                </a:solidFill>
                <a:effectLst/>
                <a:latin typeface="Arial" pitchFamily="34" charset="0"/>
                <a:ea typeface="Geneva" pitchFamily="1" charset="-128"/>
                <a:cs typeface="Geneva" charset="0"/>
              </a:rPr>
              <a:t>Effektmål med FVM</a:t>
            </a:r>
          </a:p>
          <a:p>
            <a:r>
              <a:rPr lang="sv-SE" sz="1200" kern="1200" dirty="0" smtClean="0">
                <a:solidFill>
                  <a:schemeClr val="tx1"/>
                </a:solidFill>
                <a:effectLst/>
                <a:latin typeface="Arial" pitchFamily="34" charset="0"/>
                <a:ea typeface="Geneva" pitchFamily="1" charset="-128"/>
                <a:cs typeface="Geneva" charset="0"/>
              </a:rPr>
              <a:t>Effektmål=Den effekt som förväntas komma ut ur ett projekt eller arbete. Vad vill vi uppnå för effekt med FVM, vilket är målet ? </a:t>
            </a:r>
          </a:p>
          <a:p>
            <a:r>
              <a:rPr lang="sv-SE" sz="1200" kern="1200" dirty="0" smtClean="0">
                <a:solidFill>
                  <a:schemeClr val="tx1"/>
                </a:solidFill>
                <a:effectLst/>
                <a:latin typeface="Arial" pitchFamily="34" charset="0"/>
                <a:ea typeface="Geneva" pitchFamily="1" charset="-128"/>
                <a:cs typeface="Geneva" charset="0"/>
              </a:rPr>
              <a:t> </a:t>
            </a:r>
          </a:p>
          <a:p>
            <a:r>
              <a:rPr lang="sv-SE" sz="1200" kern="1200" dirty="0" smtClean="0">
                <a:solidFill>
                  <a:schemeClr val="tx1"/>
                </a:solidFill>
                <a:effectLst/>
                <a:latin typeface="Arial" pitchFamily="34" charset="0"/>
                <a:ea typeface="Geneva" pitchFamily="1" charset="-128"/>
                <a:cs typeface="Geneva" charset="0"/>
              </a:rPr>
              <a:t>Läs upp bilden och klicka fram text i höga rutan. Läs texten.</a:t>
            </a:r>
          </a:p>
          <a:p>
            <a:r>
              <a:rPr lang="sv-SE" sz="1200" kern="1200" dirty="0" smtClean="0">
                <a:solidFill>
                  <a:schemeClr val="tx1"/>
                </a:solidFill>
                <a:effectLst/>
                <a:latin typeface="Arial" pitchFamily="34" charset="0"/>
                <a:ea typeface="Geneva" pitchFamily="1" charset="-128"/>
                <a:cs typeface="Geneva" charset="0"/>
              </a:rPr>
              <a:t> </a:t>
            </a:r>
          </a:p>
          <a:p>
            <a:r>
              <a:rPr lang="sv-SE" sz="1200" b="1" kern="1200" dirty="0" smtClean="0">
                <a:solidFill>
                  <a:schemeClr val="tx1"/>
                </a:solidFill>
                <a:effectLst/>
                <a:latin typeface="Arial" pitchFamily="34" charset="0"/>
                <a:ea typeface="Geneva" pitchFamily="1" charset="-128"/>
                <a:cs typeface="Geneva" charset="0"/>
              </a:rPr>
              <a:t>Hjälptext</a:t>
            </a:r>
            <a:r>
              <a:rPr lang="sv-SE" sz="1200" kern="1200" dirty="0" smtClean="0">
                <a:solidFill>
                  <a:schemeClr val="tx1"/>
                </a:solidFill>
                <a:effectLst/>
                <a:latin typeface="Arial" pitchFamily="34" charset="0"/>
                <a:ea typeface="Geneva" pitchFamily="1" charset="-128"/>
                <a:cs typeface="Geneva" charset="0"/>
              </a:rPr>
              <a:t>: Verksamheterna tar fram mätbara mål gemensamt, exempel:</a:t>
            </a:r>
          </a:p>
          <a:p>
            <a:pPr lvl="0"/>
            <a:r>
              <a:rPr lang="sv-SE" sz="1200" kern="1200" dirty="0" smtClean="0">
                <a:solidFill>
                  <a:schemeClr val="tx1"/>
                </a:solidFill>
                <a:effectLst/>
                <a:latin typeface="Arial" pitchFamily="34" charset="0"/>
                <a:ea typeface="Geneva" pitchFamily="1" charset="-128"/>
                <a:cs typeface="Geneva" charset="0"/>
              </a:rPr>
              <a:t>Hur mycket tid tjänar vårdens medarbetare på minskad administrativ belastning jämfört med hur det var innan programmets (FVM:s) införande? </a:t>
            </a:r>
          </a:p>
          <a:p>
            <a:pPr lvl="0"/>
            <a:r>
              <a:rPr lang="sv-SE" sz="1200" kern="1200" dirty="0" smtClean="0">
                <a:solidFill>
                  <a:schemeClr val="tx1"/>
                </a:solidFill>
                <a:effectLst/>
                <a:latin typeface="Arial" pitchFamily="34" charset="0"/>
                <a:ea typeface="Geneva" pitchFamily="1" charset="-128"/>
                <a:cs typeface="Geneva" charset="0"/>
              </a:rPr>
              <a:t>Hur många digitala bokningar görs av patienterna före och efter programmets (FVM:s) införande.</a:t>
            </a:r>
          </a:p>
          <a:p>
            <a:endParaRPr lang="sv-SE" sz="1000" baseline="0" dirty="0" smtClean="0"/>
          </a:p>
          <a:p>
            <a:endParaRPr lang="sv-SE" sz="1000" baseline="0" dirty="0" smtClean="0"/>
          </a:p>
          <a:p>
            <a:endParaRPr lang="sv-SE" sz="1000" baseline="0" dirty="0" smtClean="0"/>
          </a:p>
        </p:txBody>
      </p:sp>
    </p:spTree>
    <p:extLst>
      <p:ext uri="{BB962C8B-B14F-4D97-AF65-F5344CB8AC3E}">
        <p14:creationId xmlns:p14="http://schemas.microsoft.com/office/powerpoint/2010/main" val="19467410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1" kern="1200" dirty="0" smtClean="0">
                <a:solidFill>
                  <a:schemeClr val="tx1"/>
                </a:solidFill>
                <a:effectLst/>
                <a:latin typeface="Arial" pitchFamily="34" charset="0"/>
                <a:ea typeface="Geneva" pitchFamily="1" charset="-128"/>
                <a:cs typeface="Geneva" charset="0"/>
              </a:rPr>
              <a:t>Vi utvecklar Framtidens vårdinformationsmiljö tillsammans för patienten</a:t>
            </a:r>
          </a:p>
          <a:p>
            <a:r>
              <a:rPr lang="sv-SE" sz="1200" kern="1200" dirty="0" smtClean="0">
                <a:solidFill>
                  <a:schemeClr val="tx1"/>
                </a:solidFill>
                <a:effectLst/>
                <a:latin typeface="Arial" pitchFamily="34" charset="0"/>
                <a:ea typeface="Geneva" pitchFamily="1" charset="-128"/>
                <a:cs typeface="Geneva" charset="0"/>
              </a:rPr>
              <a:t> </a:t>
            </a:r>
          </a:p>
          <a:p>
            <a:r>
              <a:rPr lang="sv-SE" sz="1200" b="1" kern="1200" dirty="0" smtClean="0">
                <a:solidFill>
                  <a:schemeClr val="tx1"/>
                </a:solidFill>
                <a:effectLst/>
                <a:latin typeface="Arial" pitchFamily="34" charset="0"/>
                <a:ea typeface="Geneva" pitchFamily="1" charset="-128"/>
                <a:cs typeface="Geneva" charset="0"/>
              </a:rPr>
              <a:t>Syfte: </a:t>
            </a:r>
            <a:endParaRPr lang="sv-SE" sz="1200" kern="1200" dirty="0" smtClean="0">
              <a:solidFill>
                <a:schemeClr val="tx1"/>
              </a:solidFill>
              <a:effectLst/>
              <a:latin typeface="Arial" pitchFamily="34" charset="0"/>
              <a:ea typeface="Geneva" pitchFamily="1" charset="-128"/>
              <a:cs typeface="Geneva" charset="0"/>
            </a:endParaRPr>
          </a:p>
          <a:p>
            <a:r>
              <a:rPr lang="sv-SE" sz="1200" kern="1200" dirty="0" smtClean="0">
                <a:solidFill>
                  <a:schemeClr val="tx1"/>
                </a:solidFill>
                <a:effectLst/>
                <a:latin typeface="Arial" pitchFamily="34" charset="0"/>
                <a:ea typeface="Geneva" pitchFamily="1" charset="-128"/>
                <a:cs typeface="Geneva" charset="0"/>
              </a:rPr>
              <a:t>Visa att det är första gången som alla i landstinget utvecklar vårdinformationsmiljön tillsammans</a:t>
            </a:r>
          </a:p>
          <a:p>
            <a:r>
              <a:rPr lang="sv-SE" sz="1200" kern="1200" dirty="0" smtClean="0">
                <a:solidFill>
                  <a:schemeClr val="tx1"/>
                </a:solidFill>
                <a:effectLst/>
                <a:latin typeface="Arial" pitchFamily="34" charset="0"/>
                <a:ea typeface="Geneva" pitchFamily="1" charset="-128"/>
                <a:cs typeface="Geneva" charset="0"/>
              </a:rPr>
              <a:t> </a:t>
            </a:r>
          </a:p>
          <a:p>
            <a:r>
              <a:rPr lang="sv-SE" sz="1200" kern="1200" dirty="0" smtClean="0">
                <a:solidFill>
                  <a:schemeClr val="tx1"/>
                </a:solidFill>
                <a:effectLst/>
                <a:latin typeface="Arial" pitchFamily="34" charset="0"/>
                <a:ea typeface="Geneva" pitchFamily="1" charset="-128"/>
                <a:cs typeface="Geneva" charset="0"/>
              </a:rPr>
              <a:t>Bilden är animerad</a:t>
            </a:r>
          </a:p>
          <a:p>
            <a:r>
              <a:rPr lang="sv-SE" sz="1200" kern="1200" dirty="0" smtClean="0">
                <a:solidFill>
                  <a:schemeClr val="tx1"/>
                </a:solidFill>
                <a:effectLst/>
                <a:latin typeface="Arial" pitchFamily="34" charset="0"/>
                <a:ea typeface="Geneva" pitchFamily="1" charset="-128"/>
                <a:cs typeface="Geneva" charset="0"/>
              </a:rPr>
              <a:t>Vilka är det som ligger bakom arbetet med Framtidens vårdinformationsmiljö. Jo, det är samtliga av SLLs hälso- och sjukvårds verksamheter. Det är SLSO, Karolinska, Danderyd, </a:t>
            </a:r>
            <a:r>
              <a:rPr lang="sv-SE" sz="1200" kern="1200" dirty="0" err="1" smtClean="0">
                <a:solidFill>
                  <a:schemeClr val="tx1"/>
                </a:solidFill>
                <a:effectLst/>
                <a:latin typeface="Arial" pitchFamily="34" charset="0"/>
                <a:ea typeface="Geneva" pitchFamily="1" charset="-128"/>
                <a:cs typeface="Geneva" charset="0"/>
              </a:rPr>
              <a:t>SöS</a:t>
            </a:r>
            <a:r>
              <a:rPr lang="sv-SE" sz="1200" kern="1200" dirty="0" smtClean="0">
                <a:solidFill>
                  <a:schemeClr val="tx1"/>
                </a:solidFill>
                <a:effectLst/>
                <a:latin typeface="Arial" pitchFamily="34" charset="0"/>
                <a:ea typeface="Geneva" pitchFamily="1" charset="-128"/>
                <a:cs typeface="Geneva" charset="0"/>
              </a:rPr>
              <a:t>, S:t Eriks ögonsjukhus, Södertälje sjukhus, </a:t>
            </a:r>
            <a:r>
              <a:rPr lang="sv-SE" sz="1200" kern="1200" dirty="0" err="1" smtClean="0">
                <a:solidFill>
                  <a:schemeClr val="tx1"/>
                </a:solidFill>
                <a:effectLst/>
                <a:latin typeface="Arial" pitchFamily="34" charset="0"/>
                <a:ea typeface="Geneva" pitchFamily="1" charset="-128"/>
                <a:cs typeface="Geneva" charset="0"/>
              </a:rPr>
              <a:t>Tiohundra</a:t>
            </a:r>
            <a:r>
              <a:rPr lang="sv-SE" sz="1200" kern="1200" dirty="0" smtClean="0">
                <a:solidFill>
                  <a:schemeClr val="tx1"/>
                </a:solidFill>
                <a:effectLst/>
                <a:latin typeface="Arial" pitchFamily="34" charset="0"/>
                <a:ea typeface="Geneva" pitchFamily="1" charset="-128"/>
                <a:cs typeface="Geneva" charset="0"/>
              </a:rPr>
              <a:t>, etc.  Dessa verksamheter utgör FVM och arbetar tillsammans för att </a:t>
            </a:r>
            <a:r>
              <a:rPr lang="sv-SE" sz="1200" kern="1200" dirty="0" err="1" smtClean="0">
                <a:solidFill>
                  <a:schemeClr val="tx1"/>
                </a:solidFill>
                <a:effectLst/>
                <a:latin typeface="Arial" pitchFamily="34" charset="0"/>
                <a:ea typeface="Geneva" pitchFamily="1" charset="-128"/>
                <a:cs typeface="Geneva" charset="0"/>
              </a:rPr>
              <a:t>kravställa</a:t>
            </a:r>
            <a:r>
              <a:rPr lang="sv-SE" sz="1200" kern="1200" dirty="0" smtClean="0">
                <a:solidFill>
                  <a:schemeClr val="tx1"/>
                </a:solidFill>
                <a:effectLst/>
                <a:latin typeface="Arial" pitchFamily="34" charset="0"/>
                <a:ea typeface="Geneva" pitchFamily="1" charset="-128"/>
                <a:cs typeface="Geneva" charset="0"/>
              </a:rPr>
              <a:t> och utveckla framtidens vårdinformationsmiljö. </a:t>
            </a:r>
          </a:p>
          <a:p>
            <a:r>
              <a:rPr lang="sv-SE" sz="1200" kern="1200" dirty="0" smtClean="0">
                <a:solidFill>
                  <a:schemeClr val="tx1"/>
                </a:solidFill>
                <a:effectLst/>
                <a:latin typeface="Arial" pitchFamily="34" charset="0"/>
                <a:ea typeface="Geneva" pitchFamily="1" charset="-128"/>
                <a:cs typeface="Geneva" charset="0"/>
              </a:rPr>
              <a:t> </a:t>
            </a:r>
          </a:p>
          <a:p>
            <a:r>
              <a:rPr lang="sv-SE" sz="1200" b="1" u="sng" kern="1200" dirty="0" smtClean="0">
                <a:solidFill>
                  <a:schemeClr val="tx1"/>
                </a:solidFill>
                <a:effectLst/>
                <a:latin typeface="Arial" pitchFamily="34" charset="0"/>
                <a:ea typeface="Geneva" pitchFamily="1" charset="-128"/>
                <a:cs typeface="Geneva" charset="0"/>
              </a:rPr>
              <a:t>Klick </a:t>
            </a:r>
            <a:r>
              <a:rPr lang="sv-SE" sz="1200" b="1" kern="1200" dirty="0" smtClean="0">
                <a:solidFill>
                  <a:schemeClr val="tx1"/>
                </a:solidFill>
                <a:effectLst/>
                <a:latin typeface="Arial" pitchFamily="34" charset="0"/>
                <a:ea typeface="Geneva" pitchFamily="1" charset="-128"/>
                <a:cs typeface="Geneva" charset="0"/>
              </a:rPr>
              <a:t>1</a:t>
            </a:r>
            <a:r>
              <a:rPr lang="sv-SE" sz="1200" kern="1200" dirty="0" smtClean="0">
                <a:solidFill>
                  <a:schemeClr val="tx1"/>
                </a:solidFill>
                <a:effectLst/>
                <a:latin typeface="Arial" pitchFamily="34" charset="0"/>
                <a:ea typeface="Geneva" pitchFamily="1" charset="-128"/>
                <a:cs typeface="Geneva" charset="0"/>
              </a:rPr>
              <a:t> Arbetet ställer krav på att vi tillsammans kommer fram till hur den gemensamma infrastrukturen (vilket inkluderar informatik, teknik och arbetssätt) ska se ut, det ses även över vilka avtal som behövs, samt vilket behov av konsolidering (sammanslagning av IT-system) och avveckling som finns. Tex avveckla </a:t>
            </a:r>
            <a:r>
              <a:rPr lang="sv-SE" sz="1200" kern="1200" dirty="0" err="1" smtClean="0">
                <a:solidFill>
                  <a:schemeClr val="tx1"/>
                </a:solidFill>
                <a:effectLst/>
                <a:latin typeface="Arial" pitchFamily="34" charset="0"/>
                <a:ea typeface="Geneva" pitchFamily="1" charset="-128"/>
                <a:cs typeface="Geneva" charset="0"/>
              </a:rPr>
              <a:t>Obstetrix</a:t>
            </a:r>
            <a:r>
              <a:rPr lang="sv-SE" sz="1200" kern="1200" dirty="0" smtClean="0">
                <a:solidFill>
                  <a:schemeClr val="tx1"/>
                </a:solidFill>
                <a:effectLst/>
                <a:latin typeface="Arial" pitchFamily="34" charset="0"/>
                <a:ea typeface="Geneva" pitchFamily="1" charset="-128"/>
                <a:cs typeface="Geneva" charset="0"/>
              </a:rPr>
              <a:t> och </a:t>
            </a:r>
            <a:r>
              <a:rPr lang="sv-SE" sz="1200" kern="1200" dirty="0" err="1" smtClean="0">
                <a:solidFill>
                  <a:schemeClr val="tx1"/>
                </a:solidFill>
                <a:effectLst/>
                <a:latin typeface="Arial" pitchFamily="34" charset="0"/>
                <a:ea typeface="Geneva" pitchFamily="1" charset="-128"/>
                <a:cs typeface="Geneva" charset="0"/>
              </a:rPr>
              <a:t>TakeCare</a:t>
            </a:r>
            <a:r>
              <a:rPr lang="sv-SE" sz="1200" kern="1200" dirty="0" smtClean="0">
                <a:solidFill>
                  <a:schemeClr val="tx1"/>
                </a:solidFill>
                <a:effectLst/>
                <a:latin typeface="Arial" pitchFamily="34" charset="0"/>
                <a:ea typeface="Geneva" pitchFamily="1" charset="-128"/>
                <a:cs typeface="Geneva" charset="0"/>
              </a:rPr>
              <a:t> och informationen därifrån överförs in i den nya vårdinformationsmiljön.</a:t>
            </a:r>
          </a:p>
          <a:p>
            <a:r>
              <a:rPr lang="sv-SE" sz="1200" kern="1200" dirty="0" smtClean="0">
                <a:solidFill>
                  <a:schemeClr val="tx1"/>
                </a:solidFill>
                <a:effectLst/>
                <a:latin typeface="Arial" pitchFamily="34" charset="0"/>
                <a:ea typeface="Geneva" pitchFamily="1" charset="-128"/>
                <a:cs typeface="Geneva" charset="0"/>
              </a:rPr>
              <a:t> </a:t>
            </a:r>
          </a:p>
          <a:p>
            <a:r>
              <a:rPr lang="sv-SE" sz="1200" b="1" u="sng" kern="1200" dirty="0" smtClean="0">
                <a:solidFill>
                  <a:schemeClr val="tx1"/>
                </a:solidFill>
                <a:effectLst/>
                <a:latin typeface="Arial" pitchFamily="34" charset="0"/>
                <a:ea typeface="Geneva" pitchFamily="1" charset="-128"/>
                <a:cs typeface="Geneva" charset="0"/>
              </a:rPr>
              <a:t>Klick 2</a:t>
            </a:r>
            <a:r>
              <a:rPr lang="sv-SE" sz="1200" kern="1200" dirty="0" smtClean="0">
                <a:solidFill>
                  <a:schemeClr val="tx1"/>
                </a:solidFill>
                <a:effectLst/>
                <a:latin typeface="Arial" pitchFamily="34" charset="0"/>
                <a:ea typeface="Geneva" pitchFamily="1" charset="-128"/>
                <a:cs typeface="Geneva" charset="0"/>
              </a:rPr>
              <a:t>  I det nya systemet kommer det även säkerställas att en bra samverkan och informationsutbyte med privata vårdgivare, kommuner, patienter och nationella tjänster är möjlig. Dessa aktörer är ju givetvis också en central del i nätverkssjukvården.</a:t>
            </a:r>
          </a:p>
          <a:p>
            <a:r>
              <a:rPr lang="sv-SE" sz="1200" b="1" kern="1200" dirty="0" smtClean="0">
                <a:solidFill>
                  <a:schemeClr val="tx1"/>
                </a:solidFill>
                <a:effectLst/>
                <a:latin typeface="Arial" pitchFamily="34" charset="0"/>
                <a:ea typeface="Geneva" pitchFamily="1" charset="-128"/>
                <a:cs typeface="Geneva" charset="0"/>
              </a:rPr>
              <a:t>Dialogfråga</a:t>
            </a:r>
            <a:r>
              <a:rPr lang="sv-SE" sz="1200" kern="1200" dirty="0" smtClean="0">
                <a:solidFill>
                  <a:schemeClr val="tx1"/>
                </a:solidFill>
                <a:effectLst/>
                <a:latin typeface="Arial" pitchFamily="34" charset="0"/>
                <a:ea typeface="Geneva" pitchFamily="1" charset="-128"/>
                <a:cs typeface="Geneva" charset="0"/>
              </a:rPr>
              <a:t>: Vilka samarbetar vi med idag? Var har vi för beröringspunkter? </a:t>
            </a:r>
          </a:p>
          <a:p>
            <a:r>
              <a:rPr lang="sv-SE" sz="1200" kern="1200" dirty="0" smtClean="0">
                <a:solidFill>
                  <a:schemeClr val="tx1"/>
                </a:solidFill>
                <a:effectLst/>
                <a:latin typeface="Arial" pitchFamily="34" charset="0"/>
                <a:ea typeface="Geneva" pitchFamily="1" charset="-128"/>
                <a:cs typeface="Geneva" charset="0"/>
              </a:rPr>
              <a:t>Om dialogen uteblir: Sjukgymnaster, specialist MVC, </a:t>
            </a:r>
            <a:r>
              <a:rPr lang="sv-SE" sz="1200" kern="1200" dirty="0" err="1" smtClean="0">
                <a:solidFill>
                  <a:schemeClr val="tx1"/>
                </a:solidFill>
                <a:effectLst/>
                <a:latin typeface="Arial" pitchFamily="34" charset="0"/>
                <a:ea typeface="Geneva" pitchFamily="1" charset="-128"/>
                <a:cs typeface="Geneva" charset="0"/>
              </a:rPr>
              <a:t>gynakuten</a:t>
            </a:r>
            <a:r>
              <a:rPr lang="sv-SE" sz="1200" kern="1200" dirty="0" smtClean="0">
                <a:solidFill>
                  <a:schemeClr val="tx1"/>
                </a:solidFill>
                <a:effectLst/>
                <a:latin typeface="Arial" pitchFamily="34" charset="0"/>
                <a:ea typeface="Geneva" pitchFamily="1" charset="-128"/>
                <a:cs typeface="Geneva" charset="0"/>
              </a:rPr>
              <a:t>, privata MVC.</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sv-SE" baseline="0" dirty="0" smtClean="0"/>
          </a:p>
        </p:txBody>
      </p:sp>
      <p:sp>
        <p:nvSpPr>
          <p:cNvPr id="4" name="Platshållare för bildnummer 3"/>
          <p:cNvSpPr>
            <a:spLocks noGrp="1"/>
          </p:cNvSpPr>
          <p:nvPr>
            <p:ph type="sldNum" sz="quarter" idx="10"/>
          </p:nvPr>
        </p:nvSpPr>
        <p:spPr/>
        <p:txBody>
          <a:bodyPr/>
          <a:lstStyle/>
          <a:p>
            <a:pPr>
              <a:defRPr/>
            </a:pPr>
            <a:fld id="{3DE237F8-7095-47D1-AD93-B41ED59F381C}" type="slidenum">
              <a:rPr lang="sv-SE" smtClean="0"/>
              <a:pPr>
                <a:defRPr/>
              </a:pPr>
              <a:t>18</a:t>
            </a:fld>
            <a:endParaRPr lang="sv-SE"/>
          </a:p>
        </p:txBody>
      </p:sp>
    </p:spTree>
    <p:extLst>
      <p:ext uri="{BB962C8B-B14F-4D97-AF65-F5344CB8AC3E}">
        <p14:creationId xmlns:p14="http://schemas.microsoft.com/office/powerpoint/2010/main" val="279363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1" kern="1200" dirty="0" smtClean="0">
                <a:solidFill>
                  <a:schemeClr val="tx1"/>
                </a:solidFill>
                <a:effectLst/>
                <a:latin typeface="Arial" pitchFamily="34" charset="0"/>
                <a:ea typeface="Geneva" pitchFamily="1" charset="-128"/>
                <a:cs typeface="Geneva" charset="0"/>
              </a:rPr>
              <a:t>FVM utifrån fyra perspektiv</a:t>
            </a:r>
          </a:p>
          <a:p>
            <a:r>
              <a:rPr lang="sv-SE" sz="1200" b="1" kern="1200" dirty="0" smtClean="0">
                <a:solidFill>
                  <a:schemeClr val="tx1"/>
                </a:solidFill>
                <a:effectLst/>
                <a:latin typeface="Arial" pitchFamily="34" charset="0"/>
                <a:ea typeface="Geneva" pitchFamily="1" charset="-128"/>
                <a:cs typeface="Geneva" charset="0"/>
              </a:rPr>
              <a:t>Syfte:</a:t>
            </a:r>
            <a:r>
              <a:rPr lang="sv-SE" sz="1200" kern="1200" dirty="0" smtClean="0">
                <a:solidFill>
                  <a:schemeClr val="tx1"/>
                </a:solidFill>
                <a:effectLst/>
                <a:latin typeface="Arial" pitchFamily="34" charset="0"/>
                <a:ea typeface="Geneva" pitchFamily="1" charset="-128"/>
                <a:cs typeface="Geneva" charset="0"/>
              </a:rPr>
              <a:t> Visa vad FVM vill uppnå utifrån olika perspektiv. Klicka fyra gånger.</a:t>
            </a:r>
          </a:p>
          <a:p>
            <a:r>
              <a:rPr lang="sv-SE" sz="1200" kern="1200" dirty="0" smtClean="0">
                <a:solidFill>
                  <a:schemeClr val="tx1"/>
                </a:solidFill>
                <a:effectLst/>
                <a:latin typeface="Arial" pitchFamily="34" charset="0"/>
                <a:ea typeface="Geneva" pitchFamily="1" charset="-128"/>
                <a:cs typeface="Geneva" charset="0"/>
              </a:rPr>
              <a:t>Bilden är animerad.</a:t>
            </a:r>
          </a:p>
          <a:p>
            <a:r>
              <a:rPr lang="sv-SE" sz="1200" kern="1200" dirty="0" smtClean="0">
                <a:solidFill>
                  <a:schemeClr val="tx1"/>
                </a:solidFill>
                <a:effectLst/>
                <a:latin typeface="Arial" pitchFamily="34" charset="0"/>
                <a:ea typeface="Geneva" pitchFamily="1" charset="-128"/>
                <a:cs typeface="Geneva" charset="0"/>
              </a:rPr>
              <a:t> </a:t>
            </a:r>
          </a:p>
          <a:p>
            <a:r>
              <a:rPr lang="sv-SE" sz="1200" b="1" kern="1200" dirty="0" smtClean="0">
                <a:solidFill>
                  <a:schemeClr val="tx1"/>
                </a:solidFill>
                <a:effectLst/>
                <a:latin typeface="Arial" pitchFamily="34" charset="0"/>
                <a:ea typeface="Geneva" pitchFamily="1" charset="-128"/>
                <a:cs typeface="Geneva" charset="0"/>
              </a:rPr>
              <a:t>Läs texten till varje rubrik:</a:t>
            </a:r>
            <a:endParaRPr lang="sv-SE" sz="1200" kern="1200" dirty="0" smtClean="0">
              <a:solidFill>
                <a:schemeClr val="tx1"/>
              </a:solidFill>
              <a:effectLst/>
              <a:latin typeface="Arial" pitchFamily="34" charset="0"/>
              <a:ea typeface="Geneva" pitchFamily="1" charset="-128"/>
              <a:cs typeface="Geneva" charset="0"/>
            </a:endParaRPr>
          </a:p>
          <a:p>
            <a:r>
              <a:rPr lang="sv-SE" sz="1200" kern="1200" dirty="0" smtClean="0">
                <a:solidFill>
                  <a:schemeClr val="tx1"/>
                </a:solidFill>
                <a:effectLst/>
                <a:latin typeface="Arial" pitchFamily="34" charset="0"/>
                <a:ea typeface="Geneva" pitchFamily="1" charset="-128"/>
                <a:cs typeface="Geneva" charset="0"/>
              </a:rPr>
              <a:t>Patienter</a:t>
            </a:r>
          </a:p>
          <a:p>
            <a:pPr lvl="0"/>
            <a:r>
              <a:rPr lang="sv-SE" sz="1200" kern="1200" dirty="0" smtClean="0">
                <a:solidFill>
                  <a:schemeClr val="tx1"/>
                </a:solidFill>
                <a:effectLst/>
                <a:latin typeface="Arial" pitchFamily="34" charset="0"/>
                <a:ea typeface="Geneva" pitchFamily="1" charset="-128"/>
                <a:cs typeface="Geneva" charset="0"/>
              </a:rPr>
              <a:t>Ökad säkerhet</a:t>
            </a:r>
          </a:p>
          <a:p>
            <a:pPr lvl="0"/>
            <a:r>
              <a:rPr lang="sv-SE" sz="1200" kern="1200" dirty="0" smtClean="0">
                <a:solidFill>
                  <a:schemeClr val="tx1"/>
                </a:solidFill>
                <a:effectLst/>
                <a:latin typeface="Arial" pitchFamily="34" charset="0"/>
                <a:ea typeface="Geneva" pitchFamily="1" charset="-128"/>
                <a:cs typeface="Geneva" charset="0"/>
              </a:rPr>
              <a:t>Insyn i information rörande den egna hälsan och vården </a:t>
            </a:r>
          </a:p>
          <a:p>
            <a:pPr lvl="0"/>
            <a:r>
              <a:rPr lang="sv-SE" sz="1200" kern="1200" dirty="0" smtClean="0">
                <a:solidFill>
                  <a:schemeClr val="tx1"/>
                </a:solidFill>
                <a:effectLst/>
                <a:latin typeface="Arial" pitchFamily="34" charset="0"/>
                <a:ea typeface="Geneva" pitchFamily="1" charset="-128"/>
                <a:cs typeface="Geneva" charset="0"/>
              </a:rPr>
              <a:t>Enkel kommunikation med vården</a:t>
            </a:r>
          </a:p>
          <a:p>
            <a:pPr lvl="0"/>
            <a:r>
              <a:rPr lang="sv-SE" sz="1200" kern="1200" dirty="0" smtClean="0">
                <a:solidFill>
                  <a:schemeClr val="tx1"/>
                </a:solidFill>
                <a:effectLst/>
                <a:latin typeface="Arial" pitchFamily="34" charset="0"/>
                <a:ea typeface="Geneva" pitchFamily="1" charset="-128"/>
                <a:cs typeface="Geneva" charset="0"/>
              </a:rPr>
              <a:t>Vård kan ges på distans</a:t>
            </a:r>
          </a:p>
          <a:p>
            <a:pPr lvl="0"/>
            <a:r>
              <a:rPr lang="sv-SE" sz="1200" kern="1200" dirty="0" smtClean="0">
                <a:solidFill>
                  <a:schemeClr val="tx1"/>
                </a:solidFill>
                <a:effectLst/>
                <a:latin typeface="Arial" pitchFamily="34" charset="0"/>
                <a:ea typeface="Geneva" pitchFamily="1" charset="-128"/>
                <a:cs typeface="Geneva" charset="0"/>
              </a:rPr>
              <a:t>Själva bidra med information till vården</a:t>
            </a:r>
          </a:p>
          <a:p>
            <a:r>
              <a:rPr lang="sv-SE" sz="1200" kern="1200" dirty="0" smtClean="0">
                <a:solidFill>
                  <a:schemeClr val="tx1"/>
                </a:solidFill>
                <a:effectLst/>
                <a:latin typeface="Arial" pitchFamily="34" charset="0"/>
                <a:ea typeface="Geneva" pitchFamily="1" charset="-128"/>
                <a:cs typeface="Geneva" charset="0"/>
              </a:rPr>
              <a:t>Medarbetare</a:t>
            </a:r>
          </a:p>
          <a:p>
            <a:pPr lvl="0"/>
            <a:r>
              <a:rPr lang="sv-SE" sz="1200" kern="1200" dirty="0" smtClean="0">
                <a:solidFill>
                  <a:schemeClr val="tx1"/>
                </a:solidFill>
                <a:effectLst/>
                <a:latin typeface="Arial" pitchFamily="34" charset="0"/>
                <a:ea typeface="Geneva" pitchFamily="1" charset="-128"/>
                <a:cs typeface="Geneva" charset="0"/>
              </a:rPr>
              <a:t>Utbyte av patientinformation mellan vårdgivare</a:t>
            </a:r>
          </a:p>
          <a:p>
            <a:pPr lvl="0"/>
            <a:r>
              <a:rPr lang="sv-SE" sz="1200" kern="1200" dirty="0" smtClean="0">
                <a:solidFill>
                  <a:schemeClr val="tx1"/>
                </a:solidFill>
                <a:effectLst/>
                <a:latin typeface="Arial" pitchFamily="34" charset="0"/>
                <a:ea typeface="Geneva" pitchFamily="1" charset="-128"/>
                <a:cs typeface="Geneva" charset="0"/>
              </a:rPr>
              <a:t>Möjlighet att arbeta mobilt</a:t>
            </a:r>
          </a:p>
          <a:p>
            <a:pPr lvl="0"/>
            <a:r>
              <a:rPr lang="sv-SE" sz="1200" kern="1200" dirty="0" smtClean="0">
                <a:solidFill>
                  <a:schemeClr val="tx1"/>
                </a:solidFill>
                <a:effectLst/>
                <a:latin typeface="Arial" pitchFamily="34" charset="0"/>
                <a:ea typeface="Geneva" pitchFamily="1" charset="-128"/>
                <a:cs typeface="Geneva" charset="0"/>
              </a:rPr>
              <a:t>Beslutsstöd &amp; rekommendationer</a:t>
            </a:r>
          </a:p>
          <a:p>
            <a:pPr lvl="0"/>
            <a:r>
              <a:rPr lang="sv-SE" sz="1200" kern="1200" dirty="0" smtClean="0">
                <a:solidFill>
                  <a:schemeClr val="tx1"/>
                </a:solidFill>
                <a:effectLst/>
                <a:latin typeface="Arial" pitchFamily="34" charset="0"/>
                <a:ea typeface="Geneva" pitchFamily="1" charset="-128"/>
                <a:cs typeface="Geneva" charset="0"/>
              </a:rPr>
              <a:t>Avlastning i administration – dubbelarbete och pappershantering försvinner</a:t>
            </a:r>
          </a:p>
          <a:p>
            <a:r>
              <a:rPr lang="sv-SE" sz="1200" kern="1200" dirty="0" smtClean="0">
                <a:solidFill>
                  <a:schemeClr val="tx1"/>
                </a:solidFill>
                <a:effectLst/>
                <a:latin typeface="Arial" pitchFamily="34" charset="0"/>
                <a:ea typeface="Geneva" pitchFamily="1" charset="-128"/>
                <a:cs typeface="Geneva" charset="0"/>
              </a:rPr>
              <a:t>Forskning</a:t>
            </a:r>
          </a:p>
          <a:p>
            <a:pPr lvl="0"/>
            <a:r>
              <a:rPr lang="sv-SE" sz="1200" kern="1200" dirty="0" smtClean="0">
                <a:solidFill>
                  <a:schemeClr val="tx1"/>
                </a:solidFill>
                <a:effectLst/>
                <a:latin typeface="Arial" pitchFamily="34" charset="0"/>
                <a:ea typeface="Geneva" pitchFamily="1" charset="-128"/>
                <a:cs typeface="Geneva" charset="0"/>
              </a:rPr>
              <a:t>Tillgång till anonymiserad data av hög kvalitet</a:t>
            </a:r>
          </a:p>
          <a:p>
            <a:pPr lvl="0"/>
            <a:r>
              <a:rPr lang="sv-SE" sz="1200" kern="1200" dirty="0" smtClean="0">
                <a:solidFill>
                  <a:schemeClr val="tx1"/>
                </a:solidFill>
                <a:effectLst/>
                <a:latin typeface="Arial" pitchFamily="34" charset="0"/>
                <a:ea typeface="Geneva" pitchFamily="1" charset="-128"/>
                <a:cs typeface="Geneva" charset="0"/>
              </a:rPr>
              <a:t>Moderna digitala verktyg för dataanalys</a:t>
            </a:r>
          </a:p>
          <a:p>
            <a:pPr lvl="0"/>
            <a:r>
              <a:rPr lang="sv-SE" sz="1200" kern="1200" dirty="0" smtClean="0">
                <a:solidFill>
                  <a:schemeClr val="tx1"/>
                </a:solidFill>
                <a:effectLst/>
                <a:latin typeface="Arial" pitchFamily="34" charset="0"/>
                <a:ea typeface="Geneva" pitchFamily="1" charset="-128"/>
                <a:cs typeface="Geneva" charset="0"/>
              </a:rPr>
              <a:t>Trygghet i att data hämtas och hanteras enligt rådande lagstiftning</a:t>
            </a:r>
          </a:p>
          <a:p>
            <a:r>
              <a:rPr lang="sv-SE" sz="1200" kern="1200" dirty="0" smtClean="0">
                <a:solidFill>
                  <a:schemeClr val="tx1"/>
                </a:solidFill>
                <a:effectLst/>
                <a:latin typeface="Arial" pitchFamily="34" charset="0"/>
                <a:ea typeface="Geneva" pitchFamily="1" charset="-128"/>
                <a:cs typeface="Geneva" charset="0"/>
              </a:rPr>
              <a:t>Verksamhetsledning</a:t>
            </a:r>
          </a:p>
          <a:p>
            <a:pPr lvl="0"/>
            <a:r>
              <a:rPr lang="sv-SE" sz="1200" kern="1200" dirty="0" smtClean="0">
                <a:solidFill>
                  <a:schemeClr val="tx1"/>
                </a:solidFill>
                <a:effectLst/>
                <a:latin typeface="Arial" pitchFamily="34" charset="0"/>
                <a:ea typeface="Geneva" pitchFamily="1" charset="-128"/>
                <a:cs typeface="Geneva" charset="0"/>
              </a:rPr>
              <a:t>Enklare att följa upp och förbättra tjänster</a:t>
            </a:r>
          </a:p>
          <a:p>
            <a:pPr lvl="0"/>
            <a:r>
              <a:rPr lang="sv-SE" sz="1200" kern="1200" dirty="0" smtClean="0">
                <a:solidFill>
                  <a:schemeClr val="tx1"/>
                </a:solidFill>
                <a:effectLst/>
                <a:latin typeface="Arial" pitchFamily="34" charset="0"/>
                <a:ea typeface="Geneva" pitchFamily="1" charset="-128"/>
                <a:cs typeface="Geneva" charset="0"/>
              </a:rPr>
              <a:t>Enklare att planera vårdproduktionen</a:t>
            </a:r>
          </a:p>
          <a:p>
            <a:pPr lvl="0"/>
            <a:r>
              <a:rPr lang="sv-SE" sz="1200" kern="1200" dirty="0" smtClean="0">
                <a:solidFill>
                  <a:schemeClr val="tx1"/>
                </a:solidFill>
                <a:effectLst/>
                <a:latin typeface="Arial" pitchFamily="34" charset="0"/>
                <a:ea typeface="Geneva" pitchFamily="1" charset="-128"/>
                <a:cs typeface="Geneva" charset="0"/>
              </a:rPr>
              <a:t>Enklare att föra ut ny kunskap i vården, t ex via besluts- och kunskapsstöd</a:t>
            </a:r>
          </a:p>
          <a:p>
            <a:pPr lvl="0"/>
            <a:r>
              <a:rPr lang="sv-SE" sz="1200" kern="1200" dirty="0" smtClean="0">
                <a:solidFill>
                  <a:schemeClr val="tx1"/>
                </a:solidFill>
                <a:effectLst/>
                <a:latin typeface="Arial" pitchFamily="34" charset="0"/>
                <a:ea typeface="Geneva" pitchFamily="1" charset="-128"/>
                <a:cs typeface="Geneva" charset="0"/>
              </a:rPr>
              <a:t>Bättre underlag för förbättringsarbete</a:t>
            </a:r>
          </a:p>
          <a:p>
            <a:r>
              <a:rPr lang="sv-SE" sz="1200" kern="1200" dirty="0" smtClean="0">
                <a:solidFill>
                  <a:schemeClr val="tx1"/>
                </a:solidFill>
                <a:effectLst/>
                <a:latin typeface="Arial" pitchFamily="34" charset="0"/>
                <a:ea typeface="Geneva" pitchFamily="1" charset="-128"/>
                <a:cs typeface="Geneva" charset="0"/>
              </a:rPr>
              <a:t>Gemensamma arbetssätt och teknik</a:t>
            </a:r>
          </a:p>
          <a:p>
            <a:pPr lvl="0"/>
            <a:r>
              <a:rPr lang="sv-SE" sz="1200" kern="1200" dirty="0" smtClean="0">
                <a:solidFill>
                  <a:schemeClr val="tx1"/>
                </a:solidFill>
                <a:effectLst/>
                <a:latin typeface="Arial" pitchFamily="34" charset="0"/>
                <a:ea typeface="Geneva" pitchFamily="1" charset="-128"/>
                <a:cs typeface="Geneva" charset="0"/>
              </a:rPr>
              <a:t>Ny gemensam digital plattform som länkar ihop SLL-initiativ inom digitaliseringsområdet och stöttar de nya arbetssätten</a:t>
            </a:r>
          </a:p>
          <a:p>
            <a:pPr lvl="0"/>
            <a:r>
              <a:rPr lang="sv-SE" sz="1200" kern="1200" dirty="0" smtClean="0">
                <a:solidFill>
                  <a:schemeClr val="tx1"/>
                </a:solidFill>
                <a:effectLst/>
                <a:latin typeface="Arial" pitchFamily="34" charset="0"/>
                <a:ea typeface="Geneva" pitchFamily="1" charset="-128"/>
                <a:cs typeface="Geneva" charset="0"/>
              </a:rPr>
              <a:t>Ökad informations- och IT-säkerhet samt ett effektivare ’uppstädat’ systemlandskap</a:t>
            </a:r>
          </a:p>
          <a:p>
            <a:endParaRPr lang="sv-SE" baseline="0" dirty="0" smtClean="0"/>
          </a:p>
        </p:txBody>
      </p:sp>
      <p:sp>
        <p:nvSpPr>
          <p:cNvPr id="4" name="Platshållare för bildnumm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3DE237F8-7095-47D1-AD93-B41ED59F381C}" type="slidenum">
              <a:rPr kumimoji="0" lang="sv-SE" sz="1200" b="0" i="0" u="none" strike="noStrike" kern="1200" cap="none" spc="0" normalizeH="0" baseline="0" noProof="0" smtClean="0">
                <a:ln>
                  <a:noFill/>
                </a:ln>
                <a:solidFill>
                  <a:srgbClr val="000000"/>
                </a:solidFill>
                <a:effectLst/>
                <a:uLnTx/>
                <a:uFillTx/>
                <a:latin typeface="Arial" pitchFamily="34" charset="0"/>
              </a:rPr>
              <a:pPr marL="0" marR="0" lvl="0" indent="0" algn="r" defTabSz="914400" rtl="0" eaLnBrk="0" fontAlgn="base" latinLnBrk="0" hangingPunct="0">
                <a:lnSpc>
                  <a:spcPct val="100000"/>
                </a:lnSpc>
                <a:spcBef>
                  <a:spcPct val="0"/>
                </a:spcBef>
                <a:spcAft>
                  <a:spcPct val="0"/>
                </a:spcAft>
                <a:buClrTx/>
                <a:buSzTx/>
                <a:buFontTx/>
                <a:buNone/>
                <a:tabLst/>
                <a:defRPr/>
              </a:pPr>
              <a:t>19</a:t>
            </a:fld>
            <a:endParaRPr kumimoji="0" lang="sv-SE" sz="1200" b="0" i="0" u="none" strike="noStrike" kern="1200" cap="none" spc="0" normalizeH="0" baseline="0" noProof="0">
              <a:ln>
                <a:noFill/>
              </a:ln>
              <a:solidFill>
                <a:srgbClr val="000000"/>
              </a:solidFill>
              <a:effectLst/>
              <a:uLnTx/>
              <a:uFillTx/>
              <a:latin typeface="Arial" pitchFamily="34" charset="0"/>
            </a:endParaRPr>
          </a:p>
        </p:txBody>
      </p:sp>
    </p:spTree>
    <p:extLst>
      <p:ext uri="{BB962C8B-B14F-4D97-AF65-F5344CB8AC3E}">
        <p14:creationId xmlns:p14="http://schemas.microsoft.com/office/powerpoint/2010/main" val="12523302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kern="1200" dirty="0" err="1" smtClean="0">
                <a:solidFill>
                  <a:schemeClr val="tx1"/>
                </a:solidFill>
                <a:effectLst/>
                <a:latin typeface="Arial" pitchFamily="34" charset="0"/>
                <a:ea typeface="Geneva" pitchFamily="1" charset="-128"/>
                <a:cs typeface="Geneva" charset="0"/>
              </a:rPr>
              <a:t>eHälsalyftet</a:t>
            </a:r>
            <a:r>
              <a:rPr lang="sv-SE" sz="1200" kern="1200" dirty="0" smtClean="0">
                <a:solidFill>
                  <a:schemeClr val="tx1"/>
                </a:solidFill>
                <a:effectLst/>
                <a:latin typeface="Arial" pitchFamily="34" charset="0"/>
                <a:ea typeface="Geneva" pitchFamily="1" charset="-128"/>
                <a:cs typeface="Geneva" charset="0"/>
              </a:rPr>
              <a:t> är ett 3,5 årigt projekt med start jan 2016.  </a:t>
            </a:r>
            <a:r>
              <a:rPr lang="sv-SE" sz="1200" kern="1200" dirty="0" err="1" smtClean="0">
                <a:solidFill>
                  <a:schemeClr val="tx1"/>
                </a:solidFill>
                <a:effectLst/>
                <a:latin typeface="Arial" pitchFamily="34" charset="0"/>
                <a:ea typeface="Geneva" pitchFamily="1" charset="-128"/>
                <a:cs typeface="Geneva" charset="0"/>
              </a:rPr>
              <a:t>eHälsalyftet</a:t>
            </a:r>
            <a:r>
              <a:rPr lang="sv-SE" sz="1200" kern="1200" dirty="0" smtClean="0">
                <a:solidFill>
                  <a:schemeClr val="tx1"/>
                </a:solidFill>
                <a:effectLst/>
                <a:latin typeface="Arial" pitchFamily="34" charset="0"/>
                <a:ea typeface="Geneva" pitchFamily="1" charset="-128"/>
                <a:cs typeface="Geneva" charset="0"/>
              </a:rPr>
              <a:t> avslutas i juni 2019. Deltagande organisationer är: Danderyds sjukhus, Karolinska universitetssjukhuset, S:t Eriks ögonsjukhus, Södersjukhuset och Stockholms läns sjukvårdsområde. </a:t>
            </a:r>
          </a:p>
          <a:p>
            <a:r>
              <a:rPr lang="sv-SE" sz="1200" kern="1200" dirty="0" smtClean="0">
                <a:solidFill>
                  <a:schemeClr val="tx1"/>
                </a:solidFill>
                <a:effectLst/>
                <a:latin typeface="Arial" pitchFamily="34" charset="0"/>
                <a:ea typeface="Geneva" pitchFamily="1" charset="-128"/>
                <a:cs typeface="Geneva" charset="0"/>
              </a:rPr>
              <a:t>Projektet delfinansieras av Europeiska socialfonden. Alla deltagande organisationer går in med medfinansiering. Detta dialogseminarium är det tredje av fyra. Innehållet i alla teman är beslutade av styrgruppen.</a:t>
            </a:r>
          </a:p>
          <a:p>
            <a:r>
              <a:rPr lang="sv-SE" sz="1200" b="1" kern="1200" dirty="0" smtClean="0">
                <a:solidFill>
                  <a:schemeClr val="tx1"/>
                </a:solidFill>
                <a:effectLst/>
                <a:latin typeface="Arial" pitchFamily="34" charset="0"/>
                <a:ea typeface="Geneva" pitchFamily="1" charset="-128"/>
                <a:cs typeface="Geneva" charset="0"/>
              </a:rPr>
              <a:t>Varför </a:t>
            </a:r>
            <a:r>
              <a:rPr lang="sv-SE" sz="1200" b="1" kern="1200" dirty="0" err="1" smtClean="0">
                <a:solidFill>
                  <a:schemeClr val="tx1"/>
                </a:solidFill>
                <a:effectLst/>
                <a:latin typeface="Arial" pitchFamily="34" charset="0"/>
                <a:ea typeface="Geneva" pitchFamily="1" charset="-128"/>
                <a:cs typeface="Geneva" charset="0"/>
              </a:rPr>
              <a:t>eHälsalyftet</a:t>
            </a:r>
            <a:r>
              <a:rPr lang="sv-SE" sz="1200" b="1" kern="1200" dirty="0" smtClean="0">
                <a:solidFill>
                  <a:schemeClr val="tx1"/>
                </a:solidFill>
                <a:effectLst/>
                <a:latin typeface="Arial" pitchFamily="34" charset="0"/>
                <a:ea typeface="Geneva" pitchFamily="1" charset="-128"/>
                <a:cs typeface="Geneva" charset="0"/>
              </a:rPr>
              <a:t>? </a:t>
            </a:r>
            <a:r>
              <a:rPr lang="sv-SE" sz="1200" kern="1200" dirty="0" smtClean="0">
                <a:solidFill>
                  <a:schemeClr val="tx1"/>
                </a:solidFill>
                <a:effectLst/>
                <a:latin typeface="Arial" pitchFamily="34" charset="0"/>
                <a:ea typeface="Geneva" pitchFamily="1" charset="-128"/>
                <a:cs typeface="Geneva" charset="0"/>
              </a:rPr>
              <a:t>Digitaliseringen inom hälso- och sjukvården ställer krav på oss medarbetare – vi ska förbereda oss för nya arbetssätt och lära oss att använda nya verktyg. Det kan vara en utmaning att finna tid till att följa med i utvecklingen. </a:t>
            </a:r>
            <a:r>
              <a:rPr lang="sv-SE" sz="1200" b="1" kern="1200" dirty="0" err="1" smtClean="0">
                <a:solidFill>
                  <a:schemeClr val="tx1"/>
                </a:solidFill>
                <a:effectLst/>
                <a:latin typeface="Arial" pitchFamily="34" charset="0"/>
                <a:ea typeface="Geneva" pitchFamily="1" charset="-128"/>
                <a:cs typeface="Geneva" charset="0"/>
              </a:rPr>
              <a:t>eHälsalyftet</a:t>
            </a:r>
            <a:r>
              <a:rPr lang="sv-SE" sz="1200" b="1" kern="1200" dirty="0" smtClean="0">
                <a:solidFill>
                  <a:schemeClr val="tx1"/>
                </a:solidFill>
                <a:effectLst/>
                <a:latin typeface="Arial" pitchFamily="34" charset="0"/>
                <a:ea typeface="Geneva" pitchFamily="1" charset="-128"/>
                <a:cs typeface="Geneva" charset="0"/>
              </a:rPr>
              <a:t> är en kompetensutvecklingsinsats </a:t>
            </a:r>
            <a:r>
              <a:rPr lang="sv-SE" sz="1200" kern="1200" dirty="0" smtClean="0">
                <a:solidFill>
                  <a:schemeClr val="tx1"/>
                </a:solidFill>
                <a:effectLst/>
                <a:latin typeface="Arial" pitchFamily="34" charset="0"/>
                <a:ea typeface="Geneva" pitchFamily="1" charset="-128"/>
                <a:cs typeface="Geneva" charset="0"/>
              </a:rPr>
              <a:t>för medarbetare vars syfte är att höja och vidareutveckla vår </a:t>
            </a:r>
            <a:r>
              <a:rPr lang="sv-SE" sz="1200" kern="1200" dirty="0" err="1" smtClean="0">
                <a:solidFill>
                  <a:schemeClr val="tx1"/>
                </a:solidFill>
                <a:effectLst/>
                <a:latin typeface="Arial" pitchFamily="34" charset="0"/>
                <a:ea typeface="Geneva" pitchFamily="1" charset="-128"/>
                <a:cs typeface="Geneva" charset="0"/>
              </a:rPr>
              <a:t>ehälsokompetens</a:t>
            </a:r>
            <a:r>
              <a:rPr lang="sv-SE" sz="1200" kern="1200" dirty="0" smtClean="0">
                <a:solidFill>
                  <a:schemeClr val="tx1"/>
                </a:solidFill>
                <a:effectLst/>
                <a:latin typeface="Arial" pitchFamily="34" charset="0"/>
                <a:ea typeface="Geneva" pitchFamily="1" charset="-128"/>
                <a:cs typeface="Geneva" charset="0"/>
              </a:rPr>
              <a:t>. </a:t>
            </a:r>
          </a:p>
          <a:p>
            <a:r>
              <a:rPr lang="sv-SE" sz="1200" b="1" kern="1200" dirty="0" smtClean="0">
                <a:solidFill>
                  <a:schemeClr val="tx1"/>
                </a:solidFill>
                <a:effectLst/>
                <a:latin typeface="Arial" pitchFamily="34" charset="0"/>
                <a:ea typeface="Geneva" pitchFamily="1" charset="-128"/>
                <a:cs typeface="Geneva" charset="0"/>
              </a:rPr>
              <a:t>Hur:</a:t>
            </a:r>
            <a:r>
              <a:rPr lang="sv-SE" sz="1200" kern="1200" dirty="0" smtClean="0">
                <a:solidFill>
                  <a:schemeClr val="tx1"/>
                </a:solidFill>
                <a:effectLst/>
                <a:latin typeface="Arial" pitchFamily="34" charset="0"/>
                <a:ea typeface="Geneva" pitchFamily="1" charset="-128"/>
                <a:cs typeface="Geneva" charset="0"/>
              </a:rPr>
              <a:t> Sker genom medarbetarledda dialogseminarium där utvecklingsledare leder dialogen och ingår i ett nätverk för stöttning och kunskapsöverföring. </a:t>
            </a:r>
          </a:p>
          <a:p>
            <a:pPr marL="0" marR="0" indent="0" algn="l" defTabSz="914400" rtl="0" eaLnBrk="0" fontAlgn="base" latinLnBrk="0" hangingPunct="0">
              <a:lnSpc>
                <a:spcPct val="100000"/>
              </a:lnSpc>
              <a:spcBef>
                <a:spcPct val="30000"/>
              </a:spcBef>
              <a:spcAft>
                <a:spcPct val="0"/>
              </a:spcAft>
              <a:buClrTx/>
              <a:buSzTx/>
              <a:buFontTx/>
              <a:buNone/>
              <a:tabLst/>
              <a:defRPr/>
            </a:pPr>
            <a:endParaRPr lang="sv-SE" sz="1200" kern="1200" baseline="0" dirty="0" smtClean="0">
              <a:solidFill>
                <a:schemeClr val="tx1"/>
              </a:solidFill>
              <a:effectLst/>
              <a:latin typeface="Arial" pitchFamily="34" charset="0"/>
              <a:ea typeface="Geneva" pitchFamily="1" charset="-128"/>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sv-SE" sz="1200" kern="1200" dirty="0" smtClean="0">
              <a:solidFill>
                <a:schemeClr val="tx1"/>
              </a:solidFill>
              <a:effectLst/>
              <a:latin typeface="Arial" pitchFamily="34" charset="0"/>
              <a:ea typeface="Geneva" pitchFamily="1" charset="-128"/>
              <a:cs typeface="Geneva" charset="0"/>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sv-SE" sz="1200" kern="1200" dirty="0" smtClean="0">
              <a:solidFill>
                <a:schemeClr val="tx1"/>
              </a:solidFill>
              <a:effectLst/>
              <a:latin typeface="Arial" pitchFamily="34" charset="0"/>
              <a:ea typeface="Geneva" pitchFamily="1" charset="-128"/>
              <a:cs typeface="Geneva" charset="0"/>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sv-SE" sz="1200" kern="1200" dirty="0" smtClean="0">
              <a:solidFill>
                <a:schemeClr val="tx1"/>
              </a:solidFill>
              <a:effectLst/>
              <a:latin typeface="Arial" pitchFamily="34" charset="0"/>
              <a:ea typeface="Geneva" pitchFamily="1" charset="-128"/>
              <a:cs typeface="Geneva" charset="0"/>
            </a:endParaRPr>
          </a:p>
        </p:txBody>
      </p:sp>
      <p:sp>
        <p:nvSpPr>
          <p:cNvPr id="4" name="Platshållare för bildnummer 3"/>
          <p:cNvSpPr>
            <a:spLocks noGrp="1"/>
          </p:cNvSpPr>
          <p:nvPr>
            <p:ph type="sldNum" sz="quarter" idx="10"/>
          </p:nvPr>
        </p:nvSpPr>
        <p:spPr/>
        <p:txBody>
          <a:bodyPr/>
          <a:lstStyle/>
          <a:p>
            <a:pPr>
              <a:defRPr/>
            </a:pPr>
            <a:fld id="{3DE237F8-7095-47D1-AD93-B41ED59F381C}" type="slidenum">
              <a:rPr lang="sv-SE" smtClean="0"/>
              <a:pPr>
                <a:defRPr/>
              </a:pPr>
              <a:t>2</a:t>
            </a:fld>
            <a:endParaRPr lang="sv-SE"/>
          </a:p>
        </p:txBody>
      </p:sp>
    </p:spTree>
    <p:extLst>
      <p:ext uri="{BB962C8B-B14F-4D97-AF65-F5344CB8AC3E}">
        <p14:creationId xmlns:p14="http://schemas.microsoft.com/office/powerpoint/2010/main" val="195734479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1" kern="1200" dirty="0" smtClean="0">
                <a:solidFill>
                  <a:schemeClr val="tx1"/>
                </a:solidFill>
                <a:effectLst/>
                <a:latin typeface="Arial" pitchFamily="34" charset="0"/>
                <a:ea typeface="Geneva" pitchFamily="1" charset="-128"/>
                <a:cs typeface="Geneva" charset="0"/>
              </a:rPr>
              <a:t>Film Dokument utifrån</a:t>
            </a:r>
            <a:r>
              <a:rPr lang="sv-SE" sz="1200" b="0" kern="1200" dirty="0" smtClean="0">
                <a:solidFill>
                  <a:schemeClr val="tx1"/>
                </a:solidFill>
                <a:effectLst/>
                <a:latin typeface="Arial" pitchFamily="34" charset="0"/>
                <a:ea typeface="Geneva" pitchFamily="1" charset="-128"/>
                <a:cs typeface="Geneva" charset="0"/>
              </a:rPr>
              <a:t> </a:t>
            </a:r>
            <a:endParaRPr lang="sv-SE" sz="1200" b="1" kern="1200" dirty="0" smtClean="0">
              <a:solidFill>
                <a:schemeClr val="tx1"/>
              </a:solidFill>
              <a:effectLst/>
              <a:latin typeface="Arial" pitchFamily="34" charset="0"/>
              <a:ea typeface="Geneva" pitchFamily="1" charset="-128"/>
              <a:cs typeface="Geneva" charset="0"/>
            </a:endParaRPr>
          </a:p>
          <a:p>
            <a:r>
              <a:rPr lang="sv-SE" sz="1200" b="1" kern="1200" dirty="0" smtClean="0">
                <a:solidFill>
                  <a:schemeClr val="tx1"/>
                </a:solidFill>
                <a:effectLst/>
                <a:latin typeface="Arial" pitchFamily="34" charset="0"/>
                <a:ea typeface="Geneva" pitchFamily="1" charset="-128"/>
                <a:cs typeface="Geneva" charset="0"/>
              </a:rPr>
              <a:t>Syfte:  </a:t>
            </a:r>
            <a:r>
              <a:rPr lang="sv-SE" sz="1200" b="0" kern="1200" dirty="0" smtClean="0">
                <a:solidFill>
                  <a:schemeClr val="tx1"/>
                </a:solidFill>
                <a:effectLst/>
                <a:latin typeface="Arial" pitchFamily="34" charset="0"/>
                <a:ea typeface="Geneva" pitchFamily="1" charset="-128"/>
                <a:cs typeface="Geneva" charset="0"/>
              </a:rPr>
              <a:t>Lätta upp stämningen lite genom att spela upp inledningen av det drygt 30 år gamla TV-programmet.</a:t>
            </a:r>
            <a:endParaRPr lang="sv-SE" sz="1200" b="1" kern="1200" dirty="0" smtClean="0">
              <a:solidFill>
                <a:schemeClr val="tx1"/>
              </a:solidFill>
              <a:effectLst/>
              <a:latin typeface="Arial" pitchFamily="34" charset="0"/>
              <a:ea typeface="Geneva" pitchFamily="1" charset="-128"/>
              <a:cs typeface="Geneva" charset="0"/>
            </a:endParaRPr>
          </a:p>
          <a:p>
            <a:r>
              <a:rPr lang="sv-SE" sz="1200" kern="1200" dirty="0" smtClean="0">
                <a:solidFill>
                  <a:schemeClr val="tx1"/>
                </a:solidFill>
                <a:effectLst/>
                <a:latin typeface="Arial" pitchFamily="34" charset="0"/>
                <a:ea typeface="Geneva" pitchFamily="1" charset="-128"/>
                <a:cs typeface="Geneva" charset="0"/>
              </a:rPr>
              <a:t> </a:t>
            </a:r>
          </a:p>
          <a:p>
            <a:r>
              <a:rPr lang="sv-SE" sz="1200" b="1" kern="1200" dirty="0" smtClean="0">
                <a:solidFill>
                  <a:schemeClr val="tx1"/>
                </a:solidFill>
                <a:effectLst/>
                <a:latin typeface="Arial" pitchFamily="34" charset="0"/>
                <a:ea typeface="Geneva" pitchFamily="1" charset="-128"/>
                <a:cs typeface="Geneva" charset="0"/>
              </a:rPr>
              <a:t>Genomförande: </a:t>
            </a:r>
            <a:endParaRPr lang="sv-SE" sz="1200" kern="1200" dirty="0" smtClean="0">
              <a:solidFill>
                <a:schemeClr val="tx1"/>
              </a:solidFill>
              <a:effectLst/>
              <a:latin typeface="Arial" pitchFamily="34" charset="0"/>
              <a:ea typeface="Geneva" pitchFamily="1" charset="-128"/>
              <a:cs typeface="Geneva" charset="0"/>
            </a:endParaRPr>
          </a:p>
          <a:p>
            <a:r>
              <a:rPr lang="sv-SE" sz="1200" kern="1200" dirty="0" smtClean="0">
                <a:solidFill>
                  <a:schemeClr val="tx1"/>
                </a:solidFill>
                <a:effectLst/>
                <a:latin typeface="Arial" pitchFamily="34" charset="0"/>
                <a:ea typeface="Geneva" pitchFamily="1" charset="-128"/>
                <a:cs typeface="Geneva" charset="0"/>
              </a:rPr>
              <a:t>Spela upp filmen: Dokument Utifrån, SVT 1984 – Herbert Söderström dömer ut hemdatorer. </a:t>
            </a:r>
          </a:p>
          <a:p>
            <a:r>
              <a:rPr lang="sv-SE" sz="1200" kern="1200" dirty="0" smtClean="0">
                <a:solidFill>
                  <a:schemeClr val="tx1"/>
                </a:solidFill>
                <a:effectLst/>
                <a:latin typeface="Arial" pitchFamily="34" charset="0"/>
                <a:ea typeface="Geneva" pitchFamily="1" charset="-128"/>
                <a:cs typeface="Geneva" charset="0"/>
              </a:rPr>
              <a:t>Tryck igång filmen från presentationsläget och stoppa efter 1,29 minuter när han har sagt de sista orden: ”…möjligen spela spel” </a:t>
            </a:r>
          </a:p>
          <a:p>
            <a:r>
              <a:rPr lang="sv-SE" sz="1200" kern="1200" dirty="0" smtClean="0">
                <a:solidFill>
                  <a:schemeClr val="tx1"/>
                </a:solidFill>
                <a:effectLst/>
                <a:latin typeface="Arial" pitchFamily="34" charset="0"/>
                <a:ea typeface="Geneva" pitchFamily="1" charset="-128"/>
                <a:cs typeface="Geneva" charset="0"/>
              </a:rPr>
              <a:t>Länk till filmen: </a:t>
            </a:r>
            <a:r>
              <a:rPr lang="sv-SE" sz="1200" u="sng" kern="1200" dirty="0" smtClean="0">
                <a:solidFill>
                  <a:schemeClr val="tx1"/>
                </a:solidFill>
                <a:effectLst/>
                <a:latin typeface="Arial" pitchFamily="34" charset="0"/>
                <a:ea typeface="Geneva" pitchFamily="1" charset="-128"/>
                <a:cs typeface="Geneva" charset="0"/>
                <a:hlinkClick r:id="rId3"/>
              </a:rPr>
              <a:t>https://www.youtube.com/watch?v=S7r0c3kmaok</a:t>
            </a:r>
            <a:endParaRPr lang="sv-SE" sz="1200" kern="1200" dirty="0" smtClean="0">
              <a:solidFill>
                <a:schemeClr val="tx1"/>
              </a:solidFill>
              <a:effectLst/>
              <a:latin typeface="Arial" pitchFamily="34" charset="0"/>
              <a:ea typeface="Geneva" pitchFamily="1" charset="-128"/>
              <a:cs typeface="Geneva" charset="0"/>
            </a:endParaRPr>
          </a:p>
          <a:p>
            <a:r>
              <a:rPr lang="sv-SE" sz="1200" kern="1200" dirty="0" smtClean="0">
                <a:solidFill>
                  <a:schemeClr val="tx1"/>
                </a:solidFill>
                <a:effectLst/>
                <a:latin typeface="Arial" pitchFamily="34" charset="0"/>
                <a:ea typeface="Geneva" pitchFamily="1" charset="-128"/>
                <a:cs typeface="Geneva" charset="0"/>
              </a:rPr>
              <a:t> </a:t>
            </a:r>
          </a:p>
          <a:p>
            <a:endParaRPr lang="sv-SE" sz="1200" b="0" i="0" u="none" strike="noStrike" kern="1200" baseline="0" dirty="0" smtClean="0">
              <a:solidFill>
                <a:schemeClr val="tx1"/>
              </a:solidFill>
              <a:latin typeface="Arial" pitchFamily="34" charset="0"/>
              <a:ea typeface="Geneva" pitchFamily="1" charset="-128"/>
              <a:cs typeface="Geneva" charset="0"/>
            </a:endParaRPr>
          </a:p>
          <a:p>
            <a:endParaRPr lang="sv-SE" dirty="0" smtClean="0"/>
          </a:p>
        </p:txBody>
      </p:sp>
      <p:sp>
        <p:nvSpPr>
          <p:cNvPr id="4" name="Platshållare för bildnummer 3"/>
          <p:cNvSpPr>
            <a:spLocks noGrp="1"/>
          </p:cNvSpPr>
          <p:nvPr>
            <p:ph type="sldNum" sz="quarter" idx="10"/>
          </p:nvPr>
        </p:nvSpPr>
        <p:spPr/>
        <p:txBody>
          <a:bodyPr/>
          <a:lstStyle/>
          <a:p>
            <a:pPr>
              <a:defRPr/>
            </a:pPr>
            <a:fld id="{3DE237F8-7095-47D1-AD93-B41ED59F381C}" type="slidenum">
              <a:rPr lang="sv-SE" smtClean="0"/>
              <a:pPr>
                <a:defRPr/>
              </a:pPr>
              <a:t>20</a:t>
            </a:fld>
            <a:endParaRPr lang="sv-SE"/>
          </a:p>
        </p:txBody>
      </p:sp>
    </p:spTree>
    <p:extLst>
      <p:ext uri="{BB962C8B-B14F-4D97-AF65-F5344CB8AC3E}">
        <p14:creationId xmlns:p14="http://schemas.microsoft.com/office/powerpoint/2010/main" val="377636583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kaffe</a:t>
            </a:r>
            <a:endParaRPr lang="sv-SE" dirty="0"/>
          </a:p>
        </p:txBody>
      </p:sp>
      <p:sp>
        <p:nvSpPr>
          <p:cNvPr id="4" name="Platshållare för bildnummer 3"/>
          <p:cNvSpPr>
            <a:spLocks noGrp="1"/>
          </p:cNvSpPr>
          <p:nvPr>
            <p:ph type="sldNum" sz="quarter" idx="10"/>
          </p:nvPr>
        </p:nvSpPr>
        <p:spPr/>
        <p:txBody>
          <a:bodyPr/>
          <a:lstStyle/>
          <a:p>
            <a:pPr>
              <a:defRPr/>
            </a:pPr>
            <a:fld id="{3DE237F8-7095-47D1-AD93-B41ED59F381C}" type="slidenum">
              <a:rPr lang="sv-SE" smtClean="0"/>
              <a:pPr>
                <a:defRPr/>
              </a:pPr>
              <a:t>21</a:t>
            </a:fld>
            <a:endParaRPr lang="sv-SE"/>
          </a:p>
        </p:txBody>
      </p:sp>
    </p:spTree>
    <p:extLst>
      <p:ext uri="{BB962C8B-B14F-4D97-AF65-F5344CB8AC3E}">
        <p14:creationId xmlns:p14="http://schemas.microsoft.com/office/powerpoint/2010/main" val="408757769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935038" y="739775"/>
            <a:ext cx="4927600" cy="3695700"/>
          </a:xfrm>
        </p:spPr>
      </p:sp>
      <p:sp>
        <p:nvSpPr>
          <p:cNvPr id="3" name="Platshållare för anteckningar 2"/>
          <p:cNvSpPr>
            <a:spLocks noGrp="1"/>
          </p:cNvSpPr>
          <p:nvPr>
            <p:ph type="body" idx="1"/>
          </p:nvPr>
        </p:nvSpPr>
        <p:spPr/>
        <p:txBody>
          <a:bodyPr/>
          <a:lstStyle/>
          <a:p>
            <a:r>
              <a:rPr lang="sv-SE" sz="1200" b="1" kern="1200" dirty="0" smtClean="0">
                <a:solidFill>
                  <a:schemeClr val="tx1"/>
                </a:solidFill>
                <a:effectLst/>
                <a:latin typeface="Arial" pitchFamily="34" charset="0"/>
                <a:ea typeface="Geneva" pitchFamily="1" charset="-128"/>
                <a:cs typeface="Geneva" charset="0"/>
              </a:rPr>
              <a:t>Framtidens vårdinformationsmiljö är så mycket mer än ett nytt journalsystem.</a:t>
            </a:r>
            <a:r>
              <a:rPr lang="sv-SE" sz="1200" kern="1200" dirty="0" smtClean="0">
                <a:solidFill>
                  <a:schemeClr val="tx1"/>
                </a:solidFill>
                <a:effectLst/>
                <a:latin typeface="Arial" pitchFamily="34" charset="0"/>
                <a:ea typeface="Geneva" pitchFamily="1" charset="-128"/>
                <a:cs typeface="Geneva" charset="0"/>
              </a:rPr>
              <a:t> Det innebär ny teknik, ett nytt arbetssätt och en information som är uppbyggd på ett helt annat sätt.</a:t>
            </a:r>
          </a:p>
          <a:p>
            <a:r>
              <a:rPr lang="sv-SE" sz="1200" kern="1200" dirty="0" smtClean="0">
                <a:solidFill>
                  <a:schemeClr val="tx1"/>
                </a:solidFill>
                <a:effectLst/>
                <a:latin typeface="Arial" pitchFamily="34" charset="0"/>
                <a:ea typeface="Geneva" pitchFamily="1" charset="-128"/>
                <a:cs typeface="Geneva" charset="0"/>
              </a:rPr>
              <a:t> </a:t>
            </a:r>
          </a:p>
          <a:p>
            <a:r>
              <a:rPr lang="sv-SE" sz="1200" kern="1200" dirty="0" smtClean="0">
                <a:solidFill>
                  <a:schemeClr val="tx1"/>
                </a:solidFill>
                <a:effectLst/>
                <a:latin typeface="Arial" pitchFamily="34" charset="0"/>
                <a:ea typeface="Geneva" pitchFamily="1" charset="-128"/>
                <a:cs typeface="Geneva" charset="0"/>
              </a:rPr>
              <a:t>Information</a:t>
            </a:r>
          </a:p>
          <a:p>
            <a:pPr lvl="0"/>
            <a:r>
              <a:rPr lang="sv-SE" sz="1200" kern="1200" dirty="0" smtClean="0">
                <a:solidFill>
                  <a:schemeClr val="tx1"/>
                </a:solidFill>
                <a:effectLst/>
                <a:latin typeface="Arial" pitchFamily="34" charset="0"/>
                <a:ea typeface="Geneva" pitchFamily="1" charset="-128"/>
                <a:cs typeface="Geneva" charset="0"/>
              </a:rPr>
              <a:t>Klinisk data och information är byggstenar i vårdinformationsmiljön.</a:t>
            </a:r>
          </a:p>
          <a:p>
            <a:pPr lvl="0"/>
            <a:r>
              <a:rPr lang="sv-SE" sz="1200" kern="1200" dirty="0" smtClean="0">
                <a:solidFill>
                  <a:schemeClr val="tx1"/>
                </a:solidFill>
                <a:effectLst/>
                <a:latin typeface="Arial" pitchFamily="34" charset="0"/>
                <a:ea typeface="Geneva" pitchFamily="1" charset="-128"/>
                <a:cs typeface="Geneva" charset="0"/>
              </a:rPr>
              <a:t>Nuläge: informationen saknar gemensam innebörd och struktur. </a:t>
            </a:r>
          </a:p>
          <a:p>
            <a:pPr lvl="0"/>
            <a:r>
              <a:rPr lang="sv-SE" sz="1200" kern="1200" dirty="0" smtClean="0">
                <a:solidFill>
                  <a:schemeClr val="tx1"/>
                </a:solidFill>
                <a:effectLst/>
                <a:latin typeface="Arial" pitchFamily="34" charset="0"/>
                <a:ea typeface="Geneva" pitchFamily="1" charset="-128"/>
                <a:cs typeface="Geneva" charset="0"/>
              </a:rPr>
              <a:t>Åtgärd: standardisering av termer, begrepp och </a:t>
            </a:r>
            <a:r>
              <a:rPr lang="sv-SE" sz="1200" kern="1200" dirty="0" err="1" smtClean="0">
                <a:solidFill>
                  <a:schemeClr val="tx1"/>
                </a:solidFill>
                <a:effectLst/>
                <a:latin typeface="Arial" pitchFamily="34" charset="0"/>
                <a:ea typeface="Geneva" pitchFamily="1" charset="-128"/>
                <a:cs typeface="Geneva" charset="0"/>
              </a:rPr>
              <a:t>kodverk</a:t>
            </a:r>
            <a:r>
              <a:rPr lang="sv-SE" sz="1200" kern="1200" dirty="0" smtClean="0">
                <a:solidFill>
                  <a:schemeClr val="tx1"/>
                </a:solidFill>
                <a:effectLst/>
                <a:latin typeface="Arial" pitchFamily="34" charset="0"/>
                <a:ea typeface="Geneva" pitchFamily="1" charset="-128"/>
                <a:cs typeface="Geneva" charset="0"/>
              </a:rPr>
              <a:t>. </a:t>
            </a:r>
          </a:p>
          <a:p>
            <a:r>
              <a:rPr lang="sv-SE" sz="1200" kern="1200" dirty="0" smtClean="0">
                <a:solidFill>
                  <a:schemeClr val="tx1"/>
                </a:solidFill>
                <a:effectLst/>
                <a:latin typeface="Arial" pitchFamily="34" charset="0"/>
                <a:ea typeface="Geneva" pitchFamily="1" charset="-128"/>
                <a:cs typeface="Geneva" charset="0"/>
              </a:rPr>
              <a:t>Informationen ska alltså vara uppbyggd och uttryckt på samma sätt för att vi lättare ska kunna hitta det vi söker, få en bättre överblick och lättare förstå varandra.</a:t>
            </a:r>
          </a:p>
          <a:p>
            <a:r>
              <a:rPr lang="sv-SE" sz="1200" kern="1200" dirty="0" smtClean="0">
                <a:solidFill>
                  <a:schemeClr val="tx1"/>
                </a:solidFill>
                <a:effectLst/>
                <a:latin typeface="Arial" pitchFamily="34" charset="0"/>
                <a:ea typeface="Geneva" pitchFamily="1" charset="-128"/>
                <a:cs typeface="Geneva" charset="0"/>
              </a:rPr>
              <a:t> </a:t>
            </a:r>
          </a:p>
          <a:p>
            <a:r>
              <a:rPr lang="sv-SE" sz="1200" kern="1200" dirty="0" smtClean="0">
                <a:solidFill>
                  <a:schemeClr val="tx1"/>
                </a:solidFill>
                <a:effectLst/>
                <a:latin typeface="Arial" pitchFamily="34" charset="0"/>
                <a:ea typeface="Geneva" pitchFamily="1" charset="-128"/>
                <a:cs typeface="Geneva" charset="0"/>
              </a:rPr>
              <a:t>Arbetssätt</a:t>
            </a:r>
          </a:p>
          <a:p>
            <a:pPr lvl="0"/>
            <a:r>
              <a:rPr lang="sv-SE" sz="1200" kern="1200" dirty="0" smtClean="0">
                <a:solidFill>
                  <a:schemeClr val="tx1"/>
                </a:solidFill>
                <a:effectLst/>
                <a:latin typeface="Arial" pitchFamily="34" charset="0"/>
                <a:ea typeface="Geneva" pitchFamily="1" charset="-128"/>
                <a:cs typeface="Geneva" charset="0"/>
              </a:rPr>
              <a:t>Vårdinformationsmiljön är ett viktigt arbetsredskap för medarbetarna. </a:t>
            </a:r>
          </a:p>
          <a:p>
            <a:pPr lvl="0"/>
            <a:r>
              <a:rPr lang="sv-SE" sz="1200" kern="1200" dirty="0" smtClean="0">
                <a:solidFill>
                  <a:schemeClr val="tx1"/>
                </a:solidFill>
                <a:effectLst/>
                <a:latin typeface="Arial" pitchFamily="34" charset="0"/>
                <a:ea typeface="Geneva" pitchFamily="1" charset="-128"/>
                <a:cs typeface="Geneva" charset="0"/>
              </a:rPr>
              <a:t>Nuläge: stor administrativ börda med manuellt dubbelarbete. För patienterna bl. a säkerhetsrisker och bristande insyn.</a:t>
            </a:r>
          </a:p>
          <a:p>
            <a:pPr lvl="0"/>
            <a:r>
              <a:rPr lang="sv-SE" sz="1200" kern="1200" dirty="0" smtClean="0">
                <a:solidFill>
                  <a:schemeClr val="tx1"/>
                </a:solidFill>
                <a:effectLst/>
                <a:latin typeface="Arial" pitchFamily="34" charset="0"/>
                <a:ea typeface="Geneva" pitchFamily="1" charset="-128"/>
                <a:cs typeface="Geneva" charset="0"/>
              </a:rPr>
              <a:t>Åtgärd: verksamhetsutveckling för att skapa nya arbetssätt.</a:t>
            </a:r>
          </a:p>
          <a:p>
            <a:r>
              <a:rPr lang="sv-SE" sz="1200" kern="1200" dirty="0" smtClean="0">
                <a:solidFill>
                  <a:schemeClr val="tx1"/>
                </a:solidFill>
                <a:effectLst/>
                <a:latin typeface="Arial" pitchFamily="34" charset="0"/>
                <a:ea typeface="Geneva" pitchFamily="1" charset="-128"/>
                <a:cs typeface="Geneva" charset="0"/>
              </a:rPr>
              <a:t>Vi behöver alltså skapa nya arbetssätt för att minska dubbelarbetet.</a:t>
            </a:r>
          </a:p>
          <a:p>
            <a:r>
              <a:rPr lang="sv-SE" sz="1200" kern="1200" dirty="0" smtClean="0">
                <a:solidFill>
                  <a:schemeClr val="tx1"/>
                </a:solidFill>
                <a:effectLst/>
                <a:latin typeface="Arial" pitchFamily="34" charset="0"/>
                <a:ea typeface="Geneva" pitchFamily="1" charset="-128"/>
                <a:cs typeface="Geneva" charset="0"/>
              </a:rPr>
              <a:t> </a:t>
            </a:r>
          </a:p>
          <a:p>
            <a:r>
              <a:rPr lang="sv-SE" sz="1200" kern="1200" dirty="0" smtClean="0">
                <a:solidFill>
                  <a:schemeClr val="tx1"/>
                </a:solidFill>
                <a:effectLst/>
                <a:latin typeface="Arial" pitchFamily="34" charset="0"/>
                <a:ea typeface="Geneva" pitchFamily="1" charset="-128"/>
                <a:cs typeface="Geneva" charset="0"/>
              </a:rPr>
              <a:t>Teknik</a:t>
            </a:r>
          </a:p>
          <a:p>
            <a:pPr lvl="0"/>
            <a:r>
              <a:rPr lang="sv-SE" sz="1200" kern="1200" dirty="0" smtClean="0">
                <a:solidFill>
                  <a:schemeClr val="tx1"/>
                </a:solidFill>
                <a:effectLst/>
                <a:latin typeface="Arial" pitchFamily="34" charset="0"/>
                <a:ea typeface="Geneva" pitchFamily="1" charset="-128"/>
                <a:cs typeface="Geneva" charset="0"/>
              </a:rPr>
              <a:t>Vårdinformationsmiljön behöver en teknisk miljö att ”vistas i”.</a:t>
            </a:r>
          </a:p>
          <a:p>
            <a:pPr lvl="0"/>
            <a:r>
              <a:rPr lang="sv-SE" sz="1200" kern="1200" dirty="0" smtClean="0">
                <a:solidFill>
                  <a:schemeClr val="tx1"/>
                </a:solidFill>
                <a:effectLst/>
                <a:latin typeface="Arial" pitchFamily="34" charset="0"/>
                <a:ea typeface="Geneva" pitchFamily="1" charset="-128"/>
                <a:cs typeface="Geneva" charset="0"/>
              </a:rPr>
              <a:t>Nuläge: ålderdomlig miljö där information är inlåst i ett lapptäcke av IT-lösningar som inte kommunicerar med varandra. </a:t>
            </a:r>
          </a:p>
          <a:p>
            <a:pPr lvl="0"/>
            <a:r>
              <a:rPr lang="sv-SE" sz="1200" kern="1200" dirty="0" smtClean="0">
                <a:solidFill>
                  <a:schemeClr val="tx1"/>
                </a:solidFill>
                <a:effectLst/>
                <a:latin typeface="Arial" pitchFamily="34" charset="0"/>
                <a:ea typeface="Geneva" pitchFamily="1" charset="-128"/>
                <a:cs typeface="Geneva" charset="0"/>
              </a:rPr>
              <a:t>Åtgärd: upphandling av nytt vårdinformationssystem och tekniska plattformar.</a:t>
            </a:r>
          </a:p>
          <a:p>
            <a:endParaRPr lang="sv-SE" sz="10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02196135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1" kern="1200" dirty="0" smtClean="0">
                <a:solidFill>
                  <a:schemeClr val="tx1"/>
                </a:solidFill>
                <a:effectLst/>
                <a:latin typeface="Arial" pitchFamily="34" charset="0"/>
                <a:ea typeface="Geneva" pitchFamily="1" charset="-128"/>
                <a:cs typeface="Geneva" charset="0"/>
              </a:rPr>
              <a:t>Miniworkshops-</a:t>
            </a:r>
            <a:r>
              <a:rPr lang="sv-SE" sz="1200" b="0" kern="1200" dirty="0" smtClean="0">
                <a:solidFill>
                  <a:schemeClr val="tx1"/>
                </a:solidFill>
                <a:effectLst/>
                <a:latin typeface="Arial" pitchFamily="34" charset="0"/>
                <a:ea typeface="Geneva" pitchFamily="1" charset="-128"/>
                <a:cs typeface="Geneva" charset="0"/>
              </a:rPr>
              <a:t> </a:t>
            </a:r>
            <a:r>
              <a:rPr lang="sv-SE" sz="1200" b="1" kern="1200" dirty="0" smtClean="0">
                <a:solidFill>
                  <a:schemeClr val="tx1"/>
                </a:solidFill>
                <a:effectLst/>
                <a:latin typeface="Arial" pitchFamily="34" charset="0"/>
                <a:ea typeface="Geneva" pitchFamily="1" charset="-128"/>
                <a:cs typeface="Geneva" charset="0"/>
              </a:rPr>
              <a:t>Hur kan digitaliseringen underlätta för våra patienter?</a:t>
            </a:r>
          </a:p>
          <a:p>
            <a:r>
              <a:rPr lang="sv-SE" sz="1200" kern="1200" dirty="0" smtClean="0">
                <a:solidFill>
                  <a:schemeClr val="tx1"/>
                </a:solidFill>
                <a:effectLst/>
                <a:latin typeface="Arial" pitchFamily="34" charset="0"/>
                <a:ea typeface="Geneva" pitchFamily="1" charset="-128"/>
                <a:cs typeface="Geneva" charset="0"/>
              </a:rPr>
              <a:t>Nu ska vi fokusera på våra patienter. Vi kommer fokusera på oss medarbetare i nästa bild.</a:t>
            </a:r>
          </a:p>
          <a:p>
            <a:r>
              <a:rPr lang="sv-SE" sz="1200" kern="1200" dirty="0" smtClean="0">
                <a:solidFill>
                  <a:schemeClr val="tx1"/>
                </a:solidFill>
                <a:effectLst/>
                <a:latin typeface="Arial" pitchFamily="34" charset="0"/>
                <a:ea typeface="Geneva" pitchFamily="1" charset="-128"/>
                <a:cs typeface="Geneva" charset="0"/>
              </a:rPr>
              <a:t> </a:t>
            </a:r>
          </a:p>
          <a:p>
            <a:r>
              <a:rPr lang="sv-SE" sz="1200" kern="1200" dirty="0" smtClean="0">
                <a:solidFill>
                  <a:schemeClr val="tx1"/>
                </a:solidFill>
                <a:effectLst/>
                <a:latin typeface="Arial" pitchFamily="34" charset="0"/>
                <a:ea typeface="Geneva" pitchFamily="1" charset="-128"/>
                <a:cs typeface="Geneva" charset="0"/>
              </a:rPr>
              <a:t> </a:t>
            </a:r>
          </a:p>
          <a:p>
            <a:r>
              <a:rPr lang="sv-SE" sz="1200" kern="1200" dirty="0" smtClean="0">
                <a:solidFill>
                  <a:schemeClr val="tx1"/>
                </a:solidFill>
                <a:effectLst/>
                <a:latin typeface="Arial" pitchFamily="34" charset="0"/>
                <a:ea typeface="Geneva" pitchFamily="1" charset="-128"/>
                <a:cs typeface="Geneva" charset="0"/>
              </a:rPr>
              <a:t> </a:t>
            </a:r>
          </a:p>
          <a:p>
            <a:r>
              <a:rPr lang="sv-SE" sz="1200" b="1" kern="1200" dirty="0" smtClean="0">
                <a:solidFill>
                  <a:schemeClr val="tx1"/>
                </a:solidFill>
                <a:effectLst/>
                <a:latin typeface="Arial" pitchFamily="34" charset="0"/>
                <a:ea typeface="Geneva" pitchFamily="1" charset="-128"/>
                <a:cs typeface="Geneva" charset="0"/>
              </a:rPr>
              <a:t>Metod, gör så här:</a:t>
            </a:r>
            <a:endParaRPr lang="sv-SE" sz="1200" kern="1200" dirty="0" smtClean="0">
              <a:solidFill>
                <a:schemeClr val="tx1"/>
              </a:solidFill>
              <a:effectLst/>
              <a:latin typeface="Arial" pitchFamily="34" charset="0"/>
              <a:ea typeface="Geneva" pitchFamily="1" charset="-128"/>
              <a:cs typeface="Geneva" charset="0"/>
            </a:endParaRPr>
          </a:p>
          <a:p>
            <a:r>
              <a:rPr lang="sv-SE" sz="1200" kern="1200" dirty="0" smtClean="0">
                <a:solidFill>
                  <a:schemeClr val="tx1"/>
                </a:solidFill>
                <a:effectLst/>
                <a:latin typeface="Arial" pitchFamily="34" charset="0"/>
                <a:ea typeface="Geneva" pitchFamily="1" charset="-128"/>
                <a:cs typeface="Geneva" charset="0"/>
              </a:rPr>
              <a:t>1. Skriv upp rubriker på ett blädderblock och dela upp i fyra områden, ett för varje rubrik (område): via kommunikation (tex. videomöte), delaktighet (tex. Journal via nätet), Vård på distans (tex. själv rapportera in värden), Information (tex. FUB, </a:t>
            </a:r>
            <a:r>
              <a:rPr lang="sv-SE" sz="1200" kern="1200" dirty="0" err="1" smtClean="0">
                <a:solidFill>
                  <a:schemeClr val="tx1"/>
                </a:solidFill>
                <a:effectLst/>
                <a:latin typeface="Arial" pitchFamily="34" charset="0"/>
                <a:ea typeface="Geneva" pitchFamily="1" charset="-128"/>
                <a:cs typeface="Geneva" charset="0"/>
              </a:rPr>
              <a:t>Häsloinformation</a:t>
            </a:r>
            <a:r>
              <a:rPr lang="sv-SE" sz="1200" kern="1200" dirty="0" smtClean="0">
                <a:solidFill>
                  <a:schemeClr val="tx1"/>
                </a:solidFill>
                <a:effectLst/>
                <a:latin typeface="Arial" pitchFamily="34" charset="0"/>
                <a:ea typeface="Geneva" pitchFamily="1" charset="-128"/>
                <a:cs typeface="Geneva" charset="0"/>
              </a:rPr>
              <a:t>) </a:t>
            </a:r>
          </a:p>
          <a:p>
            <a:r>
              <a:rPr lang="sv-SE" sz="1200" kern="1200" dirty="0" smtClean="0">
                <a:solidFill>
                  <a:schemeClr val="tx1"/>
                </a:solidFill>
                <a:effectLst/>
                <a:latin typeface="Arial" pitchFamily="34" charset="0"/>
                <a:ea typeface="Geneva" pitchFamily="1" charset="-128"/>
                <a:cs typeface="Geneva" charset="0"/>
              </a:rPr>
              <a:t>2. Deltagarna pratar två och två i bikupor och skriver ner sina svar på post-it-lappar,</a:t>
            </a:r>
          </a:p>
          <a:p>
            <a:r>
              <a:rPr lang="sv-SE" sz="1200" kern="1200" dirty="0" smtClean="0">
                <a:solidFill>
                  <a:schemeClr val="tx1"/>
                </a:solidFill>
                <a:effectLst/>
                <a:latin typeface="Arial" pitchFamily="34" charset="0"/>
                <a:ea typeface="Geneva" pitchFamily="1" charset="-128"/>
                <a:cs typeface="Geneva" charset="0"/>
              </a:rPr>
              <a:t>3. Deltagarna sätter upp sina lappar under respektive rubrik </a:t>
            </a:r>
          </a:p>
          <a:p>
            <a:r>
              <a:rPr lang="sv-SE" sz="1200" b="1" kern="1200" dirty="0" smtClean="0">
                <a:solidFill>
                  <a:schemeClr val="tx1"/>
                </a:solidFill>
                <a:effectLst/>
                <a:latin typeface="Arial" pitchFamily="34" charset="0"/>
                <a:ea typeface="Geneva" pitchFamily="1" charset="-128"/>
                <a:cs typeface="Geneva" charset="0"/>
              </a:rPr>
              <a:t>Tidsåtgång: ca 15 min</a:t>
            </a:r>
            <a:endParaRPr lang="sv-SE" sz="1200" kern="1200" dirty="0" smtClean="0">
              <a:solidFill>
                <a:schemeClr val="tx1"/>
              </a:solidFill>
              <a:effectLst/>
              <a:latin typeface="Arial" pitchFamily="34" charset="0"/>
              <a:ea typeface="Geneva" pitchFamily="1" charset="-128"/>
              <a:cs typeface="Geneva" charset="0"/>
            </a:endParaRPr>
          </a:p>
          <a:p>
            <a:r>
              <a:rPr lang="sv-SE" sz="1200" kern="1200" dirty="0" smtClean="0">
                <a:solidFill>
                  <a:schemeClr val="tx1"/>
                </a:solidFill>
                <a:effectLst/>
                <a:latin typeface="Arial" pitchFamily="34" charset="0"/>
                <a:ea typeface="Geneva" pitchFamily="1" charset="-128"/>
                <a:cs typeface="Geneva" charset="0"/>
              </a:rPr>
              <a:t> </a:t>
            </a:r>
          </a:p>
          <a:p>
            <a:r>
              <a:rPr lang="sv-SE" sz="1200" kern="1200" dirty="0" smtClean="0">
                <a:solidFill>
                  <a:schemeClr val="tx1"/>
                </a:solidFill>
                <a:effectLst/>
                <a:latin typeface="Arial" pitchFamily="34" charset="0"/>
                <a:ea typeface="Geneva" pitchFamily="1" charset="-128"/>
                <a:cs typeface="Geneva" charset="0"/>
              </a:rPr>
              <a:t>4. UL/PHL läser upp vad som står på varje lapp och sen diskuterar alla i hela gruppen. </a:t>
            </a:r>
          </a:p>
          <a:p>
            <a:r>
              <a:rPr lang="sv-SE" sz="1200" kern="1200" dirty="0" smtClean="0">
                <a:solidFill>
                  <a:schemeClr val="tx1"/>
                </a:solidFill>
                <a:effectLst/>
                <a:latin typeface="Arial" pitchFamily="34" charset="0"/>
                <a:ea typeface="Geneva" pitchFamily="1" charset="-128"/>
                <a:cs typeface="Geneva" charset="0"/>
              </a:rPr>
              <a:t>Troligen finns många liknande svar som UL/PHL kan samla ihop och ta upp en gång så att inte gruppen behöver diskutera varenda lapp som är snarlik</a:t>
            </a:r>
          </a:p>
          <a:p>
            <a:r>
              <a:rPr lang="sv-SE" sz="1200" b="1" kern="1200" dirty="0" smtClean="0">
                <a:solidFill>
                  <a:schemeClr val="tx1"/>
                </a:solidFill>
                <a:effectLst/>
                <a:latin typeface="Arial" pitchFamily="34" charset="0"/>
                <a:ea typeface="Geneva" pitchFamily="1" charset="-128"/>
                <a:cs typeface="Geneva" charset="0"/>
              </a:rPr>
              <a:t>Tidsåtgång: ca 10 min </a:t>
            </a:r>
            <a:endParaRPr lang="sv-SE" sz="1200" kern="1200" dirty="0" smtClean="0">
              <a:solidFill>
                <a:schemeClr val="tx1"/>
              </a:solidFill>
              <a:effectLst/>
              <a:latin typeface="Arial" pitchFamily="34" charset="0"/>
              <a:ea typeface="Geneva" pitchFamily="1" charset="-128"/>
              <a:cs typeface="Geneva" charset="0"/>
            </a:endParaRPr>
          </a:p>
          <a:p>
            <a:r>
              <a:rPr lang="sv-SE" sz="1200" kern="1200" dirty="0" smtClean="0">
                <a:solidFill>
                  <a:schemeClr val="tx1"/>
                </a:solidFill>
                <a:effectLst/>
                <a:latin typeface="Arial" pitchFamily="34" charset="0"/>
                <a:ea typeface="Geneva" pitchFamily="1" charset="-128"/>
                <a:cs typeface="Geneva" charset="0"/>
              </a:rPr>
              <a:t> </a:t>
            </a:r>
          </a:p>
          <a:p>
            <a:r>
              <a:rPr lang="sv-SE" sz="1200" b="1" kern="1200" dirty="0" smtClean="0">
                <a:solidFill>
                  <a:schemeClr val="tx1"/>
                </a:solidFill>
                <a:effectLst/>
                <a:latin typeface="Arial" pitchFamily="34" charset="0"/>
                <a:ea typeface="Geneva" pitchFamily="1" charset="-128"/>
                <a:cs typeface="Geneva" charset="0"/>
              </a:rPr>
              <a:t>Hjälptext för att få igång dialog om det går trögt:</a:t>
            </a:r>
            <a:endParaRPr lang="sv-SE" sz="1200" kern="1200" dirty="0" smtClean="0">
              <a:solidFill>
                <a:schemeClr val="tx1"/>
              </a:solidFill>
              <a:effectLst/>
              <a:latin typeface="Arial" pitchFamily="34" charset="0"/>
              <a:ea typeface="Geneva" pitchFamily="1" charset="-128"/>
              <a:cs typeface="Geneva" charset="0"/>
            </a:endParaRPr>
          </a:p>
          <a:p>
            <a:r>
              <a:rPr lang="sv-SE" sz="1200" b="1" kern="1200" dirty="0" smtClean="0">
                <a:solidFill>
                  <a:schemeClr val="tx1"/>
                </a:solidFill>
                <a:effectLst/>
                <a:latin typeface="Arial" pitchFamily="34" charset="0"/>
                <a:ea typeface="Geneva" pitchFamily="1" charset="-128"/>
                <a:cs typeface="Geneva" charset="0"/>
              </a:rPr>
              <a:t>Kommunikation</a:t>
            </a:r>
            <a:endParaRPr lang="sv-SE" sz="1200" kern="1200" dirty="0" smtClean="0">
              <a:solidFill>
                <a:schemeClr val="tx1"/>
              </a:solidFill>
              <a:effectLst/>
              <a:latin typeface="Arial" pitchFamily="34" charset="0"/>
              <a:ea typeface="Geneva" pitchFamily="1" charset="-128"/>
              <a:cs typeface="Geneva" charset="0"/>
            </a:endParaRPr>
          </a:p>
          <a:p>
            <a:pPr lvl="0"/>
            <a:r>
              <a:rPr lang="sv-SE" sz="1200" kern="1200" dirty="0" smtClean="0">
                <a:solidFill>
                  <a:schemeClr val="tx1"/>
                </a:solidFill>
                <a:effectLst/>
                <a:latin typeface="Arial" pitchFamily="34" charset="0"/>
                <a:ea typeface="Geneva" pitchFamily="1" charset="-128"/>
                <a:cs typeface="Geneva" charset="0"/>
              </a:rPr>
              <a:t>Lätt att kommunicera med vården</a:t>
            </a:r>
          </a:p>
          <a:p>
            <a:pPr lvl="0"/>
            <a:r>
              <a:rPr lang="sv-SE" sz="1200" kern="1200" dirty="0" smtClean="0">
                <a:solidFill>
                  <a:schemeClr val="tx1"/>
                </a:solidFill>
                <a:effectLst/>
                <a:latin typeface="Arial" pitchFamily="34" charset="0"/>
                <a:ea typeface="Geneva" pitchFamily="1" charset="-128"/>
                <a:cs typeface="Geneva" charset="0"/>
              </a:rPr>
              <a:t>Nya sätt att kommunicera på med vården (Chat, video konferens)</a:t>
            </a:r>
          </a:p>
          <a:p>
            <a:pPr lvl="0"/>
            <a:r>
              <a:rPr lang="sv-SE" sz="1200" kern="1200" dirty="0" smtClean="0">
                <a:solidFill>
                  <a:schemeClr val="tx1"/>
                </a:solidFill>
                <a:effectLst/>
                <a:latin typeface="Arial" pitchFamily="34" charset="0"/>
                <a:ea typeface="Geneva" pitchFamily="1" charset="-128"/>
                <a:cs typeface="Geneva" charset="0"/>
              </a:rPr>
              <a:t>Möjlighet att dela information med närstående</a:t>
            </a:r>
          </a:p>
          <a:p>
            <a:pPr lvl="0"/>
            <a:r>
              <a:rPr lang="sv-SE" sz="1200" kern="1200" dirty="0" smtClean="0">
                <a:solidFill>
                  <a:schemeClr val="tx1"/>
                </a:solidFill>
                <a:effectLst/>
                <a:latin typeface="Arial" pitchFamily="34" charset="0"/>
                <a:ea typeface="Geneva" pitchFamily="1" charset="-128"/>
                <a:cs typeface="Geneva" charset="0"/>
              </a:rPr>
              <a:t>Tydlig rollfördelning vid delad information (Vem kommer informationen ifrån och vem ska göra vad)</a:t>
            </a:r>
          </a:p>
          <a:p>
            <a:r>
              <a:rPr lang="sv-SE" sz="1200" kern="1200" dirty="0" smtClean="0">
                <a:solidFill>
                  <a:schemeClr val="tx1"/>
                </a:solidFill>
                <a:effectLst/>
                <a:latin typeface="Arial" pitchFamily="34" charset="0"/>
                <a:ea typeface="Geneva" pitchFamily="1" charset="-128"/>
                <a:cs typeface="Geneva" charset="0"/>
              </a:rPr>
              <a:t> </a:t>
            </a:r>
          </a:p>
          <a:p>
            <a:r>
              <a:rPr lang="sv-SE" sz="1200" b="1" kern="1200" dirty="0" smtClean="0">
                <a:solidFill>
                  <a:schemeClr val="tx1"/>
                </a:solidFill>
                <a:effectLst/>
                <a:latin typeface="Arial" pitchFamily="34" charset="0"/>
                <a:ea typeface="Geneva" pitchFamily="1" charset="-128"/>
                <a:cs typeface="Geneva" charset="0"/>
              </a:rPr>
              <a:t>Delaktighet</a:t>
            </a:r>
            <a:endParaRPr lang="sv-SE" sz="1200" kern="1200" dirty="0" smtClean="0">
              <a:solidFill>
                <a:schemeClr val="tx1"/>
              </a:solidFill>
              <a:effectLst/>
              <a:latin typeface="Arial" pitchFamily="34" charset="0"/>
              <a:ea typeface="Geneva" pitchFamily="1" charset="-128"/>
              <a:cs typeface="Geneva" charset="0"/>
            </a:endParaRPr>
          </a:p>
          <a:p>
            <a:pPr lvl="0"/>
            <a:r>
              <a:rPr lang="sv-SE" sz="1200" kern="1200" dirty="0" smtClean="0">
                <a:solidFill>
                  <a:schemeClr val="tx1"/>
                </a:solidFill>
                <a:effectLst/>
                <a:latin typeface="Arial" pitchFamily="34" charset="0"/>
                <a:ea typeface="Geneva" pitchFamily="1" charset="-128"/>
                <a:cs typeface="Geneva" charset="0"/>
              </a:rPr>
              <a:t>Lätt att bidra till informationen som rör den egna hälsan och vården</a:t>
            </a:r>
          </a:p>
          <a:p>
            <a:pPr lvl="0"/>
            <a:r>
              <a:rPr lang="sv-SE" sz="1200" kern="1200" dirty="0" smtClean="0">
                <a:solidFill>
                  <a:schemeClr val="tx1"/>
                </a:solidFill>
                <a:effectLst/>
                <a:latin typeface="Arial" pitchFamily="34" charset="0"/>
                <a:ea typeface="Geneva" pitchFamily="1" charset="-128"/>
                <a:cs typeface="Geneva" charset="0"/>
              </a:rPr>
              <a:t>Besluts-/kunskapsstöd (att som patient kunna ta del av besluts-/kunskapsstöd)</a:t>
            </a:r>
          </a:p>
          <a:p>
            <a:pPr lvl="0"/>
            <a:r>
              <a:rPr lang="sv-SE" sz="1200" kern="1200" dirty="0" smtClean="0">
                <a:solidFill>
                  <a:schemeClr val="tx1"/>
                </a:solidFill>
                <a:effectLst/>
                <a:latin typeface="Arial" pitchFamily="34" charset="0"/>
                <a:ea typeface="Geneva" pitchFamily="1" charset="-128"/>
                <a:cs typeface="Geneva" charset="0"/>
              </a:rPr>
              <a:t>Förberedelser inför vårdbesök (att som patient kunna förbereda mig inför mitt besök)</a:t>
            </a:r>
          </a:p>
          <a:p>
            <a:pPr lvl="0"/>
            <a:r>
              <a:rPr lang="sv-SE" sz="1200" kern="1200" dirty="0" smtClean="0">
                <a:solidFill>
                  <a:schemeClr val="tx1"/>
                </a:solidFill>
                <a:effectLst/>
                <a:latin typeface="Arial" pitchFamily="34" charset="0"/>
                <a:ea typeface="Geneva" pitchFamily="1" charset="-128"/>
                <a:cs typeface="Geneva" charset="0"/>
              </a:rPr>
              <a:t>Tester på nätet för tidig upptäckt</a:t>
            </a:r>
          </a:p>
          <a:p>
            <a:r>
              <a:rPr lang="sv-SE" sz="1200" kern="1200" dirty="0" smtClean="0">
                <a:solidFill>
                  <a:schemeClr val="tx1"/>
                </a:solidFill>
                <a:effectLst/>
                <a:latin typeface="Arial" pitchFamily="34" charset="0"/>
                <a:ea typeface="Geneva" pitchFamily="1" charset="-128"/>
                <a:cs typeface="Geneva" charset="0"/>
              </a:rPr>
              <a:t>För patienter och anhöriga innebär det här bland annat:</a:t>
            </a:r>
          </a:p>
          <a:p>
            <a:pPr lvl="0"/>
            <a:r>
              <a:rPr lang="sv-SE" sz="1200" kern="1200" dirty="0" smtClean="0">
                <a:solidFill>
                  <a:schemeClr val="tx1"/>
                </a:solidFill>
                <a:effectLst/>
                <a:latin typeface="Arial" pitchFamily="34" charset="0"/>
                <a:ea typeface="Geneva" pitchFamily="1" charset="-128"/>
                <a:cs typeface="Geneva" charset="0"/>
              </a:rPr>
              <a:t>Ökad tillgänglighet till vård (läkare online, tester hemma m.m.)</a:t>
            </a:r>
          </a:p>
          <a:p>
            <a:pPr lvl="0"/>
            <a:r>
              <a:rPr lang="sv-SE" sz="1200" kern="1200" dirty="0" smtClean="0">
                <a:solidFill>
                  <a:schemeClr val="tx1"/>
                </a:solidFill>
                <a:effectLst/>
                <a:latin typeface="Arial" pitchFamily="34" charset="0"/>
                <a:ea typeface="Geneva" pitchFamily="1" charset="-128"/>
                <a:cs typeface="Geneva" charset="0"/>
              </a:rPr>
              <a:t>Nya sätt för vården och patienten att mötas.</a:t>
            </a:r>
          </a:p>
          <a:p>
            <a:pPr lvl="0"/>
            <a:r>
              <a:rPr lang="sv-SE" sz="1200" kern="1200" dirty="0" smtClean="0">
                <a:solidFill>
                  <a:schemeClr val="tx1"/>
                </a:solidFill>
                <a:effectLst/>
                <a:latin typeface="Arial" pitchFamily="34" charset="0"/>
                <a:ea typeface="Geneva" pitchFamily="1" charset="-128"/>
                <a:cs typeface="Geneva" charset="0"/>
              </a:rPr>
              <a:t>Bättre kommunikation.</a:t>
            </a:r>
          </a:p>
          <a:p>
            <a:pPr lvl="0"/>
            <a:r>
              <a:rPr lang="sv-SE" sz="1200" kern="1200" dirty="0" smtClean="0">
                <a:solidFill>
                  <a:schemeClr val="tx1"/>
                </a:solidFill>
                <a:effectLst/>
                <a:latin typeface="Arial" pitchFamily="34" charset="0"/>
                <a:ea typeface="Geneva" pitchFamily="1" charset="-128"/>
                <a:cs typeface="Geneva" charset="0"/>
              </a:rPr>
              <a:t>Möjlighet att ta del av informationen i </a:t>
            </a:r>
            <a:r>
              <a:rPr lang="sv-SE" sz="1200" kern="1200" dirty="0" err="1" smtClean="0">
                <a:solidFill>
                  <a:schemeClr val="tx1"/>
                </a:solidFill>
                <a:effectLst/>
                <a:latin typeface="Arial" pitchFamily="34" charset="0"/>
                <a:ea typeface="Geneva" pitchFamily="1" charset="-128"/>
                <a:cs typeface="Geneva" charset="0"/>
              </a:rPr>
              <a:t>vårdflödet</a:t>
            </a:r>
            <a:r>
              <a:rPr lang="sv-SE" sz="1200" kern="1200" dirty="0" smtClean="0">
                <a:solidFill>
                  <a:schemeClr val="tx1"/>
                </a:solidFill>
                <a:effectLst/>
                <a:latin typeface="Arial" pitchFamily="34" charset="0"/>
                <a:ea typeface="Geneva" pitchFamily="1" charset="-128"/>
                <a:cs typeface="Geneva" charset="0"/>
              </a:rPr>
              <a:t> och därmed vara delaktig i sin hälsa och sjukvård.</a:t>
            </a:r>
            <a:br>
              <a:rPr lang="sv-SE" sz="1200" kern="1200" dirty="0" smtClean="0">
                <a:solidFill>
                  <a:schemeClr val="tx1"/>
                </a:solidFill>
                <a:effectLst/>
                <a:latin typeface="Arial" pitchFamily="34" charset="0"/>
                <a:ea typeface="Geneva" pitchFamily="1" charset="-128"/>
                <a:cs typeface="Geneva" charset="0"/>
              </a:rPr>
            </a:br>
            <a:endParaRPr lang="sv-SE" sz="1200" kern="1200" dirty="0" smtClean="0">
              <a:solidFill>
                <a:schemeClr val="tx1"/>
              </a:solidFill>
              <a:effectLst/>
              <a:latin typeface="Arial" pitchFamily="34" charset="0"/>
              <a:ea typeface="Geneva" pitchFamily="1" charset="-128"/>
              <a:cs typeface="Geneva" charset="0"/>
            </a:endParaRPr>
          </a:p>
          <a:p>
            <a:r>
              <a:rPr lang="sv-SE" sz="1200" b="1" kern="1200" dirty="0" smtClean="0">
                <a:solidFill>
                  <a:schemeClr val="tx1"/>
                </a:solidFill>
                <a:effectLst/>
                <a:latin typeface="Arial" pitchFamily="34" charset="0"/>
                <a:ea typeface="Geneva" pitchFamily="1" charset="-128"/>
                <a:cs typeface="Geneva" charset="0"/>
              </a:rPr>
              <a:t>Vård på distans</a:t>
            </a:r>
            <a:endParaRPr lang="sv-SE" sz="1200" kern="1200" dirty="0" smtClean="0">
              <a:solidFill>
                <a:schemeClr val="tx1"/>
              </a:solidFill>
              <a:effectLst/>
              <a:latin typeface="Arial" pitchFamily="34" charset="0"/>
              <a:ea typeface="Geneva" pitchFamily="1" charset="-128"/>
              <a:cs typeface="Geneva" charset="0"/>
            </a:endParaRPr>
          </a:p>
          <a:p>
            <a:pPr lvl="0"/>
            <a:r>
              <a:rPr lang="sv-SE" sz="1200" kern="1200" dirty="0" smtClean="0">
                <a:solidFill>
                  <a:schemeClr val="tx1"/>
                </a:solidFill>
                <a:effectLst/>
                <a:latin typeface="Arial" pitchFamily="34" charset="0"/>
                <a:ea typeface="Geneva" pitchFamily="1" charset="-128"/>
                <a:cs typeface="Geneva" charset="0"/>
              </a:rPr>
              <a:t>Vårdundersökning på distans</a:t>
            </a:r>
          </a:p>
          <a:p>
            <a:pPr lvl="0"/>
            <a:r>
              <a:rPr lang="sv-SE" sz="1200" kern="1200" dirty="0" smtClean="0">
                <a:solidFill>
                  <a:schemeClr val="tx1"/>
                </a:solidFill>
                <a:effectLst/>
                <a:latin typeface="Arial" pitchFamily="34" charset="0"/>
                <a:ea typeface="Geneva" pitchFamily="1" charset="-128"/>
                <a:cs typeface="Geneva" charset="0"/>
              </a:rPr>
              <a:t>Egenvård med behovsstyrda push-notiser (notiser om att man behöver ta mer medicin m.m.)</a:t>
            </a:r>
          </a:p>
          <a:p>
            <a:pPr lvl="0"/>
            <a:r>
              <a:rPr lang="sv-SE" sz="1200" kern="1200" dirty="0" smtClean="0">
                <a:solidFill>
                  <a:schemeClr val="tx1"/>
                </a:solidFill>
                <a:effectLst/>
                <a:latin typeface="Arial" pitchFamily="34" charset="0"/>
                <a:ea typeface="Geneva" pitchFamily="1" charset="-128"/>
                <a:cs typeface="Geneva" charset="0"/>
              </a:rPr>
              <a:t>Hjälp till självhjälp</a:t>
            </a:r>
          </a:p>
          <a:p>
            <a:pPr lvl="0"/>
            <a:r>
              <a:rPr lang="sv-SE" sz="1200" kern="1200" dirty="0" smtClean="0">
                <a:solidFill>
                  <a:schemeClr val="tx1"/>
                </a:solidFill>
                <a:effectLst/>
                <a:latin typeface="Arial" pitchFamily="34" charset="0"/>
                <a:ea typeface="Geneva" pitchFamily="1" charset="-128"/>
                <a:cs typeface="Geneva" charset="0"/>
              </a:rPr>
              <a:t>Nätmonitorering (</a:t>
            </a:r>
            <a:r>
              <a:rPr lang="sv-SE" sz="1200" kern="1200" dirty="0" err="1" smtClean="0">
                <a:solidFill>
                  <a:schemeClr val="tx1"/>
                </a:solidFill>
                <a:effectLst/>
                <a:latin typeface="Arial" pitchFamily="34" charset="0"/>
                <a:ea typeface="Geneva" pitchFamily="1" charset="-128"/>
                <a:cs typeface="Geneva" charset="0"/>
              </a:rPr>
              <a:t>bltr</a:t>
            </a:r>
            <a:r>
              <a:rPr lang="sv-SE" sz="1200" kern="1200" dirty="0" smtClean="0">
                <a:solidFill>
                  <a:schemeClr val="tx1"/>
                </a:solidFill>
                <a:effectLst/>
                <a:latin typeface="Arial" pitchFamily="34" charset="0"/>
                <a:ea typeface="Geneva" pitchFamily="1" charset="-128"/>
                <a:cs typeface="Geneva" charset="0"/>
              </a:rPr>
              <a:t>, p-</a:t>
            </a:r>
            <a:r>
              <a:rPr lang="sv-SE" sz="1200" kern="1200" dirty="0" err="1" smtClean="0">
                <a:solidFill>
                  <a:schemeClr val="tx1"/>
                </a:solidFill>
                <a:effectLst/>
                <a:latin typeface="Arial" pitchFamily="34" charset="0"/>
                <a:ea typeface="Geneva" pitchFamily="1" charset="-128"/>
                <a:cs typeface="Geneva" charset="0"/>
              </a:rPr>
              <a:t>glucos</a:t>
            </a:r>
            <a:r>
              <a:rPr lang="sv-SE" sz="1200" kern="1200" dirty="0" smtClean="0">
                <a:solidFill>
                  <a:schemeClr val="tx1"/>
                </a:solidFill>
                <a:effectLst/>
                <a:latin typeface="Arial" pitchFamily="34" charset="0"/>
                <a:ea typeface="Geneva" pitchFamily="1" charset="-128"/>
                <a:cs typeface="Geneva" charset="0"/>
              </a:rPr>
              <a:t> m.m. hemma)</a:t>
            </a:r>
            <a:br>
              <a:rPr lang="sv-SE" sz="1200" kern="1200" dirty="0" smtClean="0">
                <a:solidFill>
                  <a:schemeClr val="tx1"/>
                </a:solidFill>
                <a:effectLst/>
                <a:latin typeface="Arial" pitchFamily="34" charset="0"/>
                <a:ea typeface="Geneva" pitchFamily="1" charset="-128"/>
                <a:cs typeface="Geneva" charset="0"/>
              </a:rPr>
            </a:br>
            <a:endParaRPr lang="sv-SE" sz="1200" kern="1200" dirty="0" smtClean="0">
              <a:solidFill>
                <a:schemeClr val="tx1"/>
              </a:solidFill>
              <a:effectLst/>
              <a:latin typeface="Arial" pitchFamily="34" charset="0"/>
              <a:ea typeface="Geneva" pitchFamily="1" charset="-128"/>
              <a:cs typeface="Geneva" charset="0"/>
            </a:endParaRPr>
          </a:p>
          <a:p>
            <a:r>
              <a:rPr lang="sv-SE" sz="1200" b="1" kern="1200" dirty="0" smtClean="0">
                <a:solidFill>
                  <a:schemeClr val="tx1"/>
                </a:solidFill>
                <a:effectLst/>
                <a:latin typeface="Arial" pitchFamily="34" charset="0"/>
                <a:ea typeface="Geneva" pitchFamily="1" charset="-128"/>
                <a:cs typeface="Geneva" charset="0"/>
              </a:rPr>
              <a:t>Information</a:t>
            </a:r>
            <a:endParaRPr lang="sv-SE" sz="1200" kern="1200" dirty="0" smtClean="0">
              <a:solidFill>
                <a:schemeClr val="tx1"/>
              </a:solidFill>
              <a:effectLst/>
              <a:latin typeface="Arial" pitchFamily="34" charset="0"/>
              <a:ea typeface="Geneva" pitchFamily="1" charset="-128"/>
              <a:cs typeface="Geneva" charset="0"/>
            </a:endParaRPr>
          </a:p>
          <a:p>
            <a:pPr lvl="0"/>
            <a:r>
              <a:rPr lang="sv-SE" sz="1200" kern="1200" dirty="0" smtClean="0">
                <a:solidFill>
                  <a:schemeClr val="tx1"/>
                </a:solidFill>
                <a:effectLst/>
                <a:latin typeface="Arial" pitchFamily="34" charset="0"/>
                <a:ea typeface="Geneva" pitchFamily="1" charset="-128"/>
                <a:cs typeface="Geneva" charset="0"/>
              </a:rPr>
              <a:t>Tillgång till sin egen vård- och hälsodata</a:t>
            </a:r>
          </a:p>
          <a:p>
            <a:pPr lvl="0"/>
            <a:r>
              <a:rPr lang="sv-SE" sz="1200" kern="1200" dirty="0" smtClean="0">
                <a:solidFill>
                  <a:schemeClr val="tx1"/>
                </a:solidFill>
                <a:effectLst/>
                <a:latin typeface="Arial" pitchFamily="34" charset="0"/>
                <a:ea typeface="Geneva" pitchFamily="1" charset="-128"/>
                <a:cs typeface="Geneva" charset="0"/>
              </a:rPr>
              <a:t>Gemensam läkemedelslista</a:t>
            </a:r>
          </a:p>
          <a:p>
            <a:pPr lvl="0"/>
            <a:r>
              <a:rPr lang="sv-SE" sz="1200" kern="1200" dirty="0" smtClean="0">
                <a:solidFill>
                  <a:schemeClr val="tx1"/>
                </a:solidFill>
                <a:effectLst/>
                <a:latin typeface="Arial" pitchFamily="34" charset="0"/>
                <a:ea typeface="Geneva" pitchFamily="1" charset="-128"/>
                <a:cs typeface="Geneva" charset="0"/>
              </a:rPr>
              <a:t>Målgruppsanpassat gränssnitt</a:t>
            </a:r>
          </a:p>
          <a:p>
            <a:pPr lvl="0"/>
            <a:r>
              <a:rPr lang="sv-SE" sz="1200" kern="1200" dirty="0" smtClean="0">
                <a:solidFill>
                  <a:schemeClr val="tx1"/>
                </a:solidFill>
                <a:effectLst/>
                <a:latin typeface="Arial" pitchFamily="34" charset="0"/>
                <a:ea typeface="Geneva" pitchFamily="1" charset="-128"/>
                <a:cs typeface="Geneva" charset="0"/>
              </a:rPr>
              <a:t>Kartbild över vilken hjälp jag kan få</a:t>
            </a:r>
          </a:p>
          <a:p>
            <a:pPr lvl="0"/>
            <a:r>
              <a:rPr lang="sv-SE" sz="1200" kern="1200" dirty="0" smtClean="0">
                <a:solidFill>
                  <a:schemeClr val="tx1"/>
                </a:solidFill>
                <a:effectLst/>
                <a:latin typeface="Arial" pitchFamily="34" charset="0"/>
                <a:ea typeface="Geneva" pitchFamily="1" charset="-128"/>
                <a:cs typeface="Geneva" charset="0"/>
              </a:rPr>
              <a:t>Tolkstöd</a:t>
            </a:r>
          </a:p>
          <a:p>
            <a:endParaRPr lang="sv-SE" dirty="0"/>
          </a:p>
        </p:txBody>
      </p:sp>
      <p:sp>
        <p:nvSpPr>
          <p:cNvPr id="4" name="Platshållare för bildnummer 3"/>
          <p:cNvSpPr>
            <a:spLocks noGrp="1"/>
          </p:cNvSpPr>
          <p:nvPr>
            <p:ph type="sldNum" sz="quarter" idx="10"/>
          </p:nvPr>
        </p:nvSpPr>
        <p:spPr/>
        <p:txBody>
          <a:bodyPr/>
          <a:lstStyle/>
          <a:p>
            <a:pPr>
              <a:defRPr/>
            </a:pPr>
            <a:fld id="{3DE237F8-7095-47D1-AD93-B41ED59F381C}" type="slidenum">
              <a:rPr lang="sv-SE" smtClean="0"/>
              <a:pPr>
                <a:defRPr/>
              </a:pPr>
              <a:t>23</a:t>
            </a:fld>
            <a:endParaRPr lang="sv-SE"/>
          </a:p>
        </p:txBody>
      </p:sp>
    </p:spTree>
    <p:extLst>
      <p:ext uri="{BB962C8B-B14F-4D97-AF65-F5344CB8AC3E}">
        <p14:creationId xmlns:p14="http://schemas.microsoft.com/office/powerpoint/2010/main" val="351557693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1" kern="1200" dirty="0" smtClean="0">
                <a:solidFill>
                  <a:schemeClr val="tx1"/>
                </a:solidFill>
                <a:effectLst/>
                <a:latin typeface="Arial" pitchFamily="34" charset="0"/>
                <a:ea typeface="Geneva" pitchFamily="1" charset="-128"/>
                <a:cs typeface="Geneva" charset="0"/>
              </a:rPr>
              <a:t>Miniworkshops- Hur kan digitalisering underlätta för dig som medarbetare i vården?</a:t>
            </a:r>
          </a:p>
          <a:p>
            <a:r>
              <a:rPr lang="sv-SE" sz="1200" b="1" kern="1200" dirty="0" smtClean="0">
                <a:solidFill>
                  <a:schemeClr val="tx1"/>
                </a:solidFill>
                <a:effectLst/>
                <a:latin typeface="Arial" pitchFamily="34" charset="0"/>
                <a:ea typeface="Geneva" pitchFamily="1" charset="-128"/>
                <a:cs typeface="Geneva" charset="0"/>
              </a:rPr>
              <a:t>Metod – gör så här:</a:t>
            </a:r>
            <a:endParaRPr lang="sv-SE" sz="1200" kern="1200" dirty="0" smtClean="0">
              <a:solidFill>
                <a:schemeClr val="tx1"/>
              </a:solidFill>
              <a:effectLst/>
              <a:latin typeface="Arial" pitchFamily="34" charset="0"/>
              <a:ea typeface="Geneva" pitchFamily="1" charset="-128"/>
              <a:cs typeface="Geneva" charset="0"/>
            </a:endParaRPr>
          </a:p>
          <a:p>
            <a:pPr lvl="0"/>
            <a:r>
              <a:rPr lang="sv-SE" sz="1200" kern="1200" dirty="0" smtClean="0">
                <a:solidFill>
                  <a:schemeClr val="tx1"/>
                </a:solidFill>
                <a:effectLst/>
                <a:latin typeface="Arial" pitchFamily="34" charset="0"/>
                <a:ea typeface="Geneva" pitchFamily="1" charset="-128"/>
                <a:cs typeface="Geneva" charset="0"/>
              </a:rPr>
              <a:t>Skriv upp rubriker på ett blädderblock/</a:t>
            </a:r>
            <a:r>
              <a:rPr lang="sv-SE" sz="1200" kern="1200" dirty="0" err="1" smtClean="0">
                <a:solidFill>
                  <a:schemeClr val="tx1"/>
                </a:solidFill>
                <a:effectLst/>
                <a:latin typeface="Arial" pitchFamily="34" charset="0"/>
                <a:ea typeface="Geneva" pitchFamily="1" charset="-128"/>
                <a:cs typeface="Geneva" charset="0"/>
              </a:rPr>
              <a:t>whiteboard</a:t>
            </a:r>
            <a:r>
              <a:rPr lang="sv-SE" sz="1200" kern="1200" dirty="0" smtClean="0">
                <a:solidFill>
                  <a:schemeClr val="tx1"/>
                </a:solidFill>
                <a:effectLst/>
                <a:latin typeface="Arial" pitchFamily="34" charset="0"/>
                <a:ea typeface="Geneva" pitchFamily="1" charset="-128"/>
                <a:cs typeface="Geneva" charset="0"/>
              </a:rPr>
              <a:t> och dela upp i fyra områden, ett för varje rubrik, ex lättarbetat digitalt stöd, utbyte av patientinfo. osv</a:t>
            </a:r>
          </a:p>
          <a:p>
            <a:pPr lvl="0"/>
            <a:r>
              <a:rPr lang="sv-SE" sz="1200" kern="1200" dirty="0" smtClean="0">
                <a:solidFill>
                  <a:schemeClr val="tx1"/>
                </a:solidFill>
                <a:effectLst/>
                <a:latin typeface="Arial" pitchFamily="34" charset="0"/>
                <a:ea typeface="Geneva" pitchFamily="1" charset="-128"/>
                <a:cs typeface="Geneva" charset="0"/>
              </a:rPr>
              <a:t>Deltagarna pratar två och två i bikupor och skriver ner sina idéer på post-it-lappar, </a:t>
            </a:r>
          </a:p>
          <a:p>
            <a:r>
              <a:rPr lang="sv-SE" sz="1200" b="1" kern="1200" dirty="0" smtClean="0">
                <a:solidFill>
                  <a:schemeClr val="tx1"/>
                </a:solidFill>
                <a:effectLst/>
                <a:latin typeface="Arial" pitchFamily="34" charset="0"/>
                <a:ea typeface="Geneva" pitchFamily="1" charset="-128"/>
                <a:cs typeface="Geneva" charset="0"/>
              </a:rPr>
              <a:t>Tidsåtgång: ca 15 min</a:t>
            </a:r>
            <a:br>
              <a:rPr lang="sv-SE" sz="1200" b="1" kern="1200" dirty="0" smtClean="0">
                <a:solidFill>
                  <a:schemeClr val="tx1"/>
                </a:solidFill>
                <a:effectLst/>
                <a:latin typeface="Arial" pitchFamily="34" charset="0"/>
                <a:ea typeface="Geneva" pitchFamily="1" charset="-128"/>
                <a:cs typeface="Geneva" charset="0"/>
              </a:rPr>
            </a:br>
            <a:endParaRPr lang="sv-SE" sz="1200" kern="1200" dirty="0" smtClean="0">
              <a:solidFill>
                <a:schemeClr val="tx1"/>
              </a:solidFill>
              <a:effectLst/>
              <a:latin typeface="Arial" pitchFamily="34" charset="0"/>
              <a:ea typeface="Geneva" pitchFamily="1" charset="-128"/>
              <a:cs typeface="Geneva" charset="0"/>
            </a:endParaRPr>
          </a:p>
          <a:p>
            <a:pPr lvl="0"/>
            <a:r>
              <a:rPr lang="sv-SE" sz="1200" kern="1200" dirty="0" smtClean="0">
                <a:solidFill>
                  <a:schemeClr val="tx1"/>
                </a:solidFill>
                <a:effectLst/>
                <a:latin typeface="Arial" pitchFamily="34" charset="0"/>
                <a:ea typeface="Geneva" pitchFamily="1" charset="-128"/>
                <a:cs typeface="Geneva" charset="0"/>
              </a:rPr>
              <a:t>UL/PHL läser upp vad som står på varje lapp och sen diskuterar alla i hela gruppen, </a:t>
            </a:r>
          </a:p>
          <a:p>
            <a:r>
              <a:rPr lang="sv-SE" sz="1200" b="1" kern="1200" dirty="0" smtClean="0">
                <a:solidFill>
                  <a:schemeClr val="tx1"/>
                </a:solidFill>
                <a:effectLst/>
                <a:latin typeface="Arial" pitchFamily="34" charset="0"/>
                <a:ea typeface="Geneva" pitchFamily="1" charset="-128"/>
                <a:cs typeface="Geneva" charset="0"/>
              </a:rPr>
              <a:t>Tidsåtgång: ca 10 min</a:t>
            </a:r>
            <a:endParaRPr lang="sv-SE" sz="1200" kern="1200" dirty="0" smtClean="0">
              <a:solidFill>
                <a:schemeClr val="tx1"/>
              </a:solidFill>
              <a:effectLst/>
              <a:latin typeface="Arial" pitchFamily="34" charset="0"/>
              <a:ea typeface="Geneva" pitchFamily="1" charset="-128"/>
              <a:cs typeface="Geneva" charset="0"/>
            </a:endParaRPr>
          </a:p>
          <a:p>
            <a:r>
              <a:rPr lang="sv-SE" sz="1200" kern="1200" dirty="0" smtClean="0">
                <a:solidFill>
                  <a:schemeClr val="tx1"/>
                </a:solidFill>
                <a:effectLst/>
                <a:latin typeface="Arial" pitchFamily="34" charset="0"/>
                <a:ea typeface="Geneva" pitchFamily="1" charset="-128"/>
                <a:cs typeface="Geneva" charset="0"/>
              </a:rPr>
              <a:t>Troligen finns många liknande svar som UL/PHL kan samla ihop och ta upp en gång sa att inte gruppen behöver diskutera varenda lapp som är snarlik</a:t>
            </a:r>
          </a:p>
          <a:p>
            <a:r>
              <a:rPr lang="sv-SE" sz="1200" kern="1200" dirty="0" smtClean="0">
                <a:solidFill>
                  <a:schemeClr val="tx1"/>
                </a:solidFill>
                <a:effectLst/>
                <a:latin typeface="Arial" pitchFamily="34" charset="0"/>
                <a:ea typeface="Geneva" pitchFamily="1" charset="-128"/>
                <a:cs typeface="Geneva" charset="0"/>
              </a:rPr>
              <a:t> </a:t>
            </a:r>
          </a:p>
          <a:p>
            <a:r>
              <a:rPr lang="sv-SE" sz="1200" b="1" kern="1200" dirty="0" smtClean="0">
                <a:solidFill>
                  <a:schemeClr val="tx1"/>
                </a:solidFill>
                <a:effectLst/>
                <a:latin typeface="Arial" pitchFamily="34" charset="0"/>
                <a:ea typeface="Geneva" pitchFamily="1" charset="-128"/>
                <a:cs typeface="Geneva" charset="0"/>
              </a:rPr>
              <a:t>Rubriker</a:t>
            </a:r>
            <a:endParaRPr lang="sv-SE" sz="1200" kern="1200" dirty="0" smtClean="0">
              <a:solidFill>
                <a:schemeClr val="tx1"/>
              </a:solidFill>
              <a:effectLst/>
              <a:latin typeface="Arial" pitchFamily="34" charset="0"/>
              <a:ea typeface="Geneva" pitchFamily="1" charset="-128"/>
              <a:cs typeface="Geneva" charset="0"/>
            </a:endParaRPr>
          </a:p>
          <a:p>
            <a:r>
              <a:rPr lang="sv-SE" sz="1200" kern="1200" dirty="0" smtClean="0">
                <a:solidFill>
                  <a:schemeClr val="tx1"/>
                </a:solidFill>
                <a:effectLst/>
                <a:latin typeface="Arial" pitchFamily="34" charset="0"/>
                <a:ea typeface="Geneva" pitchFamily="1" charset="-128"/>
                <a:cs typeface="Geneva" charset="0"/>
              </a:rPr>
              <a:t>-Lättarbetat digitalt stöd</a:t>
            </a:r>
          </a:p>
          <a:p>
            <a:r>
              <a:rPr lang="sv-SE" sz="1200" kern="1200" dirty="0" smtClean="0">
                <a:solidFill>
                  <a:schemeClr val="tx1"/>
                </a:solidFill>
                <a:effectLst/>
                <a:latin typeface="Arial" pitchFamily="34" charset="0"/>
                <a:ea typeface="Geneva" pitchFamily="1" charset="-128"/>
                <a:cs typeface="Geneva" charset="0"/>
              </a:rPr>
              <a:t>-Utbyte av patientinformation</a:t>
            </a:r>
          </a:p>
          <a:p>
            <a:r>
              <a:rPr lang="sv-SE" sz="1200" kern="1200" dirty="0" smtClean="0">
                <a:solidFill>
                  <a:schemeClr val="tx1"/>
                </a:solidFill>
                <a:effectLst/>
                <a:latin typeface="Arial" pitchFamily="34" charset="0"/>
                <a:ea typeface="Geneva" pitchFamily="1" charset="-128"/>
                <a:cs typeface="Geneva" charset="0"/>
              </a:rPr>
              <a:t>-Data av hög kvalitet</a:t>
            </a:r>
          </a:p>
          <a:p>
            <a:r>
              <a:rPr lang="sv-SE" sz="1200" kern="1200" dirty="0" smtClean="0">
                <a:solidFill>
                  <a:schemeClr val="tx1"/>
                </a:solidFill>
                <a:effectLst/>
                <a:latin typeface="Arial" pitchFamily="34" charset="0"/>
                <a:ea typeface="Geneva" pitchFamily="1" charset="-128"/>
                <a:cs typeface="Geneva" charset="0"/>
              </a:rPr>
              <a:t>-Besluts- och kunskapsstöd</a:t>
            </a:r>
            <a:br>
              <a:rPr lang="sv-SE" sz="1200" kern="1200" dirty="0" smtClean="0">
                <a:solidFill>
                  <a:schemeClr val="tx1"/>
                </a:solidFill>
                <a:effectLst/>
                <a:latin typeface="Arial" pitchFamily="34" charset="0"/>
                <a:ea typeface="Geneva" pitchFamily="1" charset="-128"/>
                <a:cs typeface="Geneva" charset="0"/>
              </a:rPr>
            </a:br>
            <a:endParaRPr lang="sv-SE" sz="1200" kern="1200" dirty="0" smtClean="0">
              <a:solidFill>
                <a:schemeClr val="tx1"/>
              </a:solidFill>
              <a:effectLst/>
              <a:latin typeface="Arial" pitchFamily="34" charset="0"/>
              <a:ea typeface="Geneva" pitchFamily="1" charset="-128"/>
              <a:cs typeface="Geneva" charset="0"/>
            </a:endParaRPr>
          </a:p>
          <a:p>
            <a:r>
              <a:rPr lang="sv-SE" sz="1200" b="1" kern="1200" dirty="0" smtClean="0">
                <a:solidFill>
                  <a:schemeClr val="tx1"/>
                </a:solidFill>
                <a:effectLst/>
                <a:latin typeface="Arial" pitchFamily="34" charset="0"/>
                <a:ea typeface="Geneva" pitchFamily="1" charset="-128"/>
                <a:cs typeface="Geneva" charset="0"/>
              </a:rPr>
              <a:t>Hjälptext för att få igång dialog om det går trögt:</a:t>
            </a:r>
            <a:endParaRPr lang="sv-SE" sz="1200" kern="1200" dirty="0" smtClean="0">
              <a:solidFill>
                <a:schemeClr val="tx1"/>
              </a:solidFill>
              <a:effectLst/>
              <a:latin typeface="Arial" pitchFamily="34" charset="0"/>
              <a:ea typeface="Geneva" pitchFamily="1" charset="-128"/>
              <a:cs typeface="Geneva" charset="0"/>
            </a:endParaRPr>
          </a:p>
          <a:p>
            <a:r>
              <a:rPr lang="sv-SE" sz="1200" b="1" kern="1200" dirty="0" smtClean="0">
                <a:solidFill>
                  <a:schemeClr val="tx1"/>
                </a:solidFill>
                <a:effectLst/>
                <a:latin typeface="Arial" pitchFamily="34" charset="0"/>
                <a:ea typeface="Geneva" pitchFamily="1" charset="-128"/>
                <a:cs typeface="Geneva" charset="0"/>
              </a:rPr>
              <a:t>Lättarbetat digitalt stöd</a:t>
            </a:r>
            <a:endParaRPr lang="sv-SE" sz="1200" kern="1200" dirty="0" smtClean="0">
              <a:solidFill>
                <a:schemeClr val="tx1"/>
              </a:solidFill>
              <a:effectLst/>
              <a:latin typeface="Arial" pitchFamily="34" charset="0"/>
              <a:ea typeface="Geneva" pitchFamily="1" charset="-128"/>
              <a:cs typeface="Geneva" charset="0"/>
            </a:endParaRPr>
          </a:p>
          <a:p>
            <a:pPr lvl="0"/>
            <a:r>
              <a:rPr lang="sv-SE" sz="1200" kern="1200" dirty="0" smtClean="0">
                <a:solidFill>
                  <a:schemeClr val="tx1"/>
                </a:solidFill>
                <a:effectLst/>
                <a:latin typeface="Arial" pitchFamily="34" charset="0"/>
                <a:ea typeface="Geneva" pitchFamily="1" charset="-128"/>
                <a:cs typeface="Geneva" charset="0"/>
              </a:rPr>
              <a:t>Mera lättarbetat digitalt stöd med färre inloggningar, smidiga, moderna gränssnitt och intuitiva funktioner</a:t>
            </a:r>
          </a:p>
          <a:p>
            <a:pPr lvl="0"/>
            <a:r>
              <a:rPr lang="sv-SE" sz="1200" kern="1200" dirty="0" smtClean="0">
                <a:solidFill>
                  <a:schemeClr val="tx1"/>
                </a:solidFill>
                <a:effectLst/>
                <a:latin typeface="Arial" pitchFamily="34" charset="0"/>
                <a:ea typeface="Geneva" pitchFamily="1" charset="-128"/>
                <a:cs typeface="Geneva" charset="0"/>
              </a:rPr>
              <a:t>Vårdundersökning på distans</a:t>
            </a:r>
          </a:p>
          <a:p>
            <a:pPr lvl="0"/>
            <a:r>
              <a:rPr lang="sv-SE" sz="1200" kern="1200" dirty="0" smtClean="0">
                <a:solidFill>
                  <a:schemeClr val="tx1"/>
                </a:solidFill>
                <a:effectLst/>
                <a:latin typeface="Arial" pitchFamily="34" charset="0"/>
                <a:ea typeface="Geneva" pitchFamily="1" charset="-128"/>
                <a:cs typeface="Geneva" charset="0"/>
              </a:rPr>
              <a:t>Automatiserad resurs- och logistikplanerare (t.ex. operationsplanering)</a:t>
            </a:r>
          </a:p>
          <a:p>
            <a:pPr lvl="0"/>
            <a:r>
              <a:rPr lang="sv-SE" sz="1200" kern="1200" dirty="0" smtClean="0">
                <a:solidFill>
                  <a:schemeClr val="tx1"/>
                </a:solidFill>
                <a:effectLst/>
                <a:latin typeface="Arial" pitchFamily="34" charset="0"/>
                <a:ea typeface="Geneva" pitchFamily="1" charset="-128"/>
                <a:cs typeface="Geneva" charset="0"/>
              </a:rPr>
              <a:t>Färre onödiga och kostsamma undersökningar.</a:t>
            </a:r>
            <a:br>
              <a:rPr lang="sv-SE" sz="1200" kern="1200" dirty="0" smtClean="0">
                <a:solidFill>
                  <a:schemeClr val="tx1"/>
                </a:solidFill>
                <a:effectLst/>
                <a:latin typeface="Arial" pitchFamily="34" charset="0"/>
                <a:ea typeface="Geneva" pitchFamily="1" charset="-128"/>
                <a:cs typeface="Geneva" charset="0"/>
              </a:rPr>
            </a:br>
            <a:endParaRPr lang="sv-SE" sz="1200" kern="1200" dirty="0" smtClean="0">
              <a:solidFill>
                <a:schemeClr val="tx1"/>
              </a:solidFill>
              <a:effectLst/>
              <a:latin typeface="Arial" pitchFamily="34" charset="0"/>
              <a:ea typeface="Geneva" pitchFamily="1" charset="-128"/>
              <a:cs typeface="Geneva" charset="0"/>
            </a:endParaRPr>
          </a:p>
          <a:p>
            <a:r>
              <a:rPr lang="sv-SE" sz="1200" kern="1200" dirty="0" smtClean="0">
                <a:solidFill>
                  <a:schemeClr val="tx1"/>
                </a:solidFill>
                <a:effectLst/>
                <a:latin typeface="Arial" pitchFamily="34" charset="0"/>
                <a:ea typeface="Geneva" pitchFamily="1" charset="-128"/>
                <a:cs typeface="Geneva" charset="0"/>
              </a:rPr>
              <a:t> </a:t>
            </a:r>
          </a:p>
          <a:p>
            <a:r>
              <a:rPr lang="sv-SE" sz="1200" b="1" kern="1200" dirty="0" smtClean="0">
                <a:solidFill>
                  <a:schemeClr val="tx1"/>
                </a:solidFill>
                <a:effectLst/>
                <a:latin typeface="Arial" pitchFamily="34" charset="0"/>
                <a:ea typeface="Geneva" pitchFamily="1" charset="-128"/>
                <a:cs typeface="Geneva" charset="0"/>
              </a:rPr>
              <a:t>Utbyte av patientinformation</a:t>
            </a:r>
            <a:endParaRPr lang="sv-SE" sz="1200" kern="1200" dirty="0" smtClean="0">
              <a:solidFill>
                <a:schemeClr val="tx1"/>
              </a:solidFill>
              <a:effectLst/>
              <a:latin typeface="Arial" pitchFamily="34" charset="0"/>
              <a:ea typeface="Geneva" pitchFamily="1" charset="-128"/>
              <a:cs typeface="Geneva" charset="0"/>
            </a:endParaRPr>
          </a:p>
          <a:p>
            <a:pPr lvl="0"/>
            <a:r>
              <a:rPr lang="sv-SE" sz="1200" kern="1200" dirty="0" smtClean="0">
                <a:solidFill>
                  <a:schemeClr val="tx1"/>
                </a:solidFill>
                <a:effectLst/>
                <a:latin typeface="Arial" pitchFamily="34" charset="0"/>
                <a:ea typeface="Geneva" pitchFamily="1" charset="-128"/>
                <a:cs typeface="Geneva" charset="0"/>
              </a:rPr>
              <a:t>Utbyte av patientinformation mellan vårdgivare </a:t>
            </a:r>
          </a:p>
          <a:p>
            <a:pPr lvl="0"/>
            <a:r>
              <a:rPr lang="sv-SE" sz="1200" kern="1200" dirty="0" smtClean="0">
                <a:solidFill>
                  <a:schemeClr val="tx1"/>
                </a:solidFill>
                <a:effectLst/>
                <a:latin typeface="Arial" pitchFamily="34" charset="0"/>
                <a:ea typeface="Geneva" pitchFamily="1" charset="-128"/>
                <a:cs typeface="Geneva" charset="0"/>
              </a:rPr>
              <a:t>Samordnad hantering av vårdplan</a:t>
            </a:r>
          </a:p>
          <a:p>
            <a:pPr lvl="0"/>
            <a:r>
              <a:rPr lang="sv-SE" sz="1200" kern="1200" dirty="0" smtClean="0">
                <a:solidFill>
                  <a:schemeClr val="tx1"/>
                </a:solidFill>
                <a:effectLst/>
                <a:latin typeface="Arial" pitchFamily="34" charset="0"/>
                <a:ea typeface="Geneva" pitchFamily="1" charset="-128"/>
                <a:cs typeface="Geneva" charset="0"/>
              </a:rPr>
              <a:t>Samordnad tidbokning på nätet</a:t>
            </a:r>
            <a:br>
              <a:rPr lang="sv-SE" sz="1200" kern="1200" dirty="0" smtClean="0">
                <a:solidFill>
                  <a:schemeClr val="tx1"/>
                </a:solidFill>
                <a:effectLst/>
                <a:latin typeface="Arial" pitchFamily="34" charset="0"/>
                <a:ea typeface="Geneva" pitchFamily="1" charset="-128"/>
                <a:cs typeface="Geneva" charset="0"/>
              </a:rPr>
            </a:br>
            <a:endParaRPr lang="sv-SE" sz="1200" kern="1200" dirty="0" smtClean="0">
              <a:solidFill>
                <a:schemeClr val="tx1"/>
              </a:solidFill>
              <a:effectLst/>
              <a:latin typeface="Arial" pitchFamily="34" charset="0"/>
              <a:ea typeface="Geneva" pitchFamily="1" charset="-128"/>
              <a:cs typeface="Geneva" charset="0"/>
            </a:endParaRPr>
          </a:p>
          <a:p>
            <a:r>
              <a:rPr lang="sv-SE" sz="1200" b="1" kern="1200" dirty="0" smtClean="0">
                <a:solidFill>
                  <a:schemeClr val="tx1"/>
                </a:solidFill>
                <a:effectLst/>
                <a:latin typeface="Arial" pitchFamily="34" charset="0"/>
                <a:ea typeface="Geneva" pitchFamily="1" charset="-128"/>
                <a:cs typeface="Geneva" charset="0"/>
              </a:rPr>
              <a:t>Data av hög kvalitet</a:t>
            </a:r>
            <a:endParaRPr lang="sv-SE" sz="1200" kern="1200" dirty="0" smtClean="0">
              <a:solidFill>
                <a:schemeClr val="tx1"/>
              </a:solidFill>
              <a:effectLst/>
              <a:latin typeface="Arial" pitchFamily="34" charset="0"/>
              <a:ea typeface="Geneva" pitchFamily="1" charset="-128"/>
              <a:cs typeface="Geneva" charset="0"/>
            </a:endParaRPr>
          </a:p>
          <a:p>
            <a:pPr lvl="0"/>
            <a:r>
              <a:rPr lang="sv-SE" sz="1200" kern="1200" dirty="0" smtClean="0">
                <a:solidFill>
                  <a:schemeClr val="tx1"/>
                </a:solidFill>
                <a:effectLst/>
                <a:latin typeface="Arial" pitchFamily="34" charset="0"/>
                <a:ea typeface="Geneva" pitchFamily="1" charset="-128"/>
                <a:cs typeface="Geneva" charset="0"/>
              </a:rPr>
              <a:t>Tillgång till anonymiserad och avidentifierad data av hög kvalitet</a:t>
            </a:r>
          </a:p>
          <a:p>
            <a:pPr lvl="0"/>
            <a:r>
              <a:rPr lang="sv-SE" sz="1200" kern="1200" dirty="0" smtClean="0">
                <a:solidFill>
                  <a:schemeClr val="tx1"/>
                </a:solidFill>
                <a:effectLst/>
                <a:latin typeface="Arial" pitchFamily="34" charset="0"/>
                <a:ea typeface="Geneva" pitchFamily="1" charset="-128"/>
                <a:cs typeface="Geneva" charset="0"/>
              </a:rPr>
              <a:t>Standardiserade termer och begrepp </a:t>
            </a:r>
          </a:p>
          <a:p>
            <a:pPr lvl="0"/>
            <a:r>
              <a:rPr lang="sv-SE" sz="1200" kern="1200" dirty="0" smtClean="0">
                <a:solidFill>
                  <a:schemeClr val="tx1"/>
                </a:solidFill>
                <a:effectLst/>
                <a:latin typeface="Arial" pitchFamily="34" charset="0"/>
                <a:ea typeface="Geneva" pitchFamily="1" charset="-128"/>
                <a:cs typeface="Geneva" charset="0"/>
              </a:rPr>
              <a:t>Uppföljning av information i realtid.</a:t>
            </a:r>
            <a:br>
              <a:rPr lang="sv-SE" sz="1200" kern="1200" dirty="0" smtClean="0">
                <a:solidFill>
                  <a:schemeClr val="tx1"/>
                </a:solidFill>
                <a:effectLst/>
                <a:latin typeface="Arial" pitchFamily="34" charset="0"/>
                <a:ea typeface="Geneva" pitchFamily="1" charset="-128"/>
                <a:cs typeface="Geneva" charset="0"/>
              </a:rPr>
            </a:br>
            <a:endParaRPr lang="sv-SE" sz="1200" kern="1200" dirty="0" smtClean="0">
              <a:solidFill>
                <a:schemeClr val="tx1"/>
              </a:solidFill>
              <a:effectLst/>
              <a:latin typeface="Arial" pitchFamily="34" charset="0"/>
              <a:ea typeface="Geneva" pitchFamily="1" charset="-128"/>
              <a:cs typeface="Geneva" charset="0"/>
            </a:endParaRPr>
          </a:p>
          <a:p>
            <a:r>
              <a:rPr lang="sv-SE" sz="1200" b="1" kern="1200" dirty="0" smtClean="0">
                <a:solidFill>
                  <a:schemeClr val="tx1"/>
                </a:solidFill>
                <a:effectLst/>
                <a:latin typeface="Arial" pitchFamily="34" charset="0"/>
                <a:ea typeface="Geneva" pitchFamily="1" charset="-128"/>
                <a:cs typeface="Geneva" charset="0"/>
              </a:rPr>
              <a:t>Besluts- och kunskapsstöd</a:t>
            </a:r>
            <a:endParaRPr lang="sv-SE" sz="1200" kern="1200" dirty="0" smtClean="0">
              <a:solidFill>
                <a:schemeClr val="tx1"/>
              </a:solidFill>
              <a:effectLst/>
              <a:latin typeface="Arial" pitchFamily="34" charset="0"/>
              <a:ea typeface="Geneva" pitchFamily="1" charset="-128"/>
              <a:cs typeface="Geneva" charset="0"/>
            </a:endParaRPr>
          </a:p>
          <a:p>
            <a:pPr lvl="0"/>
            <a:r>
              <a:rPr lang="sv-SE" sz="1200" kern="1200" dirty="0" smtClean="0">
                <a:solidFill>
                  <a:schemeClr val="tx1"/>
                </a:solidFill>
                <a:effectLst/>
                <a:latin typeface="Arial" pitchFamily="34" charset="0"/>
                <a:ea typeface="Geneva" pitchFamily="1" charset="-128"/>
                <a:cs typeface="Geneva" charset="0"/>
              </a:rPr>
              <a:t>Tillgång till patientens vård- och hälsodata</a:t>
            </a:r>
          </a:p>
          <a:p>
            <a:pPr lvl="0"/>
            <a:r>
              <a:rPr lang="sv-SE" sz="1200" kern="1200" dirty="0" smtClean="0">
                <a:solidFill>
                  <a:schemeClr val="tx1"/>
                </a:solidFill>
                <a:effectLst/>
                <a:latin typeface="Arial" pitchFamily="34" charset="0"/>
                <a:ea typeface="Geneva" pitchFamily="1" charset="-128"/>
                <a:cs typeface="Geneva" charset="0"/>
              </a:rPr>
              <a:t>Multidisciplinära videomöten</a:t>
            </a:r>
          </a:p>
          <a:p>
            <a:pPr lvl="0"/>
            <a:r>
              <a:rPr lang="sv-SE" sz="1200" kern="1200" dirty="0" smtClean="0">
                <a:solidFill>
                  <a:schemeClr val="tx1"/>
                </a:solidFill>
                <a:effectLst/>
                <a:latin typeface="Arial" pitchFamily="34" charset="0"/>
                <a:ea typeface="Geneva" pitchFamily="1" charset="-128"/>
                <a:cs typeface="Geneva" charset="0"/>
              </a:rPr>
              <a:t>Gemensam läkemedelslista</a:t>
            </a:r>
          </a:p>
          <a:p>
            <a:pPr lvl="0"/>
            <a:r>
              <a:rPr lang="sv-SE" sz="1200" kern="1200" dirty="0" smtClean="0">
                <a:solidFill>
                  <a:schemeClr val="tx1"/>
                </a:solidFill>
                <a:effectLst/>
                <a:latin typeface="Arial" pitchFamily="34" charset="0"/>
                <a:ea typeface="Geneva" pitchFamily="1" charset="-128"/>
                <a:cs typeface="Geneva" charset="0"/>
              </a:rPr>
              <a:t>Gemensamma vårdprocesser?</a:t>
            </a:r>
          </a:p>
          <a:p>
            <a:pPr marL="0" indent="0">
              <a:buNone/>
            </a:pPr>
            <a:endParaRPr lang="sv-SE" kern="1200" dirty="0" smtClean="0"/>
          </a:p>
        </p:txBody>
      </p:sp>
      <p:sp>
        <p:nvSpPr>
          <p:cNvPr id="4" name="Platshållare för bildnummer 3"/>
          <p:cNvSpPr>
            <a:spLocks noGrp="1"/>
          </p:cNvSpPr>
          <p:nvPr>
            <p:ph type="sldNum" sz="quarter" idx="10"/>
          </p:nvPr>
        </p:nvSpPr>
        <p:spPr/>
        <p:txBody>
          <a:bodyPr/>
          <a:lstStyle/>
          <a:p>
            <a:pPr>
              <a:defRPr/>
            </a:pPr>
            <a:fld id="{3DE237F8-7095-47D1-AD93-B41ED59F381C}" type="slidenum">
              <a:rPr lang="sv-SE" smtClean="0"/>
              <a:pPr>
                <a:defRPr/>
              </a:pPr>
              <a:t>24</a:t>
            </a:fld>
            <a:endParaRPr lang="sv-SE"/>
          </a:p>
        </p:txBody>
      </p:sp>
    </p:spTree>
    <p:extLst>
      <p:ext uri="{BB962C8B-B14F-4D97-AF65-F5344CB8AC3E}">
        <p14:creationId xmlns:p14="http://schemas.microsoft.com/office/powerpoint/2010/main" val="105325933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1" kern="1200" dirty="0" smtClean="0">
                <a:solidFill>
                  <a:schemeClr val="tx1"/>
                </a:solidFill>
                <a:effectLst/>
                <a:latin typeface="Arial" pitchFamily="34" charset="0"/>
                <a:ea typeface="Geneva" pitchFamily="1" charset="-128"/>
                <a:cs typeface="Geneva" charset="0"/>
              </a:rPr>
              <a:t>Medarbetare i vården är delaktiga i arbetet med Framtidens vårdinformationsmiljö</a:t>
            </a:r>
          </a:p>
          <a:p>
            <a:r>
              <a:rPr lang="sv-SE" sz="1200" kern="1200" dirty="0" smtClean="0">
                <a:solidFill>
                  <a:schemeClr val="tx1"/>
                </a:solidFill>
                <a:effectLst/>
                <a:latin typeface="Arial" pitchFamily="34" charset="0"/>
                <a:ea typeface="Geneva" pitchFamily="1" charset="-128"/>
                <a:cs typeface="Geneva" charset="0"/>
              </a:rPr>
              <a:t>Man vill med bilden visa på att vi som medarbetare och det vi sitter och ”</a:t>
            </a:r>
            <a:r>
              <a:rPr lang="sv-SE" sz="1200" kern="1200" dirty="0" err="1" smtClean="0">
                <a:solidFill>
                  <a:schemeClr val="tx1"/>
                </a:solidFill>
                <a:effectLst/>
                <a:latin typeface="Arial" pitchFamily="34" charset="0"/>
                <a:ea typeface="Geneva" pitchFamily="1" charset="-128"/>
                <a:cs typeface="Geneva" charset="0"/>
              </a:rPr>
              <a:t>brainstormar</a:t>
            </a:r>
            <a:r>
              <a:rPr lang="sv-SE" sz="1200" kern="1200" dirty="0" smtClean="0">
                <a:solidFill>
                  <a:schemeClr val="tx1"/>
                </a:solidFill>
                <a:effectLst/>
                <a:latin typeface="Arial" pitchFamily="34" charset="0"/>
                <a:ea typeface="Geneva" pitchFamily="1" charset="-128"/>
                <a:cs typeface="Geneva" charset="0"/>
              </a:rPr>
              <a:t>” om idag har betydelse och kommer att föras vidare till arbetsgruppen för FVM. Dvs vi har möjlighet att påverka utvecklingen av FVM.</a:t>
            </a:r>
          </a:p>
          <a:p>
            <a:r>
              <a:rPr lang="sv-SE" sz="1200" kern="1200" dirty="0" smtClean="0">
                <a:solidFill>
                  <a:schemeClr val="tx1"/>
                </a:solidFill>
                <a:effectLst/>
                <a:latin typeface="Arial" pitchFamily="34" charset="0"/>
                <a:ea typeface="Geneva" pitchFamily="1" charset="-128"/>
                <a:cs typeface="Geneva" charset="0"/>
              </a:rPr>
              <a:t> </a:t>
            </a:r>
          </a:p>
          <a:p>
            <a:r>
              <a:rPr lang="sv-SE" sz="1200" b="1" kern="1200" dirty="0" smtClean="0">
                <a:solidFill>
                  <a:schemeClr val="tx1"/>
                </a:solidFill>
                <a:effectLst/>
                <a:latin typeface="Arial" pitchFamily="34" charset="0"/>
                <a:ea typeface="Geneva" pitchFamily="1" charset="-128"/>
                <a:cs typeface="Geneva" charset="0"/>
              </a:rPr>
              <a:t>Hjälptext</a:t>
            </a:r>
            <a:endParaRPr lang="sv-SE" sz="1200" kern="1200" dirty="0" smtClean="0">
              <a:solidFill>
                <a:schemeClr val="tx1"/>
              </a:solidFill>
              <a:effectLst/>
              <a:latin typeface="Arial" pitchFamily="34" charset="0"/>
              <a:ea typeface="Geneva" pitchFamily="1" charset="-128"/>
              <a:cs typeface="Geneva" charset="0"/>
            </a:endParaRPr>
          </a:p>
          <a:p>
            <a:r>
              <a:rPr lang="sv-SE" sz="1200" kern="1200" dirty="0" smtClean="0">
                <a:solidFill>
                  <a:schemeClr val="tx1"/>
                </a:solidFill>
                <a:effectLst/>
                <a:latin typeface="Arial" pitchFamily="34" charset="0"/>
                <a:ea typeface="Geneva" pitchFamily="1" charset="-128"/>
                <a:cs typeface="Geneva" charset="0"/>
              </a:rPr>
              <a:t>Ett omfattande arbete har gjorts för att fånga verksamhetens behov. Under 2018 pågår arbetet med att komplettera med ytterligare synpunkter gällande framtida arbetssätt, informatik och teknik inför första upphandlingen.</a:t>
            </a:r>
          </a:p>
          <a:p>
            <a:r>
              <a:rPr lang="sv-SE" sz="1200" kern="1200" dirty="0" smtClean="0">
                <a:solidFill>
                  <a:schemeClr val="tx1"/>
                </a:solidFill>
                <a:effectLst/>
                <a:latin typeface="Arial" pitchFamily="34" charset="0"/>
                <a:ea typeface="Geneva" pitchFamily="1" charset="-128"/>
                <a:cs typeface="Geneva" charset="0"/>
              </a:rPr>
              <a:t>Behov och krav på framtida arbetssätt, informatik och teknik definieras med hjälp av medarbetare inom hälso- och sjukvården</a:t>
            </a:r>
          </a:p>
          <a:p>
            <a:r>
              <a:rPr lang="sv-SE" sz="1200" kern="1200" dirty="0" smtClean="0">
                <a:solidFill>
                  <a:schemeClr val="tx1"/>
                </a:solidFill>
                <a:effectLst/>
                <a:latin typeface="Arial" pitchFamily="34" charset="0"/>
                <a:ea typeface="Geneva" pitchFamily="1" charset="-128"/>
                <a:cs typeface="Geneva" charset="0"/>
              </a:rPr>
              <a:t> </a:t>
            </a:r>
          </a:p>
          <a:p>
            <a:r>
              <a:rPr lang="sv-SE" sz="1200" b="1" kern="1200" dirty="0" smtClean="0">
                <a:solidFill>
                  <a:schemeClr val="tx1"/>
                </a:solidFill>
                <a:effectLst/>
                <a:latin typeface="Arial" pitchFamily="34" charset="0"/>
                <a:ea typeface="Geneva" pitchFamily="1" charset="-128"/>
                <a:cs typeface="Geneva" charset="0"/>
              </a:rPr>
              <a:t>Förklaring till boxarna till vänster i bilden:</a:t>
            </a:r>
            <a:endParaRPr lang="sv-SE" sz="1200" kern="1200" dirty="0" smtClean="0">
              <a:solidFill>
                <a:schemeClr val="tx1"/>
              </a:solidFill>
              <a:effectLst/>
              <a:latin typeface="Arial" pitchFamily="34" charset="0"/>
              <a:ea typeface="Geneva" pitchFamily="1" charset="-128"/>
              <a:cs typeface="Geneva" charset="0"/>
            </a:endParaRPr>
          </a:p>
          <a:p>
            <a:r>
              <a:rPr lang="sv-SE" sz="1200" kern="1200" dirty="0" smtClean="0">
                <a:solidFill>
                  <a:schemeClr val="tx1"/>
                </a:solidFill>
                <a:effectLst/>
                <a:latin typeface="Arial" pitchFamily="34" charset="0"/>
                <a:ea typeface="Geneva" pitchFamily="1" charset="-128"/>
                <a:cs typeface="Geneva" charset="0"/>
              </a:rPr>
              <a:t>Ca 400 medarbetare inom sjukvården, exempelvis: sjuksköterskor, systemadministratörer, fysioterapeuter, verksamhetschefer, avtalshandläggare, chefssköterska och medicinskt ansvarig är under 2018 med och ställer krav på framtidens IT-stöd. Dessa personer är utvalda av en ansvarig i varje verksamhets ledningsgrupp (så kallad transformationssponsor) som har valt ut representanterna i sin verksamhet.</a:t>
            </a:r>
          </a:p>
          <a:p>
            <a:pPr lvl="0"/>
            <a:r>
              <a:rPr lang="sv-SE" sz="1200" b="1" kern="1200" dirty="0" smtClean="0">
                <a:solidFill>
                  <a:schemeClr val="tx1"/>
                </a:solidFill>
                <a:effectLst/>
                <a:latin typeface="Arial" pitchFamily="34" charset="0"/>
                <a:ea typeface="Geneva" pitchFamily="1" charset="-128"/>
                <a:cs typeface="Geneva" charset="0"/>
              </a:rPr>
              <a:t>Initiativ</a:t>
            </a:r>
            <a:r>
              <a:rPr lang="sv-SE" sz="1200" kern="1200" dirty="0" smtClean="0">
                <a:solidFill>
                  <a:schemeClr val="tx1"/>
                </a:solidFill>
                <a:effectLst/>
                <a:latin typeface="Arial" pitchFamily="34" charset="0"/>
                <a:ea typeface="Geneva" pitchFamily="1" charset="-128"/>
                <a:cs typeface="Geneva" charset="0"/>
              </a:rPr>
              <a:t>, såsom exempelvis tidigare forskning tas tillvara och vidareutvecklas inom FVM.</a:t>
            </a:r>
          </a:p>
          <a:p>
            <a:pPr lvl="0"/>
            <a:r>
              <a:rPr lang="sv-SE" sz="1200" b="1" kern="1200" dirty="0" err="1" smtClean="0">
                <a:solidFill>
                  <a:schemeClr val="tx1"/>
                </a:solidFill>
                <a:effectLst/>
                <a:latin typeface="Arial" pitchFamily="34" charset="0"/>
                <a:ea typeface="Geneva" pitchFamily="1" charset="-128"/>
                <a:cs typeface="Geneva" charset="0"/>
              </a:rPr>
              <a:t>eHälsalyftet</a:t>
            </a:r>
            <a:r>
              <a:rPr lang="sv-SE" sz="1200" kern="1200" dirty="0" smtClean="0">
                <a:solidFill>
                  <a:schemeClr val="tx1"/>
                </a:solidFill>
                <a:effectLst/>
                <a:latin typeface="Arial" pitchFamily="34" charset="0"/>
                <a:ea typeface="Geneva" pitchFamily="1" charset="-128"/>
                <a:cs typeface="Geneva" charset="0"/>
              </a:rPr>
              <a:t>. Behov och kraven som kommer fram via </a:t>
            </a:r>
            <a:r>
              <a:rPr lang="sv-SE" sz="1200" kern="1200" dirty="0" err="1" smtClean="0">
                <a:solidFill>
                  <a:schemeClr val="tx1"/>
                </a:solidFill>
                <a:effectLst/>
                <a:latin typeface="Arial" pitchFamily="34" charset="0"/>
                <a:ea typeface="Geneva" pitchFamily="1" charset="-128"/>
                <a:cs typeface="Geneva" charset="0"/>
              </a:rPr>
              <a:t>eHälsalyftet</a:t>
            </a:r>
            <a:r>
              <a:rPr lang="sv-SE" sz="1200" kern="1200" dirty="0" smtClean="0">
                <a:solidFill>
                  <a:schemeClr val="tx1"/>
                </a:solidFill>
                <a:effectLst/>
                <a:latin typeface="Arial" pitchFamily="34" charset="0"/>
                <a:ea typeface="Geneva" pitchFamily="1" charset="-128"/>
                <a:cs typeface="Geneva" charset="0"/>
              </a:rPr>
              <a:t> förs vidare till respektive ledningsgrupp</a:t>
            </a:r>
          </a:p>
          <a:p>
            <a:pPr lvl="0"/>
            <a:r>
              <a:rPr lang="sv-SE" sz="1200" b="1" kern="1200" dirty="0" smtClean="0">
                <a:solidFill>
                  <a:schemeClr val="tx1"/>
                </a:solidFill>
                <a:effectLst/>
                <a:latin typeface="Arial" pitchFamily="34" charset="0"/>
                <a:ea typeface="Geneva" pitchFamily="1" charset="-128"/>
                <a:cs typeface="Geneva" charset="0"/>
              </a:rPr>
              <a:t>Referens och intressentgrupper</a:t>
            </a:r>
            <a:r>
              <a:rPr lang="sv-SE" sz="1200" kern="1200" dirty="0" smtClean="0">
                <a:solidFill>
                  <a:schemeClr val="tx1"/>
                </a:solidFill>
                <a:effectLst/>
                <a:latin typeface="Arial" pitchFamily="34" charset="0"/>
                <a:ea typeface="Geneva" pitchFamily="1" charset="-128"/>
                <a:cs typeface="Geneva" charset="0"/>
              </a:rPr>
              <a:t>. Det finns ett antal referensgrupper (tex patientgrupper och brukare) och intressegrupper (tex kommuner, privata vårdgivare, och nationella tjänster) som involveras i olika former för att säkerställa en god lösning. </a:t>
            </a:r>
          </a:p>
          <a:p>
            <a:pPr lvl="0"/>
            <a:r>
              <a:rPr lang="sv-SE" sz="1200" b="1" kern="1200" dirty="0" smtClean="0">
                <a:solidFill>
                  <a:schemeClr val="tx1"/>
                </a:solidFill>
                <a:effectLst/>
                <a:latin typeface="Arial" pitchFamily="34" charset="0"/>
                <a:ea typeface="Geneva" pitchFamily="1" charset="-128"/>
                <a:cs typeface="Geneva" charset="0"/>
              </a:rPr>
              <a:t>Leverantörer</a:t>
            </a:r>
            <a:r>
              <a:rPr lang="sv-SE" sz="1200" kern="1200" dirty="0" smtClean="0">
                <a:solidFill>
                  <a:schemeClr val="tx1"/>
                </a:solidFill>
                <a:effectLst/>
                <a:latin typeface="Arial" pitchFamily="34" charset="0"/>
                <a:ea typeface="Geneva" pitchFamily="1" charset="-128"/>
                <a:cs typeface="Geneva" charset="0"/>
              </a:rPr>
              <a:t>. Utvalda leverantörer som uppfyller angivna kriterier bjuds in till dialog för att diskutera olika förslag och lösningar.</a:t>
            </a:r>
          </a:p>
          <a:p>
            <a:r>
              <a:rPr lang="sv-SE" sz="1200" kern="1200" dirty="0" smtClean="0">
                <a:solidFill>
                  <a:schemeClr val="tx1"/>
                </a:solidFill>
                <a:effectLst/>
                <a:latin typeface="Arial" pitchFamily="34" charset="0"/>
                <a:ea typeface="Geneva" pitchFamily="1" charset="-128"/>
                <a:cs typeface="Geneva" charset="0"/>
              </a:rPr>
              <a:t> </a:t>
            </a:r>
          </a:p>
          <a:p>
            <a:r>
              <a:rPr lang="sv-SE" sz="1200" kern="1200" dirty="0" smtClean="0">
                <a:solidFill>
                  <a:schemeClr val="tx1"/>
                </a:solidFill>
                <a:effectLst/>
                <a:latin typeface="Arial" pitchFamily="34" charset="0"/>
                <a:ea typeface="Geneva" pitchFamily="1" charset="-128"/>
                <a:cs typeface="Geneva" charset="0"/>
              </a:rPr>
              <a:t>Arbetet sker sedan successivt för att införa: gemensamma arbetssätt, teknik och informatik. En vårdinformationsmiljö som bättre möter de behov och krav som finns på framtidens hälso- och sjukvård.</a:t>
            </a:r>
          </a:p>
          <a:p>
            <a:endParaRPr lang="sv-SE" dirty="0"/>
          </a:p>
        </p:txBody>
      </p:sp>
      <p:sp>
        <p:nvSpPr>
          <p:cNvPr id="4" name="Platshållare för bildnummer 3"/>
          <p:cNvSpPr>
            <a:spLocks noGrp="1"/>
          </p:cNvSpPr>
          <p:nvPr>
            <p:ph type="sldNum" sz="quarter" idx="10"/>
          </p:nvPr>
        </p:nvSpPr>
        <p:spPr/>
        <p:txBody>
          <a:bodyPr/>
          <a:lstStyle/>
          <a:p>
            <a:pPr>
              <a:defRPr/>
            </a:pPr>
            <a:fld id="{3DE237F8-7095-47D1-AD93-B41ED59F381C}" type="slidenum">
              <a:rPr lang="sv-SE" smtClean="0"/>
              <a:pPr>
                <a:defRPr/>
              </a:pPr>
              <a:t>25</a:t>
            </a:fld>
            <a:endParaRPr lang="sv-SE"/>
          </a:p>
        </p:txBody>
      </p:sp>
    </p:spTree>
    <p:extLst>
      <p:ext uri="{BB962C8B-B14F-4D97-AF65-F5344CB8AC3E}">
        <p14:creationId xmlns:p14="http://schemas.microsoft.com/office/powerpoint/2010/main" val="282060124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935038" y="739775"/>
            <a:ext cx="4927600" cy="3695700"/>
          </a:xfrm>
        </p:spPr>
      </p:sp>
      <p:sp>
        <p:nvSpPr>
          <p:cNvPr id="3" name="Platshållare för anteckningar 2"/>
          <p:cNvSpPr>
            <a:spLocks noGrp="1"/>
          </p:cNvSpPr>
          <p:nvPr>
            <p:ph type="body" idx="1"/>
          </p:nvPr>
        </p:nvSpPr>
        <p:spPr/>
        <p:txBody>
          <a:bodyPr/>
          <a:lstStyle/>
          <a:p>
            <a:pPr marL="0" indent="0">
              <a:buNone/>
            </a:pPr>
            <a:r>
              <a:rPr lang="sv-SE" sz="1600" b="1" dirty="0" smtClean="0"/>
              <a:t>Syfte:</a:t>
            </a:r>
          </a:p>
          <a:p>
            <a:pPr marL="0" indent="0">
              <a:buNone/>
            </a:pPr>
            <a:r>
              <a:rPr lang="sv-SE" sz="1600" b="0" dirty="0" smtClean="0"/>
              <a:t>Visa var vi befinner oss nu och hur tidsplanen</a:t>
            </a:r>
            <a:r>
              <a:rPr lang="sv-SE" sz="1600" b="0" baseline="0" dirty="0" smtClean="0"/>
              <a:t> ser ut.</a:t>
            </a:r>
            <a:endParaRPr lang="sv-SE" sz="1600" b="0" dirty="0" smtClean="0"/>
          </a:p>
          <a:p>
            <a:pPr marL="0" indent="0">
              <a:buNone/>
            </a:pPr>
            <a:endParaRPr lang="sv-SE" sz="1600" b="1" dirty="0" smtClean="0"/>
          </a:p>
          <a:p>
            <a:pPr marL="0" indent="0">
              <a:buNone/>
            </a:pPr>
            <a:r>
              <a:rPr lang="sv-SE" sz="1600" b="1" dirty="0" smtClean="0"/>
              <a:t>Upphandlingsfas</a:t>
            </a:r>
            <a:endParaRPr lang="sv-SE" sz="1400" b="1" dirty="0" smtClean="0"/>
          </a:p>
          <a:p>
            <a:pPr lvl="1"/>
            <a:r>
              <a:rPr lang="sv-SE" sz="1400" dirty="0" smtClean="0"/>
              <a:t>Upphandling påbörjades i december 2017 </a:t>
            </a:r>
          </a:p>
          <a:p>
            <a:pPr lvl="1"/>
            <a:r>
              <a:rPr lang="sv-SE" sz="1400" dirty="0" smtClean="0"/>
              <a:t>Förberedelser inför upphandlingens dialogfas</a:t>
            </a:r>
            <a:br>
              <a:rPr lang="sv-SE" sz="1400" dirty="0" smtClean="0"/>
            </a:br>
            <a:endParaRPr lang="sv-SE" sz="1400" dirty="0" smtClean="0"/>
          </a:p>
          <a:p>
            <a:pPr marL="0" indent="0">
              <a:buNone/>
            </a:pPr>
            <a:r>
              <a:rPr lang="sv-SE" sz="1600" b="1" dirty="0" smtClean="0"/>
              <a:t>Kravställningsfas</a:t>
            </a:r>
            <a:r>
              <a:rPr lang="sv-SE" sz="1400" dirty="0" smtClean="0"/>
              <a:t> </a:t>
            </a:r>
          </a:p>
          <a:p>
            <a:pPr lvl="1"/>
            <a:r>
              <a:rPr lang="sv-SE" sz="1400" dirty="0" smtClean="0"/>
              <a:t>Cirka 400 verksamhetsrepresentanter (sjuksköterskor, läkare, systemadministratörer osv..) som har valts ut av verksamheterna och är med under</a:t>
            </a:r>
            <a:r>
              <a:rPr lang="sv-SE" sz="1400" baseline="0" dirty="0" smtClean="0"/>
              <a:t> 2018</a:t>
            </a:r>
            <a:r>
              <a:rPr lang="sv-SE" sz="1400" dirty="0" smtClean="0"/>
              <a:t>. Det finns en ansvarig i varje verksamhets ledningsgrupp</a:t>
            </a:r>
            <a:r>
              <a:rPr lang="sv-SE" sz="1400" baseline="0" dirty="0" smtClean="0"/>
              <a:t> som har valt ut representanterna i sin verksamhet.</a:t>
            </a:r>
            <a:endParaRPr lang="sv-SE" sz="1400" dirty="0" smtClean="0"/>
          </a:p>
          <a:p>
            <a:pPr lvl="1"/>
            <a:r>
              <a:rPr lang="sv-SE" sz="1400" dirty="0" smtClean="0"/>
              <a:t>Specificerar krav på vårdens framtida arbetsverktyg</a:t>
            </a:r>
          </a:p>
          <a:p>
            <a:endParaRPr lang="sv-SE" dirty="0"/>
          </a:p>
        </p:txBody>
      </p:sp>
    </p:spTree>
    <p:extLst>
      <p:ext uri="{BB962C8B-B14F-4D97-AF65-F5344CB8AC3E}">
        <p14:creationId xmlns:p14="http://schemas.microsoft.com/office/powerpoint/2010/main" val="126279885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1" kern="1200" dirty="0" smtClean="0">
                <a:solidFill>
                  <a:schemeClr val="tx1"/>
                </a:solidFill>
                <a:effectLst/>
                <a:latin typeface="Arial" pitchFamily="34" charset="0"/>
                <a:ea typeface="Geneva" pitchFamily="1" charset="-128"/>
                <a:cs typeface="Geneva" charset="0"/>
              </a:rPr>
              <a:t>Sammanfattning -Vad har vi pratat om idag?</a:t>
            </a:r>
            <a:endParaRPr lang="sv-SE" b="1" dirty="0" smtClean="0"/>
          </a:p>
        </p:txBody>
      </p:sp>
      <p:sp>
        <p:nvSpPr>
          <p:cNvPr id="4" name="Platshållare för bildnumm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3DE237F8-7095-47D1-AD93-B41ED59F381C}" type="slidenum">
              <a:rPr kumimoji="0" lang="sv-SE" sz="1200" b="0" i="0" u="none" strike="noStrike" kern="1200" cap="none" spc="0" normalizeH="0" baseline="0" noProof="0" smtClean="0">
                <a:ln>
                  <a:noFill/>
                </a:ln>
                <a:solidFill>
                  <a:srgbClr val="000000"/>
                </a:solidFill>
                <a:effectLst/>
                <a:uLnTx/>
                <a:uFillTx/>
                <a:latin typeface="Arial" pitchFamily="34" charset="0"/>
              </a:rPr>
              <a:pPr marL="0" marR="0" lvl="0" indent="0" algn="r" defTabSz="914400" rtl="0" eaLnBrk="0" fontAlgn="base" latinLnBrk="0" hangingPunct="0">
                <a:lnSpc>
                  <a:spcPct val="100000"/>
                </a:lnSpc>
                <a:spcBef>
                  <a:spcPct val="0"/>
                </a:spcBef>
                <a:spcAft>
                  <a:spcPct val="0"/>
                </a:spcAft>
                <a:buClrTx/>
                <a:buSzTx/>
                <a:buFontTx/>
                <a:buNone/>
                <a:tabLst/>
                <a:defRPr/>
              </a:pPr>
              <a:t>27</a:t>
            </a:fld>
            <a:endParaRPr kumimoji="0" lang="sv-SE" sz="1200" b="0" i="0" u="none" strike="noStrike" kern="1200" cap="none" spc="0" normalizeH="0" baseline="0" noProof="0">
              <a:ln>
                <a:noFill/>
              </a:ln>
              <a:solidFill>
                <a:srgbClr val="000000"/>
              </a:solidFill>
              <a:effectLst/>
              <a:uLnTx/>
              <a:uFillTx/>
              <a:latin typeface="Arial" pitchFamily="34" charset="0"/>
            </a:endParaRPr>
          </a:p>
        </p:txBody>
      </p:sp>
    </p:spTree>
    <p:extLst>
      <p:ext uri="{BB962C8B-B14F-4D97-AF65-F5344CB8AC3E}">
        <p14:creationId xmlns:p14="http://schemas.microsoft.com/office/powerpoint/2010/main" val="423610377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smtClean="0"/>
              <a:t>Hjälptext</a:t>
            </a:r>
          </a:p>
          <a:p>
            <a:r>
              <a:rPr lang="sv-SE" dirty="0" smtClean="0"/>
              <a:t>Reflektionsrunda. Låt</a:t>
            </a:r>
            <a:r>
              <a:rPr lang="sv-SE" baseline="0" dirty="0" smtClean="0"/>
              <a:t> deltagarna fundera kring om det finns behov av reviderade rutiner eller utbildning/mer information med anledning av dagens tema. </a:t>
            </a:r>
          </a:p>
          <a:p>
            <a:endParaRPr lang="sv-SE" baseline="0" dirty="0" smtClean="0"/>
          </a:p>
          <a:p>
            <a:r>
              <a:rPr lang="sv-SE" baseline="0" dirty="0" smtClean="0"/>
              <a:t>Ta hjälp av gruppen att sortera i vad som ska till ledningen och vad som bör tas vidare till APT.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sv-SE" baseline="0" dirty="0" smtClean="0"/>
          </a:p>
          <a:p>
            <a:pPr marL="0" marR="0" lvl="0" indent="0" algn="l" defTabSz="914400" rtl="0" eaLnBrk="0" fontAlgn="base" latinLnBrk="0" hangingPunct="0">
              <a:lnSpc>
                <a:spcPct val="100000"/>
              </a:lnSpc>
              <a:spcBef>
                <a:spcPct val="30000"/>
              </a:spcBef>
              <a:spcAft>
                <a:spcPct val="0"/>
              </a:spcAft>
              <a:buClrTx/>
              <a:buSzTx/>
              <a:buFontTx/>
              <a:buNone/>
              <a:tabLst/>
              <a:defRPr/>
            </a:pPr>
            <a:r>
              <a:rPr lang="sv-SE" baseline="0" dirty="0" smtClean="0"/>
              <a:t>Frågor som är till ledning och projektspecifika tar du som utvecklingsledare vidare till utvecklingsledarnätverket. </a:t>
            </a:r>
          </a:p>
          <a:p>
            <a:endParaRPr lang="sv-SE" baseline="0" dirty="0" smtClean="0"/>
          </a:p>
          <a:p>
            <a:r>
              <a:rPr lang="sv-SE" baseline="0" dirty="0" smtClean="0"/>
              <a:t>Ska något tas vidare till FVM – utvecklingsledaren samlar ihop förbättringsförslag och lämnar vidare till ledningsgruppen och FVM.</a:t>
            </a:r>
          </a:p>
          <a:p>
            <a:endParaRPr lang="sv-SE" baseline="0" dirty="0" smtClean="0"/>
          </a:p>
          <a:p>
            <a:r>
              <a:rPr lang="sv-SE" b="1" baseline="0" dirty="0" smtClean="0"/>
              <a:t>Information till utvecklingsledarna (som </a:t>
            </a:r>
            <a:r>
              <a:rPr lang="sv-SE" b="1" i="1" baseline="0" dirty="0" smtClean="0"/>
              <a:t>inte</a:t>
            </a:r>
            <a:r>
              <a:rPr lang="sv-SE" b="1" baseline="0" dirty="0" smtClean="0"/>
              <a:t> ska läsas upp för deltagarna):</a:t>
            </a:r>
          </a:p>
          <a:p>
            <a:pPr marL="0" marR="0" lvl="0" indent="0" algn="l" defTabSz="914400" rtl="0" eaLnBrk="0" fontAlgn="base" latinLnBrk="0" hangingPunct="0">
              <a:lnSpc>
                <a:spcPct val="100000"/>
              </a:lnSpc>
              <a:spcBef>
                <a:spcPct val="30000"/>
              </a:spcBef>
              <a:spcAft>
                <a:spcPct val="0"/>
              </a:spcAft>
              <a:buClrTx/>
              <a:buSzTx/>
              <a:buFontTx/>
              <a:buNone/>
              <a:tabLst/>
              <a:defRPr/>
            </a:pPr>
            <a:r>
              <a:rPr lang="sv-SE" sz="1200" kern="1200" dirty="0" smtClean="0">
                <a:solidFill>
                  <a:schemeClr val="tx1"/>
                </a:solidFill>
                <a:effectLst/>
                <a:latin typeface="Arial" pitchFamily="34" charset="0"/>
                <a:ea typeface="Geneva" pitchFamily="1" charset="-128"/>
                <a:cs typeface="Geneva" charset="0"/>
              </a:rPr>
              <a:t>Utöver att förmedla förslag till FVM via ledningsgrupper så går det att mejla förslag/idéer direkt till FVM.</a:t>
            </a:r>
            <a:r>
              <a:rPr lang="sv-SE" sz="1200" kern="1200" baseline="0" dirty="0" smtClean="0">
                <a:solidFill>
                  <a:schemeClr val="tx1"/>
                </a:solidFill>
                <a:effectLst/>
                <a:latin typeface="Arial" pitchFamily="34" charset="0"/>
                <a:ea typeface="Geneva" pitchFamily="1" charset="-128"/>
                <a:cs typeface="Geneva" charset="0"/>
              </a:rPr>
              <a:t> </a:t>
            </a:r>
            <a:r>
              <a:rPr lang="sv-SE" sz="1200" b="0" kern="1200" dirty="0" smtClean="0">
                <a:solidFill>
                  <a:schemeClr val="tx1"/>
                </a:solidFill>
                <a:effectLst/>
                <a:latin typeface="Arial" pitchFamily="34" charset="0"/>
                <a:ea typeface="Geneva" pitchFamily="1" charset="-128"/>
                <a:cs typeface="Geneva" charset="0"/>
              </a:rPr>
              <a:t>Samla då ihop förslag</a:t>
            </a:r>
            <a:r>
              <a:rPr lang="sv-SE" sz="1200" b="0" kern="1200" baseline="0" dirty="0" smtClean="0">
                <a:solidFill>
                  <a:schemeClr val="tx1"/>
                </a:solidFill>
                <a:effectLst/>
                <a:latin typeface="Arial" pitchFamily="34" charset="0"/>
                <a:ea typeface="Geneva" pitchFamily="1" charset="-128"/>
                <a:cs typeface="Geneva" charset="0"/>
              </a:rPr>
              <a:t> som kommer in via miniworkshoparna under respektive rubrik och mejla förslagen till: </a:t>
            </a:r>
            <a:r>
              <a:rPr lang="sv-SE" sz="1200" u="sng" kern="1200" dirty="0" smtClean="0">
                <a:solidFill>
                  <a:schemeClr val="tx1"/>
                </a:solidFill>
                <a:effectLst/>
                <a:latin typeface="Arial" pitchFamily="34" charset="0"/>
                <a:ea typeface="Geneva" pitchFamily="1" charset="-128"/>
                <a:cs typeface="Geneva" charset="0"/>
                <a:hlinkClick r:id="rId3"/>
              </a:rPr>
              <a:t>fvm.sll@sll.se</a:t>
            </a:r>
            <a:r>
              <a:rPr lang="sv-SE" sz="1200" kern="1200" dirty="0" smtClean="0">
                <a:solidFill>
                  <a:schemeClr val="tx1"/>
                </a:solidFill>
                <a:effectLst/>
                <a:latin typeface="Arial" pitchFamily="34" charset="0"/>
                <a:ea typeface="Geneva" pitchFamily="1" charset="-128"/>
                <a:cs typeface="Geneva" charset="0"/>
              </a:rPr>
              <a:t> </a:t>
            </a:r>
            <a:endParaRPr lang="sv-SE" sz="1200" b="0" kern="1200" baseline="0" dirty="0" smtClean="0">
              <a:solidFill>
                <a:schemeClr val="tx1"/>
              </a:solidFill>
              <a:effectLst/>
              <a:latin typeface="Arial" pitchFamily="34" charset="0"/>
              <a:ea typeface="Geneva" pitchFamily="1" charset="-128"/>
              <a:cs typeface="Geneva"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sv-SE" sz="1200" b="0" kern="1200" baseline="0" dirty="0" smtClean="0">
              <a:solidFill>
                <a:schemeClr val="tx1"/>
              </a:solidFill>
              <a:effectLst/>
              <a:latin typeface="Arial" pitchFamily="34" charset="0"/>
              <a:ea typeface="Geneva" pitchFamily="1" charset="-128"/>
              <a:cs typeface="Geneva"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sv-SE" sz="1200" kern="1200" dirty="0" smtClean="0">
                <a:solidFill>
                  <a:schemeClr val="tx1"/>
                </a:solidFill>
                <a:effectLst/>
                <a:latin typeface="Arial" pitchFamily="34" charset="0"/>
                <a:ea typeface="Geneva" pitchFamily="1" charset="-128"/>
                <a:cs typeface="Geneva" charset="0"/>
              </a:rPr>
              <a:t>Läs mer om FVM på </a:t>
            </a:r>
            <a:r>
              <a:rPr lang="sv-SE" sz="1200" u="sng" kern="1200" dirty="0" smtClean="0">
                <a:solidFill>
                  <a:schemeClr val="tx1"/>
                </a:solidFill>
                <a:effectLst/>
                <a:latin typeface="Arial" pitchFamily="34" charset="0"/>
                <a:ea typeface="Geneva" pitchFamily="1" charset="-128"/>
                <a:cs typeface="Geneva" charset="0"/>
                <a:hlinkClick r:id="rId4"/>
              </a:rPr>
              <a:t>www.vardgivarguiden.se/fvm</a:t>
            </a:r>
            <a:r>
              <a:rPr lang="sv-SE" sz="1200" kern="1200" dirty="0" smtClean="0">
                <a:solidFill>
                  <a:schemeClr val="tx1"/>
                </a:solidFill>
                <a:effectLst/>
                <a:latin typeface="Arial" pitchFamily="34" charset="0"/>
                <a:ea typeface="Geneva" pitchFamily="1" charset="-128"/>
                <a:cs typeface="Geneva" charset="0"/>
              </a:rPr>
              <a:t> </a:t>
            </a:r>
            <a:endParaRPr lang="sv-SE" sz="1200" b="0" kern="1200" dirty="0" smtClean="0">
              <a:solidFill>
                <a:schemeClr val="tx1"/>
              </a:solidFill>
              <a:effectLst/>
              <a:latin typeface="Arial" pitchFamily="34" charset="0"/>
              <a:ea typeface="Geneva" pitchFamily="1" charset="-128"/>
              <a:cs typeface="Geneva" charset="0"/>
            </a:endParaRPr>
          </a:p>
          <a:p>
            <a:endParaRPr lang="sv-SE" baseline="0" dirty="0" smtClean="0"/>
          </a:p>
          <a:p>
            <a:endParaRPr lang="sv-SE" dirty="0"/>
          </a:p>
        </p:txBody>
      </p:sp>
      <p:sp>
        <p:nvSpPr>
          <p:cNvPr id="4" name="Platshållare för bildnummer 3"/>
          <p:cNvSpPr>
            <a:spLocks noGrp="1"/>
          </p:cNvSpPr>
          <p:nvPr>
            <p:ph type="sldNum" sz="quarter" idx="10"/>
          </p:nvPr>
        </p:nvSpPr>
        <p:spPr/>
        <p:txBody>
          <a:bodyPr/>
          <a:lstStyle/>
          <a:p>
            <a:pPr>
              <a:defRPr/>
            </a:pPr>
            <a:fld id="{3DE237F8-7095-47D1-AD93-B41ED59F381C}" type="slidenum">
              <a:rPr lang="sv-SE" smtClean="0"/>
              <a:pPr>
                <a:defRPr/>
              </a:pPr>
              <a:t>28</a:t>
            </a:fld>
            <a:endParaRPr lang="sv-SE"/>
          </a:p>
        </p:txBody>
      </p:sp>
    </p:spTree>
    <p:extLst>
      <p:ext uri="{BB962C8B-B14F-4D97-AF65-F5344CB8AC3E}">
        <p14:creationId xmlns:p14="http://schemas.microsoft.com/office/powerpoint/2010/main" val="354703460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1" kern="1200" dirty="0" smtClean="0">
                <a:solidFill>
                  <a:schemeClr val="tx1"/>
                </a:solidFill>
                <a:effectLst/>
                <a:latin typeface="Arial" pitchFamily="34" charset="0"/>
                <a:ea typeface="Geneva" pitchFamily="1" charset="-128"/>
                <a:cs typeface="Geneva" charset="0"/>
              </a:rPr>
              <a:t>Summering och reflektion</a:t>
            </a:r>
            <a:endParaRPr lang="sv-SE" sz="1200" kern="1200" dirty="0" smtClean="0">
              <a:solidFill>
                <a:schemeClr val="tx1"/>
              </a:solidFill>
              <a:effectLst/>
              <a:latin typeface="Arial" pitchFamily="34" charset="0"/>
              <a:ea typeface="Geneva" pitchFamily="1" charset="-128"/>
              <a:cs typeface="Geneva" charset="0"/>
            </a:endParaRPr>
          </a:p>
          <a:p>
            <a:r>
              <a:rPr lang="sv-SE" sz="1200" b="1" kern="1200" dirty="0" smtClean="0">
                <a:solidFill>
                  <a:schemeClr val="tx1"/>
                </a:solidFill>
                <a:effectLst/>
                <a:latin typeface="Arial" pitchFamily="34" charset="0"/>
                <a:ea typeface="Geneva" pitchFamily="1" charset="-128"/>
                <a:cs typeface="Geneva" charset="0"/>
              </a:rPr>
              <a:t> </a:t>
            </a:r>
            <a:endParaRPr lang="sv-SE" sz="1200" kern="1200" dirty="0" smtClean="0">
              <a:solidFill>
                <a:schemeClr val="tx1"/>
              </a:solidFill>
              <a:effectLst/>
              <a:latin typeface="Arial" pitchFamily="34" charset="0"/>
              <a:ea typeface="Geneva" pitchFamily="1" charset="-128"/>
              <a:cs typeface="Geneva" charset="0"/>
            </a:endParaRPr>
          </a:p>
          <a:p>
            <a:r>
              <a:rPr lang="sv-SE" sz="1200" b="1" kern="1200" dirty="0" smtClean="0">
                <a:solidFill>
                  <a:schemeClr val="tx1"/>
                </a:solidFill>
                <a:effectLst/>
                <a:latin typeface="Arial" pitchFamily="34" charset="0"/>
                <a:ea typeface="Geneva" pitchFamily="1" charset="-128"/>
                <a:cs typeface="Geneva" charset="0"/>
              </a:rPr>
              <a:t>Hjälptext</a:t>
            </a:r>
            <a:endParaRPr lang="sv-SE" sz="1200" kern="1200" dirty="0" smtClean="0">
              <a:solidFill>
                <a:schemeClr val="tx1"/>
              </a:solidFill>
              <a:effectLst/>
              <a:latin typeface="Arial" pitchFamily="34" charset="0"/>
              <a:ea typeface="Geneva" pitchFamily="1" charset="-128"/>
              <a:cs typeface="Geneva" charset="0"/>
            </a:endParaRPr>
          </a:p>
          <a:p>
            <a:r>
              <a:rPr lang="sv-SE" sz="1200" kern="1200" dirty="0" smtClean="0">
                <a:solidFill>
                  <a:schemeClr val="tx1"/>
                </a:solidFill>
                <a:effectLst/>
                <a:latin typeface="Arial" pitchFamily="34" charset="0"/>
                <a:ea typeface="Geneva" pitchFamily="1" charset="-128"/>
                <a:cs typeface="Geneva" charset="0"/>
              </a:rPr>
              <a:t>Reflektionsrunda. Låt deltagarna fundera kring om det finns behov av reviderade rutiner eller utbildning/mer information med anledning av dagens tema. </a:t>
            </a:r>
          </a:p>
          <a:p>
            <a:r>
              <a:rPr lang="sv-SE" sz="1200" kern="1200" dirty="0" smtClean="0">
                <a:solidFill>
                  <a:schemeClr val="tx1"/>
                </a:solidFill>
                <a:effectLst/>
                <a:latin typeface="Arial" pitchFamily="34" charset="0"/>
                <a:ea typeface="Geneva" pitchFamily="1" charset="-128"/>
                <a:cs typeface="Geneva" charset="0"/>
              </a:rPr>
              <a:t> </a:t>
            </a:r>
          </a:p>
          <a:p>
            <a:r>
              <a:rPr lang="sv-SE" sz="1200" b="1" kern="1200" dirty="0" smtClean="0">
                <a:solidFill>
                  <a:schemeClr val="tx1"/>
                </a:solidFill>
                <a:effectLst/>
                <a:latin typeface="Arial" pitchFamily="34" charset="0"/>
                <a:ea typeface="Geneva" pitchFamily="1" charset="-128"/>
                <a:cs typeface="Geneva" charset="0"/>
              </a:rPr>
              <a:t>Information till utvecklingsledarna (som </a:t>
            </a:r>
            <a:r>
              <a:rPr lang="sv-SE" sz="1200" b="1" i="1" kern="1200" dirty="0" smtClean="0">
                <a:solidFill>
                  <a:schemeClr val="tx1"/>
                </a:solidFill>
                <a:effectLst/>
                <a:latin typeface="Arial" pitchFamily="34" charset="0"/>
                <a:ea typeface="Geneva" pitchFamily="1" charset="-128"/>
                <a:cs typeface="Geneva" charset="0"/>
              </a:rPr>
              <a:t>inte</a:t>
            </a:r>
            <a:r>
              <a:rPr lang="sv-SE" sz="1200" b="1" kern="1200" dirty="0" smtClean="0">
                <a:solidFill>
                  <a:schemeClr val="tx1"/>
                </a:solidFill>
                <a:effectLst/>
                <a:latin typeface="Arial" pitchFamily="34" charset="0"/>
                <a:ea typeface="Geneva" pitchFamily="1" charset="-128"/>
                <a:cs typeface="Geneva" charset="0"/>
              </a:rPr>
              <a:t> ska läsas upp för deltagarna):</a:t>
            </a:r>
            <a:endParaRPr lang="sv-SE" sz="1200" kern="1200" dirty="0" smtClean="0">
              <a:solidFill>
                <a:schemeClr val="tx1"/>
              </a:solidFill>
              <a:effectLst/>
              <a:latin typeface="Arial" pitchFamily="34" charset="0"/>
              <a:ea typeface="Geneva" pitchFamily="1" charset="-128"/>
              <a:cs typeface="Geneva" charset="0"/>
            </a:endParaRPr>
          </a:p>
          <a:p>
            <a:r>
              <a:rPr lang="sv-SE" sz="1200" kern="1200" dirty="0" smtClean="0">
                <a:solidFill>
                  <a:schemeClr val="tx1"/>
                </a:solidFill>
                <a:effectLst/>
                <a:latin typeface="Arial" pitchFamily="34" charset="0"/>
                <a:ea typeface="Geneva" pitchFamily="1" charset="-128"/>
                <a:cs typeface="Geneva" charset="0"/>
              </a:rPr>
              <a:t>Ta hjälp av gruppen att sortera i vad som ska till ledningen och vad som bör tas vidare till APT. </a:t>
            </a:r>
          </a:p>
          <a:p>
            <a:r>
              <a:rPr lang="sv-SE" sz="1200" kern="1200" dirty="0" smtClean="0">
                <a:solidFill>
                  <a:schemeClr val="tx1"/>
                </a:solidFill>
                <a:effectLst/>
                <a:latin typeface="Arial" pitchFamily="34" charset="0"/>
                <a:ea typeface="Geneva" pitchFamily="1" charset="-128"/>
                <a:cs typeface="Geneva" charset="0"/>
              </a:rPr>
              <a:t>Frågor som är till ledning och projektspecifika tar du som utvecklingsledare vidare till utvecklingsledarnätverket. </a:t>
            </a:r>
          </a:p>
          <a:p>
            <a:r>
              <a:rPr lang="sv-SE" sz="1200" kern="1200" dirty="0" smtClean="0">
                <a:solidFill>
                  <a:schemeClr val="tx1"/>
                </a:solidFill>
                <a:effectLst/>
                <a:latin typeface="Arial" pitchFamily="34" charset="0"/>
                <a:ea typeface="Geneva" pitchFamily="1" charset="-128"/>
                <a:cs typeface="Geneva" charset="0"/>
              </a:rPr>
              <a:t>Ska något tas vidare till FVM – utvecklingsledaren samlar ihop förbättringsförslag och lämnar vidare till ledningsgruppen och FVM.</a:t>
            </a:r>
          </a:p>
          <a:p>
            <a:r>
              <a:rPr lang="sv-SE" sz="1200" kern="1200" dirty="0" smtClean="0">
                <a:solidFill>
                  <a:schemeClr val="tx1"/>
                </a:solidFill>
                <a:effectLst/>
                <a:latin typeface="Arial" pitchFamily="34" charset="0"/>
                <a:ea typeface="Geneva" pitchFamily="1" charset="-128"/>
                <a:cs typeface="Geneva" charset="0"/>
              </a:rPr>
              <a:t>Utöver att förmedla förslag till FVM via ledningsgrupper så går det att mejla förslag/idéer direkt till FVMs kommunikatör Karin Dahlström: </a:t>
            </a:r>
            <a:r>
              <a:rPr lang="sv-SE" sz="1200" b="1" u="sng" kern="1200" dirty="0" smtClean="0">
                <a:solidFill>
                  <a:schemeClr val="tx1"/>
                </a:solidFill>
                <a:effectLst/>
                <a:latin typeface="Arial" pitchFamily="34" charset="0"/>
                <a:ea typeface="Geneva" pitchFamily="1" charset="-128"/>
                <a:cs typeface="Geneva" charset="0"/>
                <a:hlinkClick r:id="rId3"/>
              </a:rPr>
              <a:t>karin.dahlstrom@sll.se</a:t>
            </a:r>
            <a:r>
              <a:rPr lang="sv-SE" sz="1200" b="1" kern="1200" dirty="0" smtClean="0">
                <a:solidFill>
                  <a:schemeClr val="tx1"/>
                </a:solidFill>
                <a:effectLst/>
                <a:latin typeface="Arial" pitchFamily="34" charset="0"/>
                <a:ea typeface="Geneva" pitchFamily="1" charset="-128"/>
                <a:cs typeface="Geneva" charset="0"/>
              </a:rPr>
              <a:t> </a:t>
            </a:r>
            <a:endParaRPr lang="sv-SE" sz="1200" kern="1200" dirty="0" smtClean="0">
              <a:solidFill>
                <a:schemeClr val="tx1"/>
              </a:solidFill>
              <a:effectLst/>
              <a:latin typeface="Arial" pitchFamily="34" charset="0"/>
              <a:ea typeface="Geneva" pitchFamily="1" charset="-128"/>
              <a:cs typeface="Geneva" charset="0"/>
            </a:endParaRPr>
          </a:p>
          <a:p>
            <a:pPr lvl="0"/>
            <a:endParaRPr lang="sv-SE" sz="1000" kern="1200" dirty="0" smtClean="0">
              <a:solidFill>
                <a:schemeClr val="tx1"/>
              </a:solidFill>
              <a:effectLst/>
              <a:latin typeface="Arial" pitchFamily="34" charset="0"/>
              <a:ea typeface="Geneva" pitchFamily="1" charset="-128"/>
              <a:cs typeface="Geneva" charset="0"/>
            </a:endParaRPr>
          </a:p>
        </p:txBody>
      </p:sp>
      <p:sp>
        <p:nvSpPr>
          <p:cNvPr id="4" name="Platshållare för bildnummer 3"/>
          <p:cNvSpPr>
            <a:spLocks noGrp="1"/>
          </p:cNvSpPr>
          <p:nvPr>
            <p:ph type="sldNum" sz="quarter" idx="10"/>
          </p:nvPr>
        </p:nvSpPr>
        <p:spPr/>
        <p:txBody>
          <a:bodyPr/>
          <a:lstStyle/>
          <a:p>
            <a:pPr>
              <a:defRPr/>
            </a:pPr>
            <a:fld id="{3DE237F8-7095-47D1-AD93-B41ED59F381C}" type="slidenum">
              <a:rPr lang="sv-SE" smtClean="0"/>
              <a:pPr>
                <a:defRPr/>
              </a:pPr>
              <a:t>29</a:t>
            </a:fld>
            <a:endParaRPr lang="sv-SE"/>
          </a:p>
        </p:txBody>
      </p:sp>
    </p:spTree>
    <p:extLst>
      <p:ext uri="{BB962C8B-B14F-4D97-AF65-F5344CB8AC3E}">
        <p14:creationId xmlns:p14="http://schemas.microsoft.com/office/powerpoint/2010/main" val="16124373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sv-SE" sz="1200" b="1" kern="1200" dirty="0" smtClean="0">
                <a:solidFill>
                  <a:schemeClr val="tx1"/>
                </a:solidFill>
                <a:effectLst/>
                <a:latin typeface="Arial" pitchFamily="34" charset="0"/>
                <a:ea typeface="Geneva" pitchFamily="1" charset="-128"/>
                <a:cs typeface="Geneva" charset="0"/>
              </a:rPr>
              <a:t>VIKTIG information som</a:t>
            </a:r>
            <a:r>
              <a:rPr lang="sv-SE" sz="1200" b="1" kern="1200" baseline="0" dirty="0" smtClean="0">
                <a:solidFill>
                  <a:schemeClr val="tx1"/>
                </a:solidFill>
                <a:effectLst/>
                <a:latin typeface="Arial" pitchFamily="34" charset="0"/>
                <a:ea typeface="Geneva" pitchFamily="1" charset="-128"/>
                <a:cs typeface="Geneva" charset="0"/>
              </a:rPr>
              <a:t> ska läsas upp</a:t>
            </a:r>
            <a:r>
              <a:rPr lang="sv-SE" sz="1200" b="1" kern="1200" dirty="0" smtClean="0">
                <a:solidFill>
                  <a:schemeClr val="tx1"/>
                </a:solidFill>
                <a:effectLst/>
                <a:latin typeface="Arial" pitchFamily="34" charset="0"/>
                <a:ea typeface="Geneva" pitchFamily="1" charset="-128"/>
                <a:cs typeface="Geneva" charset="0"/>
              </a:rPr>
              <a:t>:</a:t>
            </a:r>
            <a:r>
              <a:rPr lang="sv-SE" sz="1200" b="1" kern="1200" baseline="0" dirty="0" smtClean="0">
                <a:solidFill>
                  <a:schemeClr val="tx1"/>
                </a:solidFill>
                <a:effectLst/>
                <a:latin typeface="Arial" pitchFamily="34" charset="0"/>
                <a:ea typeface="Geneva" pitchFamily="1" charset="-128"/>
                <a:cs typeface="Geneva" charset="0"/>
              </a:rPr>
              <a:t>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sv-SE" sz="1200" b="1" kern="1200" baseline="0" dirty="0" smtClean="0">
              <a:solidFill>
                <a:schemeClr val="tx1"/>
              </a:solidFill>
              <a:effectLst/>
              <a:latin typeface="Arial" pitchFamily="34" charset="0"/>
              <a:ea typeface="Geneva" pitchFamily="1" charset="-128"/>
              <a:cs typeface="Geneva"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sv-SE" sz="1200" b="1" kern="1200" baseline="0" dirty="0" err="1" smtClean="0">
                <a:solidFill>
                  <a:schemeClr val="tx1"/>
                </a:solidFill>
                <a:effectLst/>
                <a:latin typeface="Arial" pitchFamily="34" charset="0"/>
                <a:ea typeface="Geneva" pitchFamily="1" charset="-128"/>
                <a:cs typeface="Geneva" charset="0"/>
              </a:rPr>
              <a:t>eHälsalyftet</a:t>
            </a:r>
            <a:r>
              <a:rPr lang="sv-SE" sz="1200" b="1" kern="1200" baseline="0" dirty="0" smtClean="0">
                <a:solidFill>
                  <a:schemeClr val="tx1"/>
                </a:solidFill>
                <a:effectLst/>
                <a:latin typeface="Arial" pitchFamily="34" charset="0"/>
                <a:ea typeface="Geneva" pitchFamily="1" charset="-128"/>
                <a:cs typeface="Geneva" charset="0"/>
              </a:rPr>
              <a:t> – ett socialfondsprojekt</a:t>
            </a:r>
          </a:p>
          <a:p>
            <a:pPr eaLnBrk="0" hangingPunct="0">
              <a:lnSpc>
                <a:spcPct val="100000"/>
              </a:lnSpc>
              <a:spcBef>
                <a:spcPct val="30000"/>
              </a:spcBef>
              <a:spcAft>
                <a:spcPct val="0"/>
              </a:spcAft>
              <a:defRPr/>
            </a:pPr>
            <a:r>
              <a:rPr lang="sv-SE" sz="1200" kern="1200" dirty="0" smtClean="0">
                <a:latin typeface="Arial" pitchFamily="34" charset="0"/>
                <a:ea typeface="Geneva" pitchFamily="1" charset="-128"/>
              </a:rPr>
              <a:t>För att säkerställa att projektmedlen används effektivt samt att projektet når önskade resultat ställer ESF krav på att uppgifter om projektdeltagare i socialfondsprojekt samlas in. </a:t>
            </a:r>
          </a:p>
          <a:p>
            <a:pPr eaLnBrk="0" hangingPunct="0">
              <a:lnSpc>
                <a:spcPct val="100000"/>
              </a:lnSpc>
              <a:spcBef>
                <a:spcPct val="30000"/>
              </a:spcBef>
              <a:spcAft>
                <a:spcPct val="0"/>
              </a:spcAft>
              <a:defRPr/>
            </a:pPr>
            <a:endParaRPr lang="sv-SE" sz="1200" kern="1200" dirty="0" smtClean="0">
              <a:latin typeface="Arial" pitchFamily="34" charset="0"/>
              <a:ea typeface="Geneva" pitchFamily="1" charset="-128"/>
            </a:endParaRPr>
          </a:p>
          <a:p>
            <a:pPr eaLnBrk="0" hangingPunct="0">
              <a:lnSpc>
                <a:spcPct val="100000"/>
              </a:lnSpc>
              <a:spcBef>
                <a:spcPct val="30000"/>
              </a:spcBef>
              <a:spcAft>
                <a:spcPct val="0"/>
              </a:spcAft>
              <a:defRPr/>
            </a:pPr>
            <a:r>
              <a:rPr lang="sv-SE" sz="1200" kern="1200" dirty="0" smtClean="0">
                <a:latin typeface="Arial" pitchFamily="34" charset="0"/>
                <a:ea typeface="Geneva" pitchFamily="1" charset="-128"/>
              </a:rPr>
              <a:t>På uppdrag av Svenska ESF-rådet ansvarar Statistiska centralbyrån (SCB) för upprättandet av ett deltagarregister och att ta fram statistik. </a:t>
            </a:r>
          </a:p>
          <a:p>
            <a:pPr eaLnBrk="0" hangingPunct="0">
              <a:lnSpc>
                <a:spcPct val="100000"/>
              </a:lnSpc>
              <a:spcBef>
                <a:spcPct val="30000"/>
              </a:spcBef>
              <a:spcAft>
                <a:spcPct val="0"/>
              </a:spcAft>
              <a:defRPr/>
            </a:pPr>
            <a:endParaRPr lang="sv-SE" sz="1200" kern="1200" dirty="0" smtClean="0">
              <a:latin typeface="Arial" pitchFamily="34" charset="0"/>
              <a:ea typeface="Geneva" pitchFamily="1" charset="-128"/>
            </a:endParaRPr>
          </a:p>
          <a:p>
            <a:pPr eaLnBrk="0" hangingPunct="0">
              <a:lnSpc>
                <a:spcPct val="100000"/>
              </a:lnSpc>
              <a:spcBef>
                <a:spcPct val="30000"/>
              </a:spcBef>
              <a:spcAft>
                <a:spcPct val="0"/>
              </a:spcAft>
              <a:defRPr/>
            </a:pPr>
            <a:r>
              <a:rPr lang="sv-SE" sz="1200" kern="1200" dirty="0" err="1" smtClean="0">
                <a:latin typeface="Arial" pitchFamily="34" charset="0"/>
                <a:ea typeface="Geneva" pitchFamily="1" charset="-128"/>
              </a:rPr>
              <a:t>eHälsalyftet</a:t>
            </a:r>
            <a:r>
              <a:rPr lang="sv-SE" sz="1200" kern="1200" dirty="0" smtClean="0">
                <a:latin typeface="Arial" pitchFamily="34" charset="0"/>
                <a:ea typeface="Geneva" pitchFamily="1" charset="-128"/>
              </a:rPr>
              <a:t> tar fram uppgifter om deltagare via EK och redovisar dessa till SCB. Uppgifterna skyddas av sekretess enligt 24 kap. 8 § offentlighets- och sekretesslagen (2009:400).</a:t>
            </a:r>
          </a:p>
          <a:p>
            <a:pPr eaLnBrk="0" hangingPunct="0">
              <a:lnSpc>
                <a:spcPct val="100000"/>
              </a:lnSpc>
              <a:spcBef>
                <a:spcPct val="30000"/>
              </a:spcBef>
              <a:spcAft>
                <a:spcPct val="0"/>
              </a:spcAft>
              <a:defRPr/>
            </a:pPr>
            <a:endParaRPr lang="sv-SE" sz="1200" kern="1200" dirty="0" smtClean="0">
              <a:latin typeface="Arial" pitchFamily="34" charset="0"/>
              <a:ea typeface="Geneva" pitchFamily="1" charset="-128"/>
            </a:endParaRPr>
          </a:p>
          <a:p>
            <a:pPr eaLnBrk="0" hangingPunct="0">
              <a:lnSpc>
                <a:spcPct val="100000"/>
              </a:lnSpc>
              <a:spcBef>
                <a:spcPct val="30000"/>
              </a:spcBef>
              <a:spcAft>
                <a:spcPct val="0"/>
              </a:spcAft>
              <a:defRPr/>
            </a:pPr>
            <a:r>
              <a:rPr lang="sv-SE" sz="1200" kern="1200" dirty="0" smtClean="0">
                <a:latin typeface="Arial" pitchFamily="34" charset="0"/>
                <a:ea typeface="Geneva" pitchFamily="1" charset="-128"/>
              </a:rPr>
              <a:t>Mer information finns på </a:t>
            </a:r>
            <a:r>
              <a:rPr lang="sv-SE" sz="1200" b="1" kern="1200" dirty="0" smtClean="0">
                <a:latin typeface="Arial" pitchFamily="34" charset="0"/>
                <a:ea typeface="Geneva" pitchFamily="1" charset="-128"/>
              </a:rPr>
              <a:t>Insidan </a:t>
            </a:r>
            <a:r>
              <a:rPr lang="sv-SE" sz="1200" kern="1200" dirty="0" smtClean="0">
                <a:latin typeface="Arial" pitchFamily="34" charset="0"/>
                <a:ea typeface="Geneva" pitchFamily="1" charset="-128"/>
              </a:rPr>
              <a:t>samt på </a:t>
            </a:r>
            <a:r>
              <a:rPr lang="sv-SE" sz="1200" b="1" kern="1200" dirty="0" smtClean="0">
                <a:latin typeface="Arial" pitchFamily="34" charset="0"/>
                <a:ea typeface="Geneva" pitchFamily="1" charset="-128"/>
              </a:rPr>
              <a:t>https://www.esf.se/sv/Vara-fonder/Socialfonden1/Genomfora/Hur-ska-mitt-projekt-utvarderas</a:t>
            </a:r>
            <a:r>
              <a:rPr lang="sv-SE" sz="1200" kern="1200" dirty="0" smtClean="0">
                <a:latin typeface="Arial" pitchFamily="34" charset="0"/>
                <a:ea typeface="Geneva" pitchFamily="1" charset="-128"/>
              </a:rPr>
              <a:t>/  </a:t>
            </a:r>
          </a:p>
          <a:p>
            <a:pPr marL="0" lvl="0" indent="0" eaLnBrk="0" hangingPunct="0">
              <a:lnSpc>
                <a:spcPct val="100000"/>
              </a:lnSpc>
              <a:spcBef>
                <a:spcPct val="30000"/>
              </a:spcBef>
              <a:spcAft>
                <a:spcPct val="0"/>
              </a:spcAft>
              <a:buNone/>
              <a:defRPr/>
            </a:pPr>
            <a:endParaRPr lang="sv-SE" sz="1200" kern="1200" dirty="0" smtClean="0">
              <a:latin typeface="Arial" pitchFamily="34" charset="0"/>
              <a:ea typeface="Geneva" pitchFamily="1" charset="-128"/>
            </a:endParaRPr>
          </a:p>
          <a:p>
            <a:pPr marL="0" lvl="0" indent="0" eaLnBrk="0" hangingPunct="0">
              <a:lnSpc>
                <a:spcPct val="100000"/>
              </a:lnSpc>
              <a:spcBef>
                <a:spcPct val="30000"/>
              </a:spcBef>
              <a:spcAft>
                <a:spcPct val="0"/>
              </a:spcAft>
              <a:buNone/>
              <a:defRPr/>
            </a:pPr>
            <a:r>
              <a:rPr lang="sv-SE" sz="1200" i="1" kern="1200" dirty="0" smtClean="0">
                <a:latin typeface="Arial" pitchFamily="34" charset="0"/>
                <a:ea typeface="Geneva" pitchFamily="1" charset="-128"/>
              </a:rPr>
              <a:t>Om information önskas om hur insamlingen av uppgifter går till eller om en person inte vill att uppgifter skickas till SCB för det här ändamålet kan personen höra av sig till projektledningen. </a:t>
            </a:r>
          </a:p>
          <a:p>
            <a:pPr marL="0" marR="0" lvl="0" indent="0" algn="l" defTabSz="914400" rtl="0" eaLnBrk="0" fontAlgn="base" latinLnBrk="0" hangingPunct="0">
              <a:lnSpc>
                <a:spcPct val="100000"/>
              </a:lnSpc>
              <a:spcBef>
                <a:spcPct val="30000"/>
              </a:spcBef>
              <a:spcAft>
                <a:spcPct val="0"/>
              </a:spcAft>
              <a:buClrTx/>
              <a:buSzTx/>
              <a:buFontTx/>
              <a:buNone/>
              <a:tabLst/>
              <a:defRPr/>
            </a:pPr>
            <a:r>
              <a:rPr lang="sv-SE" sz="1200" kern="1200" baseline="0" dirty="0" smtClean="0">
                <a:solidFill>
                  <a:schemeClr val="tx1"/>
                </a:solidFill>
                <a:effectLst/>
                <a:latin typeface="Arial" pitchFamily="34" charset="0"/>
                <a:ea typeface="Geneva" pitchFamily="1" charset="-128"/>
                <a:cs typeface="Geneva" charset="0"/>
              </a:rPr>
              <a:t>/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sv-SE" sz="1200" baseline="0" dirty="0" smtClean="0"/>
          </a:p>
          <a:p>
            <a:endParaRPr lang="sv-SE" dirty="0"/>
          </a:p>
        </p:txBody>
      </p:sp>
      <p:sp>
        <p:nvSpPr>
          <p:cNvPr id="4" name="Platshållare för bildnummer 3"/>
          <p:cNvSpPr>
            <a:spLocks noGrp="1"/>
          </p:cNvSpPr>
          <p:nvPr>
            <p:ph type="sldNum" sz="quarter" idx="10"/>
          </p:nvPr>
        </p:nvSpPr>
        <p:spPr/>
        <p:txBody>
          <a:bodyPr/>
          <a:lstStyle/>
          <a:p>
            <a:pPr>
              <a:defRPr/>
            </a:pPr>
            <a:fld id="{3DE237F8-7095-47D1-AD93-B41ED59F381C}" type="slidenum">
              <a:rPr lang="sv-SE" smtClean="0"/>
              <a:pPr>
                <a:defRPr/>
              </a:pPr>
              <a:t>3</a:t>
            </a:fld>
            <a:endParaRPr lang="sv-SE"/>
          </a:p>
        </p:txBody>
      </p:sp>
    </p:spTree>
    <p:extLst>
      <p:ext uri="{BB962C8B-B14F-4D97-AF65-F5344CB8AC3E}">
        <p14:creationId xmlns:p14="http://schemas.microsoft.com/office/powerpoint/2010/main" val="285285116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lvl="0"/>
            <a:r>
              <a:rPr lang="sv-SE" sz="1000" kern="1200" dirty="0" smtClean="0">
                <a:solidFill>
                  <a:schemeClr val="tx1"/>
                </a:solidFill>
                <a:effectLst/>
                <a:latin typeface="Arial" pitchFamily="34" charset="0"/>
                <a:ea typeface="Geneva" pitchFamily="1" charset="-128"/>
                <a:cs typeface="Geneva" charset="0"/>
              </a:rPr>
              <a:t>Tack </a:t>
            </a:r>
            <a:r>
              <a:rPr lang="sv-SE" sz="1000" kern="1200" smtClean="0">
                <a:solidFill>
                  <a:schemeClr val="tx1"/>
                </a:solidFill>
                <a:effectLst/>
                <a:latin typeface="Arial" pitchFamily="34" charset="0"/>
                <a:ea typeface="Geneva" pitchFamily="1" charset="-128"/>
                <a:cs typeface="Geneva" charset="0"/>
              </a:rPr>
              <a:t>för idag!</a:t>
            </a:r>
            <a:endParaRPr lang="sv-SE" sz="1000" kern="1200" dirty="0" smtClean="0">
              <a:solidFill>
                <a:schemeClr val="tx1"/>
              </a:solidFill>
              <a:effectLst/>
              <a:latin typeface="Arial" pitchFamily="34" charset="0"/>
              <a:ea typeface="Geneva" pitchFamily="1" charset="-128"/>
              <a:cs typeface="Geneva" charset="0"/>
            </a:endParaRPr>
          </a:p>
        </p:txBody>
      </p:sp>
      <p:sp>
        <p:nvSpPr>
          <p:cNvPr id="4" name="Platshållare för bildnummer 3"/>
          <p:cNvSpPr>
            <a:spLocks noGrp="1"/>
          </p:cNvSpPr>
          <p:nvPr>
            <p:ph type="sldNum" sz="quarter" idx="10"/>
          </p:nvPr>
        </p:nvSpPr>
        <p:spPr/>
        <p:txBody>
          <a:bodyPr/>
          <a:lstStyle/>
          <a:p>
            <a:pPr>
              <a:defRPr/>
            </a:pPr>
            <a:fld id="{3DE237F8-7095-47D1-AD93-B41ED59F381C}" type="slidenum">
              <a:rPr lang="sv-SE" smtClean="0"/>
              <a:pPr>
                <a:defRPr/>
              </a:pPr>
              <a:t>30</a:t>
            </a:fld>
            <a:endParaRPr lang="sv-SE"/>
          </a:p>
        </p:txBody>
      </p:sp>
    </p:spTree>
    <p:extLst>
      <p:ext uri="{BB962C8B-B14F-4D97-AF65-F5344CB8AC3E}">
        <p14:creationId xmlns:p14="http://schemas.microsoft.com/office/powerpoint/2010/main" val="33645959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sv-SE" sz="1200" kern="1200" dirty="0" smtClean="0">
                <a:solidFill>
                  <a:schemeClr val="tx1"/>
                </a:solidFill>
                <a:effectLst/>
                <a:latin typeface="Arial" pitchFamily="34" charset="0"/>
                <a:ea typeface="Geneva" pitchFamily="1" charset="-128"/>
                <a:cs typeface="Geneva" charset="0"/>
              </a:rPr>
              <a:t>Läs upp bilden</a:t>
            </a:r>
          </a:p>
          <a:p>
            <a:endParaRPr lang="sv-SE" dirty="0"/>
          </a:p>
        </p:txBody>
      </p:sp>
      <p:sp>
        <p:nvSpPr>
          <p:cNvPr id="4" name="Platshållare för bildnummer 3"/>
          <p:cNvSpPr>
            <a:spLocks noGrp="1"/>
          </p:cNvSpPr>
          <p:nvPr>
            <p:ph type="sldNum" sz="quarter" idx="10"/>
          </p:nvPr>
        </p:nvSpPr>
        <p:spPr/>
        <p:txBody>
          <a:bodyPr/>
          <a:lstStyle/>
          <a:p>
            <a:pPr>
              <a:defRPr/>
            </a:pPr>
            <a:fld id="{3DE237F8-7095-47D1-AD93-B41ED59F381C}" type="slidenum">
              <a:rPr lang="sv-SE" smtClean="0"/>
              <a:pPr>
                <a:defRPr/>
              </a:pPr>
              <a:t>4</a:t>
            </a:fld>
            <a:endParaRPr lang="sv-SE"/>
          </a:p>
        </p:txBody>
      </p:sp>
    </p:spTree>
    <p:extLst>
      <p:ext uri="{BB962C8B-B14F-4D97-AF65-F5344CB8AC3E}">
        <p14:creationId xmlns:p14="http://schemas.microsoft.com/office/powerpoint/2010/main" val="2614979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1" kern="1200" dirty="0" smtClean="0">
                <a:solidFill>
                  <a:schemeClr val="tx1"/>
                </a:solidFill>
                <a:effectLst/>
                <a:latin typeface="Arial" pitchFamily="34" charset="0"/>
                <a:ea typeface="Geneva" pitchFamily="1" charset="-128"/>
                <a:cs typeface="Geneva" charset="0"/>
              </a:rPr>
              <a:t>Reflektion från Tema 2</a:t>
            </a:r>
          </a:p>
          <a:p>
            <a:r>
              <a:rPr lang="sv-SE" sz="1200" kern="1200" dirty="0" smtClean="0">
                <a:solidFill>
                  <a:schemeClr val="tx1"/>
                </a:solidFill>
                <a:effectLst/>
                <a:latin typeface="Arial" pitchFamily="34" charset="0"/>
                <a:ea typeface="Geneva" pitchFamily="1" charset="-128"/>
                <a:cs typeface="Geneva" charset="0"/>
              </a:rPr>
              <a:t>Vi pratade lite om vad som är på gång i verksamheten, ex: Webbtidboken, Alltid öppet.</a:t>
            </a:r>
          </a:p>
          <a:p>
            <a:r>
              <a:rPr lang="sv-SE" sz="1200" kern="1200" dirty="0" smtClean="0">
                <a:solidFill>
                  <a:schemeClr val="tx1"/>
                </a:solidFill>
                <a:effectLst/>
                <a:latin typeface="Arial" pitchFamily="34" charset="0"/>
                <a:ea typeface="Geneva" pitchFamily="1" charset="-128"/>
                <a:cs typeface="Geneva" charset="0"/>
              </a:rPr>
              <a:t>Under tema 2 utgick vi från </a:t>
            </a:r>
            <a:r>
              <a:rPr lang="sv-SE" sz="1200" kern="1200" dirty="0" err="1" smtClean="0">
                <a:solidFill>
                  <a:schemeClr val="tx1"/>
                </a:solidFill>
                <a:effectLst/>
                <a:latin typeface="Arial" pitchFamily="34" charset="0"/>
                <a:ea typeface="Geneva" pitchFamily="1" charset="-128"/>
                <a:cs typeface="Geneva" charset="0"/>
              </a:rPr>
              <a:t>patientprocessen</a:t>
            </a:r>
            <a:r>
              <a:rPr lang="sv-SE" sz="1200" kern="1200" dirty="0" smtClean="0">
                <a:solidFill>
                  <a:schemeClr val="tx1"/>
                </a:solidFill>
                <a:effectLst/>
                <a:latin typeface="Arial" pitchFamily="34" charset="0"/>
                <a:ea typeface="Geneva" pitchFamily="1" charset="-128"/>
                <a:cs typeface="Geneva" charset="0"/>
              </a:rPr>
              <a:t> och olika patienttypers behov av </a:t>
            </a:r>
            <a:r>
              <a:rPr lang="sv-SE" sz="1200" kern="1200" dirty="0" err="1" smtClean="0">
                <a:solidFill>
                  <a:schemeClr val="tx1"/>
                </a:solidFill>
                <a:effectLst/>
                <a:latin typeface="Arial" pitchFamily="34" charset="0"/>
                <a:ea typeface="Geneva" pitchFamily="1" charset="-128"/>
                <a:cs typeface="Geneva" charset="0"/>
              </a:rPr>
              <a:t>eHälsotjänster</a:t>
            </a:r>
            <a:r>
              <a:rPr lang="sv-SE" sz="1200" kern="1200" dirty="0" smtClean="0">
                <a:solidFill>
                  <a:schemeClr val="tx1"/>
                </a:solidFill>
                <a:effectLst/>
                <a:latin typeface="Arial" pitchFamily="34" charset="0"/>
                <a:ea typeface="Geneva" pitchFamily="1" charset="-128"/>
                <a:cs typeface="Geneva" charset="0"/>
              </a:rPr>
              <a:t>. Vilka vi har och vill utveckla.</a:t>
            </a:r>
          </a:p>
          <a:p>
            <a:r>
              <a:rPr lang="sv-SE" sz="1200" kern="1200" dirty="0" smtClean="0">
                <a:solidFill>
                  <a:schemeClr val="tx1"/>
                </a:solidFill>
                <a:effectLst/>
                <a:latin typeface="Arial" pitchFamily="34" charset="0"/>
                <a:ea typeface="Geneva" pitchFamily="1" charset="-128"/>
                <a:cs typeface="Geneva" charset="0"/>
              </a:rPr>
              <a:t>Vi diskuterade också gemensamma arbetssätt, struktur och användande av begrepp samt informatik och vårdinformationsmiljö. </a:t>
            </a:r>
          </a:p>
          <a:p>
            <a:r>
              <a:rPr lang="sv-SE" sz="1200" kern="1200" dirty="0" smtClean="0">
                <a:solidFill>
                  <a:schemeClr val="tx1"/>
                </a:solidFill>
                <a:effectLst/>
                <a:latin typeface="Arial" pitchFamily="34" charset="0"/>
                <a:ea typeface="Geneva" pitchFamily="1" charset="-128"/>
                <a:cs typeface="Geneva" charset="0"/>
              </a:rPr>
              <a:t>Det var en förberedelse för framtidens vårdinformationsmiljö (FVM).</a:t>
            </a:r>
          </a:p>
          <a:p>
            <a:r>
              <a:rPr lang="sv-SE" sz="1200" b="1" kern="1200" dirty="0" smtClean="0">
                <a:solidFill>
                  <a:schemeClr val="tx1"/>
                </a:solidFill>
                <a:effectLst/>
                <a:latin typeface="Arial" pitchFamily="34" charset="0"/>
                <a:ea typeface="Geneva" pitchFamily="1" charset="-128"/>
                <a:cs typeface="Geneva" charset="0"/>
              </a:rPr>
              <a:t>Dialog: </a:t>
            </a:r>
            <a:r>
              <a:rPr lang="sv-SE" sz="1200" kern="1200" dirty="0" smtClean="0">
                <a:solidFill>
                  <a:schemeClr val="tx1"/>
                </a:solidFill>
                <a:effectLst/>
                <a:latin typeface="Arial" pitchFamily="34" charset="0"/>
                <a:ea typeface="Geneva" pitchFamily="1" charset="-128"/>
                <a:cs typeface="Geneva" charset="0"/>
              </a:rPr>
              <a:t>Hur har det gått? Dialog i storgrupp</a:t>
            </a:r>
          </a:p>
          <a:p>
            <a:endParaRPr lang="sv-SE" dirty="0" smtClean="0"/>
          </a:p>
        </p:txBody>
      </p:sp>
      <p:sp>
        <p:nvSpPr>
          <p:cNvPr id="4" name="Platshållare för bildnummer 3"/>
          <p:cNvSpPr>
            <a:spLocks noGrp="1"/>
          </p:cNvSpPr>
          <p:nvPr>
            <p:ph type="sldNum" sz="quarter" idx="10"/>
          </p:nvPr>
        </p:nvSpPr>
        <p:spPr/>
        <p:txBody>
          <a:bodyPr/>
          <a:lstStyle/>
          <a:p>
            <a:pPr>
              <a:defRPr/>
            </a:pPr>
            <a:fld id="{3DE237F8-7095-47D1-AD93-B41ED59F381C}" type="slidenum">
              <a:rPr lang="sv-SE" smtClean="0"/>
              <a:pPr>
                <a:defRPr/>
              </a:pPr>
              <a:t>5</a:t>
            </a:fld>
            <a:endParaRPr lang="sv-SE"/>
          </a:p>
        </p:txBody>
      </p:sp>
    </p:spTree>
    <p:extLst>
      <p:ext uri="{BB962C8B-B14F-4D97-AF65-F5344CB8AC3E}">
        <p14:creationId xmlns:p14="http://schemas.microsoft.com/office/powerpoint/2010/main" val="42061654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1" kern="1200" dirty="0" smtClean="0">
                <a:solidFill>
                  <a:schemeClr val="tx1"/>
                </a:solidFill>
                <a:effectLst/>
                <a:latin typeface="Arial" pitchFamily="34" charset="0"/>
                <a:ea typeface="Geneva" pitchFamily="1" charset="-128"/>
                <a:cs typeface="Geneva" charset="0"/>
              </a:rPr>
              <a:t>Mål med dagens dialogseminarium</a:t>
            </a:r>
          </a:p>
          <a:p>
            <a:r>
              <a:rPr lang="sv-SE" sz="1200" kern="1200" dirty="0" smtClean="0">
                <a:solidFill>
                  <a:schemeClr val="tx1"/>
                </a:solidFill>
                <a:effectLst/>
                <a:latin typeface="Arial" pitchFamily="34" charset="0"/>
                <a:ea typeface="Geneva" pitchFamily="1" charset="-128"/>
                <a:cs typeface="Geneva" charset="0"/>
              </a:rPr>
              <a:t>Läs upp bilden</a:t>
            </a:r>
          </a:p>
          <a:p>
            <a:endParaRPr lang="sv-SE" baseline="0" dirty="0" smtClean="0"/>
          </a:p>
        </p:txBody>
      </p:sp>
      <p:sp>
        <p:nvSpPr>
          <p:cNvPr id="4" name="Platshållare för bildnummer 3"/>
          <p:cNvSpPr>
            <a:spLocks noGrp="1"/>
          </p:cNvSpPr>
          <p:nvPr>
            <p:ph type="sldNum" sz="quarter" idx="10"/>
          </p:nvPr>
        </p:nvSpPr>
        <p:spPr/>
        <p:txBody>
          <a:bodyPr/>
          <a:lstStyle/>
          <a:p>
            <a:pPr>
              <a:defRPr/>
            </a:pPr>
            <a:fld id="{3DE237F8-7095-47D1-AD93-B41ED59F381C}" type="slidenum">
              <a:rPr lang="sv-SE" smtClean="0"/>
              <a:pPr>
                <a:defRPr/>
              </a:pPr>
              <a:t>6</a:t>
            </a:fld>
            <a:endParaRPr lang="sv-SE"/>
          </a:p>
        </p:txBody>
      </p:sp>
    </p:spTree>
    <p:extLst>
      <p:ext uri="{BB962C8B-B14F-4D97-AF65-F5344CB8AC3E}">
        <p14:creationId xmlns:p14="http://schemas.microsoft.com/office/powerpoint/2010/main" val="20825683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1" kern="1200" dirty="0" smtClean="0">
                <a:solidFill>
                  <a:schemeClr val="tx1"/>
                </a:solidFill>
                <a:effectLst/>
                <a:latin typeface="Arial" pitchFamily="34" charset="0"/>
                <a:ea typeface="Geneva" pitchFamily="1" charset="-128"/>
                <a:cs typeface="Geneva" charset="0"/>
              </a:rPr>
              <a:t>Agenda</a:t>
            </a:r>
          </a:p>
          <a:p>
            <a:r>
              <a:rPr lang="sv-SE" sz="1200" kern="1200" dirty="0" smtClean="0">
                <a:solidFill>
                  <a:schemeClr val="tx1"/>
                </a:solidFill>
                <a:effectLst/>
                <a:latin typeface="Arial" pitchFamily="34" charset="0"/>
                <a:ea typeface="Geneva" pitchFamily="1" charset="-128"/>
                <a:cs typeface="Geneva" charset="0"/>
              </a:rPr>
              <a:t>Läs upp bilden</a:t>
            </a:r>
            <a:endParaRPr lang="sv-SE" b="1" dirty="0" smtClean="0"/>
          </a:p>
        </p:txBody>
      </p:sp>
      <p:sp>
        <p:nvSpPr>
          <p:cNvPr id="4" name="Platshållare för bildnummer 3"/>
          <p:cNvSpPr>
            <a:spLocks noGrp="1"/>
          </p:cNvSpPr>
          <p:nvPr>
            <p:ph type="sldNum" sz="quarter" idx="10"/>
          </p:nvPr>
        </p:nvSpPr>
        <p:spPr/>
        <p:txBody>
          <a:bodyPr/>
          <a:lstStyle/>
          <a:p>
            <a:pPr>
              <a:defRPr/>
            </a:pPr>
            <a:fld id="{3DE237F8-7095-47D1-AD93-B41ED59F381C}" type="slidenum">
              <a:rPr lang="sv-SE" smtClean="0"/>
              <a:pPr>
                <a:defRPr/>
              </a:pPr>
              <a:t>7</a:t>
            </a:fld>
            <a:endParaRPr lang="sv-SE"/>
          </a:p>
        </p:txBody>
      </p:sp>
    </p:spTree>
    <p:extLst>
      <p:ext uri="{BB962C8B-B14F-4D97-AF65-F5344CB8AC3E}">
        <p14:creationId xmlns:p14="http://schemas.microsoft.com/office/powerpoint/2010/main" val="31607831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1" kern="1200" dirty="0" smtClean="0">
                <a:solidFill>
                  <a:schemeClr val="tx1"/>
                </a:solidFill>
                <a:effectLst/>
                <a:latin typeface="Arial" pitchFamily="34" charset="0"/>
                <a:ea typeface="Geneva" pitchFamily="1" charset="-128"/>
                <a:cs typeface="Geneva" charset="0"/>
              </a:rPr>
              <a:t>Intervju med Roger Molin.</a:t>
            </a:r>
          </a:p>
          <a:p>
            <a:r>
              <a:rPr lang="sv-SE" sz="1200" b="1" kern="1200" dirty="0" smtClean="0">
                <a:solidFill>
                  <a:schemeClr val="tx1"/>
                </a:solidFill>
                <a:effectLst/>
                <a:latin typeface="Arial" pitchFamily="34" charset="0"/>
                <a:ea typeface="Geneva" pitchFamily="1" charset="-128"/>
                <a:cs typeface="Geneva" charset="0"/>
              </a:rPr>
              <a:t>Syfte: </a:t>
            </a:r>
            <a:r>
              <a:rPr lang="sv-SE" sz="1200" kern="1200" dirty="0" smtClean="0">
                <a:solidFill>
                  <a:schemeClr val="tx1"/>
                </a:solidFill>
                <a:effectLst/>
                <a:latin typeface="Arial" pitchFamily="34" charset="0"/>
                <a:ea typeface="Geneva" pitchFamily="1" charset="-128"/>
                <a:cs typeface="Geneva" charset="0"/>
              </a:rPr>
              <a:t>varför digitaliseringen måste fortsätta inom vården och att utvecklingen måste accelerera för att tillmötesgå behoven hos den växande befolkningen och sammansättningen av befolkningen med fler barn och gamla</a:t>
            </a:r>
          </a:p>
          <a:p>
            <a:endParaRPr lang="sv-SE" dirty="0" smtClean="0"/>
          </a:p>
          <a:p>
            <a:endParaRPr lang="sv-SE" dirty="0"/>
          </a:p>
        </p:txBody>
      </p:sp>
      <p:sp>
        <p:nvSpPr>
          <p:cNvPr id="4" name="Platshållare för bildnumm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3DE237F8-7095-47D1-AD93-B41ED59F381C}" type="slidenum">
              <a:rPr kumimoji="0" lang="sv-SE" sz="1200" b="0" i="0" u="none" strike="noStrike" kern="1200" cap="none" spc="0" normalizeH="0" baseline="0" noProof="0" smtClean="0">
                <a:ln>
                  <a:noFill/>
                </a:ln>
                <a:solidFill>
                  <a:srgbClr val="000000"/>
                </a:solidFill>
                <a:effectLst/>
                <a:uLnTx/>
                <a:uFillTx/>
                <a:latin typeface="Arial" pitchFamily="34" charset="0"/>
              </a:rPr>
              <a:pPr marL="0" marR="0" lvl="0" indent="0" algn="r" defTabSz="914400" rtl="0" eaLnBrk="0" fontAlgn="base" latinLnBrk="0" hangingPunct="0">
                <a:lnSpc>
                  <a:spcPct val="100000"/>
                </a:lnSpc>
                <a:spcBef>
                  <a:spcPct val="0"/>
                </a:spcBef>
                <a:spcAft>
                  <a:spcPct val="0"/>
                </a:spcAft>
                <a:buClrTx/>
                <a:buSzTx/>
                <a:buFontTx/>
                <a:buNone/>
                <a:tabLst/>
                <a:defRPr/>
              </a:pPr>
              <a:t>8</a:t>
            </a:fld>
            <a:endParaRPr kumimoji="0" lang="sv-SE" sz="1200" b="0" i="0" u="none" strike="noStrike" kern="1200" cap="none" spc="0" normalizeH="0" baseline="0" noProof="0">
              <a:ln>
                <a:noFill/>
              </a:ln>
              <a:solidFill>
                <a:srgbClr val="000000"/>
              </a:solidFill>
              <a:effectLst/>
              <a:uLnTx/>
              <a:uFillTx/>
              <a:latin typeface="Arial" pitchFamily="34" charset="0"/>
            </a:endParaRPr>
          </a:p>
        </p:txBody>
      </p:sp>
    </p:spTree>
    <p:extLst>
      <p:ext uri="{BB962C8B-B14F-4D97-AF65-F5344CB8AC3E}">
        <p14:creationId xmlns:p14="http://schemas.microsoft.com/office/powerpoint/2010/main" val="10103840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1" kern="1200" dirty="0" smtClean="0">
                <a:solidFill>
                  <a:schemeClr val="tx1"/>
                </a:solidFill>
                <a:effectLst/>
                <a:latin typeface="Arial" pitchFamily="34" charset="0"/>
                <a:ea typeface="Geneva" pitchFamily="1" charset="-128"/>
                <a:cs typeface="Geneva" charset="0"/>
              </a:rPr>
              <a:t>Befolkningssituation och prognos i Stockholms läns landsting</a:t>
            </a:r>
          </a:p>
          <a:p>
            <a:r>
              <a:rPr lang="sv-SE" sz="1200" kern="1200" dirty="0" smtClean="0">
                <a:solidFill>
                  <a:schemeClr val="tx1"/>
                </a:solidFill>
                <a:effectLst/>
                <a:latin typeface="Arial" pitchFamily="34" charset="0"/>
                <a:ea typeface="Geneva" pitchFamily="1" charset="-128"/>
                <a:cs typeface="Geneva" charset="0"/>
              </a:rPr>
              <a:t>Grafen visar hur stor ökningen 70-79 –åringar (den svarta linjen) förväntas bli i Stockholms län och hur stor ökningen av 80-89-åringar förväntas bli de kommande åren (den streckade linjen) ökningen förväntas bli ca 60% 2018-2025.</a:t>
            </a:r>
          </a:p>
          <a:p>
            <a:r>
              <a:rPr lang="sv-SE" sz="1200" kern="1200" dirty="0" smtClean="0">
                <a:solidFill>
                  <a:schemeClr val="tx1"/>
                </a:solidFill>
                <a:effectLst/>
                <a:latin typeface="Arial" pitchFamily="34" charset="0"/>
                <a:ea typeface="Geneva" pitchFamily="1" charset="-128"/>
                <a:cs typeface="Geneva" charset="0"/>
              </a:rPr>
              <a:t>Linjen med konturer visar ökningen av antalet 90-åringar. Den ljusgrå linjen visar ett genomsnitt av övriga åldersgrupper.</a:t>
            </a:r>
          </a:p>
          <a:p>
            <a:r>
              <a:rPr lang="sv-SE" sz="1200" kern="1200" dirty="0" smtClean="0">
                <a:solidFill>
                  <a:schemeClr val="tx1"/>
                </a:solidFill>
                <a:effectLst/>
                <a:latin typeface="Arial" pitchFamily="34" charset="0"/>
                <a:ea typeface="Geneva" pitchFamily="1" charset="-128"/>
                <a:cs typeface="Geneva" charset="0"/>
              </a:rPr>
              <a:t>Befolkningsökning 1milj på 8år. Enligt Roger Molin.</a:t>
            </a:r>
            <a:endParaRPr lang="sv-SE" sz="1200" kern="1200" dirty="0">
              <a:solidFill>
                <a:schemeClr val="tx1"/>
              </a:solidFill>
              <a:effectLst/>
              <a:latin typeface="Arial" pitchFamily="34" charset="0"/>
              <a:ea typeface="Geneva" pitchFamily="1" charset="-128"/>
              <a:cs typeface="Geneva" charset="0"/>
            </a:endParaRPr>
          </a:p>
        </p:txBody>
      </p:sp>
      <p:sp>
        <p:nvSpPr>
          <p:cNvPr id="4" name="Platshållare för bildnummer 3"/>
          <p:cNvSpPr>
            <a:spLocks noGrp="1"/>
          </p:cNvSpPr>
          <p:nvPr>
            <p:ph type="sldNum" sz="quarter" idx="10"/>
          </p:nvPr>
        </p:nvSpPr>
        <p:spPr/>
        <p:txBody>
          <a:bodyPr/>
          <a:lstStyle/>
          <a:p>
            <a:pPr>
              <a:defRPr/>
            </a:pPr>
            <a:fld id="{3DE237F8-7095-47D1-AD93-B41ED59F381C}" type="slidenum">
              <a:rPr lang="sv-SE" smtClean="0"/>
              <a:pPr>
                <a:defRPr/>
              </a:pPr>
              <a:t>9</a:t>
            </a:fld>
            <a:endParaRPr lang="sv-SE"/>
          </a:p>
        </p:txBody>
      </p:sp>
    </p:spTree>
    <p:extLst>
      <p:ext uri="{BB962C8B-B14F-4D97-AF65-F5344CB8AC3E}">
        <p14:creationId xmlns:p14="http://schemas.microsoft.com/office/powerpoint/2010/main" val="11750567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xml"/><Relationship Id="rId1" Type="http://schemas.openxmlformats.org/officeDocument/2006/relationships/vmlDrawing" Target="../drawings/vmlDrawing2.vml"/><Relationship Id="rId5" Type="http://schemas.openxmlformats.org/officeDocument/2006/relationships/image" Target="../media/image4.emf"/><Relationship Id="rId4" Type="http://schemas.openxmlformats.org/officeDocument/2006/relationships/oleObject" Target="../embeddings/oleObject2.bin"/></Relationships>
</file>

<file path=ppt/slideLayouts/_rels/slideLayout1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xml"/><Relationship Id="rId1" Type="http://schemas.openxmlformats.org/officeDocument/2006/relationships/vmlDrawing" Target="../drawings/vmlDrawing3.vml"/><Relationship Id="rId5" Type="http://schemas.openxmlformats.org/officeDocument/2006/relationships/image" Target="../media/image4.emf"/><Relationship Id="rId4" Type="http://schemas.openxmlformats.org/officeDocument/2006/relationships/oleObject" Target="../embeddings/oleObject3.bin"/></Relationships>
</file>

<file path=ppt/slideLayouts/_rels/slideLayout1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xml"/><Relationship Id="rId1" Type="http://schemas.openxmlformats.org/officeDocument/2006/relationships/vmlDrawing" Target="../drawings/vmlDrawing4.vml"/><Relationship Id="rId5" Type="http://schemas.openxmlformats.org/officeDocument/2006/relationships/image" Target="../media/image4.emf"/><Relationship Id="rId4" Type="http://schemas.openxmlformats.org/officeDocument/2006/relationships/oleObject" Target="../embeddings/oleObject4.bin"/></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xml"/><Relationship Id="rId1" Type="http://schemas.openxmlformats.org/officeDocument/2006/relationships/vmlDrawing" Target="../drawings/vmlDrawing1.vml"/><Relationship Id="rId5" Type="http://schemas.openxmlformats.org/officeDocument/2006/relationships/image" Target="../media/image4.emf"/><Relationship Id="rId4" Type="http://schemas.openxmlformats.org/officeDocument/2006/relationships/oleObject" Target="../embeddings/oleObject1.bin"/></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2_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85800" y="2130425"/>
            <a:ext cx="7772400" cy="1470025"/>
          </a:xfrm>
          <a:prstGeom prst="rect">
            <a:avLst/>
          </a:prstGeom>
        </p:spPr>
        <p:txBody>
          <a:bodyPr/>
          <a:lstStyle/>
          <a:p>
            <a:r>
              <a:rPr lang="sv-SE" smtClean="0"/>
              <a:t>Klicka här för att ändra format</a:t>
            </a:r>
            <a:endParaRPr lang="sv-SE" dirty="0"/>
          </a:p>
        </p:txBody>
      </p:sp>
      <p:sp>
        <p:nvSpPr>
          <p:cNvPr id="3" name="Underrubrik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smtClean="0"/>
              <a:t>Klicka här för att ändra format på underrubrik i bakgrunden</a:t>
            </a:r>
            <a:endParaRPr lang="sv-SE" dirty="0"/>
          </a:p>
        </p:txBody>
      </p:sp>
    </p:spTree>
    <p:extLst>
      <p:ext uri="{BB962C8B-B14F-4D97-AF65-F5344CB8AC3E}">
        <p14:creationId xmlns:p14="http://schemas.microsoft.com/office/powerpoint/2010/main" val="2331639784"/>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En textruta">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nvPr>
        </p:nvGraphicFramePr>
        <p:xfrm>
          <a:off x="1192" y="1589"/>
          <a:ext cx="1190" cy="1587"/>
        </p:xfrm>
        <a:graphic>
          <a:graphicData uri="http://schemas.openxmlformats.org/presentationml/2006/ole">
            <mc:AlternateContent xmlns:mc="http://schemas.openxmlformats.org/markup-compatibility/2006">
              <mc:Choice xmlns:v="urn:schemas-microsoft-com:vml" Requires="v">
                <p:oleObj spid="_x0000_s2311" name="think-cell Slide" r:id="rId4" imgW="360" imgH="360" progId="TCLayout.ActiveDocument.1">
                  <p:embed/>
                </p:oleObj>
              </mc:Choice>
              <mc:Fallback>
                <p:oleObj name="think-cell Slide" r:id="rId4" imgW="360" imgH="360" progId="TCLayout.ActiveDocument.1">
                  <p:embed/>
                  <p:pic>
                    <p:nvPicPr>
                      <p:cNvPr id="2" name="Object 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92" y="1589"/>
                        <a:ext cx="1190"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4" name="Shape 24"/>
          <p:cNvSpPr>
            <a:spLocks noGrp="1"/>
          </p:cNvSpPr>
          <p:nvPr>
            <p:ph type="title"/>
          </p:nvPr>
        </p:nvSpPr>
        <p:spPr>
          <a:xfrm>
            <a:off x="457200" y="857220"/>
            <a:ext cx="8229600" cy="6505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36000" rIns="36000" bIns="36000" numCol="1" anchor="b" anchorCtr="0" compatLnSpc="1">
            <a:prstTxWarp prst="textNoShape">
              <a:avLst/>
            </a:prstTxWarp>
            <a:noAutofit/>
          </a:bodyPr>
          <a:lstStyle>
            <a:lvl1pPr>
              <a:defRPr lang="sv-SE" sz="1500" dirty="0">
                <a:latin typeface="Verdana" panose="020B0604030504040204" pitchFamily="34" charset="0"/>
                <a:ea typeface="Verdana" panose="020B0604030504040204" pitchFamily="34" charset="0"/>
                <a:cs typeface="Verdana" panose="020B0604030504040204" pitchFamily="34" charset="0"/>
              </a:defRPr>
            </a:lvl1pPr>
          </a:lstStyle>
          <a:p>
            <a:pPr lvl="0" eaLnBrk="0" fontAlgn="base" hangingPunct="0">
              <a:spcBef>
                <a:spcPct val="0"/>
              </a:spcBef>
            </a:pPr>
            <a:endParaRPr lang="sv-SE" dirty="0"/>
          </a:p>
        </p:txBody>
      </p:sp>
      <p:sp>
        <p:nvSpPr>
          <p:cNvPr id="26" name="Shape 26"/>
          <p:cNvSpPr>
            <a:spLocks noGrp="1"/>
          </p:cNvSpPr>
          <p:nvPr>
            <p:ph type="body" sz="quarter" idx="1"/>
          </p:nvPr>
        </p:nvSpPr>
        <p:spPr>
          <a:xfrm>
            <a:off x="457200" y="1560996"/>
            <a:ext cx="8229600" cy="288926"/>
          </a:xfrm>
          <a:prstGeom prst="rect">
            <a:avLst/>
          </a:prstGeom>
        </p:spPr>
        <p:txBody>
          <a:bodyPr lIns="0">
            <a:noAutofit/>
          </a:bodyPr>
          <a:lstStyle>
            <a:lvl1pPr marL="0" indent="0">
              <a:spcBef>
                <a:spcPts val="300"/>
              </a:spcBef>
              <a:buSzTx/>
              <a:buFontTx/>
              <a:buNone/>
              <a:defRPr sz="1200" b="1">
                <a:solidFill>
                  <a:schemeClr val="accent1"/>
                </a:solidFill>
                <a:latin typeface="Verdana" panose="020B0604030504040204" pitchFamily="34" charset="0"/>
                <a:ea typeface="Verdana" panose="020B0604030504040204" pitchFamily="34" charset="0"/>
                <a:cs typeface="Verdana" panose="020B0604030504040204" pitchFamily="34" charset="0"/>
                <a:sym typeface="Calibri"/>
              </a:defRPr>
            </a:lvl1pPr>
            <a:lvl2pPr marL="480672" indent="-137772">
              <a:spcBef>
                <a:spcPts val="300"/>
              </a:spcBef>
              <a:buFontTx/>
              <a:defRPr sz="1200" b="1">
                <a:solidFill>
                  <a:schemeClr val="accent1"/>
                </a:solidFill>
                <a:latin typeface="Arial" panose="020B0604020202020204" pitchFamily="34" charset="0"/>
                <a:ea typeface="+mj-ea"/>
                <a:cs typeface="Arial" panose="020B0604020202020204" pitchFamily="34" charset="0"/>
                <a:sym typeface="Calibri"/>
              </a:defRPr>
            </a:lvl2pPr>
            <a:lvl3pPr marL="814388" indent="-128588">
              <a:spcBef>
                <a:spcPts val="300"/>
              </a:spcBef>
              <a:buFontTx/>
              <a:defRPr sz="1200" b="1">
                <a:solidFill>
                  <a:schemeClr val="accent1"/>
                </a:solidFill>
                <a:latin typeface="Arial" panose="020B0604020202020204" pitchFamily="34" charset="0"/>
                <a:ea typeface="+mj-ea"/>
                <a:cs typeface="Arial" panose="020B0604020202020204" pitchFamily="34" charset="0"/>
                <a:sym typeface="Calibri"/>
              </a:defRPr>
            </a:lvl3pPr>
            <a:lvl4pPr marL="1183004" indent="-154304">
              <a:spcBef>
                <a:spcPts val="300"/>
              </a:spcBef>
              <a:buFontTx/>
              <a:defRPr sz="1200" b="1">
                <a:solidFill>
                  <a:schemeClr val="accent1"/>
                </a:solidFill>
                <a:latin typeface="Arial" panose="020B0604020202020204" pitchFamily="34" charset="0"/>
                <a:ea typeface="+mj-ea"/>
                <a:cs typeface="Arial" panose="020B0604020202020204" pitchFamily="34" charset="0"/>
                <a:sym typeface="Calibri"/>
              </a:defRPr>
            </a:lvl4pPr>
            <a:lvl5pPr marL="1525904" indent="-154304">
              <a:spcBef>
                <a:spcPts val="300"/>
              </a:spcBef>
              <a:buFontTx/>
              <a:defRPr sz="1200" b="1">
                <a:solidFill>
                  <a:schemeClr val="accent1"/>
                </a:solidFill>
                <a:latin typeface="Arial" panose="020B0604020202020204" pitchFamily="34" charset="0"/>
                <a:ea typeface="+mj-ea"/>
                <a:cs typeface="Arial" panose="020B0604020202020204" pitchFamily="34" charset="0"/>
                <a:sym typeface="Calibri"/>
              </a:defRPr>
            </a:lvl5pPr>
          </a:lstStyle>
          <a:p>
            <a:endParaRPr lang="sv-SE" dirty="0"/>
          </a:p>
        </p:txBody>
      </p:sp>
      <p:sp>
        <p:nvSpPr>
          <p:cNvPr id="7" name="Platshållare för innehåll 2"/>
          <p:cNvSpPr>
            <a:spLocks noGrp="1"/>
          </p:cNvSpPr>
          <p:nvPr>
            <p:ph idx="11" hasCustomPrompt="1"/>
          </p:nvPr>
        </p:nvSpPr>
        <p:spPr>
          <a:xfrm>
            <a:off x="457200" y="2159000"/>
            <a:ext cx="8229600" cy="3937000"/>
          </a:xfrm>
          <a:prstGeom prst="rect">
            <a:avLst/>
          </a:prstGeom>
        </p:spPr>
        <p:txBody>
          <a:bodyPr/>
          <a:lstStyle>
            <a:lvl1pPr>
              <a:defRPr>
                <a:latin typeface="Verdana" panose="020B0604030504040204" pitchFamily="34" charset="0"/>
                <a:ea typeface="Verdana" panose="020B0604030504040204" pitchFamily="34" charset="0"/>
                <a:cs typeface="Verdana" panose="020B0604030504040204" pitchFamily="34" charset="0"/>
              </a:defRPr>
            </a:lvl1pPr>
            <a:lvl2pPr>
              <a:defRPr>
                <a:latin typeface="Verdana" panose="020B0604030504040204" pitchFamily="34" charset="0"/>
                <a:ea typeface="Verdana" panose="020B0604030504040204" pitchFamily="34" charset="0"/>
                <a:cs typeface="Verdana" panose="020B0604030504040204" pitchFamily="34" charset="0"/>
              </a:defRPr>
            </a:lvl2pPr>
            <a:lvl3pPr>
              <a:defRPr>
                <a:latin typeface="Verdana" panose="020B0604030504040204" pitchFamily="34" charset="0"/>
                <a:ea typeface="Verdana" panose="020B0604030504040204" pitchFamily="34" charset="0"/>
                <a:cs typeface="Verdana" panose="020B0604030504040204" pitchFamily="34" charset="0"/>
              </a:defRPr>
            </a:lvl3pPr>
            <a:lvl4pPr marL="809625" indent="-138113">
              <a:defRPr>
                <a:latin typeface="Verdana" panose="020B0604030504040204" pitchFamily="34" charset="0"/>
                <a:ea typeface="Verdana" panose="020B0604030504040204" pitchFamily="34" charset="0"/>
                <a:cs typeface="Verdana" panose="020B0604030504040204" pitchFamily="34" charset="0"/>
              </a:defRPr>
            </a:lvl4pPr>
            <a:lvl5pPr>
              <a:defRPr>
                <a:latin typeface="Verdana" panose="020B0604030504040204" pitchFamily="34" charset="0"/>
                <a:ea typeface="Verdana" panose="020B0604030504040204" pitchFamily="34" charset="0"/>
                <a:cs typeface="Verdana" panose="020B0604030504040204" pitchFamily="34" charset="0"/>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p:txBody>
      </p:sp>
      <p:sp>
        <p:nvSpPr>
          <p:cNvPr id="12" name="Shape 26"/>
          <p:cNvSpPr>
            <a:spLocks noGrp="1"/>
          </p:cNvSpPr>
          <p:nvPr>
            <p:ph type="body" sz="quarter" idx="10" hasCustomPrompt="1"/>
          </p:nvPr>
        </p:nvSpPr>
        <p:spPr>
          <a:xfrm>
            <a:off x="457200" y="6284068"/>
            <a:ext cx="8229600" cy="370422"/>
          </a:xfrm>
          <a:prstGeom prst="rect">
            <a:avLst/>
          </a:prstGeom>
        </p:spPr>
        <p:txBody>
          <a:bodyPr anchor="b">
            <a:noAutofit/>
          </a:bodyPr>
          <a:lstStyle>
            <a:lvl1pPr marL="0" indent="0">
              <a:spcBef>
                <a:spcPts val="0"/>
              </a:spcBef>
              <a:buSzTx/>
              <a:buFontTx/>
              <a:buNone/>
              <a:defRPr sz="600" b="0" i="1">
                <a:solidFill>
                  <a:schemeClr val="tx1"/>
                </a:solidFill>
                <a:latin typeface="Verdana" panose="020B0604030504040204" pitchFamily="34" charset="0"/>
                <a:ea typeface="Verdana" panose="020B0604030504040204" pitchFamily="34" charset="0"/>
                <a:cs typeface="Verdana" panose="020B0604030504040204" pitchFamily="34" charset="0"/>
                <a:sym typeface="Calibri"/>
              </a:defRPr>
            </a:lvl1pPr>
            <a:lvl2pPr marL="480672" indent="-137772">
              <a:spcBef>
                <a:spcPts val="300"/>
              </a:spcBef>
              <a:buFontTx/>
              <a:defRPr sz="1200" b="1">
                <a:solidFill>
                  <a:schemeClr val="accent1"/>
                </a:solidFill>
                <a:latin typeface="Arial" panose="020B0604020202020204" pitchFamily="34" charset="0"/>
                <a:ea typeface="+mj-ea"/>
                <a:cs typeface="Arial" panose="020B0604020202020204" pitchFamily="34" charset="0"/>
                <a:sym typeface="Calibri"/>
              </a:defRPr>
            </a:lvl2pPr>
            <a:lvl3pPr marL="814388" indent="-128588">
              <a:spcBef>
                <a:spcPts val="300"/>
              </a:spcBef>
              <a:buFontTx/>
              <a:defRPr sz="1200" b="1">
                <a:solidFill>
                  <a:schemeClr val="accent1"/>
                </a:solidFill>
                <a:latin typeface="Arial" panose="020B0604020202020204" pitchFamily="34" charset="0"/>
                <a:ea typeface="+mj-ea"/>
                <a:cs typeface="Arial" panose="020B0604020202020204" pitchFamily="34" charset="0"/>
                <a:sym typeface="Calibri"/>
              </a:defRPr>
            </a:lvl3pPr>
            <a:lvl4pPr marL="1183004" indent="-154304">
              <a:spcBef>
                <a:spcPts val="300"/>
              </a:spcBef>
              <a:buFontTx/>
              <a:defRPr sz="1200" b="1">
                <a:solidFill>
                  <a:schemeClr val="accent1"/>
                </a:solidFill>
                <a:latin typeface="Arial" panose="020B0604020202020204" pitchFamily="34" charset="0"/>
                <a:ea typeface="+mj-ea"/>
                <a:cs typeface="Arial" panose="020B0604020202020204" pitchFamily="34" charset="0"/>
                <a:sym typeface="Calibri"/>
              </a:defRPr>
            </a:lvl4pPr>
            <a:lvl5pPr marL="1525904" indent="-154304">
              <a:spcBef>
                <a:spcPts val="300"/>
              </a:spcBef>
              <a:buFontTx/>
              <a:defRPr sz="1200" b="1">
                <a:solidFill>
                  <a:schemeClr val="accent1"/>
                </a:solidFill>
                <a:latin typeface="Arial" panose="020B0604020202020204" pitchFamily="34" charset="0"/>
                <a:ea typeface="+mj-ea"/>
                <a:cs typeface="Arial" panose="020B0604020202020204" pitchFamily="34" charset="0"/>
                <a:sym typeface="Calibri"/>
              </a:defRPr>
            </a:lvl5pPr>
          </a:lstStyle>
          <a:p>
            <a:r>
              <a:rPr lang="sv-SE" dirty="0"/>
              <a:t>Footnote</a:t>
            </a:r>
          </a:p>
        </p:txBody>
      </p:sp>
    </p:spTree>
    <p:extLst>
      <p:ext uri="{BB962C8B-B14F-4D97-AF65-F5344CB8AC3E}">
        <p14:creationId xmlns:p14="http://schemas.microsoft.com/office/powerpoint/2010/main" val="2022416171"/>
      </p:ext>
    </p:extLst>
  </p:cSld>
  <p:clrMapOvr>
    <a:masterClrMapping/>
  </p:clrMapOvr>
  <p:transition spd="med"/>
  <p:extLst mod="1">
    <p:ext uri="{DCECCB84-F9BA-43D5-87BE-67443E8EF086}">
      <p15:sldGuideLst xmlns:p15="http://schemas.microsoft.com/office/powerpoint/2012/main">
        <p15:guide id="1" pos="278">
          <p15:clr>
            <a:srgbClr val="FBAE40"/>
          </p15:clr>
        </p15:guide>
        <p15:guide id="2" pos="2880">
          <p15:clr>
            <a:srgbClr val="FBAE40"/>
          </p15:clr>
        </p15:guide>
        <p15:guide id="3" pos="5483">
          <p15:clr>
            <a:srgbClr val="FBAE40"/>
          </p15:clr>
        </p15:guide>
        <p15:guide id="4" orient="horz" pos="1389">
          <p15:clr>
            <a:srgbClr val="FBAE40"/>
          </p15:clr>
        </p15:guide>
        <p15:guide id="5" orient="horz" pos="1207">
          <p15:clr>
            <a:srgbClr val="FBAE40"/>
          </p15:clr>
        </p15:guide>
        <p15:guide id="6" orient="horz" pos="3929">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3_Endast rubrik">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nvPr>
        </p:nvGraphicFramePr>
        <p:xfrm>
          <a:off x="1192" y="1590"/>
          <a:ext cx="1190" cy="1587"/>
        </p:xfrm>
        <a:graphic>
          <a:graphicData uri="http://schemas.openxmlformats.org/presentationml/2006/ole">
            <mc:AlternateContent xmlns:mc="http://schemas.openxmlformats.org/markup-compatibility/2006">
              <mc:Choice xmlns:v="urn:schemas-microsoft-com:vml" Requires="v">
                <p:oleObj spid="_x0000_s5292" name="think-cell Slide" r:id="rId4" imgW="360" imgH="360" progId="TCLayout.ActiveDocument.1">
                  <p:embed/>
                </p:oleObj>
              </mc:Choice>
              <mc:Fallback>
                <p:oleObj name="think-cell Slide" r:id="rId4" imgW="360" imgH="360" progId="TCLayout.ActiveDocument.1">
                  <p:embed/>
                  <p:pic>
                    <p:nvPicPr>
                      <p:cNvPr id="2" name="Object 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92" y="1590"/>
                        <a:ext cx="1190"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6" name="Shape 26"/>
          <p:cNvSpPr>
            <a:spLocks noGrp="1"/>
          </p:cNvSpPr>
          <p:nvPr>
            <p:ph type="body" sz="quarter" idx="1" hasCustomPrompt="1"/>
          </p:nvPr>
        </p:nvSpPr>
        <p:spPr>
          <a:xfrm>
            <a:off x="457200" y="1560998"/>
            <a:ext cx="8229600" cy="288927"/>
          </a:xfrm>
          <a:prstGeom prst="rect">
            <a:avLst/>
          </a:prstGeom>
        </p:spPr>
        <p:txBody>
          <a:bodyPr lIns="0" tIns="45719" rIns="91438" bIns="45719">
            <a:noAutofit/>
          </a:bodyPr>
          <a:lstStyle>
            <a:lvl1pPr marL="0" indent="0">
              <a:spcBef>
                <a:spcPts val="300"/>
              </a:spcBef>
              <a:buSzTx/>
              <a:buFontTx/>
              <a:buNone/>
              <a:defRPr sz="1200" b="1">
                <a:solidFill>
                  <a:schemeClr val="accent1"/>
                </a:solidFill>
                <a:latin typeface="Arial" panose="020B0604020202020204" pitchFamily="34" charset="0"/>
                <a:ea typeface="+mj-ea"/>
                <a:cs typeface="Arial" panose="020B0604020202020204" pitchFamily="34" charset="0"/>
                <a:sym typeface="Calibri"/>
              </a:defRPr>
            </a:lvl1pPr>
            <a:lvl2pPr marL="480660" indent="-137768">
              <a:spcBef>
                <a:spcPts val="300"/>
              </a:spcBef>
              <a:buFontTx/>
              <a:defRPr sz="1200" b="1">
                <a:solidFill>
                  <a:schemeClr val="accent1"/>
                </a:solidFill>
                <a:latin typeface="Arial" panose="020B0604020202020204" pitchFamily="34" charset="0"/>
                <a:ea typeface="+mj-ea"/>
                <a:cs typeface="Arial" panose="020B0604020202020204" pitchFamily="34" charset="0"/>
                <a:sym typeface="Calibri"/>
              </a:defRPr>
            </a:lvl2pPr>
            <a:lvl3pPr marL="814368" indent="-128585">
              <a:spcBef>
                <a:spcPts val="300"/>
              </a:spcBef>
              <a:buFontTx/>
              <a:defRPr sz="1200" b="1">
                <a:solidFill>
                  <a:schemeClr val="accent1"/>
                </a:solidFill>
                <a:latin typeface="Arial" panose="020B0604020202020204" pitchFamily="34" charset="0"/>
                <a:ea typeface="+mj-ea"/>
                <a:cs typeface="Arial" panose="020B0604020202020204" pitchFamily="34" charset="0"/>
                <a:sym typeface="Calibri"/>
              </a:defRPr>
            </a:lvl3pPr>
            <a:lvl4pPr marL="1182974" indent="-154301">
              <a:spcBef>
                <a:spcPts val="300"/>
              </a:spcBef>
              <a:buFontTx/>
              <a:defRPr sz="1200" b="1">
                <a:solidFill>
                  <a:schemeClr val="accent1"/>
                </a:solidFill>
                <a:latin typeface="Arial" panose="020B0604020202020204" pitchFamily="34" charset="0"/>
                <a:ea typeface="+mj-ea"/>
                <a:cs typeface="Arial" panose="020B0604020202020204" pitchFamily="34" charset="0"/>
                <a:sym typeface="Calibri"/>
              </a:defRPr>
            </a:lvl4pPr>
            <a:lvl5pPr marL="1525866" indent="-154301">
              <a:spcBef>
                <a:spcPts val="300"/>
              </a:spcBef>
              <a:buFontTx/>
              <a:defRPr sz="1200" b="1">
                <a:solidFill>
                  <a:schemeClr val="accent1"/>
                </a:solidFill>
                <a:latin typeface="Arial" panose="020B0604020202020204" pitchFamily="34" charset="0"/>
                <a:ea typeface="+mj-ea"/>
                <a:cs typeface="Arial" panose="020B0604020202020204" pitchFamily="34" charset="0"/>
                <a:sym typeface="Calibri"/>
              </a:defRPr>
            </a:lvl5pPr>
          </a:lstStyle>
          <a:p>
            <a:r>
              <a:rPr lang="sv-SE" dirty="0"/>
              <a:t>Brödtext nivå ett</a:t>
            </a:r>
          </a:p>
        </p:txBody>
      </p:sp>
      <p:sp>
        <p:nvSpPr>
          <p:cNvPr id="5" name="Shape 26"/>
          <p:cNvSpPr>
            <a:spLocks noGrp="1"/>
          </p:cNvSpPr>
          <p:nvPr>
            <p:ph type="body" sz="quarter" idx="10" hasCustomPrompt="1"/>
          </p:nvPr>
        </p:nvSpPr>
        <p:spPr>
          <a:xfrm>
            <a:off x="457200" y="6400801"/>
            <a:ext cx="8229600" cy="253691"/>
          </a:xfrm>
          <a:prstGeom prst="rect">
            <a:avLst/>
          </a:prstGeom>
        </p:spPr>
        <p:txBody>
          <a:bodyPr lIns="91438" tIns="45719" rIns="91438" bIns="45719" anchor="b">
            <a:noAutofit/>
          </a:bodyPr>
          <a:lstStyle>
            <a:lvl1pPr marL="0" indent="0">
              <a:spcBef>
                <a:spcPts val="0"/>
              </a:spcBef>
              <a:buSzTx/>
              <a:buFontTx/>
              <a:buNone/>
              <a:defRPr sz="600" b="0" i="1">
                <a:solidFill>
                  <a:schemeClr val="tx1"/>
                </a:solidFill>
                <a:latin typeface="Arial" panose="020B0604020202020204" pitchFamily="34" charset="0"/>
                <a:ea typeface="+mj-ea"/>
                <a:cs typeface="Arial" panose="020B0604020202020204" pitchFamily="34" charset="0"/>
                <a:sym typeface="Calibri"/>
              </a:defRPr>
            </a:lvl1pPr>
            <a:lvl2pPr marL="480660" indent="-137768">
              <a:spcBef>
                <a:spcPts val="300"/>
              </a:spcBef>
              <a:buFontTx/>
              <a:defRPr sz="1200" b="1">
                <a:solidFill>
                  <a:schemeClr val="accent1"/>
                </a:solidFill>
                <a:latin typeface="Arial" panose="020B0604020202020204" pitchFamily="34" charset="0"/>
                <a:ea typeface="+mj-ea"/>
                <a:cs typeface="Arial" panose="020B0604020202020204" pitchFamily="34" charset="0"/>
                <a:sym typeface="Calibri"/>
              </a:defRPr>
            </a:lvl2pPr>
            <a:lvl3pPr marL="814368" indent="-128585">
              <a:spcBef>
                <a:spcPts val="300"/>
              </a:spcBef>
              <a:buFontTx/>
              <a:defRPr sz="1200" b="1">
                <a:solidFill>
                  <a:schemeClr val="accent1"/>
                </a:solidFill>
                <a:latin typeface="Arial" panose="020B0604020202020204" pitchFamily="34" charset="0"/>
                <a:ea typeface="+mj-ea"/>
                <a:cs typeface="Arial" panose="020B0604020202020204" pitchFamily="34" charset="0"/>
                <a:sym typeface="Calibri"/>
              </a:defRPr>
            </a:lvl3pPr>
            <a:lvl4pPr marL="1182974" indent="-154301">
              <a:spcBef>
                <a:spcPts val="300"/>
              </a:spcBef>
              <a:buFontTx/>
              <a:defRPr sz="1200" b="1">
                <a:solidFill>
                  <a:schemeClr val="accent1"/>
                </a:solidFill>
                <a:latin typeface="Arial" panose="020B0604020202020204" pitchFamily="34" charset="0"/>
                <a:ea typeface="+mj-ea"/>
                <a:cs typeface="Arial" panose="020B0604020202020204" pitchFamily="34" charset="0"/>
                <a:sym typeface="Calibri"/>
              </a:defRPr>
            </a:lvl4pPr>
            <a:lvl5pPr marL="1525866" indent="-154301">
              <a:spcBef>
                <a:spcPts val="300"/>
              </a:spcBef>
              <a:buFontTx/>
              <a:defRPr sz="1200" b="1">
                <a:solidFill>
                  <a:schemeClr val="accent1"/>
                </a:solidFill>
                <a:latin typeface="Arial" panose="020B0604020202020204" pitchFamily="34" charset="0"/>
                <a:ea typeface="+mj-ea"/>
                <a:cs typeface="Arial" panose="020B0604020202020204" pitchFamily="34" charset="0"/>
                <a:sym typeface="Calibri"/>
              </a:defRPr>
            </a:lvl5pPr>
          </a:lstStyle>
          <a:p>
            <a:r>
              <a:rPr lang="sv-SE" dirty="0"/>
              <a:t>Footnote</a:t>
            </a:r>
          </a:p>
        </p:txBody>
      </p:sp>
    </p:spTree>
    <p:extLst>
      <p:ext uri="{BB962C8B-B14F-4D97-AF65-F5344CB8AC3E}">
        <p14:creationId xmlns:p14="http://schemas.microsoft.com/office/powerpoint/2010/main" val="3452777666"/>
      </p:ext>
    </p:extLst>
  </p:cSld>
  <p:clrMapOvr>
    <a:masterClrMapping/>
  </p:clrMapOvr>
  <p:transition spd="med"/>
  <p:extLst mod="1">
    <p:ext uri="{DCECCB84-F9BA-43D5-87BE-67443E8EF086}">
      <p15:sldGuideLst xmlns:p15="http://schemas.microsoft.com/office/powerpoint/2012/main">
        <p15:guide id="1" pos="278">
          <p15:clr>
            <a:srgbClr val="FBAE40"/>
          </p15:clr>
        </p15:guide>
        <p15:guide id="2" pos="2880">
          <p15:clr>
            <a:srgbClr val="FBAE40"/>
          </p15:clr>
        </p15:guide>
        <p15:guide id="3" pos="5483">
          <p15:clr>
            <a:srgbClr val="FBAE40"/>
          </p15:clr>
        </p15:guide>
        <p15:guide id="4" orient="horz" pos="1389">
          <p15:clr>
            <a:srgbClr val="FBAE40"/>
          </p15:clr>
        </p15:guide>
        <p15:guide id="5" orient="horz" pos="1207">
          <p15:clr>
            <a:srgbClr val="FBAE40"/>
          </p15:clr>
        </p15:guide>
        <p15:guide id="6" orient="horz" pos="3929">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4_Endast rubrik">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nvPr>
        </p:nvGraphicFramePr>
        <p:xfrm>
          <a:off x="1192" y="1590"/>
          <a:ext cx="1190" cy="1587"/>
        </p:xfrm>
        <a:graphic>
          <a:graphicData uri="http://schemas.openxmlformats.org/presentationml/2006/ole">
            <mc:AlternateContent xmlns:mc="http://schemas.openxmlformats.org/markup-compatibility/2006">
              <mc:Choice xmlns:v="urn:schemas-microsoft-com:vml" Requires="v">
                <p:oleObj spid="_x0000_s8335" name="think-cell Slide" r:id="rId4" imgW="360" imgH="360" progId="TCLayout.ActiveDocument.1">
                  <p:embed/>
                </p:oleObj>
              </mc:Choice>
              <mc:Fallback>
                <p:oleObj name="think-cell Slide" r:id="rId4" imgW="360" imgH="360" progId="TCLayout.ActiveDocument.1">
                  <p:embed/>
                  <p:pic>
                    <p:nvPicPr>
                      <p:cNvPr id="2" name="Object 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92" y="1590"/>
                        <a:ext cx="1190"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4" name="Shape 24"/>
          <p:cNvSpPr>
            <a:spLocks noGrp="1"/>
          </p:cNvSpPr>
          <p:nvPr>
            <p:ph type="title" hasCustomPrompt="1"/>
          </p:nvPr>
        </p:nvSpPr>
        <p:spPr>
          <a:xfrm>
            <a:off x="457200" y="857221"/>
            <a:ext cx="8229600" cy="6505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35999" rIns="35999" bIns="35999" numCol="1" anchor="b" anchorCtr="0" compatLnSpc="1">
            <a:prstTxWarp prst="textNoShape">
              <a:avLst/>
            </a:prstTxWarp>
            <a:noAutofit/>
          </a:bodyPr>
          <a:lstStyle>
            <a:lvl1pPr>
              <a:defRPr lang="sv-SE" sz="1500" dirty="0">
                <a:latin typeface="Arial" panose="020B0604020202020204" pitchFamily="34" charset="0"/>
                <a:cs typeface="Arial" panose="020B0604020202020204" pitchFamily="34" charset="0"/>
              </a:defRPr>
            </a:lvl1pPr>
          </a:lstStyle>
          <a:p>
            <a:pPr lvl="0" eaLnBrk="0" fontAlgn="base" hangingPunct="0">
              <a:spcBef>
                <a:spcPct val="0"/>
              </a:spcBef>
            </a:pPr>
            <a:r>
              <a:rPr lang="sv-SE" dirty="0"/>
              <a:t>Titeltext</a:t>
            </a:r>
          </a:p>
        </p:txBody>
      </p:sp>
      <p:sp>
        <p:nvSpPr>
          <p:cNvPr id="26" name="Shape 26"/>
          <p:cNvSpPr>
            <a:spLocks noGrp="1"/>
          </p:cNvSpPr>
          <p:nvPr>
            <p:ph type="body" sz="quarter" idx="1" hasCustomPrompt="1"/>
          </p:nvPr>
        </p:nvSpPr>
        <p:spPr>
          <a:xfrm>
            <a:off x="457200" y="1560998"/>
            <a:ext cx="8229600" cy="288927"/>
          </a:xfrm>
          <a:prstGeom prst="rect">
            <a:avLst/>
          </a:prstGeom>
        </p:spPr>
        <p:txBody>
          <a:bodyPr lIns="0" tIns="45719" rIns="91438" bIns="45719">
            <a:noAutofit/>
          </a:bodyPr>
          <a:lstStyle>
            <a:lvl1pPr marL="0" indent="0">
              <a:spcBef>
                <a:spcPts val="300"/>
              </a:spcBef>
              <a:buSzTx/>
              <a:buFontTx/>
              <a:buNone/>
              <a:defRPr sz="1200" b="1">
                <a:solidFill>
                  <a:schemeClr val="accent1"/>
                </a:solidFill>
                <a:latin typeface="Arial" panose="020B0604020202020204" pitchFamily="34" charset="0"/>
                <a:ea typeface="+mj-ea"/>
                <a:cs typeface="Arial" panose="020B0604020202020204" pitchFamily="34" charset="0"/>
                <a:sym typeface="Calibri"/>
              </a:defRPr>
            </a:lvl1pPr>
            <a:lvl2pPr marL="480660" indent="-137768">
              <a:spcBef>
                <a:spcPts val="300"/>
              </a:spcBef>
              <a:buFontTx/>
              <a:defRPr sz="1200" b="1">
                <a:solidFill>
                  <a:schemeClr val="accent1"/>
                </a:solidFill>
                <a:latin typeface="Arial" panose="020B0604020202020204" pitchFamily="34" charset="0"/>
                <a:ea typeface="+mj-ea"/>
                <a:cs typeface="Arial" panose="020B0604020202020204" pitchFamily="34" charset="0"/>
                <a:sym typeface="Calibri"/>
              </a:defRPr>
            </a:lvl2pPr>
            <a:lvl3pPr marL="814368" indent="-128585">
              <a:spcBef>
                <a:spcPts val="300"/>
              </a:spcBef>
              <a:buFontTx/>
              <a:defRPr sz="1200" b="1">
                <a:solidFill>
                  <a:schemeClr val="accent1"/>
                </a:solidFill>
                <a:latin typeface="Arial" panose="020B0604020202020204" pitchFamily="34" charset="0"/>
                <a:ea typeface="+mj-ea"/>
                <a:cs typeface="Arial" panose="020B0604020202020204" pitchFamily="34" charset="0"/>
                <a:sym typeface="Calibri"/>
              </a:defRPr>
            </a:lvl3pPr>
            <a:lvl4pPr marL="1182974" indent="-154301">
              <a:spcBef>
                <a:spcPts val="300"/>
              </a:spcBef>
              <a:buFontTx/>
              <a:defRPr sz="1200" b="1">
                <a:solidFill>
                  <a:schemeClr val="accent1"/>
                </a:solidFill>
                <a:latin typeface="Arial" panose="020B0604020202020204" pitchFamily="34" charset="0"/>
                <a:ea typeface="+mj-ea"/>
                <a:cs typeface="Arial" panose="020B0604020202020204" pitchFamily="34" charset="0"/>
                <a:sym typeface="Calibri"/>
              </a:defRPr>
            </a:lvl4pPr>
            <a:lvl5pPr marL="1525866" indent="-154301">
              <a:spcBef>
                <a:spcPts val="300"/>
              </a:spcBef>
              <a:buFontTx/>
              <a:defRPr sz="1200" b="1">
                <a:solidFill>
                  <a:schemeClr val="accent1"/>
                </a:solidFill>
                <a:latin typeface="Arial" panose="020B0604020202020204" pitchFamily="34" charset="0"/>
                <a:ea typeface="+mj-ea"/>
                <a:cs typeface="Arial" panose="020B0604020202020204" pitchFamily="34" charset="0"/>
                <a:sym typeface="Calibri"/>
              </a:defRPr>
            </a:lvl5pPr>
          </a:lstStyle>
          <a:p>
            <a:r>
              <a:rPr lang="sv-SE" dirty="0"/>
              <a:t>Brödtext nivå ett</a:t>
            </a:r>
          </a:p>
        </p:txBody>
      </p:sp>
      <p:sp>
        <p:nvSpPr>
          <p:cNvPr id="5" name="Shape 26"/>
          <p:cNvSpPr>
            <a:spLocks noGrp="1"/>
          </p:cNvSpPr>
          <p:nvPr>
            <p:ph type="body" sz="quarter" idx="10" hasCustomPrompt="1"/>
          </p:nvPr>
        </p:nvSpPr>
        <p:spPr>
          <a:xfrm>
            <a:off x="457200" y="6400801"/>
            <a:ext cx="8229600" cy="253691"/>
          </a:xfrm>
          <a:prstGeom prst="rect">
            <a:avLst/>
          </a:prstGeom>
        </p:spPr>
        <p:txBody>
          <a:bodyPr lIns="91438" tIns="45719" rIns="91438" bIns="45719" anchor="b">
            <a:noAutofit/>
          </a:bodyPr>
          <a:lstStyle>
            <a:lvl1pPr marL="0" indent="0">
              <a:spcBef>
                <a:spcPts val="0"/>
              </a:spcBef>
              <a:buSzTx/>
              <a:buFontTx/>
              <a:buNone/>
              <a:defRPr sz="600" b="0" i="1">
                <a:solidFill>
                  <a:schemeClr val="tx1"/>
                </a:solidFill>
                <a:latin typeface="Arial" panose="020B0604020202020204" pitchFamily="34" charset="0"/>
                <a:ea typeface="+mj-ea"/>
                <a:cs typeface="Arial" panose="020B0604020202020204" pitchFamily="34" charset="0"/>
                <a:sym typeface="Calibri"/>
              </a:defRPr>
            </a:lvl1pPr>
            <a:lvl2pPr marL="480660" indent="-137768">
              <a:spcBef>
                <a:spcPts val="300"/>
              </a:spcBef>
              <a:buFontTx/>
              <a:defRPr sz="1200" b="1">
                <a:solidFill>
                  <a:schemeClr val="accent1"/>
                </a:solidFill>
                <a:latin typeface="Arial" panose="020B0604020202020204" pitchFamily="34" charset="0"/>
                <a:ea typeface="+mj-ea"/>
                <a:cs typeface="Arial" panose="020B0604020202020204" pitchFamily="34" charset="0"/>
                <a:sym typeface="Calibri"/>
              </a:defRPr>
            </a:lvl2pPr>
            <a:lvl3pPr marL="814368" indent="-128585">
              <a:spcBef>
                <a:spcPts val="300"/>
              </a:spcBef>
              <a:buFontTx/>
              <a:defRPr sz="1200" b="1">
                <a:solidFill>
                  <a:schemeClr val="accent1"/>
                </a:solidFill>
                <a:latin typeface="Arial" panose="020B0604020202020204" pitchFamily="34" charset="0"/>
                <a:ea typeface="+mj-ea"/>
                <a:cs typeface="Arial" panose="020B0604020202020204" pitchFamily="34" charset="0"/>
                <a:sym typeface="Calibri"/>
              </a:defRPr>
            </a:lvl3pPr>
            <a:lvl4pPr marL="1182974" indent="-154301">
              <a:spcBef>
                <a:spcPts val="300"/>
              </a:spcBef>
              <a:buFontTx/>
              <a:defRPr sz="1200" b="1">
                <a:solidFill>
                  <a:schemeClr val="accent1"/>
                </a:solidFill>
                <a:latin typeface="Arial" panose="020B0604020202020204" pitchFamily="34" charset="0"/>
                <a:ea typeface="+mj-ea"/>
                <a:cs typeface="Arial" panose="020B0604020202020204" pitchFamily="34" charset="0"/>
                <a:sym typeface="Calibri"/>
              </a:defRPr>
            </a:lvl4pPr>
            <a:lvl5pPr marL="1525866" indent="-154301">
              <a:spcBef>
                <a:spcPts val="300"/>
              </a:spcBef>
              <a:buFontTx/>
              <a:defRPr sz="1200" b="1">
                <a:solidFill>
                  <a:schemeClr val="accent1"/>
                </a:solidFill>
                <a:latin typeface="Arial" panose="020B0604020202020204" pitchFamily="34" charset="0"/>
                <a:ea typeface="+mj-ea"/>
                <a:cs typeface="Arial" panose="020B0604020202020204" pitchFamily="34" charset="0"/>
                <a:sym typeface="Calibri"/>
              </a:defRPr>
            </a:lvl5pPr>
          </a:lstStyle>
          <a:p>
            <a:r>
              <a:rPr lang="sv-SE" dirty="0"/>
              <a:t>Footnote</a:t>
            </a:r>
          </a:p>
        </p:txBody>
      </p:sp>
    </p:spTree>
    <p:extLst>
      <p:ext uri="{BB962C8B-B14F-4D97-AF65-F5344CB8AC3E}">
        <p14:creationId xmlns:p14="http://schemas.microsoft.com/office/powerpoint/2010/main" val="77224846"/>
      </p:ext>
    </p:extLst>
  </p:cSld>
  <p:clrMapOvr>
    <a:masterClrMapping/>
  </p:clrMapOvr>
  <p:transition spd="med"/>
  <p:extLst mod="1">
    <p:ext uri="{DCECCB84-F9BA-43D5-87BE-67443E8EF086}">
      <p15:sldGuideLst xmlns:p15="http://schemas.microsoft.com/office/powerpoint/2012/main">
        <p15:guide id="1" pos="278">
          <p15:clr>
            <a:srgbClr val="FBAE40"/>
          </p15:clr>
        </p15:guide>
        <p15:guide id="2" pos="2880">
          <p15:clr>
            <a:srgbClr val="FBAE40"/>
          </p15:clr>
        </p15:guide>
        <p15:guide id="3" pos="5483">
          <p15:clr>
            <a:srgbClr val="FBAE40"/>
          </p15:clr>
        </p15:guide>
        <p15:guide id="4" orient="horz" pos="1389">
          <p15:clr>
            <a:srgbClr val="FBAE40"/>
          </p15:clr>
        </p15:guide>
        <p15:guide id="5" orient="horz" pos="1207">
          <p15:clr>
            <a:srgbClr val="FBAE40"/>
          </p15:clr>
        </p15:guide>
        <p15:guide id="6" orient="horz" pos="3929">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Rubrikbild">
    <p:spTree>
      <p:nvGrpSpPr>
        <p:cNvPr id="1" name=""/>
        <p:cNvGrpSpPr/>
        <p:nvPr/>
      </p:nvGrpSpPr>
      <p:grpSpPr>
        <a:xfrm>
          <a:off x="0" y="0"/>
          <a:ext cx="0" cy="0"/>
          <a:chOff x="0" y="0"/>
          <a:chExt cx="0" cy="0"/>
        </a:xfrm>
      </p:grpSpPr>
      <p:sp>
        <p:nvSpPr>
          <p:cNvPr id="22" name="Rectangle 2"/>
          <p:cNvSpPr>
            <a:spLocks noGrp="1" noChangeArrowheads="1"/>
          </p:cNvSpPr>
          <p:nvPr>
            <p:ph type="title"/>
          </p:nvPr>
        </p:nvSpPr>
        <p:spPr bwMode="auto">
          <a:xfrm>
            <a:off x="719138" y="936625"/>
            <a:ext cx="7700962" cy="836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0"/>
            <a:r>
              <a:rPr lang="sv-SE" altLang="sv-SE" smtClean="0"/>
              <a:t>Klicka här för att ändra format</a:t>
            </a:r>
            <a:endParaRPr lang="sv-SE" altLang="sv-SE" dirty="0" smtClean="0"/>
          </a:p>
        </p:txBody>
      </p:sp>
      <p:sp>
        <p:nvSpPr>
          <p:cNvPr id="23" name="Rectangle 3"/>
          <p:cNvSpPr>
            <a:spLocks noGrp="1" noChangeArrowheads="1"/>
          </p:cNvSpPr>
          <p:nvPr>
            <p:ph idx="1"/>
          </p:nvPr>
        </p:nvSpPr>
        <p:spPr bwMode="auto">
          <a:xfrm>
            <a:off x="719138" y="2063750"/>
            <a:ext cx="7700962" cy="393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0"/>
            <a:r>
              <a:rPr lang="sv-SE" altLang="sv-SE" noProof="0" smtClean="0"/>
              <a:t>Klicka här för att ändra format på bakgrundstexten</a:t>
            </a:r>
          </a:p>
          <a:p>
            <a:pPr lvl="1"/>
            <a:r>
              <a:rPr lang="sv-SE" altLang="sv-SE" noProof="0" smtClean="0"/>
              <a:t>Nivå två</a:t>
            </a:r>
          </a:p>
          <a:p>
            <a:pPr lvl="2"/>
            <a:r>
              <a:rPr lang="sv-SE" altLang="sv-SE" noProof="0" smtClean="0"/>
              <a:t>Nivå tre</a:t>
            </a:r>
          </a:p>
          <a:p>
            <a:pPr lvl="3"/>
            <a:r>
              <a:rPr lang="sv-SE" altLang="sv-SE" noProof="0" smtClean="0"/>
              <a:t>Nivå fyra</a:t>
            </a:r>
          </a:p>
          <a:p>
            <a:pPr lvl="4"/>
            <a:r>
              <a:rPr lang="sv-SE" altLang="sv-SE" noProof="0" smtClean="0"/>
              <a:t>Nivå fem</a:t>
            </a:r>
          </a:p>
        </p:txBody>
      </p:sp>
      <p:sp>
        <p:nvSpPr>
          <p:cNvPr id="15" name="Rectangle 24"/>
          <p:cNvSpPr>
            <a:spLocks noChangeArrowheads="1"/>
          </p:cNvSpPr>
          <p:nvPr userDrawn="1"/>
        </p:nvSpPr>
        <p:spPr bwMode="auto">
          <a:xfrm>
            <a:off x="0" y="-416"/>
            <a:ext cx="9144000" cy="719137"/>
          </a:xfrm>
          <a:prstGeom prst="rect">
            <a:avLst/>
          </a:prstGeom>
          <a:solidFill>
            <a:srgbClr val="E9E3DC"/>
          </a:solidFill>
          <a:ln>
            <a:noFill/>
          </a:ln>
          <a:extLst/>
        </p:spPr>
        <p:txBody>
          <a:bodyPr wrap="none" anchor="ctr">
            <a:spAutoFit/>
          </a:bodyPr>
          <a:lstStyle>
            <a:lvl1pPr>
              <a:defRPr sz="2200">
                <a:solidFill>
                  <a:schemeClr val="tx1"/>
                </a:solidFill>
                <a:latin typeface="Verdana" pitchFamily="34" charset="0"/>
                <a:ea typeface="Geneva" charset="0"/>
                <a:cs typeface="Geneva" charset="0"/>
              </a:defRPr>
            </a:lvl1pPr>
            <a:lvl2pPr marL="742950" indent="-285750">
              <a:defRPr sz="2200">
                <a:solidFill>
                  <a:schemeClr val="tx1"/>
                </a:solidFill>
                <a:latin typeface="Verdana" pitchFamily="34" charset="0"/>
                <a:ea typeface="Geneva" charset="0"/>
                <a:cs typeface="Geneva" charset="0"/>
              </a:defRPr>
            </a:lvl2pPr>
            <a:lvl3pPr marL="1143000" indent="-228600">
              <a:defRPr sz="2200">
                <a:solidFill>
                  <a:schemeClr val="tx1"/>
                </a:solidFill>
                <a:latin typeface="Verdana" pitchFamily="34" charset="0"/>
                <a:ea typeface="Geneva" charset="0"/>
                <a:cs typeface="Geneva" charset="0"/>
              </a:defRPr>
            </a:lvl3pPr>
            <a:lvl4pPr marL="1600200" indent="-228600">
              <a:defRPr sz="2200">
                <a:solidFill>
                  <a:schemeClr val="tx1"/>
                </a:solidFill>
                <a:latin typeface="Verdana" pitchFamily="34" charset="0"/>
                <a:ea typeface="Geneva" charset="0"/>
                <a:cs typeface="Geneva" charset="0"/>
              </a:defRPr>
            </a:lvl4pPr>
            <a:lvl5pPr marL="2057400" indent="-228600">
              <a:defRPr sz="2200">
                <a:solidFill>
                  <a:schemeClr val="tx1"/>
                </a:solidFill>
                <a:latin typeface="Verdana" pitchFamily="34" charset="0"/>
                <a:ea typeface="Geneva" charset="0"/>
                <a:cs typeface="Geneva" charset="0"/>
              </a:defRPr>
            </a:lvl5pPr>
            <a:lvl6pPr marL="2514600" indent="-228600" algn="ctr" eaLnBrk="0" fontAlgn="base" hangingPunct="0">
              <a:spcBef>
                <a:spcPct val="50000"/>
              </a:spcBef>
              <a:spcAft>
                <a:spcPct val="0"/>
              </a:spcAft>
              <a:defRPr sz="2200">
                <a:solidFill>
                  <a:schemeClr val="tx1"/>
                </a:solidFill>
                <a:latin typeface="Verdana" pitchFamily="34" charset="0"/>
                <a:ea typeface="Geneva" charset="0"/>
                <a:cs typeface="Geneva" charset="0"/>
              </a:defRPr>
            </a:lvl6pPr>
            <a:lvl7pPr marL="2971800" indent="-228600" algn="ctr" eaLnBrk="0" fontAlgn="base" hangingPunct="0">
              <a:spcBef>
                <a:spcPct val="50000"/>
              </a:spcBef>
              <a:spcAft>
                <a:spcPct val="0"/>
              </a:spcAft>
              <a:defRPr sz="2200">
                <a:solidFill>
                  <a:schemeClr val="tx1"/>
                </a:solidFill>
                <a:latin typeface="Verdana" pitchFamily="34" charset="0"/>
                <a:ea typeface="Geneva" charset="0"/>
                <a:cs typeface="Geneva" charset="0"/>
              </a:defRPr>
            </a:lvl7pPr>
            <a:lvl8pPr marL="3429000" indent="-228600" algn="ctr" eaLnBrk="0" fontAlgn="base" hangingPunct="0">
              <a:spcBef>
                <a:spcPct val="50000"/>
              </a:spcBef>
              <a:spcAft>
                <a:spcPct val="0"/>
              </a:spcAft>
              <a:defRPr sz="2200">
                <a:solidFill>
                  <a:schemeClr val="tx1"/>
                </a:solidFill>
                <a:latin typeface="Verdana" pitchFamily="34" charset="0"/>
                <a:ea typeface="Geneva" charset="0"/>
                <a:cs typeface="Geneva" charset="0"/>
              </a:defRPr>
            </a:lvl8pPr>
            <a:lvl9pPr marL="3886200" indent="-228600" algn="ctr" eaLnBrk="0" fontAlgn="base" hangingPunct="0">
              <a:spcBef>
                <a:spcPct val="50000"/>
              </a:spcBef>
              <a:spcAft>
                <a:spcPct val="0"/>
              </a:spcAft>
              <a:defRPr sz="2200">
                <a:solidFill>
                  <a:schemeClr val="tx1"/>
                </a:solidFill>
                <a:latin typeface="Verdana" pitchFamily="34" charset="0"/>
                <a:ea typeface="Geneva" charset="0"/>
                <a:cs typeface="Geneva" charset="0"/>
              </a:defRPr>
            </a:lvl9pPr>
          </a:lstStyle>
          <a:p>
            <a:pPr>
              <a:defRPr/>
            </a:pPr>
            <a:endParaRPr lang="sv-SE" altLang="sv-SE" smtClean="0"/>
          </a:p>
        </p:txBody>
      </p:sp>
      <p:grpSp>
        <p:nvGrpSpPr>
          <p:cNvPr id="16" name="Grupp 15"/>
          <p:cNvGrpSpPr/>
          <p:nvPr userDrawn="1"/>
        </p:nvGrpSpPr>
        <p:grpSpPr>
          <a:xfrm>
            <a:off x="9023022" y="2063"/>
            <a:ext cx="120981" cy="624495"/>
            <a:chOff x="9039727" y="6142038"/>
            <a:chExt cx="108287" cy="558969"/>
          </a:xfrm>
        </p:grpSpPr>
        <p:sp>
          <p:nvSpPr>
            <p:cNvPr id="17" name="Rektangel 16"/>
            <p:cNvSpPr/>
            <p:nvPr userDrawn="1"/>
          </p:nvSpPr>
          <p:spPr bwMode="auto">
            <a:xfrm>
              <a:off x="9039730" y="6142038"/>
              <a:ext cx="108284" cy="108284"/>
            </a:xfrm>
            <a:prstGeom prst="rect">
              <a:avLst/>
            </a:prstGeom>
            <a:solidFill>
              <a:schemeClr val="accent2"/>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sv-SE" sz="2200" b="0" i="0" u="none" strike="noStrike" cap="none" normalizeH="0" baseline="0" smtClean="0">
                <a:ln>
                  <a:noFill/>
                </a:ln>
                <a:solidFill>
                  <a:schemeClr val="tx1"/>
                </a:solidFill>
                <a:effectLst/>
                <a:latin typeface="Verdana" pitchFamily="34" charset="0"/>
                <a:ea typeface="Geneva" pitchFamily="1" charset="-128"/>
              </a:endParaRPr>
            </a:p>
          </p:txBody>
        </p:sp>
        <p:sp>
          <p:nvSpPr>
            <p:cNvPr id="18" name="Rektangel 17"/>
            <p:cNvSpPr/>
            <p:nvPr userDrawn="1"/>
          </p:nvSpPr>
          <p:spPr bwMode="auto">
            <a:xfrm>
              <a:off x="9039727" y="6294438"/>
              <a:ext cx="108284" cy="108284"/>
            </a:xfrm>
            <a:prstGeom prst="rect">
              <a:avLst/>
            </a:prstGeom>
            <a:solidFill>
              <a:schemeClr val="accent2"/>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sv-SE" sz="2200" b="0" i="0" u="none" strike="noStrike" cap="none" normalizeH="0" baseline="0" smtClean="0">
                <a:ln>
                  <a:noFill/>
                </a:ln>
                <a:solidFill>
                  <a:schemeClr val="tx1"/>
                </a:solidFill>
                <a:effectLst/>
                <a:latin typeface="Verdana" pitchFamily="34" charset="0"/>
                <a:ea typeface="Geneva" pitchFamily="1" charset="-128"/>
              </a:endParaRPr>
            </a:p>
          </p:txBody>
        </p:sp>
        <p:sp>
          <p:nvSpPr>
            <p:cNvPr id="19" name="Rektangel 18"/>
            <p:cNvSpPr/>
            <p:nvPr userDrawn="1"/>
          </p:nvSpPr>
          <p:spPr bwMode="auto">
            <a:xfrm>
              <a:off x="9039730" y="6446651"/>
              <a:ext cx="108284" cy="108284"/>
            </a:xfrm>
            <a:prstGeom prst="rect">
              <a:avLst/>
            </a:prstGeom>
            <a:solidFill>
              <a:schemeClr val="accent1"/>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sv-SE" sz="2200" b="0" i="0" u="none" strike="noStrike" cap="none" normalizeH="0" baseline="0" smtClean="0">
                <a:ln>
                  <a:noFill/>
                </a:ln>
                <a:solidFill>
                  <a:schemeClr val="tx1"/>
                </a:solidFill>
                <a:effectLst/>
                <a:latin typeface="Verdana" pitchFamily="34" charset="0"/>
                <a:ea typeface="Geneva" pitchFamily="1" charset="-128"/>
              </a:endParaRPr>
            </a:p>
          </p:txBody>
        </p:sp>
        <p:sp>
          <p:nvSpPr>
            <p:cNvPr id="20" name="Rektangel 19"/>
            <p:cNvSpPr/>
            <p:nvPr userDrawn="1"/>
          </p:nvSpPr>
          <p:spPr bwMode="auto">
            <a:xfrm>
              <a:off x="9039730" y="6592723"/>
              <a:ext cx="108284" cy="108284"/>
            </a:xfrm>
            <a:prstGeom prst="rect">
              <a:avLst/>
            </a:prstGeom>
            <a:solidFill>
              <a:schemeClr val="accent2"/>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sv-SE" sz="2200" b="0" i="0" u="none" strike="noStrike" cap="none" normalizeH="0" baseline="0" smtClean="0">
                <a:ln>
                  <a:noFill/>
                </a:ln>
                <a:solidFill>
                  <a:schemeClr val="tx1"/>
                </a:solidFill>
                <a:effectLst/>
                <a:latin typeface="Verdana" pitchFamily="34" charset="0"/>
                <a:ea typeface="Geneva" pitchFamily="1" charset="-128"/>
              </a:endParaRPr>
            </a:p>
          </p:txBody>
        </p:sp>
      </p:grpSp>
      <p:pic>
        <p:nvPicPr>
          <p:cNvPr id="21" name="Picture 2" descr="G:\Information-Kommunikation\Grafiskt_material\SLL_logotyper\png\sll_rgb_1.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57956" y="189438"/>
            <a:ext cx="2598737" cy="407822"/>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543" descr="eHalsa-linje-rod"/>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0" y="5858085"/>
            <a:ext cx="1457325" cy="9406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textruta 23"/>
          <p:cNvSpPr txBox="1"/>
          <p:nvPr userDrawn="1"/>
        </p:nvSpPr>
        <p:spPr>
          <a:xfrm>
            <a:off x="3668891" y="6635277"/>
            <a:ext cx="4341633" cy="215444"/>
          </a:xfrm>
          <a:prstGeom prst="rect">
            <a:avLst/>
          </a:prstGeom>
          <a:noFill/>
        </p:spPr>
        <p:txBody>
          <a:bodyPr wrap="square" rtlCol="0">
            <a:spAutoFit/>
          </a:bodyPr>
          <a:lstStyle/>
          <a:p>
            <a:pPr algn="r"/>
            <a:r>
              <a:rPr lang="sv-SE" sz="800" dirty="0" smtClean="0">
                <a:solidFill>
                  <a:srgbClr val="000000"/>
                </a:solidFill>
              </a:rPr>
              <a:t>Detta projektet medfinansieras av Europeiska unionen/Europeiska socialfonden</a:t>
            </a:r>
            <a:endParaRPr lang="sv-SE" sz="800" dirty="0">
              <a:solidFill>
                <a:srgbClr val="000000"/>
              </a:solidFill>
            </a:endParaRPr>
          </a:p>
        </p:txBody>
      </p:sp>
      <p:pic>
        <p:nvPicPr>
          <p:cNvPr id="26" name="Bildobjekt 25"/>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010524" y="5926006"/>
            <a:ext cx="1044411" cy="878631"/>
          </a:xfrm>
          <a:prstGeom prst="rect">
            <a:avLst/>
          </a:prstGeom>
        </p:spPr>
      </p:pic>
    </p:spTree>
    <p:extLst>
      <p:ext uri="{BB962C8B-B14F-4D97-AF65-F5344CB8AC3E}">
        <p14:creationId xmlns:p14="http://schemas.microsoft.com/office/powerpoint/2010/main" val="151761608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dirty="0"/>
          </a:p>
        </p:txBody>
      </p:sp>
      <p:sp>
        <p:nvSpPr>
          <p:cNvPr id="3" name="Platshållare för innehåll 2"/>
          <p:cNvSpPr>
            <a:spLocks noGrp="1"/>
          </p:cNvSpPr>
          <p:nvPr>
            <p:ph sz="half" idx="1"/>
          </p:nvPr>
        </p:nvSpPr>
        <p:spPr>
          <a:xfrm>
            <a:off x="457200" y="2247900"/>
            <a:ext cx="4038600" cy="4525963"/>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4" name="Platshållare för innehåll 3"/>
          <p:cNvSpPr>
            <a:spLocks noGrp="1"/>
          </p:cNvSpPr>
          <p:nvPr>
            <p:ph sz="half" idx="2"/>
          </p:nvPr>
        </p:nvSpPr>
        <p:spPr>
          <a:xfrm>
            <a:off x="4648200" y="2247900"/>
            <a:ext cx="4038600" cy="4525963"/>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Tree>
    <p:extLst>
      <p:ext uri="{BB962C8B-B14F-4D97-AF65-F5344CB8AC3E}">
        <p14:creationId xmlns:p14="http://schemas.microsoft.com/office/powerpoint/2010/main" val="85901771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vå innehållsdelar">
    <p:spTree>
      <p:nvGrpSpPr>
        <p:cNvPr id="1" name=""/>
        <p:cNvGrpSpPr/>
        <p:nvPr/>
      </p:nvGrpSpPr>
      <p:grpSpPr>
        <a:xfrm>
          <a:off x="0" y="0"/>
          <a:ext cx="0" cy="0"/>
          <a:chOff x="0" y="0"/>
          <a:chExt cx="0" cy="0"/>
        </a:xfrm>
      </p:grpSpPr>
      <p:sp>
        <p:nvSpPr>
          <p:cNvPr id="2" name="Rubrik 1"/>
          <p:cNvSpPr>
            <a:spLocks noGrp="1"/>
          </p:cNvSpPr>
          <p:nvPr>
            <p:ph type="title"/>
          </p:nvPr>
        </p:nvSpPr>
        <p:spPr>
          <a:xfrm>
            <a:off x="457200" y="750888"/>
            <a:ext cx="8229600" cy="1143000"/>
          </a:xfrm>
        </p:spPr>
        <p:txBody>
          <a:bodyPr/>
          <a:lstStyle/>
          <a:p>
            <a:r>
              <a:rPr lang="sv-SE" smtClean="0"/>
              <a:t>Klicka här för att ändra format</a:t>
            </a:r>
            <a:endParaRPr lang="sv-SE" dirty="0"/>
          </a:p>
        </p:txBody>
      </p:sp>
      <p:sp>
        <p:nvSpPr>
          <p:cNvPr id="3" name="Platshållare för innehåll 2"/>
          <p:cNvSpPr>
            <a:spLocks noGrp="1"/>
          </p:cNvSpPr>
          <p:nvPr>
            <p:ph sz="half" idx="1"/>
          </p:nvPr>
        </p:nvSpPr>
        <p:spPr>
          <a:xfrm>
            <a:off x="457200" y="1600200"/>
            <a:ext cx="4038600" cy="4525963"/>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4" name="Platshållare för innehåll 3"/>
          <p:cNvSpPr>
            <a:spLocks noGrp="1"/>
          </p:cNvSpPr>
          <p:nvPr>
            <p:ph sz="half" idx="2"/>
          </p:nvPr>
        </p:nvSpPr>
        <p:spPr>
          <a:xfrm>
            <a:off x="4648200" y="1600201"/>
            <a:ext cx="4038600" cy="2195622"/>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10" name="Platshållare för innehåll 3"/>
          <p:cNvSpPr>
            <a:spLocks noGrp="1"/>
          </p:cNvSpPr>
          <p:nvPr>
            <p:ph sz="half" idx="10"/>
          </p:nvPr>
        </p:nvSpPr>
        <p:spPr>
          <a:xfrm>
            <a:off x="4662371" y="3932366"/>
            <a:ext cx="4038600" cy="2195622"/>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Tree>
    <p:extLst>
      <p:ext uri="{BB962C8B-B14F-4D97-AF65-F5344CB8AC3E}">
        <p14:creationId xmlns:p14="http://schemas.microsoft.com/office/powerpoint/2010/main" val="3955972952"/>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Jämförelse">
    <p:spTree>
      <p:nvGrpSpPr>
        <p:cNvPr id="1" name=""/>
        <p:cNvGrpSpPr/>
        <p:nvPr/>
      </p:nvGrpSpPr>
      <p:grpSpPr>
        <a:xfrm>
          <a:off x="0" y="0"/>
          <a:ext cx="0" cy="0"/>
          <a:chOff x="0" y="0"/>
          <a:chExt cx="0" cy="0"/>
        </a:xfrm>
      </p:grpSpPr>
      <p:sp>
        <p:nvSpPr>
          <p:cNvPr id="3" name="Platshållare för text 2"/>
          <p:cNvSpPr>
            <a:spLocks noGrp="1"/>
          </p:cNvSpPr>
          <p:nvPr>
            <p:ph type="body" idx="1" hasCustomPrompt="1"/>
          </p:nvPr>
        </p:nvSpPr>
        <p:spPr>
          <a:xfrm>
            <a:off x="457200" y="1535113"/>
            <a:ext cx="4040188" cy="639762"/>
          </a:xfrm>
        </p:spPr>
        <p:txBody>
          <a:bodyPr anchor="b">
            <a:noAutofit/>
          </a:bodyPr>
          <a:lstStyle>
            <a:lvl1pPr marL="0" indent="0">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dirty="0" smtClean="0"/>
              <a:t>Klicka för att lägga till Rubrik</a:t>
            </a:r>
          </a:p>
        </p:txBody>
      </p:sp>
      <p:sp>
        <p:nvSpPr>
          <p:cNvPr id="4" name="Platshållare för innehåll 3"/>
          <p:cNvSpPr>
            <a:spLocks noGrp="1"/>
          </p:cNvSpPr>
          <p:nvPr>
            <p:ph sz="half" idx="2"/>
          </p:nvPr>
        </p:nvSpPr>
        <p:spPr>
          <a:xfrm>
            <a:off x="457200" y="2174875"/>
            <a:ext cx="4040188" cy="3951288"/>
          </a:xfrm>
        </p:spPr>
        <p:txBody>
          <a:bodyPr>
            <a:normAutofit/>
          </a:bodyPr>
          <a:lstStyle>
            <a:lvl1pPr>
              <a:defRPr sz="20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5" name="Platshållare för text 4"/>
          <p:cNvSpPr>
            <a:spLocks noGrp="1"/>
          </p:cNvSpPr>
          <p:nvPr>
            <p:ph type="body" sz="quarter" idx="3" hasCustomPrompt="1"/>
          </p:nvPr>
        </p:nvSpPr>
        <p:spPr>
          <a:xfrm>
            <a:off x="4645025" y="1535113"/>
            <a:ext cx="4041775" cy="639762"/>
          </a:xfrm>
        </p:spPr>
        <p:txBody>
          <a:bodyPr anchor="b">
            <a:no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dirty="0" smtClean="0"/>
              <a:t>Klicka för att lägga till Rubrik</a:t>
            </a:r>
          </a:p>
        </p:txBody>
      </p:sp>
      <p:sp>
        <p:nvSpPr>
          <p:cNvPr id="6" name="Platshållare för innehåll 5"/>
          <p:cNvSpPr>
            <a:spLocks noGrp="1"/>
          </p:cNvSpPr>
          <p:nvPr>
            <p:ph sz="quarter" idx="4"/>
          </p:nvPr>
        </p:nvSpPr>
        <p:spPr>
          <a:xfrm>
            <a:off x="4645025" y="2174875"/>
            <a:ext cx="4041775" cy="3951288"/>
          </a:xfrm>
        </p:spPr>
        <p:txBody>
          <a:bodyPr>
            <a:normAutofit/>
          </a:bodyPr>
          <a:lstStyle>
            <a:lvl1pPr>
              <a:defRPr sz="20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7" name="Rubrik 6"/>
          <p:cNvSpPr>
            <a:spLocks noGrp="1"/>
          </p:cNvSpPr>
          <p:nvPr>
            <p:ph type="title"/>
          </p:nvPr>
        </p:nvSpPr>
        <p:spPr/>
        <p:txBody>
          <a:bodyPr/>
          <a:lstStyle/>
          <a:p>
            <a:r>
              <a:rPr lang="sv-SE" smtClean="0"/>
              <a:t>Klicka här för att ändra format</a:t>
            </a:r>
            <a:endParaRPr lang="sv-SE"/>
          </a:p>
        </p:txBody>
      </p:sp>
    </p:spTree>
    <p:extLst>
      <p:ext uri="{BB962C8B-B14F-4D97-AF65-F5344CB8AC3E}">
        <p14:creationId xmlns:p14="http://schemas.microsoft.com/office/powerpoint/2010/main" val="2468364878"/>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0" y="873125"/>
            <a:ext cx="3008313" cy="1162050"/>
          </a:xfrm>
        </p:spPr>
        <p:txBody>
          <a:bodyPr anchor="b"/>
          <a:lstStyle>
            <a:lvl1pPr algn="l">
              <a:defRPr sz="2000" b="1"/>
            </a:lvl1pPr>
          </a:lstStyle>
          <a:p>
            <a:r>
              <a:rPr lang="sv-SE" smtClean="0"/>
              <a:t>Klicka här för att ändra format</a:t>
            </a:r>
            <a:endParaRPr lang="sv-SE" dirty="0"/>
          </a:p>
        </p:txBody>
      </p:sp>
      <p:sp>
        <p:nvSpPr>
          <p:cNvPr id="3" name="Platshållare för innehåll 2"/>
          <p:cNvSpPr>
            <a:spLocks noGrp="1"/>
          </p:cNvSpPr>
          <p:nvPr>
            <p:ph idx="1"/>
          </p:nvPr>
        </p:nvSpPr>
        <p:spPr>
          <a:xfrm>
            <a:off x="3575050" y="873125"/>
            <a:ext cx="5111750" cy="5853113"/>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4" name="Platshållare för text 3"/>
          <p:cNvSpPr>
            <a:spLocks noGrp="1"/>
          </p:cNvSpPr>
          <p:nvPr>
            <p:ph type="body" sz="half" idx="2"/>
          </p:nvPr>
        </p:nvSpPr>
        <p:spPr>
          <a:xfrm>
            <a:off x="457200" y="2035175"/>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Tree>
    <p:extLst>
      <p:ext uri="{BB962C8B-B14F-4D97-AF65-F5344CB8AC3E}">
        <p14:creationId xmlns:p14="http://schemas.microsoft.com/office/powerpoint/2010/main" val="88990010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idx="1"/>
          </p:nvPr>
        </p:nvSpPr>
        <p:spPr/>
        <p:txBody>
          <a:body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Tree>
    <p:extLst>
      <p:ext uri="{BB962C8B-B14F-4D97-AF65-F5344CB8AC3E}">
        <p14:creationId xmlns:p14="http://schemas.microsoft.com/office/powerpoint/2010/main" val="1741272896"/>
      </p:ext>
    </p:extLst>
  </p:cSld>
  <p:clrMapOvr>
    <a:masterClrMapping/>
  </p:clrMapOvr>
  <p:transition spd="slow" advClick="0" advTm="10000">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noAutofit/>
          </a:bodyPr>
          <a:lstStyle>
            <a:lvl1pPr>
              <a:defRPr sz="2000" b="1">
                <a:solidFill>
                  <a:srgbClr val="000000"/>
                </a:solidFill>
              </a:defRPr>
            </a:lvl1pPr>
          </a:lstStyle>
          <a:p>
            <a:r>
              <a:rPr lang="sv-SE"/>
              <a:t>Klicka här för att ändra format</a:t>
            </a:r>
          </a:p>
        </p:txBody>
      </p:sp>
    </p:spTree>
    <p:extLst>
      <p:ext uri="{BB962C8B-B14F-4D97-AF65-F5344CB8AC3E}">
        <p14:creationId xmlns:p14="http://schemas.microsoft.com/office/powerpoint/2010/main" val="16116937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Två textrutor">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nvPr>
        </p:nvGraphicFramePr>
        <p:xfrm>
          <a:off x="1192" y="1589"/>
          <a:ext cx="1190" cy="1587"/>
        </p:xfrm>
        <a:graphic>
          <a:graphicData uri="http://schemas.openxmlformats.org/presentationml/2006/ole">
            <mc:AlternateContent xmlns:mc="http://schemas.openxmlformats.org/markup-compatibility/2006">
              <mc:Choice xmlns:v="urn:schemas-microsoft-com:vml" Requires="v">
                <p:oleObj spid="_x0000_s1287" name="think-cell Slide" r:id="rId4" imgW="360" imgH="360" progId="TCLayout.ActiveDocument.1">
                  <p:embed/>
                </p:oleObj>
              </mc:Choice>
              <mc:Fallback>
                <p:oleObj name="think-cell Slide" r:id="rId4" imgW="360" imgH="360" progId="TCLayout.ActiveDocument.1">
                  <p:embed/>
                  <p:pic>
                    <p:nvPicPr>
                      <p:cNvPr id="2" name="Object 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92" y="1589"/>
                        <a:ext cx="1190"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4" name="Shape 24"/>
          <p:cNvSpPr>
            <a:spLocks noGrp="1"/>
          </p:cNvSpPr>
          <p:nvPr>
            <p:ph type="title"/>
          </p:nvPr>
        </p:nvSpPr>
        <p:spPr>
          <a:xfrm>
            <a:off x="457200" y="857220"/>
            <a:ext cx="8229600" cy="6505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36000" rIns="36000" bIns="36000" numCol="1" anchor="b" anchorCtr="0" compatLnSpc="1">
            <a:prstTxWarp prst="textNoShape">
              <a:avLst/>
            </a:prstTxWarp>
            <a:noAutofit/>
          </a:bodyPr>
          <a:lstStyle>
            <a:lvl1pPr>
              <a:defRPr lang="sv-SE" sz="1500" dirty="0">
                <a:latin typeface="Verdana" panose="020B0604030504040204" pitchFamily="34" charset="0"/>
                <a:ea typeface="Verdana" panose="020B0604030504040204" pitchFamily="34" charset="0"/>
                <a:cs typeface="Verdana" panose="020B0604030504040204" pitchFamily="34" charset="0"/>
              </a:defRPr>
            </a:lvl1pPr>
          </a:lstStyle>
          <a:p>
            <a:pPr lvl="0" eaLnBrk="0" fontAlgn="base" hangingPunct="0">
              <a:spcBef>
                <a:spcPct val="0"/>
              </a:spcBef>
            </a:pPr>
            <a:endParaRPr lang="sv-SE" dirty="0"/>
          </a:p>
        </p:txBody>
      </p:sp>
      <p:sp>
        <p:nvSpPr>
          <p:cNvPr id="26" name="Shape 26"/>
          <p:cNvSpPr>
            <a:spLocks noGrp="1"/>
          </p:cNvSpPr>
          <p:nvPr>
            <p:ph type="body" sz="quarter" idx="1"/>
          </p:nvPr>
        </p:nvSpPr>
        <p:spPr>
          <a:xfrm>
            <a:off x="457200" y="1560996"/>
            <a:ext cx="8229600" cy="288926"/>
          </a:xfrm>
          <a:prstGeom prst="rect">
            <a:avLst/>
          </a:prstGeom>
        </p:spPr>
        <p:txBody>
          <a:bodyPr lIns="0">
            <a:noAutofit/>
          </a:bodyPr>
          <a:lstStyle>
            <a:lvl1pPr marL="0" indent="0">
              <a:spcBef>
                <a:spcPts val="300"/>
              </a:spcBef>
              <a:buSzTx/>
              <a:buFontTx/>
              <a:buNone/>
              <a:defRPr sz="1200" b="1">
                <a:solidFill>
                  <a:schemeClr val="accent1"/>
                </a:solidFill>
                <a:latin typeface="Verdana" panose="020B0604030504040204" pitchFamily="34" charset="0"/>
                <a:ea typeface="Verdana" panose="020B0604030504040204" pitchFamily="34" charset="0"/>
                <a:cs typeface="Verdana" panose="020B0604030504040204" pitchFamily="34" charset="0"/>
                <a:sym typeface="Calibri"/>
              </a:defRPr>
            </a:lvl1pPr>
            <a:lvl2pPr marL="480672" indent="-137772">
              <a:spcBef>
                <a:spcPts val="300"/>
              </a:spcBef>
              <a:buFontTx/>
              <a:defRPr sz="1200" b="1">
                <a:solidFill>
                  <a:schemeClr val="accent1"/>
                </a:solidFill>
                <a:latin typeface="Arial" panose="020B0604020202020204" pitchFamily="34" charset="0"/>
                <a:ea typeface="+mj-ea"/>
                <a:cs typeface="Arial" panose="020B0604020202020204" pitchFamily="34" charset="0"/>
                <a:sym typeface="Calibri"/>
              </a:defRPr>
            </a:lvl2pPr>
            <a:lvl3pPr marL="814388" indent="-128588">
              <a:spcBef>
                <a:spcPts val="300"/>
              </a:spcBef>
              <a:buFontTx/>
              <a:defRPr sz="1200" b="1">
                <a:solidFill>
                  <a:schemeClr val="accent1"/>
                </a:solidFill>
                <a:latin typeface="Arial" panose="020B0604020202020204" pitchFamily="34" charset="0"/>
                <a:ea typeface="+mj-ea"/>
                <a:cs typeface="Arial" panose="020B0604020202020204" pitchFamily="34" charset="0"/>
                <a:sym typeface="Calibri"/>
              </a:defRPr>
            </a:lvl3pPr>
            <a:lvl4pPr marL="1183004" indent="-154304">
              <a:spcBef>
                <a:spcPts val="300"/>
              </a:spcBef>
              <a:buFontTx/>
              <a:defRPr sz="1200" b="1">
                <a:solidFill>
                  <a:schemeClr val="accent1"/>
                </a:solidFill>
                <a:latin typeface="Arial" panose="020B0604020202020204" pitchFamily="34" charset="0"/>
                <a:ea typeface="+mj-ea"/>
                <a:cs typeface="Arial" panose="020B0604020202020204" pitchFamily="34" charset="0"/>
                <a:sym typeface="Calibri"/>
              </a:defRPr>
            </a:lvl4pPr>
            <a:lvl5pPr marL="1525904" indent="-154304">
              <a:spcBef>
                <a:spcPts val="300"/>
              </a:spcBef>
              <a:buFontTx/>
              <a:defRPr sz="1200" b="1">
                <a:solidFill>
                  <a:schemeClr val="accent1"/>
                </a:solidFill>
                <a:latin typeface="Arial" panose="020B0604020202020204" pitchFamily="34" charset="0"/>
                <a:ea typeface="+mj-ea"/>
                <a:cs typeface="Arial" panose="020B0604020202020204" pitchFamily="34" charset="0"/>
                <a:sym typeface="Calibri"/>
              </a:defRPr>
            </a:lvl5pPr>
          </a:lstStyle>
          <a:p>
            <a:endParaRPr lang="sv-SE" dirty="0"/>
          </a:p>
        </p:txBody>
      </p:sp>
      <p:sp>
        <p:nvSpPr>
          <p:cNvPr id="7" name="Platshållare för innehåll 2"/>
          <p:cNvSpPr>
            <a:spLocks noGrp="1"/>
          </p:cNvSpPr>
          <p:nvPr>
            <p:ph idx="11" hasCustomPrompt="1"/>
          </p:nvPr>
        </p:nvSpPr>
        <p:spPr>
          <a:xfrm>
            <a:off x="457201" y="2159000"/>
            <a:ext cx="3934838" cy="3937000"/>
          </a:xfrm>
          <a:prstGeom prst="rect">
            <a:avLst/>
          </a:prstGeom>
        </p:spPr>
        <p:txBody>
          <a:bodyPr/>
          <a:lstStyle>
            <a:lvl1pPr>
              <a:defRPr>
                <a:latin typeface="Verdana" panose="020B0604030504040204" pitchFamily="34" charset="0"/>
                <a:ea typeface="Verdana" panose="020B0604030504040204" pitchFamily="34" charset="0"/>
                <a:cs typeface="Verdana" panose="020B0604030504040204" pitchFamily="34" charset="0"/>
              </a:defRPr>
            </a:lvl1pPr>
            <a:lvl2pPr>
              <a:defRPr>
                <a:latin typeface="Verdana" panose="020B0604030504040204" pitchFamily="34" charset="0"/>
                <a:ea typeface="Verdana" panose="020B0604030504040204" pitchFamily="34" charset="0"/>
                <a:cs typeface="Verdana" panose="020B0604030504040204" pitchFamily="34" charset="0"/>
              </a:defRPr>
            </a:lvl2pPr>
            <a:lvl3pPr>
              <a:defRPr>
                <a:latin typeface="Verdana" panose="020B0604030504040204" pitchFamily="34" charset="0"/>
                <a:ea typeface="Verdana" panose="020B0604030504040204" pitchFamily="34" charset="0"/>
                <a:cs typeface="Verdana" panose="020B0604030504040204" pitchFamily="34" charset="0"/>
              </a:defRPr>
            </a:lvl3pPr>
            <a:lvl4pPr marL="809625" indent="-136922">
              <a:defRPr>
                <a:latin typeface="Verdana" panose="020B0604030504040204" pitchFamily="34" charset="0"/>
                <a:ea typeface="Verdana" panose="020B0604030504040204" pitchFamily="34" charset="0"/>
                <a:cs typeface="Verdana" panose="020B0604030504040204" pitchFamily="34" charset="0"/>
              </a:defRPr>
            </a:lvl4pPr>
            <a:lvl5pPr>
              <a:defRPr>
                <a:latin typeface="Verdana" panose="020B0604030504040204" pitchFamily="34" charset="0"/>
                <a:ea typeface="Verdana" panose="020B0604030504040204" pitchFamily="34" charset="0"/>
                <a:cs typeface="Verdana" panose="020B0604030504040204" pitchFamily="34" charset="0"/>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p:txBody>
      </p:sp>
      <p:sp>
        <p:nvSpPr>
          <p:cNvPr id="8" name="Platshållare för innehåll 2"/>
          <p:cNvSpPr>
            <a:spLocks noGrp="1"/>
          </p:cNvSpPr>
          <p:nvPr>
            <p:ph idx="12" hasCustomPrompt="1"/>
          </p:nvPr>
        </p:nvSpPr>
        <p:spPr>
          <a:xfrm>
            <a:off x="4751962" y="2159000"/>
            <a:ext cx="3934838" cy="3937000"/>
          </a:xfrm>
          <a:prstGeom prst="rect">
            <a:avLst/>
          </a:prstGeom>
        </p:spPr>
        <p:txBody>
          <a:bodyPr/>
          <a:lstStyle>
            <a:lvl1pPr>
              <a:defRPr>
                <a:latin typeface="Verdana" panose="020B0604030504040204" pitchFamily="34" charset="0"/>
                <a:ea typeface="Verdana" panose="020B0604030504040204" pitchFamily="34" charset="0"/>
                <a:cs typeface="Verdana" panose="020B0604030504040204" pitchFamily="34" charset="0"/>
              </a:defRPr>
            </a:lvl1pPr>
            <a:lvl2pPr>
              <a:defRPr>
                <a:latin typeface="Verdana" panose="020B0604030504040204" pitchFamily="34" charset="0"/>
                <a:ea typeface="Verdana" panose="020B0604030504040204" pitchFamily="34" charset="0"/>
                <a:cs typeface="Verdana" panose="020B0604030504040204" pitchFamily="34" charset="0"/>
              </a:defRPr>
            </a:lvl2pPr>
            <a:lvl3pPr>
              <a:defRPr>
                <a:latin typeface="Verdana" panose="020B0604030504040204" pitchFamily="34" charset="0"/>
                <a:ea typeface="Verdana" panose="020B0604030504040204" pitchFamily="34" charset="0"/>
                <a:cs typeface="Verdana" panose="020B0604030504040204" pitchFamily="34" charset="0"/>
              </a:defRPr>
            </a:lvl3pPr>
            <a:lvl4pPr marL="809625" indent="-116681">
              <a:defRPr>
                <a:latin typeface="Verdana" panose="020B0604030504040204" pitchFamily="34" charset="0"/>
                <a:ea typeface="Verdana" panose="020B0604030504040204" pitchFamily="34" charset="0"/>
                <a:cs typeface="Verdana" panose="020B0604030504040204" pitchFamily="34" charset="0"/>
              </a:defRPr>
            </a:lvl4pPr>
            <a:lvl5pPr>
              <a:defRPr>
                <a:latin typeface="Verdana" panose="020B0604030504040204" pitchFamily="34" charset="0"/>
                <a:ea typeface="Verdana" panose="020B0604030504040204" pitchFamily="34" charset="0"/>
                <a:cs typeface="Verdana" panose="020B0604030504040204" pitchFamily="34" charset="0"/>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p:txBody>
      </p:sp>
      <p:sp>
        <p:nvSpPr>
          <p:cNvPr id="12" name="Shape 26"/>
          <p:cNvSpPr>
            <a:spLocks noGrp="1"/>
          </p:cNvSpPr>
          <p:nvPr>
            <p:ph type="body" sz="quarter" idx="10" hasCustomPrompt="1"/>
          </p:nvPr>
        </p:nvSpPr>
        <p:spPr>
          <a:xfrm>
            <a:off x="457200" y="6284068"/>
            <a:ext cx="8229600" cy="370422"/>
          </a:xfrm>
          <a:prstGeom prst="rect">
            <a:avLst/>
          </a:prstGeom>
        </p:spPr>
        <p:txBody>
          <a:bodyPr anchor="b">
            <a:noAutofit/>
          </a:bodyPr>
          <a:lstStyle>
            <a:lvl1pPr marL="0" indent="0">
              <a:spcBef>
                <a:spcPts val="0"/>
              </a:spcBef>
              <a:buSzTx/>
              <a:buFontTx/>
              <a:buNone/>
              <a:defRPr sz="600" b="0" i="1">
                <a:solidFill>
                  <a:schemeClr val="tx1"/>
                </a:solidFill>
                <a:latin typeface="Verdana" panose="020B0604030504040204" pitchFamily="34" charset="0"/>
                <a:ea typeface="Verdana" panose="020B0604030504040204" pitchFamily="34" charset="0"/>
                <a:cs typeface="Verdana" panose="020B0604030504040204" pitchFamily="34" charset="0"/>
                <a:sym typeface="Calibri"/>
              </a:defRPr>
            </a:lvl1pPr>
            <a:lvl2pPr marL="480672" indent="-137772">
              <a:spcBef>
                <a:spcPts val="300"/>
              </a:spcBef>
              <a:buFontTx/>
              <a:defRPr sz="1200" b="1">
                <a:solidFill>
                  <a:schemeClr val="accent1"/>
                </a:solidFill>
                <a:latin typeface="Arial" panose="020B0604020202020204" pitchFamily="34" charset="0"/>
                <a:ea typeface="+mj-ea"/>
                <a:cs typeface="Arial" panose="020B0604020202020204" pitchFamily="34" charset="0"/>
                <a:sym typeface="Calibri"/>
              </a:defRPr>
            </a:lvl2pPr>
            <a:lvl3pPr marL="814388" indent="-128588">
              <a:spcBef>
                <a:spcPts val="300"/>
              </a:spcBef>
              <a:buFontTx/>
              <a:defRPr sz="1200" b="1">
                <a:solidFill>
                  <a:schemeClr val="accent1"/>
                </a:solidFill>
                <a:latin typeface="Arial" panose="020B0604020202020204" pitchFamily="34" charset="0"/>
                <a:ea typeface="+mj-ea"/>
                <a:cs typeface="Arial" panose="020B0604020202020204" pitchFamily="34" charset="0"/>
                <a:sym typeface="Calibri"/>
              </a:defRPr>
            </a:lvl3pPr>
            <a:lvl4pPr marL="1183004" indent="-154304">
              <a:spcBef>
                <a:spcPts val="300"/>
              </a:spcBef>
              <a:buFontTx/>
              <a:defRPr sz="1200" b="1">
                <a:solidFill>
                  <a:schemeClr val="accent1"/>
                </a:solidFill>
                <a:latin typeface="Arial" panose="020B0604020202020204" pitchFamily="34" charset="0"/>
                <a:ea typeface="+mj-ea"/>
                <a:cs typeface="Arial" panose="020B0604020202020204" pitchFamily="34" charset="0"/>
                <a:sym typeface="Calibri"/>
              </a:defRPr>
            </a:lvl4pPr>
            <a:lvl5pPr marL="1525904" indent="-154304">
              <a:spcBef>
                <a:spcPts val="300"/>
              </a:spcBef>
              <a:buFontTx/>
              <a:defRPr sz="1200" b="1">
                <a:solidFill>
                  <a:schemeClr val="accent1"/>
                </a:solidFill>
                <a:latin typeface="Arial" panose="020B0604020202020204" pitchFamily="34" charset="0"/>
                <a:ea typeface="+mj-ea"/>
                <a:cs typeface="Arial" panose="020B0604020202020204" pitchFamily="34" charset="0"/>
                <a:sym typeface="Calibri"/>
              </a:defRPr>
            </a:lvl5pPr>
          </a:lstStyle>
          <a:p>
            <a:r>
              <a:rPr lang="sv-SE" dirty="0"/>
              <a:t>Footnote</a:t>
            </a:r>
          </a:p>
        </p:txBody>
      </p:sp>
    </p:spTree>
    <p:extLst>
      <p:ext uri="{BB962C8B-B14F-4D97-AF65-F5344CB8AC3E}">
        <p14:creationId xmlns:p14="http://schemas.microsoft.com/office/powerpoint/2010/main" val="1473242609"/>
      </p:ext>
    </p:extLst>
  </p:cSld>
  <p:clrMapOvr>
    <a:masterClrMapping/>
  </p:clrMapOvr>
  <p:transition spd="med"/>
  <p:extLst mod="1">
    <p:ext uri="{DCECCB84-F9BA-43D5-87BE-67443E8EF086}">
      <p15:sldGuideLst xmlns:p15="http://schemas.microsoft.com/office/powerpoint/2012/main">
        <p15:guide id="1" pos="278">
          <p15:clr>
            <a:srgbClr val="FBAE40"/>
          </p15:clr>
        </p15:guide>
        <p15:guide id="2" pos="2880">
          <p15:clr>
            <a:srgbClr val="FBAE40"/>
          </p15:clr>
        </p15:guide>
        <p15:guide id="3" pos="5483">
          <p15:clr>
            <a:srgbClr val="FBAE40"/>
          </p15:clr>
        </p15:guide>
        <p15:guide id="4" orient="horz" pos="1389">
          <p15:clr>
            <a:srgbClr val="FBAE40"/>
          </p15:clr>
        </p15:guide>
        <p15:guide id="5" orient="horz" pos="1207">
          <p15:clr>
            <a:srgbClr val="FBAE40"/>
          </p15:clr>
        </p15:guide>
        <p15:guide id="6" orient="horz" pos="3929">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5" name="Rectangle 24"/>
          <p:cNvSpPr>
            <a:spLocks noChangeArrowheads="1"/>
          </p:cNvSpPr>
          <p:nvPr/>
        </p:nvSpPr>
        <p:spPr bwMode="auto">
          <a:xfrm>
            <a:off x="0" y="-416"/>
            <a:ext cx="9144000" cy="719137"/>
          </a:xfrm>
          <a:prstGeom prst="rect">
            <a:avLst/>
          </a:prstGeom>
          <a:solidFill>
            <a:srgbClr val="E9E3DC"/>
          </a:solidFill>
          <a:ln>
            <a:noFill/>
          </a:ln>
          <a:extLst/>
        </p:spPr>
        <p:txBody>
          <a:bodyPr wrap="none" anchor="ctr">
            <a:spAutoFit/>
          </a:bodyPr>
          <a:lstStyle>
            <a:lvl1pPr>
              <a:defRPr sz="2200">
                <a:solidFill>
                  <a:schemeClr val="tx1"/>
                </a:solidFill>
                <a:latin typeface="Verdana" pitchFamily="34" charset="0"/>
                <a:ea typeface="Geneva" charset="0"/>
                <a:cs typeface="Geneva" charset="0"/>
              </a:defRPr>
            </a:lvl1pPr>
            <a:lvl2pPr marL="742950" indent="-285750">
              <a:defRPr sz="2200">
                <a:solidFill>
                  <a:schemeClr val="tx1"/>
                </a:solidFill>
                <a:latin typeface="Verdana" pitchFamily="34" charset="0"/>
                <a:ea typeface="Geneva" charset="0"/>
                <a:cs typeface="Geneva" charset="0"/>
              </a:defRPr>
            </a:lvl2pPr>
            <a:lvl3pPr marL="1143000" indent="-228600">
              <a:defRPr sz="2200">
                <a:solidFill>
                  <a:schemeClr val="tx1"/>
                </a:solidFill>
                <a:latin typeface="Verdana" pitchFamily="34" charset="0"/>
                <a:ea typeface="Geneva" charset="0"/>
                <a:cs typeface="Geneva" charset="0"/>
              </a:defRPr>
            </a:lvl3pPr>
            <a:lvl4pPr marL="1600200" indent="-228600">
              <a:defRPr sz="2200">
                <a:solidFill>
                  <a:schemeClr val="tx1"/>
                </a:solidFill>
                <a:latin typeface="Verdana" pitchFamily="34" charset="0"/>
                <a:ea typeface="Geneva" charset="0"/>
                <a:cs typeface="Geneva" charset="0"/>
              </a:defRPr>
            </a:lvl4pPr>
            <a:lvl5pPr marL="2057400" indent="-228600">
              <a:defRPr sz="2200">
                <a:solidFill>
                  <a:schemeClr val="tx1"/>
                </a:solidFill>
                <a:latin typeface="Verdana" pitchFamily="34" charset="0"/>
                <a:ea typeface="Geneva" charset="0"/>
                <a:cs typeface="Geneva" charset="0"/>
              </a:defRPr>
            </a:lvl5pPr>
            <a:lvl6pPr marL="2514600" indent="-228600" algn="ctr" eaLnBrk="0" fontAlgn="base" hangingPunct="0">
              <a:spcBef>
                <a:spcPct val="50000"/>
              </a:spcBef>
              <a:spcAft>
                <a:spcPct val="0"/>
              </a:spcAft>
              <a:defRPr sz="2200">
                <a:solidFill>
                  <a:schemeClr val="tx1"/>
                </a:solidFill>
                <a:latin typeface="Verdana" pitchFamily="34" charset="0"/>
                <a:ea typeface="Geneva" charset="0"/>
                <a:cs typeface="Geneva" charset="0"/>
              </a:defRPr>
            </a:lvl6pPr>
            <a:lvl7pPr marL="2971800" indent="-228600" algn="ctr" eaLnBrk="0" fontAlgn="base" hangingPunct="0">
              <a:spcBef>
                <a:spcPct val="50000"/>
              </a:spcBef>
              <a:spcAft>
                <a:spcPct val="0"/>
              </a:spcAft>
              <a:defRPr sz="2200">
                <a:solidFill>
                  <a:schemeClr val="tx1"/>
                </a:solidFill>
                <a:latin typeface="Verdana" pitchFamily="34" charset="0"/>
                <a:ea typeface="Geneva" charset="0"/>
                <a:cs typeface="Geneva" charset="0"/>
              </a:defRPr>
            </a:lvl7pPr>
            <a:lvl8pPr marL="3429000" indent="-228600" algn="ctr" eaLnBrk="0" fontAlgn="base" hangingPunct="0">
              <a:spcBef>
                <a:spcPct val="50000"/>
              </a:spcBef>
              <a:spcAft>
                <a:spcPct val="0"/>
              </a:spcAft>
              <a:defRPr sz="2200">
                <a:solidFill>
                  <a:schemeClr val="tx1"/>
                </a:solidFill>
                <a:latin typeface="Verdana" pitchFamily="34" charset="0"/>
                <a:ea typeface="Geneva" charset="0"/>
                <a:cs typeface="Geneva" charset="0"/>
              </a:defRPr>
            </a:lvl8pPr>
            <a:lvl9pPr marL="3886200" indent="-228600" algn="ctr" eaLnBrk="0" fontAlgn="base" hangingPunct="0">
              <a:spcBef>
                <a:spcPct val="50000"/>
              </a:spcBef>
              <a:spcAft>
                <a:spcPct val="0"/>
              </a:spcAft>
              <a:defRPr sz="2200">
                <a:solidFill>
                  <a:schemeClr val="tx1"/>
                </a:solidFill>
                <a:latin typeface="Verdana" pitchFamily="34" charset="0"/>
                <a:ea typeface="Geneva" charset="0"/>
                <a:cs typeface="Geneva" charset="0"/>
              </a:defRPr>
            </a:lvl9pPr>
          </a:lstStyle>
          <a:p>
            <a:pPr>
              <a:defRPr/>
            </a:pPr>
            <a:endParaRPr lang="sv-SE" altLang="sv-SE" smtClean="0"/>
          </a:p>
        </p:txBody>
      </p:sp>
      <p:sp>
        <p:nvSpPr>
          <p:cNvPr id="4" name="Platshållare för rubrik 3"/>
          <p:cNvSpPr>
            <a:spLocks noGrp="1"/>
          </p:cNvSpPr>
          <p:nvPr>
            <p:ph type="title"/>
          </p:nvPr>
        </p:nvSpPr>
        <p:spPr>
          <a:xfrm>
            <a:off x="457200" y="884238"/>
            <a:ext cx="8229600" cy="1143000"/>
          </a:xfrm>
          <a:prstGeom prst="rect">
            <a:avLst/>
          </a:prstGeom>
        </p:spPr>
        <p:txBody>
          <a:bodyPr vert="horz" lIns="91440" tIns="45720" rIns="91440" bIns="45720" rtlCol="0" anchor="ctr">
            <a:normAutofit/>
          </a:bodyPr>
          <a:lstStyle/>
          <a:p>
            <a:r>
              <a:rPr lang="sv-SE" dirty="0" smtClean="0"/>
              <a:t>Klicka här för att ändra format</a:t>
            </a:r>
            <a:endParaRPr lang="sv-SE" dirty="0"/>
          </a:p>
        </p:txBody>
      </p:sp>
      <p:sp>
        <p:nvSpPr>
          <p:cNvPr id="5" name="Platshållare för text 4"/>
          <p:cNvSpPr>
            <a:spLocks noGrp="1"/>
          </p:cNvSpPr>
          <p:nvPr>
            <p:ph type="body" idx="1"/>
          </p:nvPr>
        </p:nvSpPr>
        <p:spPr>
          <a:xfrm>
            <a:off x="457200" y="2105026"/>
            <a:ext cx="8229600" cy="3619500"/>
          </a:xfrm>
          <a:prstGeom prst="rect">
            <a:avLst/>
          </a:prstGeom>
        </p:spPr>
        <p:txBody>
          <a:bodyPr vert="horz" lIns="91440" tIns="45720" rIns="91440" bIns="45720" rtlCol="0">
            <a:normAutofit/>
          </a:body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pic>
        <p:nvPicPr>
          <p:cNvPr id="29" name="Picture 543" descr="eHalsa-linje-rod"/>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5858085"/>
            <a:ext cx="1457325" cy="9406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0" name="Grupp 29"/>
          <p:cNvGrpSpPr/>
          <p:nvPr/>
        </p:nvGrpSpPr>
        <p:grpSpPr>
          <a:xfrm>
            <a:off x="9023022" y="2063"/>
            <a:ext cx="120981" cy="624495"/>
            <a:chOff x="9039727" y="6142038"/>
            <a:chExt cx="108287" cy="558969"/>
          </a:xfrm>
        </p:grpSpPr>
        <p:sp>
          <p:nvSpPr>
            <p:cNvPr id="31" name="Rektangel 30"/>
            <p:cNvSpPr/>
            <p:nvPr userDrawn="1"/>
          </p:nvSpPr>
          <p:spPr bwMode="auto">
            <a:xfrm>
              <a:off x="9039730" y="6142038"/>
              <a:ext cx="108284" cy="108284"/>
            </a:xfrm>
            <a:prstGeom prst="rect">
              <a:avLst/>
            </a:prstGeom>
            <a:solidFill>
              <a:schemeClr val="accent2"/>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sv-SE" sz="2200" b="0" i="0" u="none" strike="noStrike" cap="none" normalizeH="0" baseline="0" smtClean="0">
                <a:ln>
                  <a:noFill/>
                </a:ln>
                <a:solidFill>
                  <a:schemeClr val="tx1"/>
                </a:solidFill>
                <a:effectLst/>
                <a:latin typeface="Verdana" pitchFamily="34" charset="0"/>
                <a:ea typeface="Geneva" pitchFamily="1" charset="-128"/>
              </a:endParaRPr>
            </a:p>
          </p:txBody>
        </p:sp>
        <p:sp>
          <p:nvSpPr>
            <p:cNvPr id="32" name="Rektangel 31"/>
            <p:cNvSpPr/>
            <p:nvPr userDrawn="1"/>
          </p:nvSpPr>
          <p:spPr bwMode="auto">
            <a:xfrm>
              <a:off x="9039727" y="6294438"/>
              <a:ext cx="108284" cy="108284"/>
            </a:xfrm>
            <a:prstGeom prst="rect">
              <a:avLst/>
            </a:prstGeom>
            <a:solidFill>
              <a:schemeClr val="accent2"/>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sv-SE" sz="2200" b="0" i="0" u="none" strike="noStrike" cap="none" normalizeH="0" baseline="0" smtClean="0">
                <a:ln>
                  <a:noFill/>
                </a:ln>
                <a:solidFill>
                  <a:schemeClr val="tx1"/>
                </a:solidFill>
                <a:effectLst/>
                <a:latin typeface="Verdana" pitchFamily="34" charset="0"/>
                <a:ea typeface="Geneva" pitchFamily="1" charset="-128"/>
              </a:endParaRPr>
            </a:p>
          </p:txBody>
        </p:sp>
        <p:sp>
          <p:nvSpPr>
            <p:cNvPr id="33" name="Rektangel 32"/>
            <p:cNvSpPr/>
            <p:nvPr userDrawn="1"/>
          </p:nvSpPr>
          <p:spPr bwMode="auto">
            <a:xfrm>
              <a:off x="9039730" y="6446651"/>
              <a:ext cx="108284" cy="108284"/>
            </a:xfrm>
            <a:prstGeom prst="rect">
              <a:avLst/>
            </a:prstGeom>
            <a:solidFill>
              <a:schemeClr val="accent1"/>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sv-SE" sz="2200" b="0" i="0" u="none" strike="noStrike" cap="none" normalizeH="0" baseline="0" smtClean="0">
                <a:ln>
                  <a:noFill/>
                </a:ln>
                <a:solidFill>
                  <a:schemeClr val="tx1"/>
                </a:solidFill>
                <a:effectLst/>
                <a:latin typeface="Verdana" pitchFamily="34" charset="0"/>
                <a:ea typeface="Geneva" pitchFamily="1" charset="-128"/>
              </a:endParaRPr>
            </a:p>
          </p:txBody>
        </p:sp>
        <p:sp>
          <p:nvSpPr>
            <p:cNvPr id="34" name="Rektangel 33"/>
            <p:cNvSpPr/>
            <p:nvPr userDrawn="1"/>
          </p:nvSpPr>
          <p:spPr bwMode="auto">
            <a:xfrm>
              <a:off x="9039730" y="6592723"/>
              <a:ext cx="108284" cy="108284"/>
            </a:xfrm>
            <a:prstGeom prst="rect">
              <a:avLst/>
            </a:prstGeom>
            <a:solidFill>
              <a:schemeClr val="accent2"/>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sv-SE" sz="2200" b="0" i="0" u="none" strike="noStrike" cap="none" normalizeH="0" baseline="0" smtClean="0">
                <a:ln>
                  <a:noFill/>
                </a:ln>
                <a:solidFill>
                  <a:schemeClr val="tx1"/>
                </a:solidFill>
                <a:effectLst/>
                <a:latin typeface="Verdana" pitchFamily="34" charset="0"/>
                <a:ea typeface="Geneva" pitchFamily="1" charset="-128"/>
              </a:endParaRPr>
            </a:p>
          </p:txBody>
        </p:sp>
      </p:grpSp>
      <p:sp>
        <p:nvSpPr>
          <p:cNvPr id="13" name="textruta 12"/>
          <p:cNvSpPr txBox="1"/>
          <p:nvPr/>
        </p:nvSpPr>
        <p:spPr>
          <a:xfrm>
            <a:off x="3668891" y="6635277"/>
            <a:ext cx="4341633" cy="215444"/>
          </a:xfrm>
          <a:prstGeom prst="rect">
            <a:avLst/>
          </a:prstGeom>
          <a:noFill/>
        </p:spPr>
        <p:txBody>
          <a:bodyPr wrap="square" rtlCol="0">
            <a:spAutoFit/>
          </a:bodyPr>
          <a:lstStyle/>
          <a:p>
            <a:pPr algn="r"/>
            <a:r>
              <a:rPr lang="sv-SE" sz="800" dirty="0" smtClean="0">
                <a:solidFill>
                  <a:srgbClr val="000000"/>
                </a:solidFill>
              </a:rPr>
              <a:t>Detta projektet medfinansieras av Europeiska unionen/Europeiska socialfonden</a:t>
            </a:r>
            <a:endParaRPr lang="sv-SE" sz="800" dirty="0">
              <a:solidFill>
                <a:srgbClr val="000000"/>
              </a:solidFill>
            </a:endParaRPr>
          </a:p>
        </p:txBody>
      </p:sp>
      <p:pic>
        <p:nvPicPr>
          <p:cNvPr id="1026" name="Picture 2" descr="G:\Information-Kommunikation\Grafiskt_material\SLL_logotyper\png\sll_rgb_1.png"/>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157956" y="189438"/>
            <a:ext cx="2598737" cy="407822"/>
          </a:xfrm>
          <a:prstGeom prst="rect">
            <a:avLst/>
          </a:prstGeom>
          <a:noFill/>
          <a:extLst>
            <a:ext uri="{909E8E84-426E-40DD-AFC4-6F175D3DCCD1}">
              <a14:hiddenFill xmlns:a14="http://schemas.microsoft.com/office/drawing/2010/main">
                <a:solidFill>
                  <a:srgbClr val="FFFFFF"/>
                </a:solidFill>
              </a14:hiddenFill>
            </a:ext>
          </a:extLst>
        </p:spPr>
      </p:pic>
      <p:pic>
        <p:nvPicPr>
          <p:cNvPr id="8" name="Bildobjekt 7"/>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8010524" y="5926006"/>
            <a:ext cx="1044411" cy="878631"/>
          </a:xfrm>
          <a:prstGeom prst="rect">
            <a:avLst/>
          </a:prstGeom>
        </p:spPr>
      </p:pic>
    </p:spTree>
  </p:cSld>
  <p:clrMap bg1="lt1" tx1="dk1" bg2="lt2" tx2="dk2" accent1="accent1" accent2="accent2" accent3="accent3" accent4="accent4" accent5="accent5" accent6="accent6" hlink="hlink" folHlink="folHlink"/>
  <p:sldLayoutIdLst>
    <p:sldLayoutId id="2147483959" r:id="rId1"/>
    <p:sldLayoutId id="2147483956" r:id="rId2"/>
    <p:sldLayoutId id="2147483962" r:id="rId3"/>
    <p:sldLayoutId id="2147483967" r:id="rId4"/>
    <p:sldLayoutId id="2147483963" r:id="rId5"/>
    <p:sldLayoutId id="2147483966" r:id="rId6"/>
    <p:sldLayoutId id="2147483968" r:id="rId7"/>
    <p:sldLayoutId id="2147483969" r:id="rId8"/>
    <p:sldLayoutId id="2147483970" r:id="rId9"/>
    <p:sldLayoutId id="2147483971" r:id="rId10"/>
    <p:sldLayoutId id="2147483972" r:id="rId11"/>
    <p:sldLayoutId id="2147483974" r:id="rId12"/>
  </p:sldLayoutIdLst>
  <p:timing>
    <p:tnLst>
      <p:par>
        <p:cTn id="1" dur="indefinite" restart="never" nodeType="tmRoot"/>
      </p:par>
    </p:tnLst>
  </p:timing>
  <p:hf sldNum="0" hdr="0" ftr="0" dt="0"/>
  <p:txStyles>
    <p:titleStyle>
      <a:lvl1pPr algn="l" rtl="0" eaLnBrk="1" fontAlgn="base" hangingPunct="1">
        <a:spcBef>
          <a:spcPct val="0"/>
        </a:spcBef>
        <a:spcAft>
          <a:spcPct val="0"/>
        </a:spcAft>
        <a:defRPr sz="3000">
          <a:solidFill>
            <a:schemeClr val="tx2"/>
          </a:solidFill>
          <a:latin typeface="+mj-lt"/>
          <a:ea typeface="+mj-ea"/>
          <a:cs typeface="Geneva" charset="0"/>
        </a:defRPr>
      </a:lvl1pPr>
      <a:lvl2pPr algn="l" rtl="0" eaLnBrk="1" fontAlgn="base" hangingPunct="1">
        <a:spcBef>
          <a:spcPct val="0"/>
        </a:spcBef>
        <a:spcAft>
          <a:spcPct val="0"/>
        </a:spcAft>
        <a:defRPr sz="3000">
          <a:solidFill>
            <a:schemeClr val="tx2"/>
          </a:solidFill>
          <a:latin typeface="Verdana" pitchFamily="34" charset="0"/>
          <a:ea typeface="Geneva" pitchFamily="1" charset="-128"/>
          <a:cs typeface="Geneva" charset="0"/>
        </a:defRPr>
      </a:lvl2pPr>
      <a:lvl3pPr algn="l" rtl="0" eaLnBrk="1" fontAlgn="base" hangingPunct="1">
        <a:spcBef>
          <a:spcPct val="0"/>
        </a:spcBef>
        <a:spcAft>
          <a:spcPct val="0"/>
        </a:spcAft>
        <a:defRPr sz="3000">
          <a:solidFill>
            <a:schemeClr val="tx2"/>
          </a:solidFill>
          <a:latin typeface="Verdana" pitchFamily="34" charset="0"/>
          <a:ea typeface="Geneva" pitchFamily="1" charset="-128"/>
          <a:cs typeface="Geneva" charset="0"/>
        </a:defRPr>
      </a:lvl3pPr>
      <a:lvl4pPr algn="l" rtl="0" eaLnBrk="1" fontAlgn="base" hangingPunct="1">
        <a:spcBef>
          <a:spcPct val="0"/>
        </a:spcBef>
        <a:spcAft>
          <a:spcPct val="0"/>
        </a:spcAft>
        <a:defRPr sz="3000">
          <a:solidFill>
            <a:schemeClr val="tx2"/>
          </a:solidFill>
          <a:latin typeface="Verdana" pitchFamily="34" charset="0"/>
          <a:ea typeface="Geneva" pitchFamily="1" charset="-128"/>
          <a:cs typeface="Geneva" charset="0"/>
        </a:defRPr>
      </a:lvl4pPr>
      <a:lvl5pPr algn="l" rtl="0" eaLnBrk="1" fontAlgn="base" hangingPunct="1">
        <a:spcBef>
          <a:spcPct val="0"/>
        </a:spcBef>
        <a:spcAft>
          <a:spcPct val="0"/>
        </a:spcAft>
        <a:defRPr sz="3000">
          <a:solidFill>
            <a:schemeClr val="tx2"/>
          </a:solidFill>
          <a:latin typeface="Verdana" pitchFamily="34" charset="0"/>
          <a:ea typeface="Geneva" pitchFamily="1" charset="-128"/>
          <a:cs typeface="Geneva" charset="0"/>
        </a:defRPr>
      </a:lvl5pPr>
      <a:lvl6pPr marL="457200" algn="l" rtl="0" eaLnBrk="1" fontAlgn="base" hangingPunct="1">
        <a:spcBef>
          <a:spcPct val="0"/>
        </a:spcBef>
        <a:spcAft>
          <a:spcPct val="0"/>
        </a:spcAft>
        <a:defRPr sz="3000">
          <a:solidFill>
            <a:schemeClr val="tx2"/>
          </a:solidFill>
          <a:latin typeface="Verdana" pitchFamily="34" charset="0"/>
          <a:ea typeface="Geneva" pitchFamily="1" charset="-128"/>
        </a:defRPr>
      </a:lvl6pPr>
      <a:lvl7pPr marL="914400" algn="l" rtl="0" eaLnBrk="1" fontAlgn="base" hangingPunct="1">
        <a:spcBef>
          <a:spcPct val="0"/>
        </a:spcBef>
        <a:spcAft>
          <a:spcPct val="0"/>
        </a:spcAft>
        <a:defRPr sz="3000">
          <a:solidFill>
            <a:schemeClr val="tx2"/>
          </a:solidFill>
          <a:latin typeface="Verdana" pitchFamily="34" charset="0"/>
          <a:ea typeface="Geneva" pitchFamily="1" charset="-128"/>
        </a:defRPr>
      </a:lvl7pPr>
      <a:lvl8pPr marL="1371600" algn="l" rtl="0" eaLnBrk="1" fontAlgn="base" hangingPunct="1">
        <a:spcBef>
          <a:spcPct val="0"/>
        </a:spcBef>
        <a:spcAft>
          <a:spcPct val="0"/>
        </a:spcAft>
        <a:defRPr sz="3000">
          <a:solidFill>
            <a:schemeClr val="tx2"/>
          </a:solidFill>
          <a:latin typeface="Verdana" pitchFamily="34" charset="0"/>
          <a:ea typeface="Geneva" pitchFamily="1" charset="-128"/>
        </a:defRPr>
      </a:lvl8pPr>
      <a:lvl9pPr marL="1828800" algn="l" rtl="0" eaLnBrk="1" fontAlgn="base" hangingPunct="1">
        <a:spcBef>
          <a:spcPct val="0"/>
        </a:spcBef>
        <a:spcAft>
          <a:spcPct val="0"/>
        </a:spcAft>
        <a:defRPr sz="3000">
          <a:solidFill>
            <a:schemeClr val="tx2"/>
          </a:solidFill>
          <a:latin typeface="Verdana" pitchFamily="34" charset="0"/>
          <a:ea typeface="Geneva" pitchFamily="1" charset="-128"/>
        </a:defRPr>
      </a:lvl9pPr>
    </p:titleStyle>
    <p:bodyStyle>
      <a:lvl1pPr marL="342900" indent="-342900" algn="l" rtl="0" eaLnBrk="1" fontAlgn="base" hangingPunct="1">
        <a:lnSpc>
          <a:spcPct val="130000"/>
        </a:lnSpc>
        <a:spcBef>
          <a:spcPts val="500"/>
        </a:spcBef>
        <a:spcAft>
          <a:spcPts val="200"/>
        </a:spcAft>
        <a:buFont typeface="Wingdings" pitchFamily="2" charset="2"/>
        <a:buChar char="§"/>
        <a:defRPr sz="2200">
          <a:solidFill>
            <a:schemeClr val="tx1"/>
          </a:solidFill>
          <a:latin typeface="+mn-lt"/>
          <a:ea typeface="+mn-ea"/>
          <a:cs typeface="Geneva" charset="0"/>
        </a:defRPr>
      </a:lvl1pPr>
      <a:lvl2pPr marL="742950" indent="-285750" algn="l" rtl="0" eaLnBrk="1" fontAlgn="base" hangingPunct="1">
        <a:lnSpc>
          <a:spcPct val="120000"/>
        </a:lnSpc>
        <a:spcBef>
          <a:spcPts val="400"/>
        </a:spcBef>
        <a:spcAft>
          <a:spcPts val="100"/>
        </a:spcAft>
        <a:buChar char="–"/>
        <a:defRPr sz="2000">
          <a:solidFill>
            <a:schemeClr val="tx1"/>
          </a:solidFill>
          <a:latin typeface="+mn-lt"/>
          <a:ea typeface="+mn-ea"/>
          <a:cs typeface="Geneva" charset="0"/>
        </a:defRPr>
      </a:lvl2pPr>
      <a:lvl3pPr marL="1143000" indent="-209550" algn="l" rtl="0" eaLnBrk="1" fontAlgn="base" hangingPunct="1">
        <a:lnSpc>
          <a:spcPct val="120000"/>
        </a:lnSpc>
        <a:spcBef>
          <a:spcPts val="400"/>
        </a:spcBef>
        <a:spcAft>
          <a:spcPts val="100"/>
        </a:spcAft>
        <a:buFont typeface="Wingdings" pitchFamily="2" charset="2"/>
        <a:buChar char="§"/>
        <a:defRPr>
          <a:solidFill>
            <a:schemeClr val="tx1"/>
          </a:solidFill>
          <a:latin typeface="+mn-lt"/>
          <a:ea typeface="+mn-ea"/>
          <a:cs typeface="Geneva" charset="0"/>
        </a:defRPr>
      </a:lvl3pPr>
      <a:lvl4pPr marL="1600200" indent="-228600" algn="l" rtl="0" eaLnBrk="1" fontAlgn="base" hangingPunct="1">
        <a:lnSpc>
          <a:spcPct val="120000"/>
        </a:lnSpc>
        <a:spcBef>
          <a:spcPts val="400"/>
        </a:spcBef>
        <a:spcAft>
          <a:spcPts val="100"/>
        </a:spcAft>
        <a:buChar char="–"/>
        <a:defRPr>
          <a:solidFill>
            <a:schemeClr val="tx1"/>
          </a:solidFill>
          <a:latin typeface="+mn-lt"/>
          <a:ea typeface="+mn-ea"/>
          <a:cs typeface="Geneva" charset="0"/>
        </a:defRPr>
      </a:lvl4pPr>
      <a:lvl5pPr marL="2057400" indent="-228600" algn="l" rtl="0" eaLnBrk="1" fontAlgn="base" hangingPunct="1">
        <a:lnSpc>
          <a:spcPct val="120000"/>
        </a:lnSpc>
        <a:spcBef>
          <a:spcPts val="400"/>
        </a:spcBef>
        <a:spcAft>
          <a:spcPts val="100"/>
        </a:spcAft>
        <a:buChar char="»"/>
        <a:defRPr>
          <a:solidFill>
            <a:schemeClr val="tx1"/>
          </a:solidFill>
          <a:latin typeface="+mn-lt"/>
          <a:ea typeface="+mn-ea"/>
          <a:cs typeface="Geneva" charset="0"/>
        </a:defRPr>
      </a:lvl5pPr>
      <a:lvl6pPr marL="2514600" indent="-228600" algn="l" rtl="0" eaLnBrk="1" fontAlgn="base" hangingPunct="1">
        <a:lnSpc>
          <a:spcPct val="120000"/>
        </a:lnSpc>
        <a:spcBef>
          <a:spcPts val="400"/>
        </a:spcBef>
        <a:spcAft>
          <a:spcPts val="100"/>
        </a:spcAft>
        <a:buChar char="»"/>
        <a:defRPr>
          <a:solidFill>
            <a:schemeClr val="tx1"/>
          </a:solidFill>
          <a:latin typeface="+mn-lt"/>
          <a:ea typeface="+mn-ea"/>
        </a:defRPr>
      </a:lvl6pPr>
      <a:lvl7pPr marL="2971800" indent="-228600" algn="l" rtl="0" eaLnBrk="1" fontAlgn="base" hangingPunct="1">
        <a:lnSpc>
          <a:spcPct val="120000"/>
        </a:lnSpc>
        <a:spcBef>
          <a:spcPts val="400"/>
        </a:spcBef>
        <a:spcAft>
          <a:spcPts val="100"/>
        </a:spcAft>
        <a:buChar char="»"/>
        <a:defRPr>
          <a:solidFill>
            <a:schemeClr val="tx1"/>
          </a:solidFill>
          <a:latin typeface="+mn-lt"/>
          <a:ea typeface="+mn-ea"/>
        </a:defRPr>
      </a:lvl7pPr>
      <a:lvl8pPr marL="3429000" indent="-228600" algn="l" rtl="0" eaLnBrk="1" fontAlgn="base" hangingPunct="1">
        <a:lnSpc>
          <a:spcPct val="120000"/>
        </a:lnSpc>
        <a:spcBef>
          <a:spcPts val="400"/>
        </a:spcBef>
        <a:spcAft>
          <a:spcPts val="100"/>
        </a:spcAft>
        <a:buChar char="»"/>
        <a:defRPr>
          <a:solidFill>
            <a:schemeClr val="tx1"/>
          </a:solidFill>
          <a:latin typeface="+mn-lt"/>
          <a:ea typeface="+mn-ea"/>
        </a:defRPr>
      </a:lvl8pPr>
      <a:lvl9pPr marL="3886200" indent="-228600" algn="l" rtl="0" eaLnBrk="1" fontAlgn="base" hangingPunct="1">
        <a:lnSpc>
          <a:spcPct val="120000"/>
        </a:lnSpc>
        <a:spcBef>
          <a:spcPts val="400"/>
        </a:spcBef>
        <a:spcAft>
          <a:spcPts val="100"/>
        </a:spcAft>
        <a:buChar char="»"/>
        <a:defRPr>
          <a:solidFill>
            <a:schemeClr val="tx1"/>
          </a:solidFill>
          <a:latin typeface="+mn-lt"/>
          <a:ea typeface="+mn-ea"/>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11.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video" Target="https://www.youtube.com/embed/MBBNP-YS_mQ" TargetMode="External"/><Relationship Id="rId5" Type="http://schemas.openxmlformats.org/officeDocument/2006/relationships/image" Target="../media/image19.png"/><Relationship Id="rId4" Type="http://schemas.openxmlformats.org/officeDocument/2006/relationships/hyperlink" Target="https://www.youtube.com/watch?v=MBBNP-YS_mQ"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1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chart" Target="../charts/chart1.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25.jpeg"/><Relationship Id="rId5" Type="http://schemas.openxmlformats.org/officeDocument/2006/relationships/image" Target="../media/image3.png"/><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video" Target="https://www.youtube.com/embed/vSxIzSsAqHc" TargetMode="External"/><Relationship Id="rId5" Type="http://schemas.openxmlformats.org/officeDocument/2006/relationships/image" Target="../media/image19.png"/><Relationship Id="rId4" Type="http://schemas.openxmlformats.org/officeDocument/2006/relationships/hyperlink" Target="https://www.youtube.com/watch?v=vSxIzSsAqHc"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7.png"/><Relationship Id="rId7" Type="http://schemas.openxmlformats.org/officeDocument/2006/relationships/image" Target="../media/image31.png"/><Relationship Id="rId12" Type="http://schemas.openxmlformats.org/officeDocument/2006/relationships/image" Target="../media/image36.png"/><Relationship Id="rId2" Type="http://schemas.openxmlformats.org/officeDocument/2006/relationships/notesSlide" Target="../notesSlides/notesSlide18.xml"/><Relationship Id="rId1" Type="http://schemas.openxmlformats.org/officeDocument/2006/relationships/slideLayout" Target="../slideLayouts/slideLayout9.xml"/><Relationship Id="rId6" Type="http://schemas.openxmlformats.org/officeDocument/2006/relationships/image" Target="../media/image30.png"/><Relationship Id="rId11" Type="http://schemas.openxmlformats.org/officeDocument/2006/relationships/image" Target="../media/image35.png"/><Relationship Id="rId5" Type="http://schemas.openxmlformats.org/officeDocument/2006/relationships/image" Target="../media/image29.png"/><Relationship Id="rId10" Type="http://schemas.openxmlformats.org/officeDocument/2006/relationships/image" Target="../media/image34.png"/><Relationship Id="rId4" Type="http://schemas.openxmlformats.org/officeDocument/2006/relationships/image" Target="../media/image28.png"/><Relationship Id="rId9" Type="http://schemas.openxmlformats.org/officeDocument/2006/relationships/image" Target="../media/image33.png"/></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tags" Target="../tags/tag5.xml"/><Relationship Id="rId1" Type="http://schemas.openxmlformats.org/officeDocument/2006/relationships/vmlDrawing" Target="../drawings/vmlDrawing5.vml"/><Relationship Id="rId6" Type="http://schemas.openxmlformats.org/officeDocument/2006/relationships/image" Target="../media/image4.emf"/><Relationship Id="rId5" Type="http://schemas.openxmlformats.org/officeDocument/2006/relationships/oleObject" Target="../embeddings/oleObject5.bin"/><Relationship Id="rId4"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8.xml"/><Relationship Id="rId1" Type="http://schemas.openxmlformats.org/officeDocument/2006/relationships/video" Target="https://www.youtube.com/embed/S7r0c3kmaok" TargetMode="External"/><Relationship Id="rId5" Type="http://schemas.openxmlformats.org/officeDocument/2006/relationships/image" Target="../media/image19.png"/><Relationship Id="rId4" Type="http://schemas.openxmlformats.org/officeDocument/2006/relationships/hyperlink" Target="https://www.youtube.com/watch?v=S7r0c3kmaok"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37.jpg"/></Relationships>
</file>

<file path=ppt/slides/_rels/slide22.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2.xml"/><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3.xml"/><Relationship Id="rId1" Type="http://schemas.openxmlformats.org/officeDocument/2006/relationships/slideLayout" Target="../slideLayouts/slideLayout10.xml"/><Relationship Id="rId4" Type="http://schemas.openxmlformats.org/officeDocument/2006/relationships/image" Target="../media/image40.png"/></Relationships>
</file>

<file path=ppt/slides/_rels/slide2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4.xml"/><Relationship Id="rId1" Type="http://schemas.openxmlformats.org/officeDocument/2006/relationships/slideLayout" Target="../slideLayouts/slideLayout10.xml"/><Relationship Id="rId4" Type="http://schemas.openxmlformats.org/officeDocument/2006/relationships/image" Target="../media/image42.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8.xml"/><Relationship Id="rId1" Type="http://schemas.openxmlformats.org/officeDocument/2006/relationships/slideLayout" Target="../slideLayouts/slideLayout7.xml"/><Relationship Id="rId4" Type="http://schemas.openxmlformats.org/officeDocument/2006/relationships/image" Target="../media/image44.png"/></Relationships>
</file>

<file path=ppt/slides/_rels/slide29.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notesSlide" Target="../notesSlides/notesSlide29.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notesSlide" Target="../notesSlides/notesSlide30.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6.jpe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hyperlink" Target="https://www.google.se/url?sa=i&amp;rct=j&amp;q=&amp;esrc=s&amp;source=images&amp;cd=&amp;cad=rja&amp;uact=8&amp;ved=0ahUKEwix7LvkzobXAhVoEpoKHYVrAqkQjRwIBw&amp;url=https://www.pinterest.com/pin/205476801720112106/&amp;psig=AOvVaw124vQzq-4l7YZvGWEkwqmr&amp;ust=1508843640851999" TargetMode="External"/><Relationship Id="rId5" Type="http://schemas.openxmlformats.org/officeDocument/2006/relationships/image" Target="../media/image15.jpeg"/><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video" Target="https://www.youtube.com/embed/2ZEILJYmxec" TargetMode="External"/><Relationship Id="rId5" Type="http://schemas.openxmlformats.org/officeDocument/2006/relationships/image" Target="../media/image19.png"/><Relationship Id="rId4" Type="http://schemas.openxmlformats.org/officeDocument/2006/relationships/hyperlink" Target="https://www.youtube.com/watch?v=2ZEILJYmxec"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Bildobjekt 13"/>
          <p:cNvPicPr>
            <a:picLocks noChangeAspect="1"/>
          </p:cNvPicPr>
          <p:nvPr/>
        </p:nvPicPr>
        <p:blipFill>
          <a:blip r:embed="rId3"/>
          <a:stretch>
            <a:fillRect/>
          </a:stretch>
        </p:blipFill>
        <p:spPr>
          <a:xfrm>
            <a:off x="-9797" y="696161"/>
            <a:ext cx="9153797" cy="5130552"/>
          </a:xfrm>
          <a:prstGeom prst="rect">
            <a:avLst/>
          </a:prstGeom>
        </p:spPr>
      </p:pic>
      <p:pic>
        <p:nvPicPr>
          <p:cNvPr id="6" name="Picture 543" descr="eHalsa-linje-rod"/>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0" y="5858085"/>
            <a:ext cx="1457325" cy="9406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ruta 6"/>
          <p:cNvSpPr txBox="1"/>
          <p:nvPr/>
        </p:nvSpPr>
        <p:spPr>
          <a:xfrm>
            <a:off x="3668891" y="6635277"/>
            <a:ext cx="4341633" cy="215444"/>
          </a:xfrm>
          <a:prstGeom prst="rect">
            <a:avLst/>
          </a:prstGeom>
          <a:noFill/>
        </p:spPr>
        <p:txBody>
          <a:bodyPr wrap="square" rtlCol="0">
            <a:spAutoFit/>
          </a:bodyPr>
          <a:lstStyle/>
          <a:p>
            <a:pPr algn="r"/>
            <a:r>
              <a:rPr lang="sv-SE" sz="800" dirty="0">
                <a:solidFill>
                  <a:srgbClr val="000000"/>
                </a:solidFill>
              </a:rPr>
              <a:t>Detta projektet medfinansieras av Europeiska unionen/Europeiska socialfonden</a:t>
            </a:r>
          </a:p>
        </p:txBody>
      </p:sp>
      <p:pic>
        <p:nvPicPr>
          <p:cNvPr id="8" name="Bildobjekt 7"/>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8010524" y="5926006"/>
            <a:ext cx="1044411" cy="878631"/>
          </a:xfrm>
          <a:prstGeom prst="rect">
            <a:avLst/>
          </a:prstGeom>
        </p:spPr>
      </p:pic>
      <p:sp>
        <p:nvSpPr>
          <p:cNvPr id="9" name="textruta 8"/>
          <p:cNvSpPr txBox="1"/>
          <p:nvPr/>
        </p:nvSpPr>
        <p:spPr>
          <a:xfrm>
            <a:off x="1434114" y="3268062"/>
            <a:ext cx="7315200" cy="584775"/>
          </a:xfrm>
          <a:prstGeom prst="rect">
            <a:avLst/>
          </a:prstGeom>
          <a:noFill/>
        </p:spPr>
        <p:txBody>
          <a:bodyPr wrap="square" rtlCol="0">
            <a:spAutoFit/>
          </a:bodyPr>
          <a:lstStyle/>
          <a:p>
            <a:pPr algn="l">
              <a:spcBef>
                <a:spcPts val="0"/>
              </a:spcBef>
            </a:pPr>
            <a:endParaRPr lang="sv-SE" sz="3200" b="1" dirty="0"/>
          </a:p>
        </p:txBody>
      </p:sp>
      <p:sp>
        <p:nvSpPr>
          <p:cNvPr id="11" name="Rubrik 10"/>
          <p:cNvSpPr>
            <a:spLocks noGrp="1"/>
          </p:cNvSpPr>
          <p:nvPr>
            <p:ph type="ctrTitle"/>
          </p:nvPr>
        </p:nvSpPr>
        <p:spPr>
          <a:xfrm>
            <a:off x="378823" y="1882020"/>
            <a:ext cx="8676112" cy="1470025"/>
          </a:xfrm>
        </p:spPr>
        <p:txBody>
          <a:bodyPr>
            <a:normAutofit fontScale="90000"/>
          </a:bodyPr>
          <a:lstStyle/>
          <a:p>
            <a:pPr algn="ctr"/>
            <a:r>
              <a:rPr lang="sv-SE" dirty="0"/>
              <a:t/>
            </a:r>
            <a:br>
              <a:rPr lang="sv-SE" dirty="0"/>
            </a:br>
            <a:r>
              <a:rPr lang="sv-SE" dirty="0"/>
              <a:t/>
            </a:r>
            <a:br>
              <a:rPr lang="sv-SE" dirty="0"/>
            </a:br>
            <a:r>
              <a:rPr lang="sv-SE" dirty="0" smtClean="0"/>
              <a:t/>
            </a:r>
            <a:br>
              <a:rPr lang="sv-SE" dirty="0" smtClean="0"/>
            </a:br>
            <a:r>
              <a:rPr lang="sv-SE" dirty="0"/>
              <a:t/>
            </a:r>
            <a:br>
              <a:rPr lang="sv-SE" dirty="0"/>
            </a:br>
            <a:r>
              <a:rPr lang="sv-SE" dirty="0" smtClean="0"/>
              <a:t/>
            </a:r>
            <a:br>
              <a:rPr lang="sv-SE" dirty="0" smtClean="0"/>
            </a:br>
            <a:r>
              <a:rPr lang="sv-SE" dirty="0"/>
              <a:t/>
            </a:r>
            <a:br>
              <a:rPr lang="sv-SE" dirty="0"/>
            </a:br>
            <a:endParaRPr lang="sv-SE" dirty="0"/>
          </a:p>
        </p:txBody>
      </p:sp>
      <p:sp>
        <p:nvSpPr>
          <p:cNvPr id="4" name="textruta 3"/>
          <p:cNvSpPr txBox="1"/>
          <p:nvPr/>
        </p:nvSpPr>
        <p:spPr>
          <a:xfrm>
            <a:off x="650474" y="5003764"/>
            <a:ext cx="8166902" cy="1138773"/>
          </a:xfrm>
          <a:prstGeom prst="rect">
            <a:avLst/>
          </a:prstGeom>
          <a:noFill/>
        </p:spPr>
        <p:txBody>
          <a:bodyPr wrap="square" rtlCol="0">
            <a:spAutoFit/>
          </a:bodyPr>
          <a:lstStyle/>
          <a:p>
            <a:pPr>
              <a:spcBef>
                <a:spcPts val="0"/>
              </a:spcBef>
            </a:pPr>
            <a:r>
              <a:rPr lang="sv-SE" sz="3600" dirty="0">
                <a:solidFill>
                  <a:srgbClr val="FF0066"/>
                </a:solidFill>
              </a:rPr>
              <a:t>Välkomna till </a:t>
            </a:r>
            <a:r>
              <a:rPr lang="sv-SE" sz="3600" dirty="0" err="1">
                <a:solidFill>
                  <a:srgbClr val="FF0066"/>
                </a:solidFill>
              </a:rPr>
              <a:t>eHälsalyftet</a:t>
            </a:r>
            <a:r>
              <a:rPr lang="sv-SE" sz="3600" dirty="0">
                <a:solidFill>
                  <a:srgbClr val="FF0066"/>
                </a:solidFill>
              </a:rPr>
              <a:t> </a:t>
            </a:r>
            <a:endParaRPr lang="sv-SE" sz="3600" dirty="0" smtClean="0">
              <a:solidFill>
                <a:srgbClr val="FF0066"/>
              </a:solidFill>
            </a:endParaRPr>
          </a:p>
          <a:p>
            <a:pPr>
              <a:spcBef>
                <a:spcPts val="0"/>
              </a:spcBef>
            </a:pPr>
            <a:endParaRPr lang="sv-SE" sz="3200" dirty="0" smtClean="0"/>
          </a:p>
        </p:txBody>
      </p:sp>
    </p:spTree>
    <p:extLst>
      <p:ext uri="{BB962C8B-B14F-4D97-AF65-F5344CB8AC3E}">
        <p14:creationId xmlns:p14="http://schemas.microsoft.com/office/powerpoint/2010/main" val="88860276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1"/>
          <p:cNvSpPr>
            <a:spLocks noGrp="1"/>
          </p:cNvSpPr>
          <p:nvPr>
            <p:ph type="title"/>
          </p:nvPr>
        </p:nvSpPr>
        <p:spPr/>
        <p:txBody>
          <a:bodyPr>
            <a:normAutofit/>
          </a:bodyPr>
          <a:lstStyle/>
          <a:p>
            <a:pPr algn="ctr"/>
            <a:r>
              <a:rPr lang="sv-SE" sz="2000" b="1" dirty="0" smtClean="0">
                <a:solidFill>
                  <a:srgbClr val="FF0066"/>
                </a:solidFill>
              </a:rPr>
              <a:t>Dialogfrågor</a:t>
            </a:r>
            <a:endParaRPr lang="sv-SE" sz="2000" b="1" dirty="0">
              <a:solidFill>
                <a:srgbClr val="FF0066"/>
              </a:solidFill>
            </a:endParaRPr>
          </a:p>
        </p:txBody>
      </p:sp>
      <p:grpSp>
        <p:nvGrpSpPr>
          <p:cNvPr id="4" name="Grupp 3"/>
          <p:cNvGrpSpPr/>
          <p:nvPr/>
        </p:nvGrpSpPr>
        <p:grpSpPr>
          <a:xfrm>
            <a:off x="1087398" y="2446648"/>
            <a:ext cx="2193734" cy="2180918"/>
            <a:chOff x="3082652" y="3789040"/>
            <a:chExt cx="2857500" cy="2592288"/>
          </a:xfrm>
        </p:grpSpPr>
        <p:pic>
          <p:nvPicPr>
            <p:cNvPr id="6" name="Picture 6" descr="https://s.evbuc.com/https_proxy?url=http%3A%2F%2Fwww.trinitybiblechurch.us%2Fwp-content%2Fuploads%2Fgroup_meeting_trim-300x198.png&amp;sig=ADR2i78CEh1i2IUT89-1EjA5q1dI8_xyrQ"/>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82652" y="4495378"/>
              <a:ext cx="2857500" cy="188595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54127" y="3789040"/>
              <a:ext cx="2114550" cy="790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8" name="Tankebubbla: moln 19"/>
          <p:cNvSpPr/>
          <p:nvPr/>
        </p:nvSpPr>
        <p:spPr bwMode="auto">
          <a:xfrm>
            <a:off x="4705513" y="1810188"/>
            <a:ext cx="3227525" cy="1938037"/>
          </a:xfrm>
          <a:prstGeom prst="cloudCallout">
            <a:avLst>
              <a:gd name="adj1" fmla="val -87321"/>
              <a:gd name="adj2" fmla="val 32825"/>
            </a:avLst>
          </a:prstGeom>
          <a:solidFill>
            <a:schemeClr val="bg1"/>
          </a:solidFill>
          <a:ln w="9525" cap="flat" cmpd="sng" algn="ctr">
            <a:solidFill>
              <a:srgbClr val="003468"/>
            </a:solidFill>
            <a:prstDash val="solid"/>
            <a:round/>
            <a:headEnd type="none" w="med" len="med"/>
            <a:tailEnd type="none" w="med" len="med"/>
          </a:ln>
          <a:effectLst/>
        </p:spPr>
        <p:txBody>
          <a:bodyPr vert="horz" wrap="square" lIns="68580" tIns="34290" rIns="68580" bIns="34290" numCol="1" rtlCol="0" anchor="ctr" anchorCtr="0" compatLnSpc="1">
            <a:prstTxWarp prst="textNoShape">
              <a:avLst/>
            </a:prstTxWarp>
            <a:noAutofit/>
          </a:bodyPr>
          <a:lstStyle/>
          <a:p>
            <a:pPr algn="ctr"/>
            <a:r>
              <a:rPr lang="sv-SE" sz="1350" i="1" dirty="0" smtClean="0">
                <a:latin typeface="Verdana" panose="020B0604030504040204" pitchFamily="34" charset="0"/>
                <a:ea typeface="Verdana" panose="020B0604030504040204" pitchFamily="34" charset="0"/>
                <a:cs typeface="Verdana" panose="020B0604030504040204" pitchFamily="34" charset="0"/>
              </a:rPr>
              <a:t>Vad kan dessa befolknings- förändringar innebära för oss i vår verksamhet?</a:t>
            </a:r>
          </a:p>
        </p:txBody>
      </p:sp>
      <p:sp>
        <p:nvSpPr>
          <p:cNvPr id="9" name="Tankebubbla: moln 19"/>
          <p:cNvSpPr/>
          <p:nvPr/>
        </p:nvSpPr>
        <p:spPr bwMode="auto">
          <a:xfrm>
            <a:off x="3829554" y="3994307"/>
            <a:ext cx="3956702" cy="1938037"/>
          </a:xfrm>
          <a:prstGeom prst="cloudCallout">
            <a:avLst>
              <a:gd name="adj1" fmla="val -60434"/>
              <a:gd name="adj2" fmla="val -50815"/>
            </a:avLst>
          </a:prstGeom>
          <a:solidFill>
            <a:schemeClr val="bg1"/>
          </a:solidFill>
          <a:ln w="9525" cap="flat" cmpd="sng" algn="ctr">
            <a:solidFill>
              <a:srgbClr val="003468"/>
            </a:solidFill>
            <a:prstDash val="solid"/>
            <a:round/>
            <a:headEnd type="none" w="med" len="med"/>
            <a:tailEnd type="none" w="med" len="med"/>
          </a:ln>
          <a:effectLst/>
        </p:spPr>
        <p:txBody>
          <a:bodyPr vert="horz" wrap="square" lIns="68580" tIns="34290" rIns="68580" bIns="34290" numCol="1" rtlCol="0" anchor="ctr" anchorCtr="0" compatLnSpc="1">
            <a:prstTxWarp prst="textNoShape">
              <a:avLst/>
            </a:prstTxWarp>
            <a:noAutofit/>
          </a:bodyPr>
          <a:lstStyle/>
          <a:p>
            <a:pPr algn="ctr"/>
            <a:r>
              <a:rPr lang="sv-SE" sz="1350" i="1" dirty="0" smtClean="0">
                <a:ea typeface="Verdana" panose="020B0604030504040204" pitchFamily="34" charset="0"/>
                <a:cs typeface="Verdana" panose="020B0604030504040204" pitchFamily="34" charset="0"/>
              </a:rPr>
              <a:t>Hur påverkar detta behovet av digitala tjänster i vår verksamhet?</a:t>
            </a:r>
            <a:endParaRPr lang="sv-SE" sz="1350" i="1"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31657969"/>
      </p:ext>
    </p:extLst>
  </p:cSld>
  <p:clrMapOvr>
    <a:masterClrMapping/>
  </p:clrMapOvr>
  <mc:AlternateContent xmlns:mc="http://schemas.openxmlformats.org/markup-compatibility/2006" xmlns:p14="http://schemas.microsoft.com/office/powerpoint/2010/main">
    <mc:Choice Requires="p14">
      <p:transition spd="slow" p14:dur="1500" advClick="0" advTm="10000">
        <p:split orient="vert"/>
      </p:transition>
    </mc:Choice>
    <mc:Fallback xmlns="">
      <p:transition spd="slow" advClick="0" advTm="1000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9"/>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Bildobjekt 16"/>
          <p:cNvPicPr>
            <a:picLocks noChangeAspect="1"/>
          </p:cNvPicPr>
          <p:nvPr/>
        </p:nvPicPr>
        <p:blipFill>
          <a:blip r:embed="rId3"/>
          <a:stretch>
            <a:fillRect/>
          </a:stretch>
        </p:blipFill>
        <p:spPr>
          <a:xfrm>
            <a:off x="5071218" y="722439"/>
            <a:ext cx="4090374" cy="6135561"/>
          </a:xfrm>
          <a:prstGeom prst="rect">
            <a:avLst/>
          </a:prstGeom>
        </p:spPr>
      </p:pic>
      <p:sp>
        <p:nvSpPr>
          <p:cNvPr id="12" name="Rektangel 11"/>
          <p:cNvSpPr/>
          <p:nvPr/>
        </p:nvSpPr>
        <p:spPr bwMode="auto">
          <a:xfrm>
            <a:off x="5084618" y="706582"/>
            <a:ext cx="4076974" cy="6181483"/>
          </a:xfrm>
          <a:prstGeom prst="rect">
            <a:avLst/>
          </a:prstGeom>
          <a:solidFill>
            <a:srgbClr val="F2F2F2">
              <a:alpha val="81176"/>
            </a:srgbClr>
          </a:solidFill>
          <a:ln w="12700" cap="flat" cmpd="sng" algn="ctr">
            <a:noFill/>
            <a:prstDash val="solid"/>
            <a:round/>
            <a:headEnd type="none" w="med" len="med"/>
            <a:tailEnd type="none" w="med" len="med"/>
          </a:ln>
          <a:effectLst/>
        </p:spPr>
        <p:txBody>
          <a:bodyPr vert="horz" wrap="square" lIns="81000" tIns="0" rIns="81000" bIns="0" numCol="1" rtlCol="0" anchor="ctr" anchorCtr="0" compatLnSpc="1">
            <a:prstTxWarp prst="textNoShape">
              <a:avLst/>
            </a:prstTxWarp>
          </a:bodyPr>
          <a:lstStyle/>
          <a:p>
            <a:pPr defTabSz="685800" eaLnBrk="1" hangingPunct="1"/>
            <a:endParaRPr lang="en-US" sz="750" b="1" kern="0" dirty="0">
              <a:solidFill>
                <a:sysClr val="windowText" lastClr="000000"/>
              </a:solidFill>
              <a:latin typeface="Arial" panose="020B0604020202020204" pitchFamily="34" charset="0"/>
              <a:cs typeface="Arial" panose="020B0604020202020204" pitchFamily="34" charset="0"/>
            </a:endParaRPr>
          </a:p>
        </p:txBody>
      </p:sp>
      <p:sp>
        <p:nvSpPr>
          <p:cNvPr id="2" name="Rubrik 1"/>
          <p:cNvSpPr>
            <a:spLocks noGrp="1"/>
          </p:cNvSpPr>
          <p:nvPr>
            <p:ph type="title" idx="4294967295"/>
          </p:nvPr>
        </p:nvSpPr>
        <p:spPr>
          <a:xfrm>
            <a:off x="624954" y="867387"/>
            <a:ext cx="8229600" cy="487928"/>
          </a:xfrm>
        </p:spPr>
        <p:txBody>
          <a:bodyPr>
            <a:normAutofit/>
          </a:bodyPr>
          <a:lstStyle/>
          <a:p>
            <a:r>
              <a:rPr lang="sv-SE" sz="2000" b="1" dirty="0" smtClean="0">
                <a:solidFill>
                  <a:srgbClr val="FF0066"/>
                </a:solidFill>
              </a:rPr>
              <a:t>Filippa 31 år</a:t>
            </a:r>
            <a:endParaRPr lang="sv-SE" sz="2000" b="1" dirty="0">
              <a:solidFill>
                <a:srgbClr val="FF0066"/>
              </a:solidFill>
            </a:endParaRPr>
          </a:p>
        </p:txBody>
      </p:sp>
      <p:sp>
        <p:nvSpPr>
          <p:cNvPr id="29" name="textruta 28"/>
          <p:cNvSpPr txBox="1"/>
          <p:nvPr/>
        </p:nvSpPr>
        <p:spPr>
          <a:xfrm>
            <a:off x="3668891" y="6635277"/>
            <a:ext cx="4341633" cy="215444"/>
          </a:xfrm>
          <a:prstGeom prst="rect">
            <a:avLst/>
          </a:prstGeom>
          <a:noFill/>
        </p:spPr>
        <p:txBody>
          <a:bodyPr wrap="square" rtlCol="0">
            <a:spAutoFit/>
          </a:bodyPr>
          <a:lstStyle/>
          <a:p>
            <a:pPr algn="r"/>
            <a:r>
              <a:rPr lang="sv-SE" sz="800" dirty="0" smtClean="0">
                <a:solidFill>
                  <a:srgbClr val="000000"/>
                </a:solidFill>
              </a:rPr>
              <a:t>Detta projektet medfinansieras av Europeiska unionen/Europeiska socialfonden</a:t>
            </a:r>
            <a:endParaRPr lang="sv-SE" sz="800" dirty="0">
              <a:solidFill>
                <a:srgbClr val="000000"/>
              </a:solidFill>
            </a:endParaRPr>
          </a:p>
        </p:txBody>
      </p:sp>
      <p:pic>
        <p:nvPicPr>
          <p:cNvPr id="31" name="Bildobjekt 3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10524" y="5926006"/>
            <a:ext cx="1044411" cy="878631"/>
          </a:xfrm>
          <a:prstGeom prst="rect">
            <a:avLst/>
          </a:prstGeom>
        </p:spPr>
      </p:pic>
      <p:sp>
        <p:nvSpPr>
          <p:cNvPr id="3" name="textruta 2"/>
          <p:cNvSpPr txBox="1"/>
          <p:nvPr/>
        </p:nvSpPr>
        <p:spPr>
          <a:xfrm>
            <a:off x="583764" y="1763163"/>
            <a:ext cx="4550818" cy="3216265"/>
          </a:xfrm>
          <a:prstGeom prst="rect">
            <a:avLst/>
          </a:prstGeom>
          <a:noFill/>
        </p:spPr>
        <p:txBody>
          <a:bodyPr wrap="square" rtlCol="0">
            <a:spAutoFit/>
          </a:bodyPr>
          <a:lstStyle/>
          <a:p>
            <a:pPr algn="l"/>
            <a:r>
              <a:rPr lang="sv-SE" sz="1400" dirty="0" smtClean="0"/>
              <a:t>Filippa har epilepsi och är gravid </a:t>
            </a:r>
          </a:p>
          <a:p>
            <a:pPr algn="l"/>
            <a:r>
              <a:rPr lang="sv-SE" sz="1400" dirty="0" smtClean="0"/>
              <a:t>Hon har det ofta besvärligt med många vårdkontakter. </a:t>
            </a:r>
            <a:endParaRPr lang="sv-SE" sz="1400" dirty="0"/>
          </a:p>
          <a:p>
            <a:pPr algn="l"/>
            <a:r>
              <a:rPr lang="sv-SE" sz="1400" dirty="0" smtClean="0"/>
              <a:t>Filippas behov</a:t>
            </a:r>
            <a:r>
              <a:rPr lang="sv-SE" sz="1400" dirty="0"/>
              <a:t>:</a:t>
            </a:r>
          </a:p>
          <a:p>
            <a:pPr marL="214313" indent="-214313" algn="l">
              <a:buFont typeface="Arial" panose="020B0604020202020204" pitchFamily="34" charset="0"/>
              <a:buChar char="•"/>
            </a:pPr>
            <a:r>
              <a:rPr lang="sv-SE" sz="1400" dirty="0"/>
              <a:t>Trygghet och god </a:t>
            </a:r>
            <a:r>
              <a:rPr lang="sv-SE" sz="1400" dirty="0" smtClean="0"/>
              <a:t>hälsa som gravid</a:t>
            </a:r>
            <a:endParaRPr lang="sv-SE" sz="1400" dirty="0"/>
          </a:p>
          <a:p>
            <a:pPr marL="214313" indent="-214313" algn="l">
              <a:buFont typeface="Arial" panose="020B0604020202020204" pitchFamily="34" charset="0"/>
              <a:buChar char="•"/>
            </a:pPr>
            <a:r>
              <a:rPr lang="sv-SE" sz="1400" dirty="0"/>
              <a:t>Samordning </a:t>
            </a:r>
            <a:r>
              <a:rPr lang="sv-SE" sz="1400" dirty="0" smtClean="0"/>
              <a:t>av olika vårdinstanser</a:t>
            </a:r>
            <a:endParaRPr lang="sv-SE" sz="1400" dirty="0"/>
          </a:p>
          <a:p>
            <a:pPr marL="214313" indent="-214313" algn="l">
              <a:buFont typeface="Arial" panose="020B0604020202020204" pitchFamily="34" charset="0"/>
              <a:buChar char="•"/>
            </a:pPr>
            <a:r>
              <a:rPr lang="sv-SE" sz="1400" dirty="0"/>
              <a:t>Slippa akuta </a:t>
            </a:r>
            <a:r>
              <a:rPr lang="sv-SE" sz="1400" dirty="0" smtClean="0"/>
              <a:t>besök på förlossningen</a:t>
            </a:r>
          </a:p>
          <a:p>
            <a:pPr marL="557213" lvl="1" indent="-214313" algn="l">
              <a:buFont typeface="Courier New" panose="02070309020205020404" pitchFamily="49" charset="0"/>
              <a:buChar char="o"/>
            </a:pPr>
            <a:r>
              <a:rPr lang="sv-SE" sz="1400" dirty="0"/>
              <a:t>God kännedom om </a:t>
            </a:r>
            <a:r>
              <a:rPr lang="sv-SE" sz="1400" dirty="0" smtClean="0"/>
              <a:t>sin graviditet och sin  sjukdom</a:t>
            </a:r>
          </a:p>
          <a:p>
            <a:pPr marL="557213" lvl="1" indent="-214313" algn="l">
              <a:buFont typeface="Courier New" panose="02070309020205020404" pitchFamily="49" charset="0"/>
              <a:buChar char="o"/>
            </a:pPr>
            <a:r>
              <a:rPr lang="sv-SE" sz="1400" dirty="0" smtClean="0"/>
              <a:t>Trygg </a:t>
            </a:r>
            <a:r>
              <a:rPr lang="sv-SE" sz="1400" dirty="0"/>
              <a:t>och stabil sjukvårdskontakt, t ex </a:t>
            </a:r>
            <a:r>
              <a:rPr lang="sv-SE" sz="1400" dirty="0" smtClean="0"/>
              <a:t>PAB, </a:t>
            </a:r>
            <a:r>
              <a:rPr lang="sv-SE" sz="1400" dirty="0"/>
              <a:t>som kan </a:t>
            </a:r>
            <a:r>
              <a:rPr lang="sv-SE" sz="1400" dirty="0" smtClean="0"/>
              <a:t>stödja</a:t>
            </a:r>
            <a:endParaRPr lang="sv-SE" sz="1400" dirty="0"/>
          </a:p>
        </p:txBody>
      </p:sp>
      <p:grpSp>
        <p:nvGrpSpPr>
          <p:cNvPr id="39" name="Grupp 38"/>
          <p:cNvGrpSpPr/>
          <p:nvPr/>
        </p:nvGrpSpPr>
        <p:grpSpPr>
          <a:xfrm>
            <a:off x="5110868" y="1121181"/>
            <a:ext cx="3709055" cy="4712982"/>
            <a:chOff x="5110868" y="1121181"/>
            <a:chExt cx="3709055" cy="4712982"/>
          </a:xfrm>
        </p:grpSpPr>
        <p:grpSp>
          <p:nvGrpSpPr>
            <p:cNvPr id="15" name="Grupp 14"/>
            <p:cNvGrpSpPr/>
            <p:nvPr/>
          </p:nvGrpSpPr>
          <p:grpSpPr>
            <a:xfrm>
              <a:off x="5110868" y="1121181"/>
              <a:ext cx="3709055" cy="4712982"/>
              <a:chOff x="5110868" y="1121181"/>
              <a:chExt cx="3709055" cy="4712982"/>
            </a:xfrm>
          </p:grpSpPr>
          <p:grpSp>
            <p:nvGrpSpPr>
              <p:cNvPr id="14" name="Grupp 13"/>
              <p:cNvGrpSpPr/>
              <p:nvPr/>
            </p:nvGrpSpPr>
            <p:grpSpPr>
              <a:xfrm>
                <a:off x="5110868" y="2064586"/>
                <a:ext cx="3709055" cy="3769577"/>
                <a:chOff x="6985684" y="1491204"/>
                <a:chExt cx="5043525" cy="5052709"/>
              </a:xfrm>
              <a:solidFill>
                <a:srgbClr val="BFBFBF">
                  <a:alpha val="74118"/>
                </a:srgbClr>
              </a:solidFill>
            </p:grpSpPr>
            <p:sp>
              <p:nvSpPr>
                <p:cNvPr id="4" name="Rektangel med rundade hörn 3"/>
                <p:cNvSpPr/>
                <p:nvPr/>
              </p:nvSpPr>
              <p:spPr>
                <a:xfrm>
                  <a:off x="7775394" y="1491204"/>
                  <a:ext cx="1673408" cy="969817"/>
                </a:xfrm>
                <a:prstGeom prst="roundRect">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050" dirty="0" smtClean="0">
                      <a:solidFill>
                        <a:schemeClr val="tx1"/>
                      </a:solidFill>
                    </a:rPr>
                    <a:t>BMM</a:t>
                  </a:r>
                  <a:endParaRPr lang="sv-SE" sz="1050" dirty="0">
                    <a:solidFill>
                      <a:schemeClr val="tx1"/>
                    </a:solidFill>
                  </a:endParaRPr>
                </a:p>
              </p:txBody>
            </p:sp>
            <p:sp>
              <p:nvSpPr>
                <p:cNvPr id="5" name="Rektangel med rundade hörn 4"/>
                <p:cNvSpPr/>
                <p:nvPr/>
              </p:nvSpPr>
              <p:spPr>
                <a:xfrm>
                  <a:off x="10124209" y="2915784"/>
                  <a:ext cx="1905000" cy="628360"/>
                </a:xfrm>
                <a:prstGeom prst="roundRect">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050" dirty="0" smtClean="0">
                      <a:solidFill>
                        <a:schemeClr val="tx1"/>
                      </a:solidFill>
                    </a:rPr>
                    <a:t>Specialist-</a:t>
                  </a:r>
                </a:p>
                <a:p>
                  <a:pPr algn="ctr"/>
                  <a:r>
                    <a:rPr lang="sv-SE" sz="1050" dirty="0" smtClean="0">
                      <a:solidFill>
                        <a:schemeClr val="tx1"/>
                      </a:solidFill>
                    </a:rPr>
                    <a:t>mödravård</a:t>
                  </a:r>
                  <a:endParaRPr lang="sv-SE" sz="1050" dirty="0">
                    <a:solidFill>
                      <a:schemeClr val="tx1"/>
                    </a:solidFill>
                  </a:endParaRPr>
                </a:p>
              </p:txBody>
            </p:sp>
            <p:sp>
              <p:nvSpPr>
                <p:cNvPr id="6" name="Rektangel med rundade hörn 5"/>
                <p:cNvSpPr/>
                <p:nvPr/>
              </p:nvSpPr>
              <p:spPr>
                <a:xfrm>
                  <a:off x="9118023" y="3805194"/>
                  <a:ext cx="2261754" cy="655700"/>
                </a:xfrm>
                <a:prstGeom prst="roundRect">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050" dirty="0" smtClean="0">
                      <a:solidFill>
                        <a:schemeClr val="tx1"/>
                      </a:solidFill>
                    </a:rPr>
                    <a:t>BB</a:t>
                  </a:r>
                  <a:endParaRPr lang="sv-SE" sz="1050" dirty="0">
                    <a:solidFill>
                      <a:schemeClr val="tx1"/>
                    </a:solidFill>
                  </a:endParaRPr>
                </a:p>
              </p:txBody>
            </p:sp>
            <p:sp>
              <p:nvSpPr>
                <p:cNvPr id="7" name="Rektangel med rundade hörn 6"/>
                <p:cNvSpPr/>
                <p:nvPr/>
              </p:nvSpPr>
              <p:spPr>
                <a:xfrm>
                  <a:off x="6985684" y="5358803"/>
                  <a:ext cx="1579418" cy="785731"/>
                </a:xfrm>
                <a:prstGeom prst="roundRect">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050" dirty="0" smtClean="0">
                      <a:solidFill>
                        <a:schemeClr val="tx1"/>
                      </a:solidFill>
                    </a:rPr>
                    <a:t>Laboratorier</a:t>
                  </a:r>
                  <a:endParaRPr lang="sv-SE" sz="1050" dirty="0">
                    <a:solidFill>
                      <a:schemeClr val="tx1"/>
                    </a:solidFill>
                  </a:endParaRPr>
                </a:p>
              </p:txBody>
            </p:sp>
            <p:sp>
              <p:nvSpPr>
                <p:cNvPr id="8" name="Rektangel med rundade hörn 7"/>
                <p:cNvSpPr/>
                <p:nvPr/>
              </p:nvSpPr>
              <p:spPr>
                <a:xfrm>
                  <a:off x="9893171" y="4922342"/>
                  <a:ext cx="1579418" cy="720436"/>
                </a:xfrm>
                <a:prstGeom prst="roundRect">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050" dirty="0" smtClean="0">
                      <a:solidFill>
                        <a:schemeClr val="tx1"/>
                      </a:solidFill>
                    </a:rPr>
                    <a:t>Fysioterapeut</a:t>
                  </a:r>
                  <a:endParaRPr lang="sv-SE" sz="1050" dirty="0">
                    <a:solidFill>
                      <a:schemeClr val="tx1"/>
                    </a:solidFill>
                  </a:endParaRPr>
                </a:p>
              </p:txBody>
            </p:sp>
            <p:sp>
              <p:nvSpPr>
                <p:cNvPr id="9" name="Rektangel med rundade hörn 8"/>
                <p:cNvSpPr/>
                <p:nvPr/>
              </p:nvSpPr>
              <p:spPr>
                <a:xfrm>
                  <a:off x="7389433" y="2833306"/>
                  <a:ext cx="2022763" cy="793317"/>
                </a:xfrm>
                <a:prstGeom prst="roundRect">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050" dirty="0" smtClean="0">
                      <a:solidFill>
                        <a:schemeClr val="tx1"/>
                      </a:solidFill>
                    </a:rPr>
                    <a:t>Antenatalen</a:t>
                  </a:r>
                  <a:endParaRPr lang="sv-SE" sz="1050" dirty="0">
                    <a:solidFill>
                      <a:schemeClr val="tx1"/>
                    </a:solidFill>
                  </a:endParaRPr>
                </a:p>
              </p:txBody>
            </p:sp>
            <p:sp>
              <p:nvSpPr>
                <p:cNvPr id="10" name="Rektangel med rundade hörn 9"/>
                <p:cNvSpPr/>
                <p:nvPr/>
              </p:nvSpPr>
              <p:spPr>
                <a:xfrm>
                  <a:off x="7079673" y="4067276"/>
                  <a:ext cx="1579418" cy="969818"/>
                </a:xfrm>
                <a:prstGeom prst="roundRect">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050" dirty="0">
                      <a:solidFill>
                        <a:schemeClr val="tx1"/>
                      </a:solidFill>
                    </a:rPr>
                    <a:t>Vårdcentral</a:t>
                  </a:r>
                </a:p>
              </p:txBody>
            </p:sp>
            <p:sp>
              <p:nvSpPr>
                <p:cNvPr id="11" name="Rektangel med rundade hörn 10"/>
                <p:cNvSpPr/>
                <p:nvPr/>
              </p:nvSpPr>
              <p:spPr>
                <a:xfrm>
                  <a:off x="10124209" y="1520938"/>
                  <a:ext cx="1579418" cy="969818"/>
                </a:xfrm>
                <a:prstGeom prst="roundRect">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050" dirty="0" smtClean="0">
                      <a:solidFill>
                        <a:schemeClr val="tx1"/>
                      </a:solidFill>
                    </a:rPr>
                    <a:t>Ultraljuds-mottagning</a:t>
                  </a:r>
                  <a:endParaRPr lang="sv-SE" sz="1050" dirty="0">
                    <a:solidFill>
                      <a:schemeClr val="tx1"/>
                    </a:solidFill>
                  </a:endParaRPr>
                </a:p>
              </p:txBody>
            </p:sp>
            <p:cxnSp>
              <p:nvCxnSpPr>
                <p:cNvPr id="13" name="Rak koppling 12"/>
                <p:cNvCxnSpPr>
                  <a:stCxn id="4" idx="3"/>
                  <a:endCxn id="11" idx="1"/>
                </p:cNvCxnSpPr>
                <p:nvPr/>
              </p:nvCxnSpPr>
              <p:spPr>
                <a:xfrm>
                  <a:off x="9448802" y="1976113"/>
                  <a:ext cx="675406" cy="29734"/>
                </a:xfrm>
                <a:prstGeom prst="line">
                  <a:avLst/>
                </a:prstGeom>
                <a:grpFill/>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6" name="Rektangel med rundade hörn 15"/>
                <p:cNvSpPr/>
                <p:nvPr/>
              </p:nvSpPr>
              <p:spPr>
                <a:xfrm>
                  <a:off x="8825346" y="5763653"/>
                  <a:ext cx="1579418" cy="780260"/>
                </a:xfrm>
                <a:prstGeom prst="roundRect">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050" dirty="0" smtClean="0">
                      <a:solidFill>
                        <a:schemeClr val="tx1"/>
                      </a:solidFill>
                    </a:rPr>
                    <a:t>Förlossning</a:t>
                  </a:r>
                  <a:endParaRPr lang="sv-SE" sz="1050" dirty="0">
                    <a:solidFill>
                      <a:schemeClr val="tx1"/>
                    </a:solidFill>
                  </a:endParaRPr>
                </a:p>
              </p:txBody>
            </p:sp>
            <p:cxnSp>
              <p:nvCxnSpPr>
                <p:cNvPr id="18" name="Rak koppling 17"/>
                <p:cNvCxnSpPr>
                  <a:stCxn id="9" idx="2"/>
                  <a:endCxn id="16" idx="0"/>
                </p:cNvCxnSpPr>
                <p:nvPr/>
              </p:nvCxnSpPr>
              <p:spPr>
                <a:xfrm>
                  <a:off x="8400815" y="3626623"/>
                  <a:ext cx="1214240" cy="2137030"/>
                </a:xfrm>
                <a:prstGeom prst="line">
                  <a:avLst/>
                </a:prstGeom>
                <a:grpFill/>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0" name="Rak koppling 19"/>
                <p:cNvCxnSpPr>
                  <a:stCxn id="10" idx="0"/>
                  <a:endCxn id="9" idx="2"/>
                </p:cNvCxnSpPr>
                <p:nvPr/>
              </p:nvCxnSpPr>
              <p:spPr>
                <a:xfrm flipV="1">
                  <a:off x="7869382" y="3626623"/>
                  <a:ext cx="531433" cy="440653"/>
                </a:xfrm>
                <a:prstGeom prst="line">
                  <a:avLst/>
                </a:prstGeom>
                <a:grpFill/>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2" name="Rak koppling 21"/>
                <p:cNvCxnSpPr>
                  <a:stCxn id="10" idx="2"/>
                  <a:endCxn id="7" idx="0"/>
                </p:cNvCxnSpPr>
                <p:nvPr/>
              </p:nvCxnSpPr>
              <p:spPr>
                <a:xfrm flipH="1">
                  <a:off x="7775393" y="5037094"/>
                  <a:ext cx="93989" cy="321709"/>
                </a:xfrm>
                <a:prstGeom prst="line">
                  <a:avLst/>
                </a:prstGeom>
                <a:grpFill/>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4" name="Rak koppling 23"/>
                <p:cNvCxnSpPr>
                  <a:stCxn id="7" idx="3"/>
                  <a:endCxn id="8" idx="1"/>
                </p:cNvCxnSpPr>
                <p:nvPr/>
              </p:nvCxnSpPr>
              <p:spPr>
                <a:xfrm flipV="1">
                  <a:off x="8565102" y="5282560"/>
                  <a:ext cx="1328069" cy="469109"/>
                </a:xfrm>
                <a:prstGeom prst="line">
                  <a:avLst/>
                </a:prstGeom>
                <a:grpFill/>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6" name="Rak koppling 25"/>
                <p:cNvCxnSpPr>
                  <a:stCxn id="9" idx="3"/>
                  <a:endCxn id="6" idx="0"/>
                </p:cNvCxnSpPr>
                <p:nvPr/>
              </p:nvCxnSpPr>
              <p:spPr>
                <a:xfrm>
                  <a:off x="9412196" y="3229965"/>
                  <a:ext cx="836704" cy="575229"/>
                </a:xfrm>
                <a:prstGeom prst="line">
                  <a:avLst/>
                </a:prstGeom>
                <a:grpFill/>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8" name="Rak koppling 27"/>
                <p:cNvCxnSpPr>
                  <a:stCxn id="4" idx="2"/>
                  <a:endCxn id="5" idx="0"/>
                </p:cNvCxnSpPr>
                <p:nvPr/>
              </p:nvCxnSpPr>
              <p:spPr>
                <a:xfrm>
                  <a:off x="8612098" y="2461021"/>
                  <a:ext cx="2464611" cy="454763"/>
                </a:xfrm>
                <a:prstGeom prst="line">
                  <a:avLst/>
                </a:prstGeom>
                <a:grpFill/>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0" name="Rak koppling 29"/>
                <p:cNvCxnSpPr>
                  <a:stCxn id="5" idx="1"/>
                  <a:endCxn id="9" idx="3"/>
                </p:cNvCxnSpPr>
                <p:nvPr/>
              </p:nvCxnSpPr>
              <p:spPr>
                <a:xfrm flipH="1">
                  <a:off x="9412196" y="3229964"/>
                  <a:ext cx="712013" cy="1"/>
                </a:xfrm>
                <a:prstGeom prst="line">
                  <a:avLst/>
                </a:prstGeom>
                <a:grpFill/>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2" name="Rak koppling 31"/>
                <p:cNvCxnSpPr>
                  <a:stCxn id="5" idx="2"/>
                  <a:endCxn id="6" idx="0"/>
                </p:cNvCxnSpPr>
                <p:nvPr/>
              </p:nvCxnSpPr>
              <p:spPr>
                <a:xfrm flipH="1">
                  <a:off x="10248900" y="3544144"/>
                  <a:ext cx="827809" cy="261050"/>
                </a:xfrm>
                <a:prstGeom prst="line">
                  <a:avLst/>
                </a:prstGeom>
                <a:grpFill/>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1" name="Rak koppling 40"/>
                <p:cNvCxnSpPr>
                  <a:stCxn id="8" idx="0"/>
                  <a:endCxn id="5" idx="2"/>
                </p:cNvCxnSpPr>
                <p:nvPr/>
              </p:nvCxnSpPr>
              <p:spPr>
                <a:xfrm flipV="1">
                  <a:off x="10682880" y="3544144"/>
                  <a:ext cx="393829" cy="1378198"/>
                </a:xfrm>
                <a:prstGeom prst="line">
                  <a:avLst/>
                </a:prstGeom>
                <a:grpFill/>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sp>
            <p:nvSpPr>
              <p:cNvPr id="33" name="Rektangel med rundade hörn 32"/>
              <p:cNvSpPr/>
              <p:nvPr/>
            </p:nvSpPr>
            <p:spPr>
              <a:xfrm>
                <a:off x="5691627" y="1121181"/>
                <a:ext cx="1203720" cy="749821"/>
              </a:xfrm>
              <a:prstGeom prst="roundRect">
                <a:avLst/>
              </a:prstGeom>
              <a:solidFill>
                <a:srgbClr val="BFBFBF">
                  <a:alpha val="74118"/>
                </a:srgb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v-SE" sz="1050" dirty="0">
                    <a:solidFill>
                      <a:schemeClr val="tx1"/>
                    </a:solidFill>
                  </a:rPr>
                  <a:t>Neurolog-</a:t>
                </a:r>
              </a:p>
              <a:p>
                <a:r>
                  <a:rPr lang="sv-SE" sz="1050" dirty="0">
                    <a:solidFill>
                      <a:schemeClr val="tx1"/>
                    </a:solidFill>
                  </a:rPr>
                  <a:t>mott.</a:t>
                </a:r>
              </a:p>
            </p:txBody>
          </p:sp>
        </p:grpSp>
        <p:cxnSp>
          <p:nvCxnSpPr>
            <p:cNvPr id="34" name="Rak koppling 33"/>
            <p:cNvCxnSpPr>
              <a:stCxn id="33" idx="2"/>
            </p:cNvCxnSpPr>
            <p:nvPr/>
          </p:nvCxnSpPr>
          <p:spPr>
            <a:xfrm>
              <a:off x="6293487" y="1871002"/>
              <a:ext cx="0" cy="174455"/>
            </a:xfrm>
            <a:prstGeom prst="line">
              <a:avLst/>
            </a:prstGeom>
            <a:solidFill>
              <a:srgbClr val="BFBFBF">
                <a:alpha val="74118"/>
              </a:srgbClr>
            </a:solidFill>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5" name="Rak koppling 34"/>
            <p:cNvCxnSpPr/>
            <p:nvPr/>
          </p:nvCxnSpPr>
          <p:spPr>
            <a:xfrm>
              <a:off x="6862763" y="1852612"/>
              <a:ext cx="674825" cy="1265256"/>
            </a:xfrm>
            <a:prstGeom prst="line">
              <a:avLst/>
            </a:prstGeom>
            <a:solidFill>
              <a:srgbClr val="BFBFBF">
                <a:alpha val="74118"/>
              </a:srgbClr>
            </a:solidFill>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200082722"/>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594360" y="644017"/>
            <a:ext cx="8046720" cy="718439"/>
          </a:xfrm>
        </p:spPr>
        <p:txBody>
          <a:bodyPr>
            <a:normAutofit/>
          </a:bodyPr>
          <a:lstStyle/>
          <a:p>
            <a:pPr algn="ctr"/>
            <a:r>
              <a:rPr lang="sv-SE" sz="2000" b="1" dirty="0" smtClean="0">
                <a:solidFill>
                  <a:srgbClr val="FF0066"/>
                </a:solidFill>
              </a:rPr>
              <a:t>Innovationslandstingsrådet </a:t>
            </a:r>
            <a:br>
              <a:rPr lang="sv-SE" sz="2000" b="1" dirty="0" smtClean="0">
                <a:solidFill>
                  <a:srgbClr val="FF0066"/>
                </a:solidFill>
              </a:rPr>
            </a:br>
            <a:r>
              <a:rPr lang="sv-SE" sz="2000" b="1" dirty="0" smtClean="0">
                <a:solidFill>
                  <a:srgbClr val="FF0066"/>
                </a:solidFill>
                <a:hlinkClick r:id="rId4"/>
              </a:rPr>
              <a:t>Daniel Forslund </a:t>
            </a:r>
            <a:r>
              <a:rPr lang="sv-SE" sz="2000" b="1" dirty="0" smtClean="0">
                <a:solidFill>
                  <a:srgbClr val="FF0066"/>
                </a:solidFill>
              </a:rPr>
              <a:t>talar om digitalisering</a:t>
            </a:r>
            <a:endParaRPr lang="sv-SE" sz="2000" b="1" dirty="0">
              <a:solidFill>
                <a:srgbClr val="FF0066"/>
              </a:solidFill>
            </a:endParaRPr>
          </a:p>
        </p:txBody>
      </p:sp>
      <p:pic>
        <p:nvPicPr>
          <p:cNvPr id="5" name="MBBNP-YS_mQ"/>
          <p:cNvPicPr>
            <a:picLocks noRot="1" noChangeAspect="1"/>
          </p:cNvPicPr>
          <p:nvPr>
            <a:videoFile r:link="rId1"/>
          </p:nvPr>
        </p:nvPicPr>
        <p:blipFill>
          <a:blip r:embed="rId5"/>
          <a:stretch>
            <a:fillRect/>
          </a:stretch>
        </p:blipFill>
        <p:spPr>
          <a:xfrm>
            <a:off x="594360" y="1289685"/>
            <a:ext cx="8046720" cy="4617720"/>
          </a:xfrm>
          <a:prstGeom prst="rect">
            <a:avLst/>
          </a:prstGeom>
        </p:spPr>
      </p:pic>
    </p:spTree>
    <p:extLst>
      <p:ext uri="{BB962C8B-B14F-4D97-AF65-F5344CB8AC3E}">
        <p14:creationId xmlns:p14="http://schemas.microsoft.com/office/powerpoint/2010/main" val="166895548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z="2000" b="1" dirty="0" smtClean="0">
                <a:solidFill>
                  <a:srgbClr val="FF0066"/>
                </a:solidFill>
                <a:latin typeface="+mj-lt"/>
              </a:rPr>
              <a:t>Den digitala stockholmaren idag</a:t>
            </a:r>
            <a:endParaRPr lang="en-US" sz="2000" b="1" dirty="0">
              <a:solidFill>
                <a:srgbClr val="FF0066"/>
              </a:solidFill>
              <a:latin typeface="+mj-lt"/>
            </a:endParaRPr>
          </a:p>
        </p:txBody>
      </p:sp>
      <p:pic>
        <p:nvPicPr>
          <p:cNvPr id="5" name="Bildobjekt 4"/>
          <p:cNvPicPr>
            <a:picLocks noChangeAspect="1"/>
          </p:cNvPicPr>
          <p:nvPr/>
        </p:nvPicPr>
        <p:blipFill>
          <a:blip r:embed="rId3"/>
          <a:stretch>
            <a:fillRect/>
          </a:stretch>
        </p:blipFill>
        <p:spPr>
          <a:xfrm>
            <a:off x="5845548" y="2153588"/>
            <a:ext cx="3309134" cy="3309134"/>
          </a:xfrm>
          <a:prstGeom prst="rect">
            <a:avLst/>
          </a:prstGeom>
        </p:spPr>
      </p:pic>
      <p:graphicFrame>
        <p:nvGraphicFramePr>
          <p:cNvPr id="6" name="Platshållare för innehåll 10"/>
          <p:cNvGraphicFramePr>
            <a:graphicFrameLocks/>
          </p:cNvGraphicFramePr>
          <p:nvPr>
            <p:extLst>
              <p:ext uri="{D42A27DB-BD31-4B8C-83A1-F6EECF244321}">
                <p14:modId xmlns:p14="http://schemas.microsoft.com/office/powerpoint/2010/main" val="2432458227"/>
              </p:ext>
            </p:extLst>
          </p:nvPr>
        </p:nvGraphicFramePr>
        <p:xfrm>
          <a:off x="359229" y="1893704"/>
          <a:ext cx="4020924" cy="1715127"/>
        </p:xfrm>
        <a:graphic>
          <a:graphicData uri="http://schemas.openxmlformats.org/drawingml/2006/chart">
            <c:chart xmlns:c="http://schemas.openxmlformats.org/drawingml/2006/chart" xmlns:r="http://schemas.openxmlformats.org/officeDocument/2006/relationships" r:id="rId4"/>
          </a:graphicData>
        </a:graphic>
      </p:graphicFrame>
      <p:pic>
        <p:nvPicPr>
          <p:cNvPr id="7" name="Bildobjekt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757506" y="2478607"/>
            <a:ext cx="1458950" cy="2594985"/>
          </a:xfrm>
          <a:prstGeom prst="rect">
            <a:avLst/>
          </a:prstGeom>
        </p:spPr>
      </p:pic>
      <p:pic>
        <p:nvPicPr>
          <p:cNvPr id="9" name="Bildobjekt 8"/>
          <p:cNvPicPr>
            <a:picLocks noChangeAspect="1"/>
          </p:cNvPicPr>
          <p:nvPr/>
        </p:nvPicPr>
        <p:blipFill>
          <a:blip r:embed="rId6"/>
          <a:stretch>
            <a:fillRect/>
          </a:stretch>
        </p:blipFill>
        <p:spPr>
          <a:xfrm>
            <a:off x="4783381" y="2533785"/>
            <a:ext cx="1463123" cy="2607629"/>
          </a:xfrm>
          <a:prstGeom prst="rect">
            <a:avLst/>
          </a:prstGeom>
        </p:spPr>
      </p:pic>
      <p:sp>
        <p:nvSpPr>
          <p:cNvPr id="11" name="textruta 10"/>
          <p:cNvSpPr txBox="1"/>
          <p:nvPr/>
        </p:nvSpPr>
        <p:spPr>
          <a:xfrm>
            <a:off x="967183" y="3939710"/>
            <a:ext cx="3305195" cy="1668610"/>
          </a:xfrm>
          <a:prstGeom prst="rect">
            <a:avLst/>
          </a:prstGeom>
          <a:solidFill>
            <a:schemeClr val="bg1"/>
          </a:solidFill>
          <a:ln w="12700" cap="flat">
            <a:noFill/>
            <a:miter lim="400000"/>
          </a:ln>
          <a:effectLst>
            <a:outerShdw blurRad="50800" dist="38100" dir="2700000" algn="tl" rotWithShape="0">
              <a:prstClr val="black">
                <a:alpha val="40000"/>
              </a:prst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4289" tIns="34289" rIns="34289" bIns="34289" numCol="1" spcCol="38100" rtlCol="0" anchor="t">
            <a:noAutofit/>
          </a:bodyPr>
          <a:lstStyle/>
          <a:p>
            <a:pPr algn="l" defTabSz="342900" hangingPunct="0">
              <a:defRPr/>
            </a:pPr>
            <a:r>
              <a:rPr lang="sv-SE" sz="1100" b="1" dirty="0">
                <a:solidFill>
                  <a:srgbClr val="000000"/>
                </a:solidFill>
                <a:latin typeface="+mj-lt"/>
                <a:cs typeface="Arial" panose="020B0604020202020204" pitchFamily="34" charset="0"/>
                <a:sym typeface="Calibri"/>
              </a:rPr>
              <a:t>1177 Vårdgivarguiden</a:t>
            </a:r>
          </a:p>
          <a:p>
            <a:pPr marL="128588" indent="-128588" algn="l" defTabSz="342900" hangingPunct="0">
              <a:buFont typeface="Arial" panose="020B0604020202020204" pitchFamily="34" charset="0"/>
              <a:buChar char="•"/>
              <a:defRPr/>
            </a:pPr>
            <a:r>
              <a:rPr lang="sv-SE" sz="1100" dirty="0" smtClean="0">
                <a:solidFill>
                  <a:srgbClr val="000000"/>
                </a:solidFill>
                <a:latin typeface="+mj-lt"/>
                <a:cs typeface="Arial" panose="020B0604020202020204" pitchFamily="34" charset="0"/>
                <a:sym typeface="Calibri"/>
              </a:rPr>
              <a:t>1,1 </a:t>
            </a:r>
            <a:r>
              <a:rPr lang="sv-SE" sz="1100" dirty="0">
                <a:solidFill>
                  <a:srgbClr val="000000"/>
                </a:solidFill>
                <a:latin typeface="+mj-lt"/>
                <a:cs typeface="Arial" panose="020B0604020202020204" pitchFamily="34" charset="0"/>
                <a:sym typeface="Calibri"/>
              </a:rPr>
              <a:t>miljoner Stockholmare använder </a:t>
            </a:r>
            <a:r>
              <a:rPr lang="sv-SE" sz="1100" dirty="0" smtClean="0">
                <a:solidFill>
                  <a:srgbClr val="000000"/>
                </a:solidFill>
                <a:latin typeface="+mj-lt"/>
                <a:cs typeface="Arial" panose="020B0604020202020204" pitchFamily="34" charset="0"/>
                <a:sym typeface="Calibri"/>
              </a:rPr>
              <a:t>1177</a:t>
            </a:r>
            <a:endParaRPr lang="sv-SE" sz="1100" dirty="0">
              <a:solidFill>
                <a:srgbClr val="000000"/>
              </a:solidFill>
              <a:latin typeface="+mj-lt"/>
              <a:cs typeface="Arial" panose="020B0604020202020204" pitchFamily="34" charset="0"/>
              <a:sym typeface="Calibri"/>
            </a:endParaRPr>
          </a:p>
          <a:p>
            <a:pPr marL="128588" indent="-128588" algn="l" defTabSz="342900" hangingPunct="0">
              <a:buFont typeface="Arial" panose="020B0604020202020204" pitchFamily="34" charset="0"/>
              <a:buChar char="•"/>
              <a:defRPr/>
            </a:pPr>
            <a:r>
              <a:rPr lang="sv-SE" sz="1100" dirty="0">
                <a:solidFill>
                  <a:srgbClr val="000000"/>
                </a:solidFill>
                <a:latin typeface="+mj-lt"/>
                <a:cs typeface="Arial" panose="020B0604020202020204" pitchFamily="34" charset="0"/>
                <a:sym typeface="Calibri"/>
              </a:rPr>
              <a:t>Ökning med 26% under </a:t>
            </a:r>
            <a:r>
              <a:rPr lang="sv-SE" sz="1100" dirty="0" smtClean="0">
                <a:solidFill>
                  <a:srgbClr val="000000"/>
                </a:solidFill>
                <a:latin typeface="+mj-lt"/>
                <a:cs typeface="Arial" panose="020B0604020202020204" pitchFamily="34" charset="0"/>
                <a:sym typeface="Calibri"/>
              </a:rPr>
              <a:t>2017</a:t>
            </a:r>
            <a:endParaRPr lang="sv-SE" sz="1100" dirty="0">
              <a:solidFill>
                <a:srgbClr val="000000"/>
              </a:solidFill>
              <a:latin typeface="+mj-lt"/>
              <a:cs typeface="Arial" panose="020B0604020202020204" pitchFamily="34" charset="0"/>
              <a:sym typeface="Calibri"/>
            </a:endParaRPr>
          </a:p>
          <a:p>
            <a:pPr marL="128588" indent="-128588" algn="l" defTabSz="342900" hangingPunct="0">
              <a:buFont typeface="Arial" panose="020B0604020202020204" pitchFamily="34" charset="0"/>
              <a:buChar char="•"/>
              <a:defRPr/>
            </a:pPr>
            <a:r>
              <a:rPr lang="sv-SE" sz="1100" dirty="0">
                <a:solidFill>
                  <a:srgbClr val="000000"/>
                </a:solidFill>
                <a:latin typeface="+mj-lt"/>
                <a:cs typeface="Arial" panose="020B0604020202020204" pitchFamily="34" charset="0"/>
                <a:sym typeface="Calibri"/>
              </a:rPr>
              <a:t>4,7 miljoner inloggningar skedde förra </a:t>
            </a:r>
            <a:r>
              <a:rPr lang="sv-SE" sz="1100" dirty="0" smtClean="0">
                <a:solidFill>
                  <a:srgbClr val="000000"/>
                </a:solidFill>
                <a:latin typeface="+mj-lt"/>
                <a:cs typeface="Arial" panose="020B0604020202020204" pitchFamily="34" charset="0"/>
                <a:sym typeface="Calibri"/>
              </a:rPr>
              <a:t>året</a:t>
            </a:r>
            <a:endParaRPr lang="sv-SE" sz="1100" dirty="0">
              <a:solidFill>
                <a:srgbClr val="000000"/>
              </a:solidFill>
              <a:latin typeface="+mj-lt"/>
              <a:cs typeface="Arial" panose="020B0604020202020204" pitchFamily="34" charset="0"/>
              <a:sym typeface="Calibri"/>
            </a:endParaRPr>
          </a:p>
          <a:p>
            <a:pPr marL="128588" indent="-128588" algn="l" defTabSz="342900" hangingPunct="0">
              <a:buFont typeface="Arial" panose="020B0604020202020204" pitchFamily="34" charset="0"/>
              <a:buChar char="•"/>
              <a:defRPr/>
            </a:pPr>
            <a:r>
              <a:rPr lang="sv-SE" sz="1100" dirty="0">
                <a:solidFill>
                  <a:srgbClr val="000000"/>
                </a:solidFill>
                <a:latin typeface="+mj-lt"/>
                <a:cs typeface="Arial" panose="020B0604020202020204" pitchFamily="34" charset="0"/>
                <a:sym typeface="Calibri"/>
              </a:rPr>
              <a:t>Tidsbokning &amp; förnya recept mest populära tjänsterna</a:t>
            </a:r>
            <a:endParaRPr lang="en-US" sz="1100" dirty="0">
              <a:solidFill>
                <a:srgbClr val="000000"/>
              </a:solidFill>
              <a:latin typeface="+mj-lt"/>
              <a:cs typeface="Arial" panose="020B0604020202020204" pitchFamily="34" charset="0"/>
              <a:sym typeface="Calibri"/>
            </a:endParaRPr>
          </a:p>
        </p:txBody>
      </p:sp>
    </p:spTree>
    <p:extLst>
      <p:ext uri="{BB962C8B-B14F-4D97-AF65-F5344CB8AC3E}">
        <p14:creationId xmlns:p14="http://schemas.microsoft.com/office/powerpoint/2010/main" val="3719942018"/>
      </p:ext>
    </p:extLst>
  </p:cSld>
  <p:clrMapOvr>
    <a:masterClrMapping/>
  </p:clrMapOvr>
  <p:transition spd="med"/>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Bildobjekt 9"/>
          <p:cNvPicPr>
            <a:picLocks noChangeAspect="1"/>
          </p:cNvPicPr>
          <p:nvPr/>
        </p:nvPicPr>
        <p:blipFill>
          <a:blip r:embed="rId3"/>
          <a:stretch>
            <a:fillRect/>
          </a:stretch>
        </p:blipFill>
        <p:spPr>
          <a:xfrm>
            <a:off x="-9797" y="696161"/>
            <a:ext cx="9153797" cy="5130552"/>
          </a:xfrm>
          <a:prstGeom prst="rect">
            <a:avLst/>
          </a:prstGeom>
        </p:spPr>
      </p:pic>
      <p:sp>
        <p:nvSpPr>
          <p:cNvPr id="12" name="Rektangel 11"/>
          <p:cNvSpPr/>
          <p:nvPr/>
        </p:nvSpPr>
        <p:spPr bwMode="auto">
          <a:xfrm>
            <a:off x="-9797" y="696161"/>
            <a:ext cx="9153797" cy="5183761"/>
          </a:xfrm>
          <a:prstGeom prst="rect">
            <a:avLst/>
          </a:prstGeom>
          <a:solidFill>
            <a:srgbClr val="F2F2F2">
              <a:alpha val="81176"/>
            </a:srgbClr>
          </a:solidFill>
          <a:ln w="12700" cap="flat" cmpd="sng" algn="ctr">
            <a:noFill/>
            <a:prstDash val="solid"/>
            <a:round/>
            <a:headEnd type="none" w="med" len="med"/>
            <a:tailEnd type="none" w="med" len="med"/>
          </a:ln>
          <a:effectLst/>
        </p:spPr>
        <p:txBody>
          <a:bodyPr vert="horz" wrap="square" lIns="81000" tIns="0" rIns="81000" bIns="0" numCol="1" rtlCol="0" anchor="ctr" anchorCtr="0" compatLnSpc="1">
            <a:prstTxWarp prst="textNoShape">
              <a:avLst/>
            </a:prstTxWarp>
          </a:bodyPr>
          <a:lstStyle/>
          <a:p>
            <a:pPr defTabSz="685800" eaLnBrk="1" hangingPunct="1"/>
            <a:endParaRPr lang="en-US" sz="750" b="1" kern="0" dirty="0">
              <a:solidFill>
                <a:sysClr val="windowText" lastClr="000000"/>
              </a:solidFill>
              <a:latin typeface="Arial" panose="020B0604020202020204" pitchFamily="34" charset="0"/>
              <a:cs typeface="Arial" panose="020B0604020202020204" pitchFamily="34" charset="0"/>
            </a:endParaRPr>
          </a:p>
        </p:txBody>
      </p:sp>
      <p:pic>
        <p:nvPicPr>
          <p:cNvPr id="6" name="Picture 543" descr="eHalsa-linje-rod"/>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0" y="5858085"/>
            <a:ext cx="1457325" cy="9406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ruta 6"/>
          <p:cNvSpPr txBox="1"/>
          <p:nvPr/>
        </p:nvSpPr>
        <p:spPr>
          <a:xfrm>
            <a:off x="3668891" y="6635277"/>
            <a:ext cx="4341633" cy="215444"/>
          </a:xfrm>
          <a:prstGeom prst="rect">
            <a:avLst/>
          </a:prstGeom>
          <a:noFill/>
        </p:spPr>
        <p:txBody>
          <a:bodyPr wrap="square" rtlCol="0">
            <a:spAutoFit/>
          </a:bodyPr>
          <a:lstStyle/>
          <a:p>
            <a:pPr algn="r"/>
            <a:r>
              <a:rPr lang="sv-SE" sz="800" dirty="0">
                <a:solidFill>
                  <a:srgbClr val="000000"/>
                </a:solidFill>
              </a:rPr>
              <a:t>Detta projektet medfinansieras av Europeiska unionen/Europeiska socialfonden</a:t>
            </a:r>
          </a:p>
        </p:txBody>
      </p:sp>
      <p:pic>
        <p:nvPicPr>
          <p:cNvPr id="8" name="Bildobjekt 7"/>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8010524" y="5926006"/>
            <a:ext cx="1044411" cy="878631"/>
          </a:xfrm>
          <a:prstGeom prst="rect">
            <a:avLst/>
          </a:prstGeom>
        </p:spPr>
      </p:pic>
      <p:sp>
        <p:nvSpPr>
          <p:cNvPr id="9" name="textruta 8"/>
          <p:cNvSpPr txBox="1"/>
          <p:nvPr/>
        </p:nvSpPr>
        <p:spPr>
          <a:xfrm>
            <a:off x="1434114" y="3268062"/>
            <a:ext cx="7315200" cy="584775"/>
          </a:xfrm>
          <a:prstGeom prst="rect">
            <a:avLst/>
          </a:prstGeom>
          <a:noFill/>
        </p:spPr>
        <p:txBody>
          <a:bodyPr wrap="square" rtlCol="0">
            <a:spAutoFit/>
          </a:bodyPr>
          <a:lstStyle/>
          <a:p>
            <a:pPr algn="l">
              <a:spcBef>
                <a:spcPts val="0"/>
              </a:spcBef>
            </a:pPr>
            <a:endParaRPr lang="sv-SE" sz="3200" b="1" dirty="0"/>
          </a:p>
        </p:txBody>
      </p:sp>
      <p:sp>
        <p:nvSpPr>
          <p:cNvPr id="11" name="Rubrik 10"/>
          <p:cNvSpPr>
            <a:spLocks noGrp="1"/>
          </p:cNvSpPr>
          <p:nvPr>
            <p:ph type="ctrTitle"/>
          </p:nvPr>
        </p:nvSpPr>
        <p:spPr>
          <a:xfrm>
            <a:off x="591173" y="1607953"/>
            <a:ext cx="7951856" cy="1470025"/>
          </a:xfrm>
        </p:spPr>
        <p:txBody>
          <a:bodyPr>
            <a:normAutofit fontScale="90000"/>
          </a:bodyPr>
          <a:lstStyle/>
          <a:p>
            <a:r>
              <a:rPr lang="sv-SE" dirty="0" smtClean="0">
                <a:solidFill>
                  <a:srgbClr val="FF0066"/>
                </a:solidFill>
              </a:rPr>
              <a:t>Framtidens vårdinformationsmiljö – FVM SLL</a:t>
            </a:r>
            <a:br>
              <a:rPr lang="sv-SE" dirty="0" smtClean="0">
                <a:solidFill>
                  <a:srgbClr val="FF0066"/>
                </a:solidFill>
              </a:rPr>
            </a:br>
            <a:r>
              <a:rPr lang="sv-SE" dirty="0">
                <a:solidFill>
                  <a:srgbClr val="FF0066"/>
                </a:solidFill>
              </a:rPr>
              <a:t/>
            </a:r>
            <a:br>
              <a:rPr lang="sv-SE" dirty="0">
                <a:solidFill>
                  <a:srgbClr val="FF0066"/>
                </a:solidFill>
              </a:rPr>
            </a:br>
            <a:r>
              <a:rPr lang="sv-SE" dirty="0" smtClean="0">
                <a:solidFill>
                  <a:srgbClr val="FF0066"/>
                </a:solidFill>
              </a:rPr>
              <a:t>En del av Framtidens hälso- och sjukvård –</a:t>
            </a:r>
            <a:br>
              <a:rPr lang="sv-SE" dirty="0" smtClean="0">
                <a:solidFill>
                  <a:srgbClr val="FF0066"/>
                </a:solidFill>
              </a:rPr>
            </a:br>
            <a:r>
              <a:rPr lang="sv-SE" dirty="0" smtClean="0">
                <a:solidFill>
                  <a:srgbClr val="FF0066"/>
                </a:solidFill>
              </a:rPr>
              <a:t>vision 2025</a:t>
            </a:r>
            <a:endParaRPr lang="sv-SE" dirty="0">
              <a:solidFill>
                <a:srgbClr val="FF0066"/>
              </a:solidFill>
            </a:endParaRPr>
          </a:p>
        </p:txBody>
      </p:sp>
      <p:pic>
        <p:nvPicPr>
          <p:cNvPr id="2" name="Bildobjekt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401148" y="3648229"/>
            <a:ext cx="4331906" cy="2160927"/>
          </a:xfrm>
          <a:prstGeom prst="rect">
            <a:avLst/>
          </a:prstGeom>
        </p:spPr>
      </p:pic>
    </p:spTree>
    <p:extLst>
      <p:ext uri="{BB962C8B-B14F-4D97-AF65-F5344CB8AC3E}">
        <p14:creationId xmlns:p14="http://schemas.microsoft.com/office/powerpoint/2010/main" val="354431195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1"/>
          <p:cNvSpPr>
            <a:spLocks noGrp="1"/>
          </p:cNvSpPr>
          <p:nvPr>
            <p:ph type="title"/>
          </p:nvPr>
        </p:nvSpPr>
        <p:spPr>
          <a:xfrm>
            <a:off x="1641873" y="1034201"/>
            <a:ext cx="5909883" cy="650571"/>
          </a:xfrm>
        </p:spPr>
        <p:txBody>
          <a:bodyPr>
            <a:noAutofit/>
          </a:bodyPr>
          <a:lstStyle/>
          <a:p>
            <a:pPr algn="ctr"/>
            <a:r>
              <a:rPr lang="sv-SE" sz="2000" b="1" dirty="0">
                <a:solidFill>
                  <a:srgbClr val="FF0066"/>
                </a:solidFill>
              </a:rPr>
              <a:t>Framtidens vårdinformationsmiljö – </a:t>
            </a:r>
            <a:r>
              <a:rPr lang="sv-SE" sz="2000" b="1" dirty="0">
                <a:solidFill>
                  <a:srgbClr val="FF0066"/>
                </a:solidFill>
                <a:hlinkClick r:id="rId4"/>
              </a:rPr>
              <a:t>FVM</a:t>
            </a:r>
            <a:r>
              <a:rPr lang="sv-SE" sz="2000" b="1" dirty="0">
                <a:solidFill>
                  <a:srgbClr val="FF0066"/>
                </a:solidFill>
              </a:rPr>
              <a:t> SLL</a:t>
            </a:r>
            <a:endParaRPr lang="sv-SE" sz="2000" b="1" dirty="0"/>
          </a:p>
        </p:txBody>
      </p:sp>
      <p:pic>
        <p:nvPicPr>
          <p:cNvPr id="4" name="vSxIzSsAqHc"/>
          <p:cNvPicPr>
            <a:picLocks noRot="1" noChangeAspect="1"/>
          </p:cNvPicPr>
          <p:nvPr>
            <a:videoFile r:link="rId1"/>
          </p:nvPr>
        </p:nvPicPr>
        <p:blipFill>
          <a:blip r:embed="rId5"/>
          <a:stretch>
            <a:fillRect/>
          </a:stretch>
        </p:blipFill>
        <p:spPr>
          <a:xfrm>
            <a:off x="1060272" y="1753598"/>
            <a:ext cx="7352756" cy="4135925"/>
          </a:xfrm>
          <a:prstGeom prst="rect">
            <a:avLst/>
          </a:prstGeom>
        </p:spPr>
      </p:pic>
    </p:spTree>
    <p:extLst>
      <p:ext uri="{BB962C8B-B14F-4D97-AF65-F5344CB8AC3E}">
        <p14:creationId xmlns:p14="http://schemas.microsoft.com/office/powerpoint/2010/main" val="188377871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8" descr="http://designhealth.com/wp-content/uploads/healthcare-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9979" y="1103569"/>
            <a:ext cx="7220793" cy="4813862"/>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9"/>
          <p:cNvSpPr/>
          <p:nvPr/>
        </p:nvSpPr>
        <p:spPr>
          <a:xfrm>
            <a:off x="819979" y="1027417"/>
            <a:ext cx="7589235" cy="4890013"/>
          </a:xfrm>
          <a:prstGeom prst="rect">
            <a:avLst/>
          </a:prstGeom>
          <a:gradFill flip="none" rotWithShape="1">
            <a:gsLst>
              <a:gs pos="57000">
                <a:schemeClr val="bg1">
                  <a:alpha val="85000"/>
                </a:schemeClr>
              </a:gs>
              <a:gs pos="1000">
                <a:schemeClr val="bg1"/>
              </a:gs>
              <a:gs pos="100000">
                <a:schemeClr val="bg1">
                  <a:alpha val="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050" dirty="0">
              <a:solidFill>
                <a:schemeClr val="accent3"/>
              </a:solidFill>
            </a:endParaRPr>
          </a:p>
        </p:txBody>
      </p:sp>
      <p:sp>
        <p:nvSpPr>
          <p:cNvPr id="6" name="Rubrik 5"/>
          <p:cNvSpPr>
            <a:spLocks noGrp="1"/>
          </p:cNvSpPr>
          <p:nvPr>
            <p:ph type="title"/>
          </p:nvPr>
        </p:nvSpPr>
        <p:spPr>
          <a:xfrm>
            <a:off x="1414196" y="2362759"/>
            <a:ext cx="6400800" cy="838955"/>
          </a:xfrm>
        </p:spPr>
        <p:txBody>
          <a:bodyPr>
            <a:normAutofit fontScale="90000"/>
          </a:bodyPr>
          <a:lstStyle/>
          <a:p>
            <a:pPr algn="ctr"/>
            <a:r>
              <a:rPr lang="sv-SE" sz="4950" dirty="0" smtClean="0">
                <a:solidFill>
                  <a:srgbClr val="FF0066"/>
                </a:solidFill>
              </a:rPr>
              <a:t>Syfte med FVM</a:t>
            </a:r>
            <a:endParaRPr lang="sv-SE" dirty="0">
              <a:solidFill>
                <a:srgbClr val="FF0066"/>
              </a:solidFill>
            </a:endParaRPr>
          </a:p>
        </p:txBody>
      </p:sp>
      <p:sp>
        <p:nvSpPr>
          <p:cNvPr id="7" name="Platshållare för text 6"/>
          <p:cNvSpPr>
            <a:spLocks noGrp="1"/>
          </p:cNvSpPr>
          <p:nvPr>
            <p:ph type="body" sz="quarter" idx="1"/>
          </p:nvPr>
        </p:nvSpPr>
        <p:spPr>
          <a:xfrm>
            <a:off x="693774" y="3482870"/>
            <a:ext cx="7908463" cy="1314450"/>
          </a:xfrm>
        </p:spPr>
        <p:txBody>
          <a:bodyPr>
            <a:noAutofit/>
          </a:bodyPr>
          <a:lstStyle/>
          <a:p>
            <a:pPr algn="ctr"/>
            <a:r>
              <a:rPr lang="sv-SE" sz="1800" dirty="0" smtClean="0">
                <a:solidFill>
                  <a:schemeClr val="tx1"/>
                </a:solidFill>
              </a:rPr>
              <a:t>Skapa </a:t>
            </a:r>
            <a:r>
              <a:rPr lang="sv-SE" sz="1800" b="1" dirty="0">
                <a:solidFill>
                  <a:schemeClr val="tx1"/>
                </a:solidFill>
              </a:rPr>
              <a:t>digitala förutsättningar </a:t>
            </a:r>
            <a:r>
              <a:rPr lang="sv-SE" sz="1800" dirty="0" smtClean="0">
                <a:solidFill>
                  <a:schemeClr val="tx1"/>
                </a:solidFill>
              </a:rPr>
              <a:t>för och </a:t>
            </a:r>
            <a:r>
              <a:rPr lang="sv-SE" sz="1800" b="1" dirty="0">
                <a:solidFill>
                  <a:schemeClr val="tx1"/>
                </a:solidFill>
              </a:rPr>
              <a:t>verksamhetsutveckling</a:t>
            </a:r>
            <a:r>
              <a:rPr lang="sv-SE" sz="1800" dirty="0">
                <a:solidFill>
                  <a:schemeClr val="tx1"/>
                </a:solidFill>
              </a:rPr>
              <a:t> av </a:t>
            </a:r>
            <a:r>
              <a:rPr lang="sv-SE" sz="1800" b="1" dirty="0">
                <a:solidFill>
                  <a:schemeClr val="tx1"/>
                </a:solidFill>
              </a:rPr>
              <a:t>den egenägda vården </a:t>
            </a:r>
            <a:r>
              <a:rPr lang="sv-SE" sz="1800" dirty="0">
                <a:solidFill>
                  <a:schemeClr val="tx1"/>
                </a:solidFill>
              </a:rPr>
              <a:t>samt förmåga till regional </a:t>
            </a:r>
            <a:r>
              <a:rPr lang="sv-SE" sz="1800" b="1" dirty="0">
                <a:solidFill>
                  <a:schemeClr val="tx1"/>
                </a:solidFill>
              </a:rPr>
              <a:t>nätverkssjukvård</a:t>
            </a:r>
            <a:r>
              <a:rPr lang="sv-SE" sz="1800" dirty="0">
                <a:solidFill>
                  <a:schemeClr val="tx1"/>
                </a:solidFill>
              </a:rPr>
              <a:t> genom att etablera </a:t>
            </a:r>
            <a:r>
              <a:rPr lang="sv-SE" sz="1800" dirty="0" smtClean="0">
                <a:solidFill>
                  <a:schemeClr val="tx1"/>
                </a:solidFill>
              </a:rPr>
              <a:t>en </a:t>
            </a:r>
          </a:p>
          <a:p>
            <a:pPr algn="ctr"/>
            <a:r>
              <a:rPr lang="sv-SE" sz="1800" dirty="0" smtClean="0">
                <a:solidFill>
                  <a:schemeClr val="tx1"/>
                </a:solidFill>
              </a:rPr>
              <a:t>ny </a:t>
            </a:r>
            <a:r>
              <a:rPr lang="sv-SE" sz="1800" b="1" dirty="0" smtClean="0">
                <a:solidFill>
                  <a:schemeClr val="tx1"/>
                </a:solidFill>
              </a:rPr>
              <a:t>vårdinformationsmiljö!</a:t>
            </a:r>
          </a:p>
          <a:p>
            <a:pPr algn="ctr"/>
            <a:endParaRPr lang="sv-SE" sz="1800" b="1" dirty="0">
              <a:solidFill>
                <a:schemeClr val="tx1"/>
              </a:solidFill>
            </a:endParaRPr>
          </a:p>
        </p:txBody>
      </p:sp>
      <p:sp>
        <p:nvSpPr>
          <p:cNvPr id="8" name="Title 4"/>
          <p:cNvSpPr txBox="1">
            <a:spLocks/>
          </p:cNvSpPr>
          <p:nvPr/>
        </p:nvSpPr>
        <p:spPr>
          <a:xfrm>
            <a:off x="372638" y="1692105"/>
            <a:ext cx="8229600" cy="349808"/>
          </a:xfrm>
          <a:prstGeom prst="rect">
            <a:avLst/>
          </a:prstGeom>
        </p:spPr>
        <p:txBody>
          <a:bodyPr anchor="t">
            <a:normAutofit/>
          </a:bodyPr>
          <a:lstStyle>
            <a:lvl1pPr marL="0" marR="0" indent="0" algn="l" defTabSz="457200" rtl="0" latinLnBrk="0">
              <a:lnSpc>
                <a:spcPct val="100000"/>
              </a:lnSpc>
              <a:spcBef>
                <a:spcPts val="0"/>
              </a:spcBef>
              <a:spcAft>
                <a:spcPts val="0"/>
              </a:spcAft>
              <a:buClrTx/>
              <a:buSzTx/>
              <a:buFontTx/>
              <a:buNone/>
              <a:tabLst/>
              <a:defRPr sz="3200" b="1" i="0" u="none" strike="noStrike" cap="none" spc="0" baseline="0">
                <a:ln>
                  <a:noFill/>
                </a:ln>
                <a:solidFill>
                  <a:srgbClr val="404040"/>
                </a:solidFill>
                <a:uFillTx/>
                <a:latin typeface="Verdana" panose="020B0604030504040204" pitchFamily="34" charset="0"/>
                <a:ea typeface="Verdana" panose="020B0604030504040204" pitchFamily="34" charset="0"/>
                <a:cs typeface="Verdana" panose="020B0604030504040204" pitchFamily="34" charset="0"/>
                <a:sym typeface="Arial"/>
              </a:defRPr>
            </a:lvl1pPr>
            <a:lvl2pPr marL="0" marR="0" indent="0" algn="ctr" defTabSz="4572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Arial"/>
                <a:ea typeface="Arial"/>
                <a:cs typeface="Arial"/>
                <a:sym typeface="Arial"/>
              </a:defRPr>
            </a:lvl2pPr>
            <a:lvl3pPr marL="0" marR="0" indent="0" algn="ctr" defTabSz="4572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Arial"/>
                <a:ea typeface="Arial"/>
                <a:cs typeface="Arial"/>
                <a:sym typeface="Arial"/>
              </a:defRPr>
            </a:lvl3pPr>
            <a:lvl4pPr marL="0" marR="0" indent="0" algn="ctr" defTabSz="4572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Arial"/>
                <a:ea typeface="Arial"/>
                <a:cs typeface="Arial"/>
                <a:sym typeface="Arial"/>
              </a:defRPr>
            </a:lvl4pPr>
            <a:lvl5pPr marL="0" marR="0" indent="0" algn="ctr" defTabSz="4572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Arial"/>
                <a:ea typeface="Arial"/>
                <a:cs typeface="Arial"/>
                <a:sym typeface="Arial"/>
              </a:defRPr>
            </a:lvl5pPr>
            <a:lvl6pPr marL="0" marR="0" indent="0" algn="ctr" defTabSz="4572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Arial"/>
                <a:ea typeface="Arial"/>
                <a:cs typeface="Arial"/>
                <a:sym typeface="Arial"/>
              </a:defRPr>
            </a:lvl6pPr>
            <a:lvl7pPr marL="0" marR="0" indent="0" algn="ctr" defTabSz="4572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Arial"/>
                <a:ea typeface="Arial"/>
                <a:cs typeface="Arial"/>
                <a:sym typeface="Arial"/>
              </a:defRPr>
            </a:lvl7pPr>
            <a:lvl8pPr marL="0" marR="0" indent="0" algn="ctr" defTabSz="4572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Arial"/>
                <a:ea typeface="Arial"/>
                <a:cs typeface="Arial"/>
                <a:sym typeface="Arial"/>
              </a:defRPr>
            </a:lvl8pPr>
            <a:lvl9pPr marL="0" marR="0" indent="0" algn="ctr" defTabSz="4572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Arial"/>
                <a:ea typeface="Arial"/>
                <a:cs typeface="Arial"/>
                <a:sym typeface="Arial"/>
              </a:defRPr>
            </a:lvl9pPr>
          </a:lstStyle>
          <a:p>
            <a:pPr hangingPunct="1"/>
            <a:endParaRPr lang="sv-SE" sz="1500" dirty="0"/>
          </a:p>
        </p:txBody>
      </p:sp>
    </p:spTree>
    <p:extLst>
      <p:ext uri="{BB962C8B-B14F-4D97-AF65-F5344CB8AC3E}">
        <p14:creationId xmlns:p14="http://schemas.microsoft.com/office/powerpoint/2010/main" val="40648058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pPr algn="ctr"/>
            <a:r>
              <a:rPr lang="sv-SE" sz="2000" b="1" dirty="0" smtClean="0">
                <a:solidFill>
                  <a:srgbClr val="FF0066"/>
                </a:solidFill>
              </a:rPr>
              <a:t>Effektmål med FVM</a:t>
            </a:r>
            <a:endParaRPr lang="sv-SE" sz="2000" b="1" dirty="0">
              <a:solidFill>
                <a:srgbClr val="FF0066"/>
              </a:solidFill>
            </a:endParaRPr>
          </a:p>
        </p:txBody>
      </p:sp>
      <p:sp>
        <p:nvSpPr>
          <p:cNvPr id="4" name="Platshållare för innehåll 3"/>
          <p:cNvSpPr>
            <a:spLocks noGrp="1"/>
          </p:cNvSpPr>
          <p:nvPr>
            <p:ph idx="11"/>
          </p:nvPr>
        </p:nvSpPr>
        <p:spPr>
          <a:xfrm>
            <a:off x="1989858" y="2212149"/>
            <a:ext cx="4021282" cy="2952750"/>
          </a:xfrm>
        </p:spPr>
        <p:txBody>
          <a:bodyPr>
            <a:noAutofit/>
          </a:bodyPr>
          <a:lstStyle/>
          <a:p>
            <a:pPr marL="0" indent="0">
              <a:buNone/>
            </a:pPr>
            <a:r>
              <a:rPr lang="sv-SE" sz="1800" dirty="0"/>
              <a:t>Göra det lättare för </a:t>
            </a:r>
            <a:r>
              <a:rPr lang="sv-SE" sz="1800" dirty="0" smtClean="0"/>
              <a:t>patienten</a:t>
            </a:r>
            <a:endParaRPr lang="sv-SE" sz="1800" dirty="0"/>
          </a:p>
          <a:p>
            <a:pPr marL="0" indent="0">
              <a:buNone/>
            </a:pPr>
            <a:endParaRPr lang="sv-SE" sz="1800" dirty="0"/>
          </a:p>
          <a:p>
            <a:pPr marL="0" indent="0">
              <a:buNone/>
            </a:pPr>
            <a:r>
              <a:rPr lang="sv-SE" sz="1800" dirty="0"/>
              <a:t>Göra det lättare för vårdens medarbetare</a:t>
            </a:r>
          </a:p>
          <a:p>
            <a:pPr marL="128588" indent="-128588">
              <a:buFont typeface="Arial" panose="020B0604020202020204" pitchFamily="34" charset="0"/>
              <a:buChar char="•"/>
            </a:pPr>
            <a:endParaRPr lang="sv-SE" sz="1800" dirty="0"/>
          </a:p>
          <a:p>
            <a:pPr marL="0" indent="0">
              <a:buNone/>
            </a:pPr>
            <a:r>
              <a:rPr lang="sv-SE" sz="1800" dirty="0" smtClean="0"/>
              <a:t>Göra </a:t>
            </a:r>
            <a:r>
              <a:rPr lang="sv-SE" sz="1800" dirty="0"/>
              <a:t>det lättare att optimera kvalitet och effektivitet inom vården</a:t>
            </a:r>
          </a:p>
        </p:txBody>
      </p:sp>
      <p:sp>
        <p:nvSpPr>
          <p:cNvPr id="6" name="textruta 5"/>
          <p:cNvSpPr txBox="1"/>
          <p:nvPr/>
        </p:nvSpPr>
        <p:spPr>
          <a:xfrm>
            <a:off x="1214770" y="2548289"/>
            <a:ext cx="775088" cy="62200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4289" tIns="34289" rIns="34289" bIns="34289" numCol="1" spcCol="38100" rtlCol="0" anchor="t">
            <a:noAutofit/>
          </a:bodyPr>
          <a:lstStyle/>
          <a:p>
            <a:pPr defTabSz="342900"/>
            <a:r>
              <a:rPr lang="sv-SE" sz="6000" b="1" dirty="0">
                <a:solidFill>
                  <a:schemeClr val="accent1"/>
                </a:solidFill>
                <a:latin typeface="Arial" panose="020B0604020202020204" pitchFamily="34" charset="0"/>
                <a:cs typeface="Arial" panose="020B0604020202020204" pitchFamily="34" charset="0"/>
              </a:rPr>
              <a:t>2.</a:t>
            </a:r>
          </a:p>
        </p:txBody>
      </p:sp>
      <p:sp>
        <p:nvSpPr>
          <p:cNvPr id="8" name="textruta 7"/>
          <p:cNvSpPr txBox="1"/>
          <p:nvPr/>
        </p:nvSpPr>
        <p:spPr>
          <a:xfrm>
            <a:off x="1214770" y="3590937"/>
            <a:ext cx="775088" cy="62200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4289" tIns="34289" rIns="34289" bIns="34289" numCol="1" spcCol="38100" rtlCol="0" anchor="t">
            <a:noAutofit/>
          </a:bodyPr>
          <a:lstStyle/>
          <a:p>
            <a:pPr defTabSz="342900"/>
            <a:r>
              <a:rPr lang="sv-SE" sz="6000" b="1" dirty="0">
                <a:solidFill>
                  <a:schemeClr val="accent1"/>
                </a:solidFill>
                <a:latin typeface="Arial" panose="020B0604020202020204" pitchFamily="34" charset="0"/>
                <a:cs typeface="Arial" panose="020B0604020202020204" pitchFamily="34" charset="0"/>
              </a:rPr>
              <a:t>3.</a:t>
            </a:r>
          </a:p>
        </p:txBody>
      </p:sp>
      <p:sp>
        <p:nvSpPr>
          <p:cNvPr id="9" name="textruta 8"/>
          <p:cNvSpPr txBox="1"/>
          <p:nvPr/>
        </p:nvSpPr>
        <p:spPr>
          <a:xfrm>
            <a:off x="1214770" y="1507791"/>
            <a:ext cx="775088" cy="62200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4289" tIns="34289" rIns="34289" bIns="34289" numCol="1" spcCol="38100" rtlCol="0" anchor="t">
            <a:noAutofit/>
          </a:bodyPr>
          <a:lstStyle/>
          <a:p>
            <a:pPr defTabSz="342900"/>
            <a:r>
              <a:rPr lang="sv-SE" sz="6000" b="1" dirty="0">
                <a:solidFill>
                  <a:schemeClr val="accent1"/>
                </a:solidFill>
                <a:latin typeface="Arial" panose="020B0604020202020204" pitchFamily="34" charset="0"/>
                <a:cs typeface="Arial" panose="020B0604020202020204" pitchFamily="34" charset="0"/>
              </a:rPr>
              <a:t>1.</a:t>
            </a:r>
          </a:p>
        </p:txBody>
      </p:sp>
      <p:sp>
        <p:nvSpPr>
          <p:cNvPr id="10" name="Rectangle 9"/>
          <p:cNvSpPr/>
          <p:nvPr/>
        </p:nvSpPr>
        <p:spPr bwMode="gray">
          <a:xfrm>
            <a:off x="6934238" y="1795501"/>
            <a:ext cx="1810481" cy="3668131"/>
          </a:xfrm>
          <a:prstGeom prst="rect">
            <a:avLst/>
          </a:prstGeom>
          <a:solidFill>
            <a:schemeClr val="bg1"/>
          </a:solidFill>
          <a:ln w="9525">
            <a:solidFill>
              <a:schemeClr val="bg1">
                <a:lumMod val="75000"/>
              </a:schemeClr>
            </a:solidFill>
            <a:prstDash val="solid"/>
            <a:miter lim="800000"/>
            <a:headEnd/>
            <a:tailEnd/>
          </a:ln>
          <a:effectLst>
            <a:outerShdw blurRad="50800" dist="38100" dir="2700000" algn="tl" rotWithShape="0">
              <a:prstClr val="black">
                <a:alpha val="40000"/>
              </a:prstClr>
            </a:outerShdw>
          </a:effectLst>
        </p:spPr>
        <p:txBody>
          <a:bodyPr vert="horz" wrap="square" lIns="0" tIns="0" rIns="0" bIns="0" numCol="1" rtlCol="0" anchor="t" anchorCtr="0" compatLnSpc="1">
            <a:prstTxWarp prst="textNoShape">
              <a:avLst/>
            </a:prstTxWarp>
            <a:noAutofit/>
          </a:bodyPr>
          <a:lstStyle/>
          <a:p>
            <a:pPr marL="0" marR="0" lvl="0" indent="0" algn="l" defTabSz="914400" rtl="0" eaLnBrk="1" fontAlgn="base" latinLnBrk="0" hangingPunct="1">
              <a:lnSpc>
                <a:spcPct val="100000"/>
              </a:lnSpc>
              <a:spcBef>
                <a:spcPts val="0"/>
              </a:spcBef>
              <a:spcAft>
                <a:spcPts val="300"/>
              </a:spcAft>
              <a:buClrTx/>
              <a:buSzTx/>
              <a:buFontTx/>
              <a:buNone/>
              <a:tabLst/>
              <a:defRPr/>
            </a:pPr>
            <a:endParaRPr kumimoji="0" lang="sv-SE" sz="1200" b="0" i="0" u="none" strike="noStrike" kern="0" cap="none" spc="0" normalizeH="0" baseline="0" noProof="0" dirty="0">
              <a:ln>
                <a:noFill/>
              </a:ln>
              <a:solidFill>
                <a:sysClr val="windowText" lastClr="000000"/>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5" name="textruta 4"/>
          <p:cNvSpPr txBox="1"/>
          <p:nvPr/>
        </p:nvSpPr>
        <p:spPr>
          <a:xfrm>
            <a:off x="6934239" y="1888894"/>
            <a:ext cx="1810480" cy="3754874"/>
          </a:xfrm>
          <a:prstGeom prst="rect">
            <a:avLst/>
          </a:prstGeom>
          <a:noFill/>
        </p:spPr>
        <p:txBody>
          <a:bodyPr wrap="square" rtlCol="0">
            <a:spAutoFit/>
          </a:bodyPr>
          <a:lstStyle/>
          <a:p>
            <a:pPr algn="l"/>
            <a:r>
              <a:rPr lang="sv-SE" sz="1400" i="1" dirty="0" smtClean="0"/>
              <a:t>Verksamheterna tar </a:t>
            </a:r>
            <a:r>
              <a:rPr lang="sv-SE" sz="1400" i="1" dirty="0"/>
              <a:t>tillsammans fram hur effektmålen ska </a:t>
            </a:r>
            <a:r>
              <a:rPr lang="sv-SE" sz="1400" i="1" dirty="0" smtClean="0"/>
              <a:t>mätas för att utvärdera om det har blivit lättare. T ex: </a:t>
            </a:r>
          </a:p>
          <a:p>
            <a:pPr algn="l"/>
            <a:r>
              <a:rPr lang="sv-SE" sz="1400" i="1" dirty="0" smtClean="0"/>
              <a:t>- Har </a:t>
            </a:r>
            <a:r>
              <a:rPr lang="sv-SE" sz="1400" i="1" dirty="0"/>
              <a:t>administrationen minskat för </a:t>
            </a:r>
            <a:r>
              <a:rPr lang="sv-SE" sz="1400" i="1" dirty="0" smtClean="0"/>
              <a:t>medarbetarna</a:t>
            </a:r>
            <a:r>
              <a:rPr lang="sv-SE" sz="1400" i="1" dirty="0"/>
              <a:t>?</a:t>
            </a:r>
            <a:endParaRPr lang="sv-SE" sz="1400" i="1" dirty="0" smtClean="0"/>
          </a:p>
          <a:p>
            <a:pPr algn="l"/>
            <a:r>
              <a:rPr lang="sv-SE" sz="1400" i="1" dirty="0" smtClean="0"/>
              <a:t>- Har </a:t>
            </a:r>
            <a:r>
              <a:rPr lang="sv-SE" sz="1400" i="1" dirty="0"/>
              <a:t>antalet digitala bokningar </a:t>
            </a:r>
            <a:r>
              <a:rPr lang="sv-SE" sz="1400" i="1" dirty="0" smtClean="0"/>
              <a:t>ökat?</a:t>
            </a:r>
            <a:endParaRPr lang="sv-SE" sz="1400" i="1" dirty="0"/>
          </a:p>
          <a:p>
            <a:pPr algn="l">
              <a:spcBef>
                <a:spcPts val="0"/>
              </a:spcBef>
            </a:pPr>
            <a:endParaRPr lang="sv-SE" sz="1400" i="1" dirty="0" smtClean="0"/>
          </a:p>
        </p:txBody>
      </p:sp>
      <p:sp>
        <p:nvSpPr>
          <p:cNvPr id="11" name="Isosceles Triangle 8">
            <a:extLst>
              <a:ext uri="{FF2B5EF4-FFF2-40B4-BE49-F238E27FC236}">
                <a16:creationId xmlns:a16="http://schemas.microsoft.com/office/drawing/2014/main" id="{54D25ADD-E612-485E-BDD1-502C88182F71}"/>
              </a:ext>
            </a:extLst>
          </p:cNvPr>
          <p:cNvSpPr/>
          <p:nvPr/>
        </p:nvSpPr>
        <p:spPr bwMode="auto">
          <a:xfrm rot="16200000" flipV="1">
            <a:off x="4631726" y="3358177"/>
            <a:ext cx="3323346" cy="789015"/>
          </a:xfrm>
          <a:prstGeom prst="triangle">
            <a:avLst>
              <a:gd name="adj" fmla="val 49348"/>
            </a:avLst>
          </a:prstGeom>
          <a:solidFill>
            <a:schemeClr val="accent1"/>
          </a:solidFill>
          <a:ln w="12700" cap="flat" cmpd="sng" algn="ctr">
            <a:solidFill>
              <a:srgbClr val="000000"/>
            </a:solidFill>
            <a:prstDash val="solid"/>
            <a:round/>
            <a:headEnd type="none" w="med" len="med"/>
            <a:tailEnd type="none" w="med" len="med"/>
          </a:ln>
          <a:effectLst/>
        </p:spPr>
        <p:txBody>
          <a:bodyPr vert="horz" wrap="square" lIns="108000" tIns="0" rIns="108000" bIns="0" numCol="1" rtlCol="0" anchor="ctr" anchorCtr="0" compatLnSpc="1">
            <a:prstTxWarp prst="textNoShape">
              <a:avLst/>
            </a:prstTxWarp>
          </a:bodyPr>
          <a:lstStyle/>
          <a:p>
            <a:pPr marL="0" marR="0" indent="0" algn="ctr" defTabSz="914400" eaLnBrk="1" fontAlgn="base" latinLnBrk="0" hangingPunct="1">
              <a:lnSpc>
                <a:spcPct val="100000"/>
              </a:lnSpc>
              <a:spcBef>
                <a:spcPct val="50000"/>
              </a:spcBef>
              <a:spcAft>
                <a:spcPct val="0"/>
              </a:spcAft>
              <a:buClrTx/>
              <a:buSzTx/>
              <a:buFontTx/>
              <a:buNone/>
              <a:tabLst/>
            </a:pPr>
            <a:endParaRPr kumimoji="0" lang="sv-SE" sz="1000" b="1"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2090815"/>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57200" y="1018885"/>
            <a:ext cx="8229600" cy="650571"/>
          </a:xfrm>
        </p:spPr>
        <p:txBody>
          <a:bodyPr/>
          <a:lstStyle/>
          <a:p>
            <a:pPr algn="ctr"/>
            <a:r>
              <a:rPr lang="sv-SE" sz="2000" b="1" dirty="0" smtClean="0"/>
              <a:t/>
            </a:r>
            <a:br>
              <a:rPr lang="sv-SE" sz="2000" b="1" dirty="0" smtClean="0"/>
            </a:br>
            <a:r>
              <a:rPr lang="sv-SE" sz="2000" b="1" dirty="0" smtClean="0">
                <a:solidFill>
                  <a:srgbClr val="FF0066"/>
                </a:solidFill>
              </a:rPr>
              <a:t>Vi utvecklar Framtidens vårdinformationsmiljö tillsammans för patienten</a:t>
            </a:r>
            <a:endParaRPr lang="sv-SE" sz="2000" b="1" dirty="0">
              <a:solidFill>
                <a:srgbClr val="FF0066"/>
              </a:solidFill>
            </a:endParaRPr>
          </a:p>
        </p:txBody>
      </p:sp>
      <p:sp>
        <p:nvSpPr>
          <p:cNvPr id="11" name="Oval 9">
            <a:extLst>
              <a:ext uri="{FF2B5EF4-FFF2-40B4-BE49-F238E27FC236}">
                <a16:creationId xmlns:a16="http://schemas.microsoft.com/office/drawing/2014/main" id="{5883056C-4FA8-49DE-BDD7-2FAE05CD5A43}"/>
              </a:ext>
            </a:extLst>
          </p:cNvPr>
          <p:cNvSpPr/>
          <p:nvPr/>
        </p:nvSpPr>
        <p:spPr bwMode="auto">
          <a:xfrm>
            <a:off x="999575" y="2429166"/>
            <a:ext cx="3557163" cy="3557162"/>
          </a:xfrm>
          <a:prstGeom prst="ellipse">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81000" tIns="0" rIns="81000" bIns="0" numCol="1" rtlCol="0" anchor="ctr" anchorCtr="0" compatLnSpc="1">
            <a:prstTxWarp prst="textNoShape">
              <a:avLst/>
            </a:prstTxWarp>
          </a:bodyPr>
          <a:lstStyle/>
          <a:p>
            <a:pPr algn="ctr" defTabSz="685800" fontAlgn="base" hangingPunct="1">
              <a:spcBef>
                <a:spcPct val="50000"/>
              </a:spcBef>
              <a:spcAft>
                <a:spcPct val="0"/>
              </a:spcAft>
            </a:pPr>
            <a:endParaRPr lang="sv-SE" sz="750" b="1" dirty="0">
              <a:solidFill>
                <a:sysClr val="windowText" lastClr="000000"/>
              </a:solidFill>
              <a:latin typeface="Arial" panose="020B0604020202020204" pitchFamily="34" charset="0"/>
              <a:cs typeface="Arial" panose="020B0604020202020204" pitchFamily="34" charset="0"/>
            </a:endParaRPr>
          </a:p>
        </p:txBody>
      </p:sp>
      <p:sp>
        <p:nvSpPr>
          <p:cNvPr id="14" name="Oval 11">
            <a:extLst>
              <a:ext uri="{FF2B5EF4-FFF2-40B4-BE49-F238E27FC236}">
                <a16:creationId xmlns:a16="http://schemas.microsoft.com/office/drawing/2014/main" id="{387F25E9-73C3-40E6-9A9D-754A8F1638E6}"/>
              </a:ext>
            </a:extLst>
          </p:cNvPr>
          <p:cNvSpPr/>
          <p:nvPr/>
        </p:nvSpPr>
        <p:spPr bwMode="auto">
          <a:xfrm>
            <a:off x="2197611" y="3589333"/>
            <a:ext cx="1185380" cy="1185379"/>
          </a:xfrm>
          <a:prstGeom prst="ellipse">
            <a:avLst/>
          </a:prstGeom>
          <a:solidFill>
            <a:schemeClr val="accent1"/>
          </a:solidFill>
          <a:ln w="127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81000" tIns="0" rIns="81000" bIns="0" numCol="1" rtlCol="0" anchor="ctr" anchorCtr="0" compatLnSpc="1">
            <a:prstTxWarp prst="textNoShape">
              <a:avLst/>
            </a:prstTxWarp>
          </a:bodyPr>
          <a:lstStyle/>
          <a:p>
            <a:pPr algn="ctr" defTabSz="685800" fontAlgn="base" hangingPunct="1">
              <a:spcBef>
                <a:spcPct val="50000"/>
              </a:spcBef>
              <a:spcAft>
                <a:spcPct val="0"/>
              </a:spcAft>
            </a:pPr>
            <a:r>
              <a:rPr lang="sv-SE" sz="1800" b="1" dirty="0">
                <a:solidFill>
                  <a:schemeClr val="bg1"/>
                </a:solidFill>
                <a:latin typeface="Verdana" panose="020B0604030504040204" pitchFamily="34" charset="0"/>
                <a:ea typeface="Verdana" panose="020B0604030504040204" pitchFamily="34" charset="0"/>
                <a:cs typeface="Verdana" panose="020B0604030504040204" pitchFamily="34" charset="0"/>
              </a:rPr>
              <a:t>FVM</a:t>
            </a:r>
            <a:endParaRPr lang="sv-SE" sz="75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18" name="TextBox 38">
            <a:extLst>
              <a:ext uri="{FF2B5EF4-FFF2-40B4-BE49-F238E27FC236}">
                <a16:creationId xmlns:a16="http://schemas.microsoft.com/office/drawing/2014/main" id="{C46F67E5-56FE-45E2-96F9-F62E5D73B510}"/>
              </a:ext>
            </a:extLst>
          </p:cNvPr>
          <p:cNvSpPr txBox="1"/>
          <p:nvPr/>
        </p:nvSpPr>
        <p:spPr>
          <a:xfrm rot="20122071">
            <a:off x="2166254" y="3088538"/>
            <a:ext cx="335685" cy="18603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34289" tIns="34289" rIns="34289" bIns="34289" numCol="1" spcCol="38100" rtlCol="0" anchor="t">
            <a:prstTxWarp prst="textArchUp">
              <a:avLst/>
            </a:prstTxWarp>
            <a:noAutofit/>
          </a:bodyPr>
          <a:lstStyle/>
          <a:p>
            <a:pPr algn="ctr" defTabSz="342900"/>
            <a:r>
              <a:rPr lang="sv-SE" sz="900" b="1" dirty="0">
                <a:latin typeface="Verdana" panose="020B0604030504040204" pitchFamily="34" charset="0"/>
                <a:ea typeface="Verdana" panose="020B0604030504040204" pitchFamily="34" charset="0"/>
                <a:cs typeface="Verdana" panose="020B0604030504040204" pitchFamily="34" charset="0"/>
              </a:rPr>
              <a:t> </a:t>
            </a:r>
          </a:p>
        </p:txBody>
      </p:sp>
      <p:grpSp>
        <p:nvGrpSpPr>
          <p:cNvPr id="35" name="Grupp 34"/>
          <p:cNvGrpSpPr/>
          <p:nvPr/>
        </p:nvGrpSpPr>
        <p:grpSpPr>
          <a:xfrm>
            <a:off x="1326736" y="2495283"/>
            <a:ext cx="3097043" cy="3479189"/>
            <a:chOff x="1326736" y="2495283"/>
            <a:chExt cx="3097043" cy="3479189"/>
          </a:xfrm>
        </p:grpSpPr>
        <p:sp>
          <p:nvSpPr>
            <p:cNvPr id="12" name="TextBox 50">
              <a:extLst>
                <a:ext uri="{FF2B5EF4-FFF2-40B4-BE49-F238E27FC236}">
                  <a16:creationId xmlns:a16="http://schemas.microsoft.com/office/drawing/2014/main" id="{8645437D-438A-4BF3-941C-B96C295C3F4D}"/>
                </a:ext>
              </a:extLst>
            </p:cNvPr>
            <p:cNvSpPr txBox="1"/>
            <p:nvPr/>
          </p:nvSpPr>
          <p:spPr>
            <a:xfrm rot="19638589">
              <a:off x="2891097" y="5649104"/>
              <a:ext cx="1359143" cy="32536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ctr">
              <a:prstTxWarp prst="textArchDown">
                <a:avLst/>
              </a:prstTxWarp>
              <a:noAutofit/>
            </a:bodyPr>
            <a:lstStyle/>
            <a:p>
              <a:pPr algn="ctr" defTabSz="342900"/>
              <a:r>
                <a:rPr lang="sv-SE" sz="750" i="1" dirty="0">
                  <a:latin typeface="Verdana" panose="020B0604030504040204" pitchFamily="34" charset="0"/>
                  <a:ea typeface="Verdana" panose="020B0604030504040204" pitchFamily="34" charset="0"/>
                  <a:cs typeface="Verdana" panose="020B0604030504040204" pitchFamily="34" charset="0"/>
                </a:rPr>
                <a:t>Konsolidering</a:t>
              </a:r>
              <a:br>
                <a:rPr lang="sv-SE" sz="750" i="1" dirty="0">
                  <a:latin typeface="Verdana" panose="020B0604030504040204" pitchFamily="34" charset="0"/>
                  <a:ea typeface="Verdana" panose="020B0604030504040204" pitchFamily="34" charset="0"/>
                  <a:cs typeface="Verdana" panose="020B0604030504040204" pitchFamily="34" charset="0"/>
                </a:rPr>
              </a:br>
              <a:r>
                <a:rPr lang="sv-SE" sz="750" i="1" dirty="0">
                  <a:latin typeface="Verdana" panose="020B0604030504040204" pitchFamily="34" charset="0"/>
                  <a:ea typeface="Verdana" panose="020B0604030504040204" pitchFamily="34" charset="0"/>
                  <a:cs typeface="Verdana" panose="020B0604030504040204" pitchFamily="34" charset="0"/>
                </a:rPr>
                <a:t>&amp;  Avveckling</a:t>
              </a:r>
            </a:p>
          </p:txBody>
        </p:sp>
        <p:sp>
          <p:nvSpPr>
            <p:cNvPr id="19" name="TextBox 49">
              <a:extLst>
                <a:ext uri="{FF2B5EF4-FFF2-40B4-BE49-F238E27FC236}">
                  <a16:creationId xmlns:a16="http://schemas.microsoft.com/office/drawing/2014/main" id="{2DAACAE8-37E3-4755-BF53-5FD733B595FB}"/>
                </a:ext>
              </a:extLst>
            </p:cNvPr>
            <p:cNvSpPr txBox="1"/>
            <p:nvPr/>
          </p:nvSpPr>
          <p:spPr>
            <a:xfrm rot="19281702">
              <a:off x="1326736" y="2680413"/>
              <a:ext cx="476372" cy="22223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b">
              <a:prstTxWarp prst="textArchUp">
                <a:avLst/>
              </a:prstTxWarp>
              <a:noAutofit/>
            </a:bodyPr>
            <a:lstStyle/>
            <a:p>
              <a:pPr algn="ctr" defTabSz="342900"/>
              <a:r>
                <a:rPr lang="sv-SE" sz="750" dirty="0">
                  <a:latin typeface="Verdana" panose="020B0604030504040204" pitchFamily="34" charset="0"/>
                  <a:ea typeface="Verdana" panose="020B0604030504040204" pitchFamily="34" charset="0"/>
                  <a:cs typeface="Verdana" panose="020B0604030504040204" pitchFamily="34" charset="0"/>
                </a:rPr>
                <a:t>Avtal</a:t>
              </a:r>
            </a:p>
          </p:txBody>
        </p:sp>
        <p:sp>
          <p:nvSpPr>
            <p:cNvPr id="20" name="TextBox 51">
              <a:extLst>
                <a:ext uri="{FF2B5EF4-FFF2-40B4-BE49-F238E27FC236}">
                  <a16:creationId xmlns:a16="http://schemas.microsoft.com/office/drawing/2014/main" id="{C9A058E9-A87F-46BD-BC2D-ED7F6FDA1884}"/>
                </a:ext>
              </a:extLst>
            </p:cNvPr>
            <p:cNvSpPr txBox="1"/>
            <p:nvPr/>
          </p:nvSpPr>
          <p:spPr>
            <a:xfrm rot="3034923">
              <a:off x="3710792" y="2905554"/>
              <a:ext cx="1123258" cy="30271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ctr">
              <a:prstTxWarp prst="textArchUp">
                <a:avLst/>
              </a:prstTxWarp>
              <a:noAutofit/>
            </a:bodyPr>
            <a:lstStyle/>
            <a:p>
              <a:pPr algn="ctr" defTabSz="342900"/>
              <a:r>
                <a:rPr lang="sv-SE" sz="750" i="1" dirty="0" smtClean="0">
                  <a:latin typeface="Verdana" panose="020B0604030504040204" pitchFamily="34" charset="0"/>
                  <a:ea typeface="Verdana" panose="020B0604030504040204" pitchFamily="34" charset="0"/>
                  <a:cs typeface="Verdana" panose="020B0604030504040204" pitchFamily="34" charset="0"/>
                </a:rPr>
                <a:t>IT-</a:t>
              </a:r>
              <a:r>
                <a:rPr lang="sv-SE" sz="750" i="1" dirty="0" err="1" smtClean="0">
                  <a:latin typeface="Verdana" panose="020B0604030504040204" pitchFamily="34" charset="0"/>
                  <a:ea typeface="Verdana" panose="020B0604030504040204" pitchFamily="34" charset="0"/>
                  <a:cs typeface="Verdana" panose="020B0604030504040204" pitchFamily="34" charset="0"/>
                </a:rPr>
                <a:t>infrastuktur</a:t>
              </a:r>
              <a:endParaRPr lang="sv-SE" sz="750" i="1" dirty="0">
                <a:latin typeface="Verdana" panose="020B0604030504040204" pitchFamily="34" charset="0"/>
                <a:ea typeface="Verdana" panose="020B0604030504040204" pitchFamily="34" charset="0"/>
                <a:cs typeface="Verdana" panose="020B0604030504040204" pitchFamily="34" charset="0"/>
              </a:endParaRPr>
            </a:p>
          </p:txBody>
        </p:sp>
      </p:grpSp>
      <p:grpSp>
        <p:nvGrpSpPr>
          <p:cNvPr id="4" name="Grupp 3"/>
          <p:cNvGrpSpPr/>
          <p:nvPr/>
        </p:nvGrpSpPr>
        <p:grpSpPr>
          <a:xfrm>
            <a:off x="1159513" y="2524601"/>
            <a:ext cx="3227798" cy="3190619"/>
            <a:chOff x="1159513" y="2524601"/>
            <a:chExt cx="3227798" cy="3190619"/>
          </a:xfrm>
        </p:grpSpPr>
        <p:pic>
          <p:nvPicPr>
            <p:cNvPr id="15" name="Picture 30">
              <a:extLst>
                <a:ext uri="{FF2B5EF4-FFF2-40B4-BE49-F238E27FC236}">
                  <a16:creationId xmlns:a16="http://schemas.microsoft.com/office/drawing/2014/main" id="{423E34DA-5A1F-4BE1-94B9-552467E0C88D}"/>
                </a:ext>
              </a:extLst>
            </p:cNvPr>
            <p:cNvPicPr>
              <a:picLocks noChangeAspect="1"/>
            </p:cNvPicPr>
            <p:nvPr/>
          </p:nvPicPr>
          <p:blipFill rotWithShape="1">
            <a:blip r:embed="rId3" cstate="print">
              <a:extLst/>
            </a:blip>
            <a:srcRect l="38406" t="23762" r="35983" b="41751"/>
            <a:stretch/>
          </p:blipFill>
          <p:spPr>
            <a:xfrm>
              <a:off x="3579637" y="4126333"/>
              <a:ext cx="747614" cy="405177"/>
            </a:xfrm>
            <a:prstGeom prst="rect">
              <a:avLst/>
            </a:prstGeom>
          </p:spPr>
        </p:pic>
        <p:pic>
          <p:nvPicPr>
            <p:cNvPr id="16" name="Picture 35">
              <a:extLst>
                <a:ext uri="{FF2B5EF4-FFF2-40B4-BE49-F238E27FC236}">
                  <a16:creationId xmlns:a16="http://schemas.microsoft.com/office/drawing/2014/main" id="{BDD915C5-65B9-4FFE-AD71-D3C7DF81F261}"/>
                </a:ext>
              </a:extLst>
            </p:cNvPr>
            <p:cNvPicPr>
              <a:picLocks noChangeAspect="1"/>
            </p:cNvPicPr>
            <p:nvPr/>
          </p:nvPicPr>
          <p:blipFill rotWithShape="1">
            <a:blip r:embed="rId4">
              <a:extLst/>
            </a:blip>
            <a:srcRect l="11557" r="10498" b="16998"/>
            <a:stretch/>
          </p:blipFill>
          <p:spPr>
            <a:xfrm>
              <a:off x="2360937" y="2524601"/>
              <a:ext cx="897348" cy="502444"/>
            </a:xfrm>
            <a:prstGeom prst="rect">
              <a:avLst/>
            </a:prstGeom>
          </p:spPr>
        </p:pic>
        <p:pic>
          <p:nvPicPr>
            <p:cNvPr id="17" name="Picture 2" descr="Bildresultat för AISAB logo">
              <a:extLst>
                <a:ext uri="{FF2B5EF4-FFF2-40B4-BE49-F238E27FC236}">
                  <a16:creationId xmlns:a16="http://schemas.microsoft.com/office/drawing/2014/main" id="{81D11909-F73E-4A03-B8B1-4B3E67B834A5}"/>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417" y="3578811"/>
              <a:ext cx="723986" cy="723986"/>
            </a:xfrm>
            <a:prstGeom prst="rect">
              <a:avLst/>
            </a:prstGeom>
            <a:noFill/>
            <a:extLst>
              <a:ext uri="{909E8E84-426E-40DD-AFC4-6F175D3DCCD1}">
                <a14:hiddenFill xmlns:a14="http://schemas.microsoft.com/office/drawing/2010/main">
                  <a:solidFill>
                    <a:srgbClr val="FFFFFF"/>
                  </a:solidFill>
                </a14:hiddenFill>
              </a:ext>
            </a:extLst>
          </p:spPr>
        </p:pic>
        <p:pic>
          <p:nvPicPr>
            <p:cNvPr id="25" name="Bildobjekt 2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690169" y="2970218"/>
              <a:ext cx="566325" cy="530930"/>
            </a:xfrm>
            <a:prstGeom prst="rect">
              <a:avLst/>
            </a:prstGeom>
          </p:spPr>
        </p:pic>
        <p:pic>
          <p:nvPicPr>
            <p:cNvPr id="9" name="Bildobjekt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580591" y="3354653"/>
              <a:ext cx="806720" cy="806720"/>
            </a:xfrm>
            <a:prstGeom prst="rect">
              <a:avLst/>
            </a:prstGeom>
          </p:spPr>
        </p:pic>
        <p:pic>
          <p:nvPicPr>
            <p:cNvPr id="10" name="Bildobjekt 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112422" y="5336931"/>
              <a:ext cx="1420192" cy="378289"/>
            </a:xfrm>
            <a:prstGeom prst="rect">
              <a:avLst/>
            </a:prstGeom>
          </p:spPr>
        </p:pic>
        <p:pic>
          <p:nvPicPr>
            <p:cNvPr id="26" name="Bildobjekt 2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170490" y="3126296"/>
              <a:ext cx="921584" cy="219094"/>
            </a:xfrm>
            <a:prstGeom prst="rect">
              <a:avLst/>
            </a:prstGeom>
          </p:spPr>
        </p:pic>
        <p:pic>
          <p:nvPicPr>
            <p:cNvPr id="27" name="Bildobjekt 26"/>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flipV="1">
              <a:off x="1159513" y="4283776"/>
              <a:ext cx="852427" cy="211031"/>
            </a:xfrm>
            <a:prstGeom prst="rect">
              <a:avLst/>
            </a:prstGeom>
          </p:spPr>
        </p:pic>
        <p:pic>
          <p:nvPicPr>
            <p:cNvPr id="28" name="Bildobjekt 27"/>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326914" y="4847438"/>
              <a:ext cx="1116809" cy="243248"/>
            </a:xfrm>
            <a:prstGeom prst="rect">
              <a:avLst/>
            </a:prstGeom>
          </p:spPr>
        </p:pic>
        <p:pic>
          <p:nvPicPr>
            <p:cNvPr id="29" name="Bildobjekt 28"/>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323367" y="4662171"/>
              <a:ext cx="768707" cy="594317"/>
            </a:xfrm>
            <a:prstGeom prst="rect">
              <a:avLst/>
            </a:prstGeom>
          </p:spPr>
        </p:pic>
      </p:grpSp>
      <p:sp>
        <p:nvSpPr>
          <p:cNvPr id="32" name="Tankebubbla: moln 19"/>
          <p:cNvSpPr/>
          <p:nvPr/>
        </p:nvSpPr>
        <p:spPr bwMode="auto">
          <a:xfrm>
            <a:off x="5316686" y="1721442"/>
            <a:ext cx="3584252" cy="1669140"/>
          </a:xfrm>
          <a:prstGeom prst="cloudCallout">
            <a:avLst>
              <a:gd name="adj1" fmla="val -54941"/>
              <a:gd name="adj2" fmla="val 49982"/>
            </a:avLst>
          </a:prstGeom>
          <a:solidFill>
            <a:schemeClr val="bg1"/>
          </a:solidFill>
          <a:ln w="9525" cap="flat" cmpd="sng" algn="ctr">
            <a:solidFill>
              <a:srgbClr val="003468"/>
            </a:solidFill>
            <a:prstDash val="solid"/>
            <a:round/>
            <a:headEnd type="none" w="med" len="med"/>
            <a:tailEnd type="none" w="med" len="med"/>
          </a:ln>
          <a:effectLst/>
        </p:spPr>
        <p:txBody>
          <a:bodyPr vert="horz" wrap="square" lIns="68580" tIns="34290" rIns="68580" bIns="34290" numCol="1" rtlCol="0" anchor="ctr" anchorCtr="0" compatLnSpc="1">
            <a:prstTxWarp prst="textNoShape">
              <a:avLst/>
            </a:prstTxWarp>
            <a:noAutofit/>
          </a:bodyPr>
          <a:lstStyle/>
          <a:p>
            <a:pPr algn="ctr"/>
            <a:r>
              <a:rPr lang="sv-SE" sz="1350" dirty="0" smtClean="0">
                <a:latin typeface="Verdana" panose="020B0604030504040204" pitchFamily="34" charset="0"/>
                <a:ea typeface="Verdana" panose="020B0604030504040204" pitchFamily="34" charset="0"/>
                <a:cs typeface="Verdana" panose="020B0604030504040204" pitchFamily="34" charset="0"/>
              </a:rPr>
              <a:t>Vilka aktörer samarbetar vi med idag?</a:t>
            </a:r>
          </a:p>
          <a:p>
            <a:pPr algn="ctr"/>
            <a:r>
              <a:rPr lang="sv-SE" sz="1350" dirty="0" smtClean="0">
                <a:ea typeface="Verdana" panose="020B0604030504040204" pitchFamily="34" charset="0"/>
                <a:cs typeface="Verdana" panose="020B0604030504040204" pitchFamily="34" charset="0"/>
              </a:rPr>
              <a:t>Vilka behöver/vill vi samarbeta mer med?</a:t>
            </a:r>
            <a:endParaRPr lang="sv-SE" sz="1350" dirty="0" smtClean="0">
              <a:latin typeface="Verdana" panose="020B0604030504040204" pitchFamily="34" charset="0"/>
              <a:ea typeface="Verdana" panose="020B0604030504040204" pitchFamily="34" charset="0"/>
              <a:cs typeface="Verdana" panose="020B0604030504040204" pitchFamily="34" charset="0"/>
            </a:endParaRPr>
          </a:p>
        </p:txBody>
      </p:sp>
      <p:grpSp>
        <p:nvGrpSpPr>
          <p:cNvPr id="34" name="Grupp 33"/>
          <p:cNvGrpSpPr/>
          <p:nvPr/>
        </p:nvGrpSpPr>
        <p:grpSpPr>
          <a:xfrm>
            <a:off x="493921" y="1966452"/>
            <a:ext cx="4568470" cy="4482590"/>
            <a:chOff x="493921" y="1966452"/>
            <a:chExt cx="4568470" cy="4482590"/>
          </a:xfrm>
        </p:grpSpPr>
        <p:grpSp>
          <p:nvGrpSpPr>
            <p:cNvPr id="13" name="Grupp 12"/>
            <p:cNvGrpSpPr/>
            <p:nvPr/>
          </p:nvGrpSpPr>
          <p:grpSpPr>
            <a:xfrm>
              <a:off x="493921" y="1966452"/>
              <a:ext cx="4568470" cy="4482590"/>
              <a:chOff x="460445" y="1967197"/>
              <a:chExt cx="4568470" cy="4482590"/>
            </a:xfrm>
          </p:grpSpPr>
          <p:grpSp>
            <p:nvGrpSpPr>
              <p:cNvPr id="31" name="Grupp 30"/>
              <p:cNvGrpSpPr/>
              <p:nvPr/>
            </p:nvGrpSpPr>
            <p:grpSpPr>
              <a:xfrm>
                <a:off x="460445" y="1967197"/>
                <a:ext cx="4568470" cy="4482590"/>
                <a:chOff x="460445" y="1967196"/>
                <a:chExt cx="4568470" cy="4568469"/>
              </a:xfrm>
            </p:grpSpPr>
            <p:grpSp>
              <p:nvGrpSpPr>
                <p:cNvPr id="5" name="Grupp 4"/>
                <p:cNvGrpSpPr/>
                <p:nvPr/>
              </p:nvGrpSpPr>
              <p:grpSpPr>
                <a:xfrm>
                  <a:off x="460445" y="1967196"/>
                  <a:ext cx="4568470" cy="4568469"/>
                  <a:chOff x="460445" y="1967196"/>
                  <a:chExt cx="4568470" cy="4568469"/>
                </a:xfrm>
              </p:grpSpPr>
              <p:sp>
                <p:nvSpPr>
                  <p:cNvPr id="21" name="Oval 42">
                    <a:extLst>
                      <a:ext uri="{FF2B5EF4-FFF2-40B4-BE49-F238E27FC236}">
                        <a16:creationId xmlns:a16="http://schemas.microsoft.com/office/drawing/2014/main" id="{38790041-EC6E-4F77-B660-E8C69FC91690}"/>
                      </a:ext>
                    </a:extLst>
                  </p:cNvPr>
                  <p:cNvSpPr/>
                  <p:nvPr/>
                </p:nvSpPr>
                <p:spPr bwMode="auto">
                  <a:xfrm>
                    <a:off x="460445" y="1967196"/>
                    <a:ext cx="4568470" cy="4568469"/>
                  </a:xfrm>
                  <a:prstGeom prst="ellipse">
                    <a:avLst/>
                  </a:prstGeom>
                  <a:noFill/>
                  <a:ln w="12700" cap="flat" cmpd="sng" algn="ctr">
                    <a:solidFill>
                      <a:srgbClr val="000000"/>
                    </a:solidFill>
                    <a:prstDash val="dash"/>
                    <a:round/>
                    <a:headEnd type="none" w="med" len="med"/>
                    <a:tailEnd type="none" w="med" len="med"/>
                  </a:ln>
                  <a:effectLst/>
                </p:spPr>
                <p:txBody>
                  <a:bodyPr vert="horz" wrap="square" lIns="81000" tIns="0" rIns="81000" bIns="0" numCol="1" rtlCol="0" anchor="ctr" anchorCtr="0" compatLnSpc="1">
                    <a:prstTxWarp prst="textNoShape">
                      <a:avLst/>
                    </a:prstTxWarp>
                  </a:bodyPr>
                  <a:lstStyle/>
                  <a:p>
                    <a:pPr algn="ctr" defTabSz="685800" fontAlgn="base" hangingPunct="1">
                      <a:spcBef>
                        <a:spcPct val="50000"/>
                      </a:spcBef>
                      <a:spcAft>
                        <a:spcPct val="0"/>
                      </a:spcAft>
                    </a:pPr>
                    <a:endParaRPr lang="sv-SE" sz="750" b="1" dirty="0">
                      <a:solidFill>
                        <a:sysClr val="windowText" lastClr="000000"/>
                      </a:solidFill>
                      <a:latin typeface="Arial" panose="020B0604020202020204" pitchFamily="34" charset="0"/>
                      <a:cs typeface="Arial" panose="020B0604020202020204" pitchFamily="34" charset="0"/>
                    </a:endParaRPr>
                  </a:p>
                </p:txBody>
              </p:sp>
              <p:sp>
                <p:nvSpPr>
                  <p:cNvPr id="22" name="TextBox 46">
                    <a:extLst>
                      <a:ext uri="{FF2B5EF4-FFF2-40B4-BE49-F238E27FC236}">
                        <a16:creationId xmlns:a16="http://schemas.microsoft.com/office/drawing/2014/main" id="{C592CEAD-78C6-4C59-946C-3791AC9CE24A}"/>
                      </a:ext>
                    </a:extLst>
                  </p:cNvPr>
                  <p:cNvSpPr txBox="1"/>
                  <p:nvPr/>
                </p:nvSpPr>
                <p:spPr>
                  <a:xfrm rot="17271764">
                    <a:off x="4217100" y="4893665"/>
                    <a:ext cx="1122641" cy="295624"/>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ctr">
                    <a:prstTxWarp prst="textArchDown">
                      <a:avLst/>
                    </a:prstTxWarp>
                    <a:noAutofit/>
                  </a:bodyPr>
                  <a:lstStyle/>
                  <a:p>
                    <a:pPr algn="ctr" defTabSz="342900"/>
                    <a:r>
                      <a:rPr lang="sv-SE" sz="750" b="1" i="1" dirty="0">
                        <a:latin typeface="Verdana" panose="020B0604030504040204" pitchFamily="34" charset="0"/>
                        <a:ea typeface="Verdana" panose="020B0604030504040204" pitchFamily="34" charset="0"/>
                        <a:cs typeface="Verdana" panose="020B0604030504040204" pitchFamily="34" charset="0"/>
                      </a:rPr>
                      <a:t>Kommuner</a:t>
                    </a:r>
                  </a:p>
                </p:txBody>
              </p:sp>
            </p:grpSp>
            <p:sp>
              <p:nvSpPr>
                <p:cNvPr id="24" name="TextBox 40">
                  <a:extLst>
                    <a:ext uri="{FF2B5EF4-FFF2-40B4-BE49-F238E27FC236}">
                      <a16:creationId xmlns:a16="http://schemas.microsoft.com/office/drawing/2014/main" id="{7E0B3008-7042-4E85-AEE9-39A8BECCB765}"/>
                    </a:ext>
                  </a:extLst>
                </p:cNvPr>
                <p:cNvSpPr txBox="1"/>
                <p:nvPr/>
              </p:nvSpPr>
              <p:spPr>
                <a:xfrm rot="17696293">
                  <a:off x="-49564" y="3077613"/>
                  <a:ext cx="1855614" cy="385301"/>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ctr">
                  <a:prstTxWarp prst="textArchUp">
                    <a:avLst/>
                  </a:prstTxWarp>
                  <a:noAutofit/>
                </a:bodyPr>
                <a:lstStyle/>
                <a:p>
                  <a:pPr algn="ctr" defTabSz="342900"/>
                  <a:r>
                    <a:rPr lang="sv-SE" sz="750" b="1" i="1" dirty="0">
                      <a:latin typeface="Verdana" panose="020B0604030504040204" pitchFamily="34" charset="0"/>
                      <a:ea typeface="Verdana" panose="020B0604030504040204" pitchFamily="34" charset="0"/>
                      <a:cs typeface="Verdana" panose="020B0604030504040204" pitchFamily="34" charset="0"/>
                    </a:rPr>
                    <a:t>Privata vårdgivare (PVG)</a:t>
                  </a:r>
                </a:p>
              </p:txBody>
            </p:sp>
          </p:grpSp>
          <p:grpSp>
            <p:nvGrpSpPr>
              <p:cNvPr id="8" name="Grupp 7"/>
              <p:cNvGrpSpPr/>
              <p:nvPr/>
            </p:nvGrpSpPr>
            <p:grpSpPr>
              <a:xfrm>
                <a:off x="4327011" y="2103974"/>
                <a:ext cx="180340" cy="1208481"/>
                <a:chOff x="4327011" y="2103974"/>
                <a:chExt cx="180340" cy="1208481"/>
              </a:xfrm>
            </p:grpSpPr>
            <p:sp>
              <p:nvSpPr>
                <p:cNvPr id="7" name="Rektangel 6"/>
                <p:cNvSpPr/>
                <p:nvPr/>
              </p:nvSpPr>
              <p:spPr bwMode="auto">
                <a:xfrm rot="2983488">
                  <a:off x="3812940" y="2618045"/>
                  <a:ext cx="1208481" cy="18034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2200" b="0" i="0" u="none" strike="noStrike" cap="none" normalizeH="0" baseline="0" smtClean="0">
                    <a:ln>
                      <a:noFill/>
                    </a:ln>
                    <a:solidFill>
                      <a:schemeClr val="tx1"/>
                    </a:solidFill>
                    <a:effectLst/>
                    <a:latin typeface="Verdana" pitchFamily="34" charset="0"/>
                    <a:ea typeface="Geneva" pitchFamily="1" charset="-128"/>
                  </a:endParaRPr>
                </a:p>
              </p:txBody>
            </p:sp>
            <p:sp>
              <p:nvSpPr>
                <p:cNvPr id="30" name="TextBox 40">
                  <a:extLst>
                    <a:ext uri="{FF2B5EF4-FFF2-40B4-BE49-F238E27FC236}">
                      <a16:creationId xmlns:a16="http://schemas.microsoft.com/office/drawing/2014/main" id="{7E0B3008-7042-4E85-AEE9-39A8BECCB765}"/>
                    </a:ext>
                  </a:extLst>
                </p:cNvPr>
                <p:cNvSpPr txBox="1"/>
                <p:nvPr/>
              </p:nvSpPr>
              <p:spPr>
                <a:xfrm rot="2905008">
                  <a:off x="3963471" y="2699267"/>
                  <a:ext cx="902231" cy="104566"/>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ctr">
                  <a:prstTxWarp prst="textArchUp">
                    <a:avLst/>
                  </a:prstTxWarp>
                  <a:noAutofit/>
                </a:bodyPr>
                <a:lstStyle/>
                <a:p>
                  <a:pPr algn="ctr" defTabSz="342900"/>
                  <a:r>
                    <a:rPr lang="sv-SE" sz="750" b="1" i="1" dirty="0" smtClean="0">
                      <a:ea typeface="Verdana" panose="020B0604030504040204" pitchFamily="34" charset="0"/>
                      <a:cs typeface="Verdana" panose="020B0604030504040204" pitchFamily="34" charset="0"/>
                    </a:rPr>
                    <a:t>Patienter</a:t>
                  </a:r>
                  <a:endParaRPr lang="sv-SE" sz="750" b="1" i="1" dirty="0">
                    <a:latin typeface="Verdana" panose="020B0604030504040204" pitchFamily="34" charset="0"/>
                    <a:ea typeface="Verdana" panose="020B0604030504040204" pitchFamily="34" charset="0"/>
                    <a:cs typeface="Verdana" panose="020B0604030504040204" pitchFamily="34" charset="0"/>
                  </a:endParaRPr>
                </a:p>
              </p:txBody>
            </p:sp>
          </p:grpSp>
        </p:grpSp>
        <p:sp>
          <p:nvSpPr>
            <p:cNvPr id="33" name="TextBox 46">
              <a:extLst>
                <a:ext uri="{FF2B5EF4-FFF2-40B4-BE49-F238E27FC236}">
                  <a16:creationId xmlns:a16="http://schemas.microsoft.com/office/drawing/2014/main" id="{C592CEAD-78C6-4C59-946C-3791AC9CE24A}"/>
                </a:ext>
              </a:extLst>
            </p:cNvPr>
            <p:cNvSpPr txBox="1"/>
            <p:nvPr/>
          </p:nvSpPr>
          <p:spPr>
            <a:xfrm rot="3113193">
              <a:off x="484491" y="5295505"/>
              <a:ext cx="1101537" cy="295624"/>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ctr">
              <a:prstTxWarp prst="textArchDown">
                <a:avLst/>
              </a:prstTxWarp>
              <a:noAutofit/>
            </a:bodyPr>
            <a:lstStyle/>
            <a:p>
              <a:pPr algn="ctr" defTabSz="342900"/>
              <a:r>
                <a:rPr lang="sv-SE" sz="750" b="1" i="1" dirty="0" smtClean="0">
                  <a:latin typeface="Verdana" panose="020B0604030504040204" pitchFamily="34" charset="0"/>
                  <a:ea typeface="Verdana" panose="020B0604030504040204" pitchFamily="34" charset="0"/>
                  <a:cs typeface="Verdana" panose="020B0604030504040204" pitchFamily="34" charset="0"/>
                </a:rPr>
                <a:t>Nationella tjänster</a:t>
              </a:r>
              <a:endParaRPr lang="sv-SE" sz="750" b="1" i="1" dirty="0">
                <a:latin typeface="Verdana" panose="020B0604030504040204" pitchFamily="34" charset="0"/>
                <a:ea typeface="Verdana" panose="020B0604030504040204" pitchFamily="34" charset="0"/>
                <a:cs typeface="Verdana" panose="020B0604030504040204" pitchFamily="34" charset="0"/>
              </a:endParaRPr>
            </a:p>
          </p:txBody>
        </p:sp>
      </p:grpSp>
    </p:spTree>
    <p:extLst>
      <p:ext uri="{BB962C8B-B14F-4D97-AF65-F5344CB8AC3E}">
        <p14:creationId xmlns:p14="http://schemas.microsoft.com/office/powerpoint/2010/main" val="2244140413"/>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250"/>
                                  </p:stCondLst>
                                  <p:childTnLst>
                                    <p:set>
                                      <p:cBhvr>
                                        <p:cTn id="6" dur="1" fill="hold">
                                          <p:stCondLst>
                                            <p:cond delay="999"/>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3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2"/>
            </p:custDataLst>
            <p:extLst/>
          </p:nvPr>
        </p:nvGraphicFramePr>
        <p:xfrm>
          <a:off x="1192" y="858442"/>
          <a:ext cx="1190" cy="1190"/>
        </p:xfrm>
        <a:graphic>
          <a:graphicData uri="http://schemas.openxmlformats.org/presentationml/2006/ole">
            <mc:AlternateContent xmlns:mc="http://schemas.openxmlformats.org/markup-compatibility/2006">
              <mc:Choice xmlns:v="urn:schemas-microsoft-com:vml" Requires="v">
                <p:oleObj spid="_x0000_s10269" name="think-cell Slide" r:id="rId5" imgW="530" imgH="531" progId="TCLayout.ActiveDocument.1">
                  <p:embed/>
                </p:oleObj>
              </mc:Choice>
              <mc:Fallback>
                <p:oleObj name="think-cell Slide" r:id="rId5" imgW="530" imgH="531" progId="TCLayout.ActiveDocument.1">
                  <p:embed/>
                  <p:pic>
                    <p:nvPicPr>
                      <p:cNvPr id="3" name="Object 2" hidden="1"/>
                      <p:cNvPicPr/>
                      <p:nvPr/>
                    </p:nvPicPr>
                    <p:blipFill>
                      <a:blip r:embed="rId6"/>
                      <a:stretch>
                        <a:fillRect/>
                      </a:stretch>
                    </p:blipFill>
                    <p:spPr>
                      <a:xfrm>
                        <a:off x="1192" y="858442"/>
                        <a:ext cx="1190" cy="1190"/>
                      </a:xfrm>
                      <a:prstGeom prst="rect">
                        <a:avLst/>
                      </a:prstGeom>
                    </p:spPr>
                  </p:pic>
                </p:oleObj>
              </mc:Fallback>
            </mc:AlternateContent>
          </a:graphicData>
        </a:graphic>
      </p:graphicFrame>
      <p:sp>
        <p:nvSpPr>
          <p:cNvPr id="5" name="Title 4"/>
          <p:cNvSpPr>
            <a:spLocks noGrp="1"/>
          </p:cNvSpPr>
          <p:nvPr>
            <p:ph type="title"/>
          </p:nvPr>
        </p:nvSpPr>
        <p:spPr>
          <a:xfrm>
            <a:off x="457200" y="850630"/>
            <a:ext cx="8229600" cy="650571"/>
          </a:xfrm>
        </p:spPr>
        <p:txBody>
          <a:bodyPr/>
          <a:lstStyle/>
          <a:p>
            <a:pPr algn="ctr"/>
            <a:r>
              <a:rPr lang="sv-SE" sz="2000" b="1" dirty="0">
                <a:solidFill>
                  <a:srgbClr val="FF0066"/>
                </a:solidFill>
              </a:rPr>
              <a:t>FVM </a:t>
            </a:r>
            <a:r>
              <a:rPr lang="sv-SE" sz="2000" b="1" dirty="0" smtClean="0">
                <a:solidFill>
                  <a:srgbClr val="FF0066"/>
                </a:solidFill>
              </a:rPr>
              <a:t>utifrån fyra perspektiv</a:t>
            </a:r>
            <a:endParaRPr lang="sv-SE" sz="2000" b="1" dirty="0">
              <a:solidFill>
                <a:srgbClr val="FF0066"/>
              </a:solidFill>
            </a:endParaRPr>
          </a:p>
        </p:txBody>
      </p:sp>
      <p:sp>
        <p:nvSpPr>
          <p:cNvPr id="9" name="Rectangle 8"/>
          <p:cNvSpPr/>
          <p:nvPr/>
        </p:nvSpPr>
        <p:spPr bwMode="gray">
          <a:xfrm>
            <a:off x="460170" y="2084018"/>
            <a:ext cx="4040941" cy="1416552"/>
          </a:xfrm>
          <a:prstGeom prst="rect">
            <a:avLst/>
          </a:prstGeom>
          <a:solidFill>
            <a:schemeClr val="bg1"/>
          </a:solidFill>
          <a:ln w="9525">
            <a:solidFill>
              <a:schemeClr val="bg1">
                <a:lumMod val="75000"/>
              </a:schemeClr>
            </a:solidFill>
            <a:prstDash val="solid"/>
            <a:miter lim="800000"/>
            <a:headEnd/>
            <a:tailEnd/>
          </a:ln>
          <a:effectLst>
            <a:outerShdw blurRad="50800" dist="38100" dir="2700000" algn="tl" rotWithShape="0">
              <a:prstClr val="black">
                <a:alpha val="40000"/>
              </a:prstClr>
            </a:outerShdw>
          </a:effectLst>
        </p:spPr>
        <p:txBody>
          <a:bodyPr vert="horz" wrap="square" lIns="0" tIns="0" rIns="0" bIns="0" numCol="1" rtlCol="0" anchor="t" anchorCtr="0" compatLnSpc="1">
            <a:prstTxWarp prst="textNoShape">
              <a:avLst/>
            </a:prstTxWarp>
            <a:noAutofit/>
          </a:bodyPr>
          <a:lstStyle/>
          <a:p>
            <a:pPr marL="0" marR="0" lvl="0" indent="0" algn="ctr" defTabSz="685800" rtl="0" eaLnBrk="1" fontAlgn="base" latinLnBrk="0" hangingPunct="1">
              <a:lnSpc>
                <a:spcPct val="100000"/>
              </a:lnSpc>
              <a:spcBef>
                <a:spcPts val="0"/>
              </a:spcBef>
              <a:spcAft>
                <a:spcPts val="225"/>
              </a:spcAft>
              <a:buClrTx/>
              <a:buSzTx/>
              <a:buFontTx/>
              <a:buNone/>
              <a:tabLst/>
              <a:defRPr/>
            </a:pPr>
            <a:endParaRPr kumimoji="0" lang="sv-SE" sz="900" b="0" i="0" u="none" strike="noStrike" kern="0" cap="none" spc="0" normalizeH="0" baseline="0" noProof="0" dirty="0">
              <a:ln>
                <a:noFill/>
              </a:ln>
              <a:solidFill>
                <a:sysClr val="windowText" lastClr="000000"/>
              </a:solidFill>
              <a:effectLst/>
              <a:uLnTx/>
              <a:uFillTx/>
              <a:latin typeface="Verdana" pitchFamily="34" charset="0"/>
              <a:ea typeface="Verdana" panose="020B0604030504040204" pitchFamily="34" charset="0"/>
              <a:cs typeface="Verdana" panose="020B0604030504040204" pitchFamily="34" charset="0"/>
            </a:endParaRPr>
          </a:p>
        </p:txBody>
      </p:sp>
      <p:sp>
        <p:nvSpPr>
          <p:cNvPr id="10" name="Rectangle 9"/>
          <p:cNvSpPr/>
          <p:nvPr/>
        </p:nvSpPr>
        <p:spPr bwMode="gray">
          <a:xfrm>
            <a:off x="4642890" y="2083740"/>
            <a:ext cx="4043911" cy="1411788"/>
          </a:xfrm>
          <a:prstGeom prst="rect">
            <a:avLst/>
          </a:prstGeom>
          <a:solidFill>
            <a:schemeClr val="bg1"/>
          </a:solidFill>
          <a:ln w="9525">
            <a:solidFill>
              <a:schemeClr val="bg1">
                <a:lumMod val="75000"/>
              </a:schemeClr>
            </a:solidFill>
            <a:prstDash val="solid"/>
            <a:miter lim="800000"/>
            <a:headEnd/>
            <a:tailEnd/>
          </a:ln>
          <a:effectLst>
            <a:outerShdw blurRad="50800" dist="38100" dir="2700000" algn="tl" rotWithShape="0">
              <a:prstClr val="black">
                <a:alpha val="40000"/>
              </a:prstClr>
            </a:outerShdw>
          </a:effectLst>
        </p:spPr>
        <p:txBody>
          <a:bodyPr vert="horz" wrap="square" lIns="0" tIns="0" rIns="0" bIns="0" numCol="1" rtlCol="0" anchor="t" anchorCtr="0" compatLnSpc="1">
            <a:prstTxWarp prst="textNoShape">
              <a:avLst/>
            </a:prstTxWarp>
            <a:noAutofit/>
          </a:bodyPr>
          <a:lstStyle/>
          <a:p>
            <a:pPr marL="0" marR="0" lvl="0" indent="0" algn="l" defTabSz="685800" rtl="0" eaLnBrk="1" fontAlgn="base" latinLnBrk="0" hangingPunct="1">
              <a:lnSpc>
                <a:spcPct val="100000"/>
              </a:lnSpc>
              <a:spcBef>
                <a:spcPts val="0"/>
              </a:spcBef>
              <a:spcAft>
                <a:spcPts val="225"/>
              </a:spcAft>
              <a:buClrTx/>
              <a:buSzTx/>
              <a:buFontTx/>
              <a:buNone/>
              <a:tabLst/>
              <a:defRPr/>
            </a:pPr>
            <a:endParaRPr kumimoji="0" lang="sv-SE" sz="900" b="0" i="0" u="none" strike="noStrike" kern="0" cap="none" spc="0" normalizeH="0" baseline="0" noProof="0" dirty="0">
              <a:ln>
                <a:noFill/>
              </a:ln>
              <a:solidFill>
                <a:sysClr val="windowText" lastClr="000000"/>
              </a:solidFill>
              <a:effectLst/>
              <a:uLnTx/>
              <a:uFillTx/>
              <a:latin typeface="Verdana" pitchFamily="34" charset="0"/>
              <a:ea typeface="Verdana" panose="020B0604030504040204" pitchFamily="34" charset="0"/>
              <a:cs typeface="Verdana" panose="020B0604030504040204" pitchFamily="34" charset="0"/>
            </a:endParaRPr>
          </a:p>
        </p:txBody>
      </p:sp>
      <p:sp>
        <p:nvSpPr>
          <p:cNvPr id="11" name="Rectangle 10"/>
          <p:cNvSpPr/>
          <p:nvPr/>
        </p:nvSpPr>
        <p:spPr bwMode="gray">
          <a:xfrm>
            <a:off x="4642890" y="3613849"/>
            <a:ext cx="4043911" cy="1369534"/>
          </a:xfrm>
          <a:prstGeom prst="rect">
            <a:avLst/>
          </a:prstGeom>
          <a:solidFill>
            <a:schemeClr val="bg1"/>
          </a:solidFill>
          <a:ln w="9525">
            <a:solidFill>
              <a:schemeClr val="bg1">
                <a:lumMod val="75000"/>
              </a:schemeClr>
            </a:solidFill>
            <a:prstDash val="solid"/>
            <a:miter lim="800000"/>
            <a:headEnd/>
            <a:tailEnd/>
          </a:ln>
          <a:effectLst>
            <a:outerShdw blurRad="50800" dist="38100" dir="2700000" algn="tl" rotWithShape="0">
              <a:prstClr val="black">
                <a:alpha val="40000"/>
              </a:prstClr>
            </a:outerShdw>
          </a:effectLst>
        </p:spPr>
        <p:txBody>
          <a:bodyPr vert="horz" wrap="square" lIns="0" tIns="0" rIns="0" bIns="0" numCol="1" rtlCol="0" anchor="t" anchorCtr="0" compatLnSpc="1">
            <a:prstTxWarp prst="textNoShape">
              <a:avLst/>
            </a:prstTxWarp>
            <a:noAutofit/>
          </a:bodyPr>
          <a:lstStyle/>
          <a:p>
            <a:pPr marL="0" marR="0" lvl="0" indent="0" algn="ctr" defTabSz="685800" rtl="0" eaLnBrk="1" fontAlgn="base" latinLnBrk="0" hangingPunct="1">
              <a:lnSpc>
                <a:spcPct val="100000"/>
              </a:lnSpc>
              <a:spcBef>
                <a:spcPts val="0"/>
              </a:spcBef>
              <a:spcAft>
                <a:spcPts val="225"/>
              </a:spcAft>
              <a:buClrTx/>
              <a:buSzTx/>
              <a:buFontTx/>
              <a:buNone/>
              <a:tabLst/>
              <a:defRPr/>
            </a:pPr>
            <a:endParaRPr kumimoji="0" lang="sv-SE" sz="900" b="0" i="0" u="none" strike="noStrike" kern="0" cap="none" spc="0" normalizeH="0" baseline="0" noProof="0" dirty="0">
              <a:ln>
                <a:noFill/>
              </a:ln>
              <a:solidFill>
                <a:sysClr val="windowText" lastClr="000000"/>
              </a:solidFill>
              <a:effectLst/>
              <a:uLnTx/>
              <a:uFillTx/>
              <a:latin typeface="Verdana" pitchFamily="34" charset="0"/>
              <a:ea typeface="Verdana" panose="020B0604030504040204" pitchFamily="34" charset="0"/>
              <a:cs typeface="Verdana" panose="020B0604030504040204" pitchFamily="34" charset="0"/>
            </a:endParaRPr>
          </a:p>
        </p:txBody>
      </p:sp>
      <p:sp>
        <p:nvSpPr>
          <p:cNvPr id="12" name="Rectangle 11"/>
          <p:cNvSpPr/>
          <p:nvPr/>
        </p:nvSpPr>
        <p:spPr bwMode="gray">
          <a:xfrm>
            <a:off x="457200" y="3626609"/>
            <a:ext cx="4043911" cy="1356774"/>
          </a:xfrm>
          <a:prstGeom prst="rect">
            <a:avLst/>
          </a:prstGeom>
          <a:solidFill>
            <a:schemeClr val="bg1"/>
          </a:solidFill>
          <a:ln w="9525">
            <a:solidFill>
              <a:schemeClr val="bg1">
                <a:lumMod val="75000"/>
              </a:schemeClr>
            </a:solidFill>
            <a:prstDash val="solid"/>
            <a:miter lim="800000"/>
            <a:headEnd/>
            <a:tailEnd/>
          </a:ln>
          <a:effectLst>
            <a:outerShdw blurRad="50800" dist="38100" dir="2700000" algn="tl" rotWithShape="0">
              <a:prstClr val="black">
                <a:alpha val="40000"/>
              </a:prstClr>
            </a:outerShdw>
          </a:effectLst>
        </p:spPr>
        <p:txBody>
          <a:bodyPr vert="horz" wrap="square" lIns="0" tIns="0" rIns="0" bIns="0" numCol="1" rtlCol="0" anchor="t" anchorCtr="0" compatLnSpc="1">
            <a:prstTxWarp prst="textNoShape">
              <a:avLst/>
            </a:prstTxWarp>
            <a:noAutofit/>
          </a:bodyPr>
          <a:lstStyle/>
          <a:p>
            <a:pPr marL="0" marR="0" lvl="0" indent="0" algn="ctr" defTabSz="685800" rtl="0" eaLnBrk="1" fontAlgn="base" latinLnBrk="0" hangingPunct="1">
              <a:lnSpc>
                <a:spcPct val="100000"/>
              </a:lnSpc>
              <a:spcBef>
                <a:spcPts val="0"/>
              </a:spcBef>
              <a:spcAft>
                <a:spcPts val="225"/>
              </a:spcAft>
              <a:buClrTx/>
              <a:buSzTx/>
              <a:buFontTx/>
              <a:buNone/>
              <a:tabLst/>
              <a:defRPr/>
            </a:pPr>
            <a:endParaRPr kumimoji="0" lang="sv-SE" sz="900" b="0" i="0" u="none" strike="noStrike" kern="0" cap="none" spc="0" normalizeH="0" baseline="0" noProof="0" dirty="0">
              <a:ln>
                <a:noFill/>
              </a:ln>
              <a:solidFill>
                <a:sysClr val="windowText" lastClr="000000"/>
              </a:solidFill>
              <a:effectLst/>
              <a:uLnTx/>
              <a:uFillTx/>
              <a:latin typeface="Verdana" pitchFamily="34" charset="0"/>
              <a:ea typeface="Verdana" panose="020B0604030504040204" pitchFamily="34" charset="0"/>
              <a:cs typeface="Verdana" panose="020B0604030504040204" pitchFamily="34" charset="0"/>
            </a:endParaRPr>
          </a:p>
        </p:txBody>
      </p:sp>
      <p:sp>
        <p:nvSpPr>
          <p:cNvPr id="13" name="TextBox 12"/>
          <p:cNvSpPr txBox="1"/>
          <p:nvPr/>
        </p:nvSpPr>
        <p:spPr>
          <a:xfrm>
            <a:off x="1113419" y="2575460"/>
            <a:ext cx="802477" cy="37967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34289" tIns="34289" rIns="34289" bIns="3428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lvl="0" eaLnBrk="1">
              <a:defRPr sz="1200" b="1" kern="0">
                <a:solidFill>
                  <a:schemeClr val="accent1"/>
                </a:solidFill>
                <a:uLnTx/>
                <a:latin typeface="Verdana" panose="020B0604030504040204" pitchFamily="34" charset="0"/>
                <a:ea typeface="Verdana" panose="020B0604030504040204" pitchFamily="34" charset="0"/>
                <a:cs typeface="Verdana" panose="020B0604030504040204" pitchFamily="34" charset="0"/>
              </a:defRPr>
            </a:lvl1pPr>
          </a:lstStyle>
          <a:p>
            <a:pPr marL="0" marR="0" lvl="0" indent="0" algn="ctr" defTabSz="914400" rtl="0" eaLnBrk="1" fontAlgn="base" latinLnBrk="0" hangingPunct="0">
              <a:lnSpc>
                <a:spcPct val="100000"/>
              </a:lnSpc>
              <a:spcBef>
                <a:spcPct val="50000"/>
              </a:spcBef>
              <a:spcAft>
                <a:spcPct val="0"/>
              </a:spcAft>
              <a:buClrTx/>
              <a:buSzTx/>
              <a:buFontTx/>
              <a:buNone/>
              <a:tabLst/>
              <a:defRPr/>
            </a:pPr>
            <a:r>
              <a:rPr kumimoji="0" lang="sv-SE" sz="900" b="1" i="0" u="none" strike="noStrike" kern="0" cap="none" spc="0" normalizeH="0" baseline="0" noProof="0" dirty="0">
                <a:ln>
                  <a:noFill/>
                </a:ln>
                <a:solidFill>
                  <a:srgbClr val="003468"/>
                </a:solidFill>
                <a:effectLst/>
                <a:uLnTx/>
                <a:uFillTx/>
                <a:latin typeface="Verdana" panose="020B0604030504040204" pitchFamily="34" charset="0"/>
                <a:ea typeface="Verdana" panose="020B0604030504040204" pitchFamily="34" charset="0"/>
                <a:cs typeface="Verdana" panose="020B0604030504040204" pitchFamily="34" charset="0"/>
              </a:rPr>
              <a:t>Patienter</a:t>
            </a:r>
          </a:p>
        </p:txBody>
      </p:sp>
      <p:sp>
        <p:nvSpPr>
          <p:cNvPr id="14" name="TextBox 13"/>
          <p:cNvSpPr txBox="1"/>
          <p:nvPr/>
        </p:nvSpPr>
        <p:spPr>
          <a:xfrm>
            <a:off x="7788200" y="2564030"/>
            <a:ext cx="749977" cy="21228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34289" tIns="34289" rIns="34289" bIns="3428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lvl="0" eaLnBrk="1">
              <a:defRPr sz="1200" b="1" kern="0">
                <a:solidFill>
                  <a:schemeClr val="accent1"/>
                </a:solidFill>
                <a:uLnTx/>
                <a:latin typeface="Verdana" panose="020B0604030504040204" pitchFamily="34" charset="0"/>
                <a:ea typeface="Verdana" panose="020B0604030504040204" pitchFamily="34" charset="0"/>
                <a:cs typeface="Verdana" panose="020B0604030504040204" pitchFamily="34" charset="0"/>
              </a:defRPr>
            </a:lvl1pPr>
          </a:lstStyle>
          <a:p>
            <a:pPr marL="0" marR="0" lvl="0" indent="0" algn="r" defTabSz="914400" rtl="0" eaLnBrk="1" fontAlgn="base" latinLnBrk="0" hangingPunct="0">
              <a:lnSpc>
                <a:spcPct val="100000"/>
              </a:lnSpc>
              <a:spcBef>
                <a:spcPct val="50000"/>
              </a:spcBef>
              <a:spcAft>
                <a:spcPct val="0"/>
              </a:spcAft>
              <a:buClrTx/>
              <a:buSzTx/>
              <a:buFontTx/>
              <a:buNone/>
              <a:tabLst/>
              <a:defRPr/>
            </a:pPr>
            <a:r>
              <a:rPr kumimoji="0" lang="sv-SE" sz="900" b="1" i="0" u="none" strike="noStrike" kern="0" cap="none" spc="0" normalizeH="0" baseline="0" noProof="0" dirty="0">
                <a:ln>
                  <a:noFill/>
                </a:ln>
                <a:solidFill>
                  <a:srgbClr val="003468"/>
                </a:solidFill>
                <a:effectLst/>
                <a:uLnTx/>
                <a:uFillTx/>
                <a:latin typeface="Verdana" panose="020B0604030504040204" pitchFamily="34" charset="0"/>
                <a:ea typeface="Verdana" panose="020B0604030504040204" pitchFamily="34" charset="0"/>
                <a:cs typeface="Verdana" panose="020B0604030504040204" pitchFamily="34" charset="0"/>
              </a:rPr>
              <a:t>Medarbetare</a:t>
            </a:r>
          </a:p>
        </p:txBody>
      </p:sp>
      <p:sp>
        <p:nvSpPr>
          <p:cNvPr id="15" name="TextBox 14"/>
          <p:cNvSpPr txBox="1"/>
          <p:nvPr/>
        </p:nvSpPr>
        <p:spPr>
          <a:xfrm>
            <a:off x="7549552" y="3913860"/>
            <a:ext cx="988625" cy="21616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34289" tIns="34289" rIns="34289" bIns="3428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lvl="0" eaLnBrk="1">
              <a:defRPr sz="1200" b="1" kern="0">
                <a:solidFill>
                  <a:schemeClr val="accent1"/>
                </a:solidFill>
                <a:uLnTx/>
                <a:latin typeface="Verdana" panose="020B0604030504040204" pitchFamily="34" charset="0"/>
                <a:ea typeface="Verdana" panose="020B0604030504040204" pitchFamily="34" charset="0"/>
                <a:cs typeface="Verdana" panose="020B0604030504040204" pitchFamily="34" charset="0"/>
              </a:defRPr>
            </a:lvl1pPr>
          </a:lstStyle>
          <a:p>
            <a:pPr marL="0" marR="0" lvl="0" indent="0" algn="ctr" defTabSz="914400" rtl="0" eaLnBrk="1" fontAlgn="base" latinLnBrk="0" hangingPunct="0">
              <a:lnSpc>
                <a:spcPct val="100000"/>
              </a:lnSpc>
              <a:spcBef>
                <a:spcPct val="50000"/>
              </a:spcBef>
              <a:spcAft>
                <a:spcPct val="0"/>
              </a:spcAft>
              <a:buClrTx/>
              <a:buSzTx/>
              <a:buFontTx/>
              <a:buNone/>
              <a:tabLst/>
              <a:defRPr/>
            </a:pPr>
            <a:r>
              <a:rPr kumimoji="0" lang="sv-SE" sz="900" b="1" i="0" u="none" strike="noStrike" kern="0" cap="none" spc="0" normalizeH="0" baseline="0" noProof="0" dirty="0">
                <a:ln>
                  <a:noFill/>
                </a:ln>
                <a:solidFill>
                  <a:srgbClr val="003468"/>
                </a:solidFill>
                <a:effectLst/>
                <a:uLnTx/>
                <a:uFillTx/>
                <a:latin typeface="Verdana" panose="020B0604030504040204" pitchFamily="34" charset="0"/>
                <a:ea typeface="Verdana" panose="020B0604030504040204" pitchFamily="34" charset="0"/>
                <a:cs typeface="Verdana" panose="020B0604030504040204" pitchFamily="34" charset="0"/>
              </a:rPr>
              <a:t>Verksamhets-</a:t>
            </a:r>
            <a:br>
              <a:rPr kumimoji="0" lang="sv-SE" sz="900" b="1" i="0" u="none" strike="noStrike" kern="0" cap="none" spc="0" normalizeH="0" baseline="0" noProof="0" dirty="0">
                <a:ln>
                  <a:noFill/>
                </a:ln>
                <a:solidFill>
                  <a:srgbClr val="003468"/>
                </a:solidFill>
                <a:effectLst/>
                <a:uLnTx/>
                <a:uFillTx/>
                <a:latin typeface="Verdana" panose="020B0604030504040204" pitchFamily="34" charset="0"/>
                <a:ea typeface="Verdana" panose="020B0604030504040204" pitchFamily="34" charset="0"/>
                <a:cs typeface="Verdana" panose="020B0604030504040204" pitchFamily="34" charset="0"/>
              </a:rPr>
            </a:br>
            <a:r>
              <a:rPr kumimoji="0" lang="sv-SE" sz="900" b="1" i="0" u="none" strike="noStrike" kern="0" cap="none" spc="0" normalizeH="0" baseline="0" noProof="0" dirty="0">
                <a:ln>
                  <a:noFill/>
                </a:ln>
                <a:solidFill>
                  <a:srgbClr val="003468"/>
                </a:solidFill>
                <a:effectLst/>
                <a:uLnTx/>
                <a:uFillTx/>
                <a:latin typeface="Verdana" panose="020B0604030504040204" pitchFamily="34" charset="0"/>
                <a:ea typeface="Verdana" panose="020B0604030504040204" pitchFamily="34" charset="0"/>
                <a:cs typeface="Verdana" panose="020B0604030504040204" pitchFamily="34" charset="0"/>
              </a:rPr>
              <a:t>ledning</a:t>
            </a:r>
          </a:p>
        </p:txBody>
      </p:sp>
      <p:sp>
        <p:nvSpPr>
          <p:cNvPr id="16" name="TextBox 15"/>
          <p:cNvSpPr txBox="1"/>
          <p:nvPr/>
        </p:nvSpPr>
        <p:spPr>
          <a:xfrm>
            <a:off x="1165918" y="3959268"/>
            <a:ext cx="749977" cy="21228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34289" tIns="34289" rIns="34289" bIns="3428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lvl="0" eaLnBrk="1">
              <a:defRPr sz="1200" b="1" kern="0">
                <a:solidFill>
                  <a:schemeClr val="accent1"/>
                </a:solidFill>
                <a:uLnTx/>
                <a:latin typeface="Verdana" panose="020B0604030504040204" pitchFamily="34" charset="0"/>
                <a:ea typeface="Verdana" panose="020B0604030504040204" pitchFamily="34" charset="0"/>
                <a:cs typeface="Verdana" panose="020B0604030504040204" pitchFamily="34" charset="0"/>
              </a:defRPr>
            </a:lvl1pPr>
          </a:lstStyle>
          <a:p>
            <a:pPr marL="0" marR="0" lvl="0" indent="0" algn="ctr" defTabSz="914400" rtl="0" eaLnBrk="1" fontAlgn="base" latinLnBrk="0" hangingPunct="0">
              <a:lnSpc>
                <a:spcPct val="100000"/>
              </a:lnSpc>
              <a:spcBef>
                <a:spcPct val="50000"/>
              </a:spcBef>
              <a:spcAft>
                <a:spcPct val="0"/>
              </a:spcAft>
              <a:buClrTx/>
              <a:buSzTx/>
              <a:buFontTx/>
              <a:buNone/>
              <a:tabLst/>
              <a:defRPr/>
            </a:pPr>
            <a:r>
              <a:rPr kumimoji="0" lang="sv-SE" sz="900" b="1" i="0" u="none" strike="noStrike" kern="0" cap="none" spc="0" normalizeH="0" baseline="0" noProof="0" dirty="0">
                <a:ln>
                  <a:noFill/>
                </a:ln>
                <a:solidFill>
                  <a:srgbClr val="003468"/>
                </a:solidFill>
                <a:effectLst/>
                <a:uLnTx/>
                <a:uFillTx/>
                <a:latin typeface="Verdana" panose="020B0604030504040204" pitchFamily="34" charset="0"/>
                <a:ea typeface="Verdana" panose="020B0604030504040204" pitchFamily="34" charset="0"/>
                <a:cs typeface="Verdana" panose="020B0604030504040204" pitchFamily="34" charset="0"/>
              </a:rPr>
              <a:t>Forskning</a:t>
            </a:r>
          </a:p>
        </p:txBody>
      </p:sp>
      <p:grpSp>
        <p:nvGrpSpPr>
          <p:cNvPr id="17" name="Group 16"/>
          <p:cNvGrpSpPr/>
          <p:nvPr/>
        </p:nvGrpSpPr>
        <p:grpSpPr>
          <a:xfrm>
            <a:off x="3898449" y="2963024"/>
            <a:ext cx="1347104" cy="1347104"/>
            <a:chOff x="4799075" y="3220751"/>
            <a:chExt cx="1632854" cy="1632854"/>
          </a:xfrm>
          <a:effectLst/>
        </p:grpSpPr>
        <p:sp>
          <p:nvSpPr>
            <p:cNvPr id="18" name="Oval 17"/>
            <p:cNvSpPr/>
            <p:nvPr/>
          </p:nvSpPr>
          <p:spPr bwMode="gray">
            <a:xfrm>
              <a:off x="4799075" y="3220751"/>
              <a:ext cx="1632854" cy="1632854"/>
            </a:xfrm>
            <a:prstGeom prst="ellipse">
              <a:avLst/>
            </a:prstGeom>
            <a:solidFill>
              <a:schemeClr val="accent1"/>
            </a:solidFill>
            <a:ln w="104775">
              <a:solidFill>
                <a:schemeClr val="bg1"/>
              </a:solidFill>
              <a:miter lim="800000"/>
              <a:headEnd/>
              <a:tailEnd/>
            </a:ln>
            <a:effectLst/>
          </p:spPr>
          <p:txBody>
            <a:bodyPr vert="horz" wrap="square" lIns="0" tIns="0" rIns="0" bIns="0" numCol="1" rtlCol="0" anchor="ctr" anchorCtr="0" compatLnSpc="1">
              <a:prstTxWarp prst="textNoShape">
                <a:avLst/>
              </a:prstTxWarp>
              <a:noAutofit/>
            </a:bodyPr>
            <a:lstStyle/>
            <a:p>
              <a:pPr marL="0" marR="0" lvl="0" indent="0" algn="ctr" defTabSz="685800" rtl="0" eaLnBrk="1" fontAlgn="base" latinLnBrk="0" hangingPunct="1">
                <a:lnSpc>
                  <a:spcPct val="100000"/>
                </a:lnSpc>
                <a:spcBef>
                  <a:spcPts val="0"/>
                </a:spcBef>
                <a:spcAft>
                  <a:spcPts val="225"/>
                </a:spcAft>
                <a:buClrTx/>
                <a:buSzTx/>
                <a:buFontTx/>
                <a:buNone/>
                <a:tabLst/>
                <a:defRPr/>
              </a:pPr>
              <a:endParaRPr kumimoji="0" lang="sv-SE" sz="900" b="1" i="0" u="none" strike="noStrike" kern="0" cap="none" spc="0" normalizeH="0" baseline="0" noProof="0" dirty="0">
                <a:ln>
                  <a:noFill/>
                </a:ln>
                <a:solidFill>
                  <a:srgbClr val="FFFFFF"/>
                </a:solidFill>
                <a:effectLst/>
                <a:uLnTx/>
                <a:uFillTx/>
                <a:latin typeface="Verdana" pitchFamily="34" charset="0"/>
                <a:ea typeface="Verdana" panose="020B0604030504040204" pitchFamily="34" charset="0"/>
                <a:cs typeface="Verdana" panose="020B0604030504040204" pitchFamily="34" charset="0"/>
              </a:endParaRPr>
            </a:p>
          </p:txBody>
        </p:sp>
        <p:sp>
          <p:nvSpPr>
            <p:cNvPr id="19" name="Rectangle 18"/>
            <p:cNvSpPr/>
            <p:nvPr/>
          </p:nvSpPr>
          <p:spPr>
            <a:xfrm>
              <a:off x="4852075" y="4274039"/>
              <a:ext cx="1548884" cy="279796"/>
            </a:xfrm>
            <a:prstGeom prst="rect">
              <a:avLst/>
            </a:prstGeom>
          </p:spPr>
          <p:txBody>
            <a:bodyPr wrap="square">
              <a:spAutoFit/>
            </a:bodyPr>
            <a:lstStyle/>
            <a:p>
              <a:pPr marL="0" marR="0" lvl="0" indent="0" algn="ctr" defTabSz="685800" rtl="0" eaLnBrk="1" fontAlgn="auto" latinLnBrk="0" hangingPunct="1">
                <a:lnSpc>
                  <a:spcPct val="100000"/>
                </a:lnSpc>
                <a:spcBef>
                  <a:spcPts val="0"/>
                </a:spcBef>
                <a:spcAft>
                  <a:spcPts val="225"/>
                </a:spcAft>
                <a:buClrTx/>
                <a:buSzTx/>
                <a:buFontTx/>
                <a:buNone/>
                <a:tabLst/>
                <a:defRPr/>
              </a:pPr>
              <a:endParaRPr kumimoji="0" lang="sv-SE" sz="900" b="1" i="1" u="none" strike="noStrike" kern="0" cap="none" spc="0" normalizeH="0" baseline="0" noProof="0" dirty="0">
                <a:ln>
                  <a:noFill/>
                </a:ln>
                <a:solidFill>
                  <a:srgbClr val="FFFFFF"/>
                </a:solidFill>
                <a:effectLst/>
                <a:uLnTx/>
                <a:uFillTx/>
                <a:latin typeface="Verdana" pitchFamily="34" charset="0"/>
                <a:ea typeface="Verdana" panose="020B0604030504040204" pitchFamily="34" charset="0"/>
                <a:cs typeface="Verdana" panose="020B0604030504040204" pitchFamily="34" charset="0"/>
              </a:endParaRPr>
            </a:p>
          </p:txBody>
        </p:sp>
      </p:grpSp>
      <p:sp>
        <p:nvSpPr>
          <p:cNvPr id="21" name="TextBox 20"/>
          <p:cNvSpPr txBox="1"/>
          <p:nvPr/>
        </p:nvSpPr>
        <p:spPr>
          <a:xfrm>
            <a:off x="1915894" y="2017563"/>
            <a:ext cx="2549834" cy="143990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4289" tIns="34289" rIns="34289" bIns="34289" numCol="1" spcCol="38100" rtlCol="0" anchor="t">
            <a:noAutofit/>
          </a:bodyPr>
          <a:lstStyle/>
          <a:p>
            <a:pPr marL="128588" marR="0" lvl="0" indent="-128588" algn="l" defTabSz="914400" rtl="0" eaLnBrk="0" fontAlgn="base" latinLnBrk="0" hangingPunct="0">
              <a:lnSpc>
                <a:spcPct val="100000"/>
              </a:lnSpc>
              <a:spcBef>
                <a:spcPct val="50000"/>
              </a:spcBef>
              <a:spcAft>
                <a:spcPts val="225"/>
              </a:spcAft>
              <a:buClrTx/>
              <a:buSzPct val="120000"/>
              <a:buFont typeface="Arial" panose="020B0604020202020204" pitchFamily="34" charset="0"/>
              <a:buChar char="•"/>
              <a:tabLst/>
              <a:defRPr/>
            </a:pPr>
            <a:r>
              <a:rPr kumimoji="0" lang="sv-SE" sz="900" b="0" i="0" u="none" strike="noStrike" kern="1200" cap="none" spc="0" normalizeH="0" baseline="0" noProof="0" dirty="0">
                <a:ln>
                  <a:noFill/>
                </a:ln>
                <a:solidFill>
                  <a:sysClr val="windowText" lastClr="000000"/>
                </a:solidFill>
                <a:effectLst/>
                <a:uLnTx/>
                <a:uFillTx/>
                <a:latin typeface="Verdana" pitchFamily="34" charset="0"/>
                <a:ea typeface="Verdana" panose="020B0604030504040204" pitchFamily="34" charset="0"/>
                <a:cs typeface="Verdana" panose="020B0604030504040204" pitchFamily="34" charset="0"/>
              </a:rPr>
              <a:t>Ökad säkerhet</a:t>
            </a:r>
          </a:p>
          <a:p>
            <a:pPr marL="128588" marR="0" lvl="0" indent="-128588" algn="l" defTabSz="914400" rtl="0" eaLnBrk="0" fontAlgn="base" latinLnBrk="0" hangingPunct="0">
              <a:lnSpc>
                <a:spcPct val="100000"/>
              </a:lnSpc>
              <a:spcBef>
                <a:spcPct val="50000"/>
              </a:spcBef>
              <a:spcAft>
                <a:spcPts val="225"/>
              </a:spcAft>
              <a:buClrTx/>
              <a:buSzPct val="120000"/>
              <a:buFont typeface="Arial" panose="020B0604020202020204" pitchFamily="34" charset="0"/>
              <a:buChar char="•"/>
              <a:tabLst/>
              <a:defRPr/>
            </a:pPr>
            <a:r>
              <a:rPr kumimoji="0" lang="sv-SE" sz="900" b="0" i="0" u="none" strike="noStrike" kern="1200" cap="none" spc="0" normalizeH="0" baseline="0" noProof="0" dirty="0">
                <a:ln>
                  <a:noFill/>
                </a:ln>
                <a:solidFill>
                  <a:sysClr val="windowText" lastClr="000000"/>
                </a:solidFill>
                <a:effectLst/>
                <a:uLnTx/>
                <a:uFillTx/>
                <a:latin typeface="Verdana" pitchFamily="34" charset="0"/>
                <a:ea typeface="Verdana" panose="020B0604030504040204" pitchFamily="34" charset="0"/>
                <a:cs typeface="Verdana" panose="020B0604030504040204" pitchFamily="34" charset="0"/>
              </a:rPr>
              <a:t>Insyn i information rörande den egna hälsan och vården </a:t>
            </a:r>
          </a:p>
          <a:p>
            <a:pPr marL="128588" marR="0" lvl="0" indent="-128588" algn="l" defTabSz="914400" rtl="0" eaLnBrk="0" fontAlgn="base" latinLnBrk="0" hangingPunct="0">
              <a:lnSpc>
                <a:spcPct val="100000"/>
              </a:lnSpc>
              <a:spcBef>
                <a:spcPct val="50000"/>
              </a:spcBef>
              <a:spcAft>
                <a:spcPts val="225"/>
              </a:spcAft>
              <a:buClrTx/>
              <a:buSzPct val="120000"/>
              <a:buFont typeface="Arial" panose="020B0604020202020204" pitchFamily="34" charset="0"/>
              <a:buChar char="•"/>
              <a:tabLst/>
              <a:defRPr/>
            </a:pPr>
            <a:r>
              <a:rPr kumimoji="0" lang="sv-SE" sz="900" b="0" i="0" u="none" strike="noStrike" kern="1200" cap="none" spc="0" normalizeH="0" baseline="0" noProof="0" dirty="0">
                <a:ln>
                  <a:noFill/>
                </a:ln>
                <a:solidFill>
                  <a:sysClr val="windowText" lastClr="000000"/>
                </a:solidFill>
                <a:effectLst/>
                <a:uLnTx/>
                <a:uFillTx/>
                <a:latin typeface="Verdana" pitchFamily="34" charset="0"/>
                <a:ea typeface="Verdana" panose="020B0604030504040204" pitchFamily="34" charset="0"/>
                <a:cs typeface="Verdana" panose="020B0604030504040204" pitchFamily="34" charset="0"/>
              </a:rPr>
              <a:t>Enkel kommunikation med vården</a:t>
            </a:r>
          </a:p>
          <a:p>
            <a:pPr marL="128588" marR="0" lvl="0" indent="-128588" algn="l" defTabSz="914400" rtl="0" eaLnBrk="0" fontAlgn="base" latinLnBrk="0" hangingPunct="0">
              <a:lnSpc>
                <a:spcPct val="100000"/>
              </a:lnSpc>
              <a:spcBef>
                <a:spcPct val="50000"/>
              </a:spcBef>
              <a:spcAft>
                <a:spcPts val="225"/>
              </a:spcAft>
              <a:buClrTx/>
              <a:buSzPct val="120000"/>
              <a:buFont typeface="Arial" panose="020B0604020202020204" pitchFamily="34" charset="0"/>
              <a:buChar char="•"/>
              <a:tabLst/>
              <a:defRPr/>
            </a:pPr>
            <a:r>
              <a:rPr kumimoji="0" lang="sv-SE" sz="900" b="0" i="0" u="none" strike="noStrike" kern="1200" cap="none" spc="0" normalizeH="0" baseline="0" noProof="0" dirty="0">
                <a:ln>
                  <a:noFill/>
                </a:ln>
                <a:solidFill>
                  <a:sysClr val="windowText" lastClr="000000"/>
                </a:solidFill>
                <a:effectLst/>
                <a:uLnTx/>
                <a:uFillTx/>
                <a:latin typeface="Verdana" pitchFamily="34" charset="0"/>
                <a:ea typeface="Verdana" panose="020B0604030504040204" pitchFamily="34" charset="0"/>
                <a:cs typeface="Verdana" panose="020B0604030504040204" pitchFamily="34" charset="0"/>
              </a:rPr>
              <a:t>Vård kan ges på distans</a:t>
            </a:r>
          </a:p>
          <a:p>
            <a:pPr marL="128588" marR="0" lvl="0" indent="-128588" algn="l" defTabSz="914400" rtl="0" eaLnBrk="0" fontAlgn="base" latinLnBrk="0" hangingPunct="0">
              <a:lnSpc>
                <a:spcPct val="100000"/>
              </a:lnSpc>
              <a:spcBef>
                <a:spcPct val="50000"/>
              </a:spcBef>
              <a:spcAft>
                <a:spcPts val="225"/>
              </a:spcAft>
              <a:buClrTx/>
              <a:buSzPct val="120000"/>
              <a:buFont typeface="Arial" panose="020B0604020202020204" pitchFamily="34" charset="0"/>
              <a:buChar char="•"/>
              <a:tabLst/>
              <a:defRPr/>
            </a:pPr>
            <a:r>
              <a:rPr kumimoji="0" lang="sv-SE" sz="900" b="0" i="0" u="none" strike="noStrike" kern="1200" cap="none" spc="0" normalizeH="0" baseline="0" noProof="0" dirty="0">
                <a:ln>
                  <a:noFill/>
                </a:ln>
                <a:solidFill>
                  <a:sysClr val="windowText" lastClr="000000"/>
                </a:solidFill>
                <a:effectLst/>
                <a:uLnTx/>
                <a:uFillTx/>
                <a:latin typeface="Verdana" pitchFamily="34" charset="0"/>
                <a:ea typeface="Verdana" panose="020B0604030504040204" pitchFamily="34" charset="0"/>
                <a:cs typeface="Verdana" panose="020B0604030504040204" pitchFamily="34" charset="0"/>
              </a:rPr>
              <a:t>Själva bidra med information till </a:t>
            </a:r>
            <a:r>
              <a:rPr kumimoji="0" lang="sv-SE" sz="900" b="0" i="0" u="none" strike="noStrike" kern="1200" cap="none" spc="0" normalizeH="0" baseline="0" noProof="0" dirty="0" smtClean="0">
                <a:ln>
                  <a:noFill/>
                </a:ln>
                <a:solidFill>
                  <a:sysClr val="windowText" lastClr="000000"/>
                </a:solidFill>
                <a:effectLst/>
                <a:uLnTx/>
                <a:uFillTx/>
                <a:latin typeface="Verdana" pitchFamily="34" charset="0"/>
                <a:ea typeface="Verdana" panose="020B0604030504040204" pitchFamily="34" charset="0"/>
                <a:cs typeface="Verdana" panose="020B0604030504040204" pitchFamily="34" charset="0"/>
              </a:rPr>
              <a:t/>
            </a:r>
            <a:br>
              <a:rPr kumimoji="0" lang="sv-SE" sz="900" b="0" i="0" u="none" strike="noStrike" kern="1200" cap="none" spc="0" normalizeH="0" baseline="0" noProof="0" dirty="0" smtClean="0">
                <a:ln>
                  <a:noFill/>
                </a:ln>
                <a:solidFill>
                  <a:sysClr val="windowText" lastClr="000000"/>
                </a:solidFill>
                <a:effectLst/>
                <a:uLnTx/>
                <a:uFillTx/>
                <a:latin typeface="Verdana" pitchFamily="34" charset="0"/>
                <a:ea typeface="Verdana" panose="020B0604030504040204" pitchFamily="34" charset="0"/>
                <a:cs typeface="Verdana" panose="020B0604030504040204" pitchFamily="34" charset="0"/>
              </a:rPr>
            </a:br>
            <a:r>
              <a:rPr kumimoji="0" lang="sv-SE" sz="900" b="0" i="0" u="none" strike="noStrike" kern="1200" cap="none" spc="0" normalizeH="0" baseline="0" noProof="0" dirty="0" smtClean="0">
                <a:ln>
                  <a:noFill/>
                </a:ln>
                <a:solidFill>
                  <a:sysClr val="windowText" lastClr="000000"/>
                </a:solidFill>
                <a:effectLst/>
                <a:uLnTx/>
                <a:uFillTx/>
                <a:latin typeface="Verdana" pitchFamily="34" charset="0"/>
                <a:ea typeface="Verdana" panose="020B0604030504040204" pitchFamily="34" charset="0"/>
                <a:cs typeface="Verdana" panose="020B0604030504040204" pitchFamily="34" charset="0"/>
              </a:rPr>
              <a:t>vården</a:t>
            </a:r>
            <a:r>
              <a:rPr kumimoji="0" lang="sv-SE" sz="900" b="0" i="0" u="none" strike="noStrike" kern="1200" cap="none" spc="0" normalizeH="0" baseline="0" noProof="0" dirty="0">
                <a:ln>
                  <a:noFill/>
                </a:ln>
                <a:solidFill>
                  <a:sysClr val="windowText" lastClr="000000"/>
                </a:solidFill>
                <a:effectLst/>
                <a:uLnTx/>
                <a:uFillTx/>
                <a:latin typeface="Verdana" pitchFamily="34" charset="0"/>
                <a:ea typeface="Verdana" panose="020B0604030504040204" pitchFamily="34" charset="0"/>
                <a:cs typeface="Verdana" panose="020B0604030504040204" pitchFamily="34" charset="0"/>
              </a:rPr>
              <a:t>, t ex genom enkäter</a:t>
            </a:r>
          </a:p>
        </p:txBody>
      </p:sp>
      <p:sp>
        <p:nvSpPr>
          <p:cNvPr id="22" name="TextBox 21"/>
          <p:cNvSpPr txBox="1"/>
          <p:nvPr/>
        </p:nvSpPr>
        <p:spPr>
          <a:xfrm>
            <a:off x="5309871" y="2017564"/>
            <a:ext cx="2858083" cy="116728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4289" tIns="34289" rIns="34289" bIns="3428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171450" lvl="0" indent="-171450">
              <a:spcAft>
                <a:spcPts val="300"/>
              </a:spcAft>
              <a:buSzPct val="120000"/>
              <a:buFont typeface="Arial" panose="020B0604020202020204" pitchFamily="34" charset="0"/>
              <a:buChar char="•"/>
              <a:defRPr sz="1200">
                <a:solidFill>
                  <a:sysClr val="windowText" lastClr="000000"/>
                </a:solidFill>
                <a:latin typeface="Verdana" panose="020B0604030504040204" pitchFamily="34" charset="0"/>
                <a:ea typeface="Verdana" panose="020B0604030504040204" pitchFamily="34" charset="0"/>
                <a:cs typeface="Verdana" panose="020B0604030504040204" pitchFamily="34" charset="0"/>
              </a:defRPr>
            </a:lvl1pPr>
          </a:lstStyle>
          <a:p>
            <a:pPr marL="171450" marR="0" lvl="0" indent="-171450" algn="l" defTabSz="914400" rtl="0" eaLnBrk="0" fontAlgn="base" latinLnBrk="0" hangingPunct="0">
              <a:lnSpc>
                <a:spcPct val="100000"/>
              </a:lnSpc>
              <a:spcBef>
                <a:spcPct val="50000"/>
              </a:spcBef>
              <a:spcAft>
                <a:spcPts val="300"/>
              </a:spcAft>
              <a:buClrTx/>
              <a:buSzPct val="120000"/>
              <a:buFont typeface="Arial" panose="020B0604020202020204" pitchFamily="34" charset="0"/>
              <a:buChar char="•"/>
              <a:tabLst/>
              <a:defRPr/>
            </a:pPr>
            <a:r>
              <a:rPr kumimoji="0" lang="sv-SE" sz="900" b="0" i="0" u="none" strike="noStrike" kern="1200" cap="none" spc="0" normalizeH="0" baseline="0" noProof="0" dirty="0">
                <a:ln>
                  <a:noFill/>
                </a:ln>
                <a:solidFill>
                  <a:sysClr val="windowText" lastClr="000000"/>
                </a:solidFill>
                <a:effectLst/>
                <a:uLnTx/>
                <a:uFillTx/>
                <a:latin typeface="Verdana" panose="020B0604030504040204" pitchFamily="34" charset="0"/>
                <a:ea typeface="Verdana" panose="020B0604030504040204" pitchFamily="34" charset="0"/>
                <a:cs typeface="Verdana" panose="020B0604030504040204" pitchFamily="34" charset="0"/>
              </a:rPr>
              <a:t>Utbyte av patient-</a:t>
            </a:r>
            <a:br>
              <a:rPr kumimoji="0" lang="sv-SE" sz="900" b="0" i="0" u="none" strike="noStrike" kern="1200" cap="none" spc="0" normalizeH="0" baseline="0" noProof="0" dirty="0">
                <a:ln>
                  <a:noFill/>
                </a:ln>
                <a:solidFill>
                  <a:sysClr val="windowText" lastClr="000000"/>
                </a:solidFill>
                <a:effectLst/>
                <a:uLnTx/>
                <a:uFillTx/>
                <a:latin typeface="Verdana" panose="020B0604030504040204" pitchFamily="34" charset="0"/>
                <a:ea typeface="Verdana" panose="020B0604030504040204" pitchFamily="34" charset="0"/>
                <a:cs typeface="Verdana" panose="020B0604030504040204" pitchFamily="34" charset="0"/>
              </a:rPr>
            </a:br>
            <a:r>
              <a:rPr kumimoji="0" lang="sv-SE" sz="900" b="0" i="0" u="none" strike="noStrike" kern="1200" cap="none" spc="0" normalizeH="0" baseline="0" noProof="0" dirty="0">
                <a:ln>
                  <a:noFill/>
                </a:ln>
                <a:solidFill>
                  <a:sysClr val="windowText" lastClr="000000"/>
                </a:solidFill>
                <a:effectLst/>
                <a:uLnTx/>
                <a:uFillTx/>
                <a:latin typeface="Verdana" panose="020B0604030504040204" pitchFamily="34" charset="0"/>
                <a:ea typeface="Verdana" panose="020B0604030504040204" pitchFamily="34" charset="0"/>
                <a:cs typeface="Verdana" panose="020B0604030504040204" pitchFamily="34" charset="0"/>
              </a:rPr>
              <a:t>information mellan vård-</a:t>
            </a:r>
            <a:br>
              <a:rPr kumimoji="0" lang="sv-SE" sz="900" b="0" i="0" u="none" strike="noStrike" kern="1200" cap="none" spc="0" normalizeH="0" baseline="0" noProof="0" dirty="0">
                <a:ln>
                  <a:noFill/>
                </a:ln>
                <a:solidFill>
                  <a:sysClr val="windowText" lastClr="000000"/>
                </a:solidFill>
                <a:effectLst/>
                <a:uLnTx/>
                <a:uFillTx/>
                <a:latin typeface="Verdana" panose="020B0604030504040204" pitchFamily="34" charset="0"/>
                <a:ea typeface="Verdana" panose="020B0604030504040204" pitchFamily="34" charset="0"/>
                <a:cs typeface="Verdana" panose="020B0604030504040204" pitchFamily="34" charset="0"/>
              </a:rPr>
            </a:br>
            <a:r>
              <a:rPr kumimoji="0" lang="sv-SE" sz="900" b="0" i="0" u="none" strike="noStrike" kern="1200" cap="none" spc="0" normalizeH="0" baseline="0" noProof="0" dirty="0">
                <a:ln>
                  <a:noFill/>
                </a:ln>
                <a:solidFill>
                  <a:sysClr val="windowText" lastClr="000000"/>
                </a:solidFill>
                <a:effectLst/>
                <a:uLnTx/>
                <a:uFillTx/>
                <a:latin typeface="Verdana" panose="020B0604030504040204" pitchFamily="34" charset="0"/>
                <a:ea typeface="Verdana" panose="020B0604030504040204" pitchFamily="34" charset="0"/>
                <a:cs typeface="Verdana" panose="020B0604030504040204" pitchFamily="34" charset="0"/>
              </a:rPr>
              <a:t>givare</a:t>
            </a:r>
          </a:p>
          <a:p>
            <a:pPr marL="171450" marR="0" lvl="0" indent="-171450" algn="l" defTabSz="914400" rtl="0" eaLnBrk="0" fontAlgn="base" latinLnBrk="0" hangingPunct="0">
              <a:lnSpc>
                <a:spcPct val="100000"/>
              </a:lnSpc>
              <a:spcBef>
                <a:spcPct val="50000"/>
              </a:spcBef>
              <a:spcAft>
                <a:spcPts val="300"/>
              </a:spcAft>
              <a:buClrTx/>
              <a:buSzPct val="120000"/>
              <a:buFont typeface="Arial" panose="020B0604020202020204" pitchFamily="34" charset="0"/>
              <a:buChar char="•"/>
              <a:tabLst/>
              <a:defRPr/>
            </a:pPr>
            <a:r>
              <a:rPr kumimoji="0" lang="sv-SE" sz="900" b="0" i="0" u="none" strike="noStrike" kern="1200" cap="none" spc="0" normalizeH="0" baseline="0" noProof="0" dirty="0">
                <a:ln>
                  <a:noFill/>
                </a:ln>
                <a:solidFill>
                  <a:sysClr val="windowText" lastClr="000000"/>
                </a:solidFill>
                <a:effectLst/>
                <a:uLnTx/>
                <a:uFillTx/>
                <a:latin typeface="Verdana" panose="020B0604030504040204" pitchFamily="34" charset="0"/>
                <a:ea typeface="Verdana" panose="020B0604030504040204" pitchFamily="34" charset="0"/>
                <a:cs typeface="Verdana" panose="020B0604030504040204" pitchFamily="34" charset="0"/>
              </a:rPr>
              <a:t>Möjlighet att arbeta mobilt</a:t>
            </a:r>
          </a:p>
          <a:p>
            <a:pPr marL="171450" marR="0" lvl="0" indent="-171450" algn="l" defTabSz="914400" rtl="0" eaLnBrk="0" fontAlgn="base" latinLnBrk="0" hangingPunct="0">
              <a:lnSpc>
                <a:spcPct val="100000"/>
              </a:lnSpc>
              <a:spcBef>
                <a:spcPct val="50000"/>
              </a:spcBef>
              <a:spcAft>
                <a:spcPts val="300"/>
              </a:spcAft>
              <a:buClrTx/>
              <a:buSzPct val="120000"/>
              <a:buFont typeface="Arial" panose="020B0604020202020204" pitchFamily="34" charset="0"/>
              <a:buChar char="•"/>
              <a:tabLst/>
              <a:defRPr/>
            </a:pPr>
            <a:r>
              <a:rPr kumimoji="0" lang="sv-SE" sz="900" b="0" i="0" u="none" strike="noStrike" kern="1200" cap="none" spc="0" normalizeH="0" baseline="0" noProof="0" dirty="0">
                <a:ln>
                  <a:noFill/>
                </a:ln>
                <a:solidFill>
                  <a:sysClr val="windowText" lastClr="000000"/>
                </a:solidFill>
                <a:effectLst/>
                <a:uLnTx/>
                <a:uFillTx/>
                <a:latin typeface="Verdana" panose="020B0604030504040204" pitchFamily="34" charset="0"/>
                <a:ea typeface="Verdana" panose="020B0604030504040204" pitchFamily="34" charset="0"/>
                <a:cs typeface="Verdana" panose="020B0604030504040204" pitchFamily="34" charset="0"/>
              </a:rPr>
              <a:t>Beslutsstöd &amp; rekommendationer</a:t>
            </a:r>
          </a:p>
          <a:p>
            <a:pPr marL="171450" marR="0" lvl="0" indent="-171450" algn="l" defTabSz="914400" rtl="0" eaLnBrk="0" fontAlgn="base" latinLnBrk="0" hangingPunct="0">
              <a:lnSpc>
                <a:spcPct val="100000"/>
              </a:lnSpc>
              <a:spcBef>
                <a:spcPct val="50000"/>
              </a:spcBef>
              <a:spcAft>
                <a:spcPts val="300"/>
              </a:spcAft>
              <a:buClrTx/>
              <a:buSzPct val="120000"/>
              <a:buFont typeface="Arial" panose="020B0604020202020204" pitchFamily="34" charset="0"/>
              <a:buChar char="•"/>
              <a:tabLst/>
              <a:defRPr/>
            </a:pPr>
            <a:r>
              <a:rPr kumimoji="0" lang="sv-SE" sz="900" b="0" i="0" u="none" strike="noStrike" kern="1200" cap="none" spc="0" normalizeH="0" baseline="0" noProof="0" dirty="0">
                <a:ln>
                  <a:noFill/>
                </a:ln>
                <a:solidFill>
                  <a:sysClr val="windowText" lastClr="000000"/>
                </a:solidFill>
                <a:effectLst/>
                <a:uLnTx/>
                <a:uFillTx/>
                <a:latin typeface="Verdana" panose="020B0604030504040204" pitchFamily="34" charset="0"/>
                <a:ea typeface="Verdana" panose="020B0604030504040204" pitchFamily="34" charset="0"/>
                <a:cs typeface="Verdana" panose="020B0604030504040204" pitchFamily="34" charset="0"/>
              </a:rPr>
              <a:t>Avlastning i admin – dubbelarbete och pappershantering försvinner</a:t>
            </a:r>
          </a:p>
        </p:txBody>
      </p:sp>
      <p:sp>
        <p:nvSpPr>
          <p:cNvPr id="23" name="TextBox 22"/>
          <p:cNvSpPr txBox="1"/>
          <p:nvPr/>
        </p:nvSpPr>
        <p:spPr>
          <a:xfrm>
            <a:off x="5309871" y="3582429"/>
            <a:ext cx="2858084" cy="120039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4289" tIns="34289" rIns="34289" bIns="34289" numCol="1" spcCol="38100" rtlCol="0" anchor="t">
            <a:noAutofit/>
          </a:bodyPr>
          <a:lstStyle/>
          <a:p>
            <a:pPr marL="128588" marR="0" lvl="0" indent="-128588" algn="l" defTabSz="914400" rtl="0" eaLnBrk="0" fontAlgn="base" latinLnBrk="0" hangingPunct="0">
              <a:lnSpc>
                <a:spcPct val="100000"/>
              </a:lnSpc>
              <a:spcBef>
                <a:spcPct val="50000"/>
              </a:spcBef>
              <a:spcAft>
                <a:spcPts val="225"/>
              </a:spcAft>
              <a:buClrTx/>
              <a:buSzPct val="120000"/>
              <a:buFont typeface="Arial" panose="020B0604020202020204" pitchFamily="34" charset="0"/>
              <a:buChar char="•"/>
              <a:tabLst/>
              <a:defRPr/>
            </a:pPr>
            <a:r>
              <a:rPr kumimoji="0" lang="sv-SE" sz="900" b="0" i="0" u="none" strike="noStrike" kern="1200" cap="none" spc="0" normalizeH="0" baseline="0" noProof="0" dirty="0">
                <a:ln>
                  <a:noFill/>
                </a:ln>
                <a:solidFill>
                  <a:sysClr val="windowText" lastClr="000000"/>
                </a:solidFill>
                <a:effectLst/>
                <a:uLnTx/>
                <a:uFillTx/>
                <a:latin typeface="Verdana" pitchFamily="34" charset="0"/>
                <a:ea typeface="Verdana" panose="020B0604030504040204" pitchFamily="34" charset="0"/>
                <a:cs typeface="Verdana" panose="020B0604030504040204" pitchFamily="34" charset="0"/>
              </a:rPr>
              <a:t>Enklare att följa upp och </a:t>
            </a:r>
            <a:br>
              <a:rPr kumimoji="0" lang="sv-SE" sz="900" b="0" i="0" u="none" strike="noStrike" kern="1200" cap="none" spc="0" normalizeH="0" baseline="0" noProof="0" dirty="0">
                <a:ln>
                  <a:noFill/>
                </a:ln>
                <a:solidFill>
                  <a:sysClr val="windowText" lastClr="000000"/>
                </a:solidFill>
                <a:effectLst/>
                <a:uLnTx/>
                <a:uFillTx/>
                <a:latin typeface="Verdana" pitchFamily="34" charset="0"/>
                <a:ea typeface="Verdana" panose="020B0604030504040204" pitchFamily="34" charset="0"/>
                <a:cs typeface="Verdana" panose="020B0604030504040204" pitchFamily="34" charset="0"/>
              </a:rPr>
            </a:br>
            <a:r>
              <a:rPr kumimoji="0" lang="sv-SE" sz="900" b="0" i="0" u="none" strike="noStrike" kern="1200" cap="none" spc="0" normalizeH="0" baseline="0" noProof="0" dirty="0">
                <a:ln>
                  <a:noFill/>
                </a:ln>
                <a:solidFill>
                  <a:sysClr val="windowText" lastClr="000000"/>
                </a:solidFill>
                <a:effectLst/>
                <a:uLnTx/>
                <a:uFillTx/>
                <a:latin typeface="Verdana" pitchFamily="34" charset="0"/>
                <a:ea typeface="Verdana" panose="020B0604030504040204" pitchFamily="34" charset="0"/>
                <a:cs typeface="Verdana" panose="020B0604030504040204" pitchFamily="34" charset="0"/>
              </a:rPr>
              <a:t>förbättra tjänster</a:t>
            </a:r>
          </a:p>
          <a:p>
            <a:pPr marL="128588" marR="0" lvl="0" indent="-128588" algn="l" defTabSz="914400" rtl="0" eaLnBrk="0" fontAlgn="base" latinLnBrk="0" hangingPunct="0">
              <a:lnSpc>
                <a:spcPct val="100000"/>
              </a:lnSpc>
              <a:spcBef>
                <a:spcPct val="50000"/>
              </a:spcBef>
              <a:spcAft>
                <a:spcPts val="225"/>
              </a:spcAft>
              <a:buClrTx/>
              <a:buSzPct val="120000"/>
              <a:buFont typeface="Arial" panose="020B0604020202020204" pitchFamily="34" charset="0"/>
              <a:buChar char="•"/>
              <a:tabLst/>
              <a:defRPr/>
            </a:pPr>
            <a:r>
              <a:rPr kumimoji="0" lang="sv-SE" sz="900" b="0" i="0" u="none" strike="noStrike" kern="1200" cap="none" spc="0" normalizeH="0" baseline="0" noProof="0" dirty="0">
                <a:ln>
                  <a:noFill/>
                </a:ln>
                <a:solidFill>
                  <a:sysClr val="windowText" lastClr="000000"/>
                </a:solidFill>
                <a:effectLst/>
                <a:uLnTx/>
                <a:uFillTx/>
                <a:latin typeface="Verdana" pitchFamily="34" charset="0"/>
                <a:ea typeface="Verdana" panose="020B0604030504040204" pitchFamily="34" charset="0"/>
                <a:cs typeface="Verdana" panose="020B0604030504040204" pitchFamily="34" charset="0"/>
              </a:rPr>
              <a:t>Enklare att planera vård-</a:t>
            </a:r>
            <a:br>
              <a:rPr kumimoji="0" lang="sv-SE" sz="900" b="0" i="0" u="none" strike="noStrike" kern="1200" cap="none" spc="0" normalizeH="0" baseline="0" noProof="0" dirty="0">
                <a:ln>
                  <a:noFill/>
                </a:ln>
                <a:solidFill>
                  <a:sysClr val="windowText" lastClr="000000"/>
                </a:solidFill>
                <a:effectLst/>
                <a:uLnTx/>
                <a:uFillTx/>
                <a:latin typeface="Verdana" pitchFamily="34" charset="0"/>
                <a:ea typeface="Verdana" panose="020B0604030504040204" pitchFamily="34" charset="0"/>
                <a:cs typeface="Verdana" panose="020B0604030504040204" pitchFamily="34" charset="0"/>
              </a:rPr>
            </a:br>
            <a:r>
              <a:rPr kumimoji="0" lang="sv-SE" sz="900" b="0" i="0" u="none" strike="noStrike" kern="1200" cap="none" spc="0" normalizeH="0" baseline="0" noProof="0" dirty="0">
                <a:ln>
                  <a:noFill/>
                </a:ln>
                <a:solidFill>
                  <a:sysClr val="windowText" lastClr="000000"/>
                </a:solidFill>
                <a:effectLst/>
                <a:uLnTx/>
                <a:uFillTx/>
                <a:latin typeface="Verdana" pitchFamily="34" charset="0"/>
                <a:ea typeface="Verdana" panose="020B0604030504040204" pitchFamily="34" charset="0"/>
                <a:cs typeface="Verdana" panose="020B0604030504040204" pitchFamily="34" charset="0"/>
              </a:rPr>
              <a:t>produktionen</a:t>
            </a:r>
          </a:p>
          <a:p>
            <a:pPr marL="128588" marR="0" lvl="0" indent="-128588" algn="l" defTabSz="914400" rtl="0" eaLnBrk="0" fontAlgn="base" latinLnBrk="0" hangingPunct="0">
              <a:lnSpc>
                <a:spcPct val="100000"/>
              </a:lnSpc>
              <a:spcBef>
                <a:spcPct val="50000"/>
              </a:spcBef>
              <a:spcAft>
                <a:spcPts val="225"/>
              </a:spcAft>
              <a:buClrTx/>
              <a:buSzPct val="120000"/>
              <a:buFont typeface="Arial" panose="020B0604020202020204" pitchFamily="34" charset="0"/>
              <a:buChar char="•"/>
              <a:tabLst/>
              <a:defRPr/>
            </a:pPr>
            <a:r>
              <a:rPr kumimoji="0" lang="sv-SE" sz="900" b="0" i="0" u="none" strike="noStrike" kern="1200" cap="none" spc="0" normalizeH="0" baseline="0" noProof="0" dirty="0">
                <a:ln>
                  <a:noFill/>
                </a:ln>
                <a:solidFill>
                  <a:sysClr val="windowText" lastClr="000000"/>
                </a:solidFill>
                <a:effectLst/>
                <a:uLnTx/>
                <a:uFillTx/>
                <a:latin typeface="Verdana" pitchFamily="34" charset="0"/>
                <a:ea typeface="Verdana" panose="020B0604030504040204" pitchFamily="34" charset="0"/>
                <a:cs typeface="Verdana" panose="020B0604030504040204" pitchFamily="34" charset="0"/>
              </a:rPr>
              <a:t>Enklare att föra ut ny kunskap i vården,  </a:t>
            </a:r>
            <a:r>
              <a:rPr kumimoji="0" lang="sv-SE" sz="900" b="0" i="0" u="none" strike="noStrike" kern="1200" cap="none" spc="0" normalizeH="0" baseline="0" noProof="0" dirty="0" smtClean="0">
                <a:ln>
                  <a:noFill/>
                </a:ln>
                <a:solidFill>
                  <a:sysClr val="windowText" lastClr="000000"/>
                </a:solidFill>
                <a:effectLst/>
                <a:uLnTx/>
                <a:uFillTx/>
                <a:latin typeface="Verdana" pitchFamily="34" charset="0"/>
                <a:ea typeface="Verdana" panose="020B0604030504040204" pitchFamily="34" charset="0"/>
                <a:cs typeface="Verdana" panose="020B0604030504040204" pitchFamily="34" charset="0"/>
              </a:rPr>
              <a:t/>
            </a:r>
            <a:br>
              <a:rPr kumimoji="0" lang="sv-SE" sz="900" b="0" i="0" u="none" strike="noStrike" kern="1200" cap="none" spc="0" normalizeH="0" baseline="0" noProof="0" dirty="0" smtClean="0">
                <a:ln>
                  <a:noFill/>
                </a:ln>
                <a:solidFill>
                  <a:sysClr val="windowText" lastClr="000000"/>
                </a:solidFill>
                <a:effectLst/>
                <a:uLnTx/>
                <a:uFillTx/>
                <a:latin typeface="Verdana" pitchFamily="34" charset="0"/>
                <a:ea typeface="Verdana" panose="020B0604030504040204" pitchFamily="34" charset="0"/>
                <a:cs typeface="Verdana" panose="020B0604030504040204" pitchFamily="34" charset="0"/>
              </a:rPr>
            </a:br>
            <a:r>
              <a:rPr kumimoji="0" lang="sv-SE" sz="900" b="0" i="0" u="none" strike="noStrike" kern="1200" cap="none" spc="0" normalizeH="0" baseline="0" noProof="0" dirty="0" smtClean="0">
                <a:ln>
                  <a:noFill/>
                </a:ln>
                <a:solidFill>
                  <a:sysClr val="windowText" lastClr="000000"/>
                </a:solidFill>
                <a:effectLst/>
                <a:uLnTx/>
                <a:uFillTx/>
                <a:latin typeface="Verdana" pitchFamily="34" charset="0"/>
                <a:ea typeface="Verdana" panose="020B0604030504040204" pitchFamily="34" charset="0"/>
                <a:cs typeface="Verdana" panose="020B0604030504040204" pitchFamily="34" charset="0"/>
              </a:rPr>
              <a:t>t </a:t>
            </a:r>
            <a:r>
              <a:rPr kumimoji="0" lang="sv-SE" sz="900" b="0" i="0" u="none" strike="noStrike" kern="1200" cap="none" spc="0" normalizeH="0" baseline="0" noProof="0" dirty="0">
                <a:ln>
                  <a:noFill/>
                </a:ln>
                <a:solidFill>
                  <a:sysClr val="windowText" lastClr="000000"/>
                </a:solidFill>
                <a:effectLst/>
                <a:uLnTx/>
                <a:uFillTx/>
                <a:latin typeface="Verdana" pitchFamily="34" charset="0"/>
                <a:ea typeface="Verdana" panose="020B0604030504040204" pitchFamily="34" charset="0"/>
                <a:cs typeface="Verdana" panose="020B0604030504040204" pitchFamily="34" charset="0"/>
              </a:rPr>
              <a:t>ex via besluts- och kunskapsstöd</a:t>
            </a:r>
          </a:p>
          <a:p>
            <a:pPr marL="128588" marR="0" lvl="0" indent="-128588" algn="l" defTabSz="914400" rtl="0" eaLnBrk="0" fontAlgn="base" latinLnBrk="0" hangingPunct="0">
              <a:lnSpc>
                <a:spcPct val="100000"/>
              </a:lnSpc>
              <a:spcBef>
                <a:spcPct val="50000"/>
              </a:spcBef>
              <a:spcAft>
                <a:spcPts val="225"/>
              </a:spcAft>
              <a:buClrTx/>
              <a:buSzPct val="120000"/>
              <a:buFont typeface="Arial" panose="020B0604020202020204" pitchFamily="34" charset="0"/>
              <a:buChar char="•"/>
              <a:tabLst/>
              <a:defRPr/>
            </a:pPr>
            <a:r>
              <a:rPr kumimoji="0" lang="sv-SE" sz="900" b="0" i="0" u="none" strike="noStrike" kern="1200" cap="none" spc="0" normalizeH="0" baseline="0" noProof="0" dirty="0">
                <a:ln>
                  <a:noFill/>
                </a:ln>
                <a:solidFill>
                  <a:sysClr val="windowText" lastClr="000000"/>
                </a:solidFill>
                <a:effectLst/>
                <a:uLnTx/>
                <a:uFillTx/>
                <a:latin typeface="Verdana" pitchFamily="34" charset="0"/>
                <a:ea typeface="Verdana" panose="020B0604030504040204" pitchFamily="34" charset="0"/>
                <a:cs typeface="Verdana" panose="020B0604030504040204" pitchFamily="34" charset="0"/>
              </a:rPr>
              <a:t>Bättre underlag för förbättringsarbete</a:t>
            </a:r>
          </a:p>
        </p:txBody>
      </p:sp>
      <p:sp>
        <p:nvSpPr>
          <p:cNvPr id="24" name="TextBox 23"/>
          <p:cNvSpPr txBox="1"/>
          <p:nvPr/>
        </p:nvSpPr>
        <p:spPr>
          <a:xfrm>
            <a:off x="1915894" y="3705717"/>
            <a:ext cx="2602200" cy="113731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4289" tIns="34289" rIns="34289" bIns="34289" numCol="1" spcCol="38100" rtlCol="0" anchor="t">
            <a:noAutofit/>
          </a:bodyPr>
          <a:lstStyle/>
          <a:p>
            <a:pPr marL="128588" marR="0" lvl="0" indent="-128588" algn="l" defTabSz="914400" rtl="0" eaLnBrk="0" fontAlgn="base" latinLnBrk="0" hangingPunct="0">
              <a:lnSpc>
                <a:spcPct val="100000"/>
              </a:lnSpc>
              <a:spcBef>
                <a:spcPct val="50000"/>
              </a:spcBef>
              <a:spcAft>
                <a:spcPts val="225"/>
              </a:spcAft>
              <a:buClrTx/>
              <a:buSzPct val="120000"/>
              <a:buFont typeface="Arial" panose="020B0604020202020204" pitchFamily="34" charset="0"/>
              <a:buChar char="•"/>
              <a:tabLst/>
              <a:defRPr/>
            </a:pPr>
            <a:r>
              <a:rPr kumimoji="0" lang="sv-SE" sz="900" b="0" i="0" u="none" strike="noStrike" kern="1200" cap="none" spc="0" normalizeH="0" baseline="0" noProof="0" dirty="0">
                <a:ln>
                  <a:noFill/>
                </a:ln>
                <a:solidFill>
                  <a:sysClr val="windowText" lastClr="000000"/>
                </a:solidFill>
                <a:effectLst/>
                <a:uLnTx/>
                <a:uFillTx/>
                <a:latin typeface="Verdana" pitchFamily="34" charset="0"/>
                <a:ea typeface="Verdana" panose="020B0604030504040204" pitchFamily="34" charset="0"/>
                <a:cs typeface="Verdana" panose="020B0604030504040204" pitchFamily="34" charset="0"/>
              </a:rPr>
              <a:t>Tillgång till anonymiserad </a:t>
            </a:r>
            <a:br>
              <a:rPr kumimoji="0" lang="sv-SE" sz="900" b="0" i="0" u="none" strike="noStrike" kern="1200" cap="none" spc="0" normalizeH="0" baseline="0" noProof="0" dirty="0">
                <a:ln>
                  <a:noFill/>
                </a:ln>
                <a:solidFill>
                  <a:sysClr val="windowText" lastClr="000000"/>
                </a:solidFill>
                <a:effectLst/>
                <a:uLnTx/>
                <a:uFillTx/>
                <a:latin typeface="Verdana" pitchFamily="34" charset="0"/>
                <a:ea typeface="Verdana" panose="020B0604030504040204" pitchFamily="34" charset="0"/>
                <a:cs typeface="Verdana" panose="020B0604030504040204" pitchFamily="34" charset="0"/>
              </a:rPr>
            </a:br>
            <a:r>
              <a:rPr kumimoji="0" lang="sv-SE" sz="900" b="0" i="0" u="none" strike="noStrike" kern="1200" cap="none" spc="0" normalizeH="0" baseline="0" noProof="0" dirty="0">
                <a:ln>
                  <a:noFill/>
                </a:ln>
                <a:solidFill>
                  <a:sysClr val="windowText" lastClr="000000"/>
                </a:solidFill>
                <a:effectLst/>
                <a:uLnTx/>
                <a:uFillTx/>
                <a:latin typeface="Verdana" pitchFamily="34" charset="0"/>
                <a:ea typeface="Verdana" panose="020B0604030504040204" pitchFamily="34" charset="0"/>
                <a:cs typeface="Verdana" panose="020B0604030504040204" pitchFamily="34" charset="0"/>
              </a:rPr>
              <a:t>data av hög kvalitet</a:t>
            </a:r>
          </a:p>
          <a:p>
            <a:pPr marL="128588" marR="0" lvl="0" indent="-128588" algn="l" defTabSz="914400" rtl="0" eaLnBrk="0" fontAlgn="base" latinLnBrk="0" hangingPunct="0">
              <a:lnSpc>
                <a:spcPct val="100000"/>
              </a:lnSpc>
              <a:spcBef>
                <a:spcPct val="50000"/>
              </a:spcBef>
              <a:spcAft>
                <a:spcPts val="225"/>
              </a:spcAft>
              <a:buClrTx/>
              <a:buSzPct val="120000"/>
              <a:buFont typeface="Arial" panose="020B0604020202020204" pitchFamily="34" charset="0"/>
              <a:buChar char="•"/>
              <a:tabLst/>
              <a:defRPr/>
            </a:pPr>
            <a:r>
              <a:rPr kumimoji="0" lang="sv-SE" sz="900" b="0" i="0" u="none" strike="noStrike" kern="1200" cap="none" spc="0" normalizeH="0" baseline="0" noProof="0" dirty="0">
                <a:ln>
                  <a:noFill/>
                </a:ln>
                <a:solidFill>
                  <a:sysClr val="windowText" lastClr="000000"/>
                </a:solidFill>
                <a:effectLst/>
                <a:uLnTx/>
                <a:uFillTx/>
                <a:latin typeface="Verdana" pitchFamily="34" charset="0"/>
                <a:ea typeface="Verdana" panose="020B0604030504040204" pitchFamily="34" charset="0"/>
                <a:cs typeface="Verdana" panose="020B0604030504040204" pitchFamily="34" charset="0"/>
              </a:rPr>
              <a:t>Moderna digitala verktyg för </a:t>
            </a:r>
            <a:br>
              <a:rPr kumimoji="0" lang="sv-SE" sz="900" b="0" i="0" u="none" strike="noStrike" kern="1200" cap="none" spc="0" normalizeH="0" baseline="0" noProof="0" dirty="0">
                <a:ln>
                  <a:noFill/>
                </a:ln>
                <a:solidFill>
                  <a:sysClr val="windowText" lastClr="000000"/>
                </a:solidFill>
                <a:effectLst/>
                <a:uLnTx/>
                <a:uFillTx/>
                <a:latin typeface="Verdana" pitchFamily="34" charset="0"/>
                <a:ea typeface="Verdana" panose="020B0604030504040204" pitchFamily="34" charset="0"/>
                <a:cs typeface="Verdana" panose="020B0604030504040204" pitchFamily="34" charset="0"/>
              </a:rPr>
            </a:br>
            <a:r>
              <a:rPr kumimoji="0" lang="sv-SE" sz="900" b="0" i="0" u="none" strike="noStrike" kern="1200" cap="none" spc="0" normalizeH="0" baseline="0" noProof="0" dirty="0">
                <a:ln>
                  <a:noFill/>
                </a:ln>
                <a:solidFill>
                  <a:sysClr val="windowText" lastClr="000000"/>
                </a:solidFill>
                <a:effectLst/>
                <a:uLnTx/>
                <a:uFillTx/>
                <a:latin typeface="Verdana" pitchFamily="34" charset="0"/>
                <a:ea typeface="Verdana" panose="020B0604030504040204" pitchFamily="34" charset="0"/>
                <a:cs typeface="Verdana" panose="020B0604030504040204" pitchFamily="34" charset="0"/>
              </a:rPr>
              <a:t>dataanalys</a:t>
            </a:r>
          </a:p>
          <a:p>
            <a:pPr marL="128588" marR="0" lvl="0" indent="-128588" algn="l" defTabSz="914400" rtl="0" eaLnBrk="0" fontAlgn="base" latinLnBrk="0" hangingPunct="0">
              <a:lnSpc>
                <a:spcPct val="100000"/>
              </a:lnSpc>
              <a:spcBef>
                <a:spcPct val="50000"/>
              </a:spcBef>
              <a:spcAft>
                <a:spcPts val="225"/>
              </a:spcAft>
              <a:buClrTx/>
              <a:buSzPct val="120000"/>
              <a:buFont typeface="Arial" panose="020B0604020202020204" pitchFamily="34" charset="0"/>
              <a:buChar char="•"/>
              <a:tabLst/>
              <a:defRPr/>
            </a:pPr>
            <a:r>
              <a:rPr kumimoji="0" lang="sv-SE" sz="900" b="0" i="0" u="none" strike="noStrike" kern="1200" cap="none" spc="0" normalizeH="0" baseline="0" noProof="0" dirty="0">
                <a:ln>
                  <a:noFill/>
                </a:ln>
                <a:solidFill>
                  <a:sysClr val="windowText" lastClr="000000"/>
                </a:solidFill>
                <a:effectLst/>
                <a:uLnTx/>
                <a:uFillTx/>
                <a:latin typeface="Verdana" pitchFamily="34" charset="0"/>
                <a:ea typeface="Verdana" panose="020B0604030504040204" pitchFamily="34" charset="0"/>
                <a:cs typeface="Verdana" panose="020B0604030504040204" pitchFamily="34" charset="0"/>
              </a:rPr>
              <a:t>Trygghet i att data hämtas och hanteras enligt rådande lagstiftning</a:t>
            </a:r>
          </a:p>
        </p:txBody>
      </p:sp>
      <p:grpSp>
        <p:nvGrpSpPr>
          <p:cNvPr id="29" name="Group 28"/>
          <p:cNvGrpSpPr/>
          <p:nvPr/>
        </p:nvGrpSpPr>
        <p:grpSpPr>
          <a:xfrm>
            <a:off x="7094459" y="3867291"/>
            <a:ext cx="438110" cy="396238"/>
            <a:chOff x="6430963" y="2265363"/>
            <a:chExt cx="896938" cy="811213"/>
          </a:xfrm>
          <a:solidFill>
            <a:schemeClr val="accent1"/>
          </a:solidFill>
        </p:grpSpPr>
        <p:sp>
          <p:nvSpPr>
            <p:cNvPr id="30" name="Freeform 60"/>
            <p:cNvSpPr>
              <a:spLocks/>
            </p:cNvSpPr>
            <p:nvPr/>
          </p:nvSpPr>
          <p:spPr bwMode="auto">
            <a:xfrm>
              <a:off x="6659563" y="2265363"/>
              <a:ext cx="560388" cy="811213"/>
            </a:xfrm>
            <a:custGeom>
              <a:avLst/>
              <a:gdLst>
                <a:gd name="T0" fmla="*/ 863 w 1105"/>
                <a:gd name="T1" fmla="*/ 429 h 1597"/>
                <a:gd name="T2" fmla="*/ 1005 w 1105"/>
                <a:gd name="T3" fmla="*/ 569 h 1597"/>
                <a:gd name="T4" fmla="*/ 1072 w 1105"/>
                <a:gd name="T5" fmla="*/ 587 h 1597"/>
                <a:gd name="T6" fmla="*/ 1105 w 1105"/>
                <a:gd name="T7" fmla="*/ 529 h 1597"/>
                <a:gd name="T8" fmla="*/ 1104 w 1105"/>
                <a:gd name="T9" fmla="*/ 62 h 1597"/>
                <a:gd name="T10" fmla="*/ 1044 w 1105"/>
                <a:gd name="T11" fmla="*/ 0 h 1597"/>
                <a:gd name="T12" fmla="*/ 569 w 1105"/>
                <a:gd name="T13" fmla="*/ 0 h 1597"/>
                <a:gd name="T14" fmla="*/ 517 w 1105"/>
                <a:gd name="T15" fmla="*/ 34 h 1597"/>
                <a:gd name="T16" fmla="*/ 531 w 1105"/>
                <a:gd name="T17" fmla="*/ 94 h 1597"/>
                <a:gd name="T18" fmla="*/ 593 w 1105"/>
                <a:gd name="T19" fmla="*/ 156 h 1597"/>
                <a:gd name="T20" fmla="*/ 675 w 1105"/>
                <a:gd name="T21" fmla="*/ 233 h 1597"/>
                <a:gd name="T22" fmla="*/ 511 w 1105"/>
                <a:gd name="T23" fmla="*/ 411 h 1597"/>
                <a:gd name="T24" fmla="*/ 15 w 1105"/>
                <a:gd name="T25" fmla="*/ 1421 h 1597"/>
                <a:gd name="T26" fmla="*/ 0 w 1105"/>
                <a:gd name="T27" fmla="*/ 1594 h 1597"/>
                <a:gd name="T28" fmla="*/ 8 w 1105"/>
                <a:gd name="T29" fmla="*/ 1597 h 1597"/>
                <a:gd name="T30" fmla="*/ 863 w 1105"/>
                <a:gd name="T31" fmla="*/ 429 h 15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05" h="1597">
                  <a:moveTo>
                    <a:pt x="863" y="429"/>
                  </a:moveTo>
                  <a:cubicBezTo>
                    <a:pt x="910" y="476"/>
                    <a:pt x="958" y="523"/>
                    <a:pt x="1005" y="569"/>
                  </a:cubicBezTo>
                  <a:cubicBezTo>
                    <a:pt x="1024" y="588"/>
                    <a:pt x="1045" y="599"/>
                    <a:pt x="1072" y="587"/>
                  </a:cubicBezTo>
                  <a:cubicBezTo>
                    <a:pt x="1097" y="576"/>
                    <a:pt x="1105" y="555"/>
                    <a:pt x="1105" y="529"/>
                  </a:cubicBezTo>
                  <a:cubicBezTo>
                    <a:pt x="1104" y="374"/>
                    <a:pt x="1105" y="218"/>
                    <a:pt x="1104" y="62"/>
                  </a:cubicBezTo>
                  <a:cubicBezTo>
                    <a:pt x="1104" y="23"/>
                    <a:pt x="1083" y="0"/>
                    <a:pt x="1044" y="0"/>
                  </a:cubicBezTo>
                  <a:cubicBezTo>
                    <a:pt x="886" y="0"/>
                    <a:pt x="728" y="0"/>
                    <a:pt x="569" y="0"/>
                  </a:cubicBezTo>
                  <a:cubicBezTo>
                    <a:pt x="545" y="0"/>
                    <a:pt x="527" y="11"/>
                    <a:pt x="517" y="34"/>
                  </a:cubicBezTo>
                  <a:cubicBezTo>
                    <a:pt x="506" y="57"/>
                    <a:pt x="515" y="77"/>
                    <a:pt x="531" y="94"/>
                  </a:cubicBezTo>
                  <a:cubicBezTo>
                    <a:pt x="552" y="115"/>
                    <a:pt x="572" y="135"/>
                    <a:pt x="593" y="156"/>
                  </a:cubicBezTo>
                  <a:cubicBezTo>
                    <a:pt x="620" y="182"/>
                    <a:pt x="648" y="207"/>
                    <a:pt x="675" y="233"/>
                  </a:cubicBezTo>
                  <a:cubicBezTo>
                    <a:pt x="617" y="296"/>
                    <a:pt x="562" y="352"/>
                    <a:pt x="511" y="411"/>
                  </a:cubicBezTo>
                  <a:cubicBezTo>
                    <a:pt x="254" y="703"/>
                    <a:pt x="65" y="1028"/>
                    <a:pt x="15" y="1421"/>
                  </a:cubicBezTo>
                  <a:cubicBezTo>
                    <a:pt x="8" y="1479"/>
                    <a:pt x="5" y="1536"/>
                    <a:pt x="0" y="1594"/>
                  </a:cubicBezTo>
                  <a:cubicBezTo>
                    <a:pt x="3" y="1595"/>
                    <a:pt x="5" y="1596"/>
                    <a:pt x="8" y="1597"/>
                  </a:cubicBezTo>
                  <a:cubicBezTo>
                    <a:pt x="214" y="1150"/>
                    <a:pt x="500" y="760"/>
                    <a:pt x="863" y="4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ctr" defTabSz="914400" rtl="0" eaLnBrk="0" fontAlgn="base" latinLnBrk="0" hangingPunct="0">
                <a:lnSpc>
                  <a:spcPct val="100000"/>
                </a:lnSpc>
                <a:spcBef>
                  <a:spcPct val="50000"/>
                </a:spcBef>
                <a:spcAft>
                  <a:spcPct val="0"/>
                </a:spcAft>
                <a:buClrTx/>
                <a:buSzTx/>
                <a:buFontTx/>
                <a:buNone/>
                <a:tabLst/>
                <a:defRPr/>
              </a:pPr>
              <a:endParaRPr kumimoji="0" lang="en-IE" sz="1800" b="0" i="0" u="none" strike="noStrike" kern="1200" cap="none" spc="0" normalizeH="0" baseline="0" noProof="0" dirty="0">
                <a:ln>
                  <a:noFill/>
                </a:ln>
                <a:solidFill>
                  <a:srgbClr val="000000"/>
                </a:solidFill>
                <a:effectLst/>
                <a:uLnTx/>
                <a:uFillTx/>
                <a:latin typeface="Verdana" pitchFamily="34" charset="0"/>
              </a:endParaRPr>
            </a:p>
          </p:txBody>
        </p:sp>
        <p:sp>
          <p:nvSpPr>
            <p:cNvPr id="31" name="Freeform 61"/>
            <p:cNvSpPr>
              <a:spLocks noEditPoints="1"/>
            </p:cNvSpPr>
            <p:nvPr/>
          </p:nvSpPr>
          <p:spPr bwMode="auto">
            <a:xfrm>
              <a:off x="6430963" y="2271713"/>
              <a:ext cx="363538" cy="363538"/>
            </a:xfrm>
            <a:custGeom>
              <a:avLst/>
              <a:gdLst>
                <a:gd name="T0" fmla="*/ 714 w 714"/>
                <a:gd name="T1" fmla="*/ 359 h 716"/>
                <a:gd name="T2" fmla="*/ 359 w 714"/>
                <a:gd name="T3" fmla="*/ 1 h 716"/>
                <a:gd name="T4" fmla="*/ 0 w 714"/>
                <a:gd name="T5" fmla="*/ 361 h 716"/>
                <a:gd name="T6" fmla="*/ 362 w 714"/>
                <a:gd name="T7" fmla="*/ 715 h 716"/>
                <a:gd name="T8" fmla="*/ 714 w 714"/>
                <a:gd name="T9" fmla="*/ 359 h 716"/>
                <a:gd name="T10" fmla="*/ 360 w 714"/>
                <a:gd name="T11" fmla="*/ 513 h 716"/>
                <a:gd name="T12" fmla="*/ 202 w 714"/>
                <a:gd name="T13" fmla="*/ 361 h 716"/>
                <a:gd name="T14" fmla="*/ 356 w 714"/>
                <a:gd name="T15" fmla="*/ 203 h 716"/>
                <a:gd name="T16" fmla="*/ 512 w 714"/>
                <a:gd name="T17" fmla="*/ 357 h 716"/>
                <a:gd name="T18" fmla="*/ 360 w 714"/>
                <a:gd name="T19" fmla="*/ 513 h 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4" h="716">
                  <a:moveTo>
                    <a:pt x="714" y="359"/>
                  </a:moveTo>
                  <a:cubicBezTo>
                    <a:pt x="713" y="162"/>
                    <a:pt x="553" y="0"/>
                    <a:pt x="359" y="1"/>
                  </a:cubicBezTo>
                  <a:cubicBezTo>
                    <a:pt x="159" y="2"/>
                    <a:pt x="0" y="161"/>
                    <a:pt x="0" y="361"/>
                  </a:cubicBezTo>
                  <a:cubicBezTo>
                    <a:pt x="0" y="556"/>
                    <a:pt x="164" y="716"/>
                    <a:pt x="362" y="715"/>
                  </a:cubicBezTo>
                  <a:cubicBezTo>
                    <a:pt x="553" y="714"/>
                    <a:pt x="714" y="550"/>
                    <a:pt x="714" y="359"/>
                  </a:cubicBezTo>
                  <a:close/>
                  <a:moveTo>
                    <a:pt x="360" y="513"/>
                  </a:moveTo>
                  <a:cubicBezTo>
                    <a:pt x="276" y="515"/>
                    <a:pt x="203" y="445"/>
                    <a:pt x="202" y="361"/>
                  </a:cubicBezTo>
                  <a:cubicBezTo>
                    <a:pt x="201" y="274"/>
                    <a:pt x="268" y="205"/>
                    <a:pt x="356" y="203"/>
                  </a:cubicBezTo>
                  <a:cubicBezTo>
                    <a:pt x="441" y="202"/>
                    <a:pt x="511" y="272"/>
                    <a:pt x="512" y="357"/>
                  </a:cubicBezTo>
                  <a:cubicBezTo>
                    <a:pt x="513" y="440"/>
                    <a:pt x="444" y="510"/>
                    <a:pt x="360" y="5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ctr" defTabSz="914400" rtl="0" eaLnBrk="0" fontAlgn="base" latinLnBrk="0" hangingPunct="0">
                <a:lnSpc>
                  <a:spcPct val="100000"/>
                </a:lnSpc>
                <a:spcBef>
                  <a:spcPct val="50000"/>
                </a:spcBef>
                <a:spcAft>
                  <a:spcPct val="0"/>
                </a:spcAft>
                <a:buClrTx/>
                <a:buSzTx/>
                <a:buFontTx/>
                <a:buNone/>
                <a:tabLst/>
                <a:defRPr/>
              </a:pPr>
              <a:endParaRPr kumimoji="0" lang="en-IE" sz="1800" b="0" i="0" u="none" strike="noStrike" kern="1200" cap="none" spc="0" normalizeH="0" baseline="0" noProof="0" dirty="0">
                <a:ln>
                  <a:noFill/>
                </a:ln>
                <a:solidFill>
                  <a:srgbClr val="000000"/>
                </a:solidFill>
                <a:effectLst/>
                <a:uLnTx/>
                <a:uFillTx/>
                <a:latin typeface="Verdana" pitchFamily="34" charset="0"/>
              </a:endParaRPr>
            </a:p>
          </p:txBody>
        </p:sp>
        <p:sp>
          <p:nvSpPr>
            <p:cNvPr id="32" name="Freeform 62"/>
            <p:cNvSpPr>
              <a:spLocks/>
            </p:cNvSpPr>
            <p:nvPr/>
          </p:nvSpPr>
          <p:spPr bwMode="auto">
            <a:xfrm>
              <a:off x="6958013" y="2684463"/>
              <a:ext cx="369888" cy="366713"/>
            </a:xfrm>
            <a:custGeom>
              <a:avLst/>
              <a:gdLst>
                <a:gd name="T0" fmla="*/ 688 w 729"/>
                <a:gd name="T1" fmla="*/ 542 h 724"/>
                <a:gd name="T2" fmla="*/ 508 w 729"/>
                <a:gd name="T3" fmla="*/ 362 h 724"/>
                <a:gd name="T4" fmla="*/ 523 w 729"/>
                <a:gd name="T5" fmla="*/ 347 h 724"/>
                <a:gd name="T6" fmla="*/ 704 w 729"/>
                <a:gd name="T7" fmla="*/ 165 h 724"/>
                <a:gd name="T8" fmla="*/ 705 w 729"/>
                <a:gd name="T9" fmla="*/ 117 h 724"/>
                <a:gd name="T10" fmla="*/ 610 w 729"/>
                <a:gd name="T11" fmla="*/ 22 h 724"/>
                <a:gd name="T12" fmla="*/ 557 w 729"/>
                <a:gd name="T13" fmla="*/ 22 h 724"/>
                <a:gd name="T14" fmla="*/ 386 w 729"/>
                <a:gd name="T15" fmla="*/ 193 h 724"/>
                <a:gd name="T16" fmla="*/ 368 w 729"/>
                <a:gd name="T17" fmla="*/ 222 h 724"/>
                <a:gd name="T18" fmla="*/ 167 w 729"/>
                <a:gd name="T19" fmla="*/ 21 h 724"/>
                <a:gd name="T20" fmla="*/ 115 w 729"/>
                <a:gd name="T21" fmla="*/ 21 h 724"/>
                <a:gd name="T22" fmla="*/ 21 w 729"/>
                <a:gd name="T23" fmla="*/ 116 h 724"/>
                <a:gd name="T24" fmla="*/ 21 w 729"/>
                <a:gd name="T25" fmla="*/ 166 h 724"/>
                <a:gd name="T26" fmla="*/ 194 w 729"/>
                <a:gd name="T27" fmla="*/ 338 h 724"/>
                <a:gd name="T28" fmla="*/ 222 w 729"/>
                <a:gd name="T29" fmla="*/ 356 h 724"/>
                <a:gd name="T30" fmla="*/ 20 w 729"/>
                <a:gd name="T31" fmla="*/ 559 h 724"/>
                <a:gd name="T32" fmla="*/ 20 w 729"/>
                <a:gd name="T33" fmla="*/ 607 h 724"/>
                <a:gd name="T34" fmla="*/ 115 w 729"/>
                <a:gd name="T35" fmla="*/ 702 h 724"/>
                <a:gd name="T36" fmla="*/ 167 w 729"/>
                <a:gd name="T37" fmla="*/ 702 h 724"/>
                <a:gd name="T38" fmla="*/ 260 w 729"/>
                <a:gd name="T39" fmla="*/ 609 h 724"/>
                <a:gd name="T40" fmla="*/ 365 w 729"/>
                <a:gd name="T41" fmla="*/ 502 h 724"/>
                <a:gd name="T42" fmla="*/ 394 w 729"/>
                <a:gd name="T43" fmla="*/ 538 h 724"/>
                <a:gd name="T44" fmla="*/ 560 w 729"/>
                <a:gd name="T45" fmla="*/ 704 h 724"/>
                <a:gd name="T46" fmla="*/ 607 w 729"/>
                <a:gd name="T47" fmla="*/ 704 h 724"/>
                <a:gd name="T48" fmla="*/ 689 w 729"/>
                <a:gd name="T49" fmla="*/ 622 h 724"/>
                <a:gd name="T50" fmla="*/ 688 w 729"/>
                <a:gd name="T51" fmla="*/ 542 h 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29" h="724">
                  <a:moveTo>
                    <a:pt x="688" y="542"/>
                  </a:moveTo>
                  <a:cubicBezTo>
                    <a:pt x="629" y="483"/>
                    <a:pt x="569" y="423"/>
                    <a:pt x="508" y="362"/>
                  </a:cubicBezTo>
                  <a:cubicBezTo>
                    <a:pt x="514" y="356"/>
                    <a:pt x="518" y="351"/>
                    <a:pt x="523" y="347"/>
                  </a:cubicBezTo>
                  <a:cubicBezTo>
                    <a:pt x="583" y="287"/>
                    <a:pt x="644" y="226"/>
                    <a:pt x="704" y="165"/>
                  </a:cubicBezTo>
                  <a:cubicBezTo>
                    <a:pt x="724" y="146"/>
                    <a:pt x="724" y="136"/>
                    <a:pt x="705" y="117"/>
                  </a:cubicBezTo>
                  <a:cubicBezTo>
                    <a:pt x="674" y="85"/>
                    <a:pt x="642" y="53"/>
                    <a:pt x="610" y="22"/>
                  </a:cubicBezTo>
                  <a:cubicBezTo>
                    <a:pt x="588" y="0"/>
                    <a:pt x="579" y="0"/>
                    <a:pt x="557" y="22"/>
                  </a:cubicBezTo>
                  <a:cubicBezTo>
                    <a:pt x="500" y="79"/>
                    <a:pt x="443" y="136"/>
                    <a:pt x="386" y="193"/>
                  </a:cubicBezTo>
                  <a:cubicBezTo>
                    <a:pt x="379" y="201"/>
                    <a:pt x="374" y="212"/>
                    <a:pt x="368" y="222"/>
                  </a:cubicBezTo>
                  <a:cubicBezTo>
                    <a:pt x="296" y="150"/>
                    <a:pt x="231" y="86"/>
                    <a:pt x="167" y="21"/>
                  </a:cubicBezTo>
                  <a:cubicBezTo>
                    <a:pt x="146" y="0"/>
                    <a:pt x="137" y="0"/>
                    <a:pt x="115" y="21"/>
                  </a:cubicBezTo>
                  <a:cubicBezTo>
                    <a:pt x="84" y="53"/>
                    <a:pt x="52" y="84"/>
                    <a:pt x="21" y="116"/>
                  </a:cubicBezTo>
                  <a:cubicBezTo>
                    <a:pt x="0" y="136"/>
                    <a:pt x="1" y="146"/>
                    <a:pt x="21" y="166"/>
                  </a:cubicBezTo>
                  <a:cubicBezTo>
                    <a:pt x="79" y="224"/>
                    <a:pt x="136" y="281"/>
                    <a:pt x="194" y="338"/>
                  </a:cubicBezTo>
                  <a:cubicBezTo>
                    <a:pt x="201" y="346"/>
                    <a:pt x="212" y="350"/>
                    <a:pt x="222" y="356"/>
                  </a:cubicBezTo>
                  <a:cubicBezTo>
                    <a:pt x="149" y="429"/>
                    <a:pt x="85" y="494"/>
                    <a:pt x="20" y="559"/>
                  </a:cubicBezTo>
                  <a:cubicBezTo>
                    <a:pt x="1" y="578"/>
                    <a:pt x="1" y="588"/>
                    <a:pt x="20" y="607"/>
                  </a:cubicBezTo>
                  <a:cubicBezTo>
                    <a:pt x="52" y="639"/>
                    <a:pt x="83" y="670"/>
                    <a:pt x="115" y="702"/>
                  </a:cubicBezTo>
                  <a:cubicBezTo>
                    <a:pt x="137" y="724"/>
                    <a:pt x="145" y="724"/>
                    <a:pt x="167" y="702"/>
                  </a:cubicBezTo>
                  <a:cubicBezTo>
                    <a:pt x="198" y="671"/>
                    <a:pt x="229" y="640"/>
                    <a:pt x="260" y="609"/>
                  </a:cubicBezTo>
                  <a:cubicBezTo>
                    <a:pt x="294" y="575"/>
                    <a:pt x="327" y="541"/>
                    <a:pt x="365" y="502"/>
                  </a:cubicBezTo>
                  <a:cubicBezTo>
                    <a:pt x="376" y="516"/>
                    <a:pt x="384" y="528"/>
                    <a:pt x="394" y="538"/>
                  </a:cubicBezTo>
                  <a:cubicBezTo>
                    <a:pt x="449" y="594"/>
                    <a:pt x="504" y="649"/>
                    <a:pt x="560" y="704"/>
                  </a:cubicBezTo>
                  <a:cubicBezTo>
                    <a:pt x="579" y="723"/>
                    <a:pt x="588" y="723"/>
                    <a:pt x="607" y="704"/>
                  </a:cubicBezTo>
                  <a:cubicBezTo>
                    <a:pt x="634" y="677"/>
                    <a:pt x="662" y="650"/>
                    <a:pt x="689" y="622"/>
                  </a:cubicBezTo>
                  <a:cubicBezTo>
                    <a:pt x="729" y="583"/>
                    <a:pt x="729" y="582"/>
                    <a:pt x="688" y="54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ctr" defTabSz="914400" rtl="0" eaLnBrk="0" fontAlgn="base" latinLnBrk="0" hangingPunct="0">
                <a:lnSpc>
                  <a:spcPct val="100000"/>
                </a:lnSpc>
                <a:spcBef>
                  <a:spcPct val="50000"/>
                </a:spcBef>
                <a:spcAft>
                  <a:spcPct val="0"/>
                </a:spcAft>
                <a:buClrTx/>
                <a:buSzTx/>
                <a:buFontTx/>
                <a:buNone/>
                <a:tabLst/>
                <a:defRPr/>
              </a:pPr>
              <a:endParaRPr kumimoji="0" lang="en-IE" sz="1800" b="0" i="0" u="none" strike="noStrike" kern="1200" cap="none" spc="0" normalizeH="0" baseline="0" noProof="0" dirty="0">
                <a:ln>
                  <a:noFill/>
                </a:ln>
                <a:solidFill>
                  <a:srgbClr val="000000"/>
                </a:solidFill>
                <a:effectLst/>
                <a:uLnTx/>
                <a:uFillTx/>
                <a:latin typeface="Verdana" pitchFamily="34" charset="0"/>
              </a:endParaRPr>
            </a:p>
          </p:txBody>
        </p:sp>
      </p:grpSp>
      <p:grpSp>
        <p:nvGrpSpPr>
          <p:cNvPr id="40" name="Group 39"/>
          <p:cNvGrpSpPr/>
          <p:nvPr/>
        </p:nvGrpSpPr>
        <p:grpSpPr>
          <a:xfrm>
            <a:off x="742170" y="2542948"/>
            <a:ext cx="285720" cy="444245"/>
            <a:chOff x="5135920" y="2137592"/>
            <a:chExt cx="704359" cy="1095157"/>
          </a:xfrm>
        </p:grpSpPr>
        <p:sp>
          <p:nvSpPr>
            <p:cNvPr id="38" name="Freeform 47"/>
            <p:cNvSpPr>
              <a:spLocks/>
            </p:cNvSpPr>
            <p:nvPr/>
          </p:nvSpPr>
          <p:spPr bwMode="auto">
            <a:xfrm>
              <a:off x="5135920" y="2137592"/>
              <a:ext cx="704359" cy="1095157"/>
            </a:xfrm>
            <a:custGeom>
              <a:avLst/>
              <a:gdLst>
                <a:gd name="T0" fmla="*/ 1056 w 1056"/>
                <a:gd name="T1" fmla="*/ 106 h 1642"/>
                <a:gd name="T2" fmla="*/ 736 w 1056"/>
                <a:gd name="T3" fmla="*/ 435 h 1642"/>
                <a:gd name="T4" fmla="*/ 707 w 1056"/>
                <a:gd name="T5" fmla="*/ 502 h 1642"/>
                <a:gd name="T6" fmla="*/ 707 w 1056"/>
                <a:gd name="T7" fmla="*/ 1536 h 1642"/>
                <a:gd name="T8" fmla="*/ 707 w 1056"/>
                <a:gd name="T9" fmla="*/ 1584 h 1642"/>
                <a:gd name="T10" fmla="*/ 639 w 1056"/>
                <a:gd name="T11" fmla="*/ 1642 h 1642"/>
                <a:gd name="T12" fmla="*/ 572 w 1056"/>
                <a:gd name="T13" fmla="*/ 1584 h 1642"/>
                <a:gd name="T14" fmla="*/ 562 w 1056"/>
                <a:gd name="T15" fmla="*/ 1536 h 1642"/>
                <a:gd name="T16" fmla="*/ 562 w 1056"/>
                <a:gd name="T17" fmla="*/ 1014 h 1642"/>
                <a:gd name="T18" fmla="*/ 562 w 1056"/>
                <a:gd name="T19" fmla="*/ 966 h 1642"/>
                <a:gd name="T20" fmla="*/ 504 w 1056"/>
                <a:gd name="T21" fmla="*/ 966 h 1642"/>
                <a:gd name="T22" fmla="*/ 504 w 1056"/>
                <a:gd name="T23" fmla="*/ 1005 h 1642"/>
                <a:gd name="T24" fmla="*/ 504 w 1056"/>
                <a:gd name="T25" fmla="*/ 1536 h 1642"/>
                <a:gd name="T26" fmla="*/ 504 w 1056"/>
                <a:gd name="T27" fmla="*/ 1575 h 1642"/>
                <a:gd name="T28" fmla="*/ 436 w 1056"/>
                <a:gd name="T29" fmla="*/ 1642 h 1642"/>
                <a:gd name="T30" fmla="*/ 358 w 1056"/>
                <a:gd name="T31" fmla="*/ 1575 h 1642"/>
                <a:gd name="T32" fmla="*/ 358 w 1056"/>
                <a:gd name="T33" fmla="*/ 1536 h 1642"/>
                <a:gd name="T34" fmla="*/ 358 w 1056"/>
                <a:gd name="T35" fmla="*/ 502 h 1642"/>
                <a:gd name="T36" fmla="*/ 329 w 1056"/>
                <a:gd name="T37" fmla="*/ 435 h 1642"/>
                <a:gd name="T38" fmla="*/ 39 w 1056"/>
                <a:gd name="T39" fmla="*/ 145 h 1642"/>
                <a:gd name="T40" fmla="*/ 19 w 1056"/>
                <a:gd name="T41" fmla="*/ 116 h 1642"/>
                <a:gd name="T42" fmla="*/ 29 w 1056"/>
                <a:gd name="T43" fmla="*/ 29 h 1642"/>
                <a:gd name="T44" fmla="*/ 107 w 1056"/>
                <a:gd name="T45" fmla="*/ 19 h 1642"/>
                <a:gd name="T46" fmla="*/ 145 w 1056"/>
                <a:gd name="T47" fmla="*/ 48 h 1642"/>
                <a:gd name="T48" fmla="*/ 417 w 1056"/>
                <a:gd name="T49" fmla="*/ 329 h 1642"/>
                <a:gd name="T50" fmla="*/ 475 w 1056"/>
                <a:gd name="T51" fmla="*/ 348 h 1642"/>
                <a:gd name="T52" fmla="*/ 630 w 1056"/>
                <a:gd name="T53" fmla="*/ 348 h 1642"/>
                <a:gd name="T54" fmla="*/ 736 w 1056"/>
                <a:gd name="T55" fmla="*/ 242 h 1642"/>
                <a:gd name="T56" fmla="*/ 930 w 1056"/>
                <a:gd name="T57" fmla="*/ 48 h 1642"/>
                <a:gd name="T58" fmla="*/ 1056 w 1056"/>
                <a:gd name="T59" fmla="*/ 58 h 1642"/>
                <a:gd name="T60" fmla="*/ 1056 w 1056"/>
                <a:gd name="T61" fmla="*/ 106 h 16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56" h="1642">
                  <a:moveTo>
                    <a:pt x="1056" y="106"/>
                  </a:moveTo>
                  <a:cubicBezTo>
                    <a:pt x="949" y="213"/>
                    <a:pt x="843" y="319"/>
                    <a:pt x="736" y="435"/>
                  </a:cubicBezTo>
                  <a:cubicBezTo>
                    <a:pt x="717" y="454"/>
                    <a:pt x="707" y="473"/>
                    <a:pt x="707" y="502"/>
                  </a:cubicBezTo>
                  <a:cubicBezTo>
                    <a:pt x="707" y="841"/>
                    <a:pt x="707" y="1188"/>
                    <a:pt x="707" y="1536"/>
                  </a:cubicBezTo>
                  <a:cubicBezTo>
                    <a:pt x="707" y="1555"/>
                    <a:pt x="707" y="1575"/>
                    <a:pt x="707" y="1584"/>
                  </a:cubicBezTo>
                  <a:cubicBezTo>
                    <a:pt x="698" y="1623"/>
                    <a:pt x="668" y="1642"/>
                    <a:pt x="639" y="1642"/>
                  </a:cubicBezTo>
                  <a:cubicBezTo>
                    <a:pt x="601" y="1633"/>
                    <a:pt x="581" y="1623"/>
                    <a:pt x="572" y="1584"/>
                  </a:cubicBezTo>
                  <a:cubicBezTo>
                    <a:pt x="562" y="1575"/>
                    <a:pt x="562" y="1555"/>
                    <a:pt x="562" y="1536"/>
                  </a:cubicBezTo>
                  <a:cubicBezTo>
                    <a:pt x="562" y="1362"/>
                    <a:pt x="562" y="1188"/>
                    <a:pt x="562" y="1014"/>
                  </a:cubicBezTo>
                  <a:cubicBezTo>
                    <a:pt x="562" y="995"/>
                    <a:pt x="562" y="986"/>
                    <a:pt x="562" y="966"/>
                  </a:cubicBezTo>
                  <a:cubicBezTo>
                    <a:pt x="542" y="966"/>
                    <a:pt x="523" y="966"/>
                    <a:pt x="504" y="966"/>
                  </a:cubicBezTo>
                  <a:cubicBezTo>
                    <a:pt x="504" y="986"/>
                    <a:pt x="504" y="995"/>
                    <a:pt x="504" y="1005"/>
                  </a:cubicBezTo>
                  <a:cubicBezTo>
                    <a:pt x="504" y="1188"/>
                    <a:pt x="504" y="1362"/>
                    <a:pt x="504" y="1536"/>
                  </a:cubicBezTo>
                  <a:cubicBezTo>
                    <a:pt x="504" y="1546"/>
                    <a:pt x="504" y="1565"/>
                    <a:pt x="504" y="1575"/>
                  </a:cubicBezTo>
                  <a:cubicBezTo>
                    <a:pt x="494" y="1613"/>
                    <a:pt x="465" y="1642"/>
                    <a:pt x="436" y="1642"/>
                  </a:cubicBezTo>
                  <a:cubicBezTo>
                    <a:pt x="397" y="1642"/>
                    <a:pt x="368" y="1613"/>
                    <a:pt x="358" y="1575"/>
                  </a:cubicBezTo>
                  <a:cubicBezTo>
                    <a:pt x="358" y="1565"/>
                    <a:pt x="358" y="1546"/>
                    <a:pt x="358" y="1536"/>
                  </a:cubicBezTo>
                  <a:cubicBezTo>
                    <a:pt x="358" y="1188"/>
                    <a:pt x="358" y="841"/>
                    <a:pt x="358" y="502"/>
                  </a:cubicBezTo>
                  <a:cubicBezTo>
                    <a:pt x="358" y="473"/>
                    <a:pt x="349" y="454"/>
                    <a:pt x="329" y="435"/>
                  </a:cubicBezTo>
                  <a:cubicBezTo>
                    <a:pt x="232" y="338"/>
                    <a:pt x="136" y="242"/>
                    <a:pt x="39" y="145"/>
                  </a:cubicBezTo>
                  <a:cubicBezTo>
                    <a:pt x="29" y="135"/>
                    <a:pt x="19" y="126"/>
                    <a:pt x="19" y="116"/>
                  </a:cubicBezTo>
                  <a:cubicBezTo>
                    <a:pt x="0" y="87"/>
                    <a:pt x="10" y="58"/>
                    <a:pt x="29" y="29"/>
                  </a:cubicBezTo>
                  <a:cubicBezTo>
                    <a:pt x="48" y="10"/>
                    <a:pt x="77" y="10"/>
                    <a:pt x="107" y="19"/>
                  </a:cubicBezTo>
                  <a:cubicBezTo>
                    <a:pt x="116" y="29"/>
                    <a:pt x="126" y="39"/>
                    <a:pt x="145" y="48"/>
                  </a:cubicBezTo>
                  <a:cubicBezTo>
                    <a:pt x="232" y="145"/>
                    <a:pt x="329" y="242"/>
                    <a:pt x="417" y="329"/>
                  </a:cubicBezTo>
                  <a:cubicBezTo>
                    <a:pt x="436" y="338"/>
                    <a:pt x="455" y="348"/>
                    <a:pt x="475" y="348"/>
                  </a:cubicBezTo>
                  <a:cubicBezTo>
                    <a:pt x="523" y="358"/>
                    <a:pt x="581" y="367"/>
                    <a:pt x="630" y="348"/>
                  </a:cubicBezTo>
                  <a:cubicBezTo>
                    <a:pt x="668" y="329"/>
                    <a:pt x="698" y="280"/>
                    <a:pt x="736" y="242"/>
                  </a:cubicBezTo>
                  <a:cubicBezTo>
                    <a:pt x="804" y="184"/>
                    <a:pt x="862" y="116"/>
                    <a:pt x="930" y="48"/>
                  </a:cubicBezTo>
                  <a:cubicBezTo>
                    <a:pt x="978" y="0"/>
                    <a:pt x="1017" y="0"/>
                    <a:pt x="1056" y="58"/>
                  </a:cubicBezTo>
                  <a:cubicBezTo>
                    <a:pt x="1056" y="68"/>
                    <a:pt x="1056" y="87"/>
                    <a:pt x="1056" y="106"/>
                  </a:cubicBezTo>
                  <a:close/>
                </a:path>
              </a:pathLst>
            </a:custGeom>
            <a:solidFill>
              <a:schemeClr val="accent1"/>
            </a:solidFill>
            <a:ln>
              <a:noFill/>
            </a:ln>
            <a:extLst/>
          </p:spPr>
          <p:txBody>
            <a:bodyPr vert="horz" wrap="square" lIns="68580" tIns="34290" rIns="68580" bIns="34290" numCol="1" anchor="t" anchorCtr="0" compatLnSpc="1">
              <a:prstTxWarp prst="textNoShape">
                <a:avLst/>
              </a:prstTxWarp>
            </a:bodyPr>
            <a:lstStyle/>
            <a:p>
              <a:pPr marL="0" marR="0" lvl="0" indent="0" algn="ctr" defTabSz="914400" rtl="0" eaLnBrk="0" fontAlgn="base" latinLnBrk="0" hangingPunct="0">
                <a:lnSpc>
                  <a:spcPct val="100000"/>
                </a:lnSpc>
                <a:spcBef>
                  <a:spcPct val="50000"/>
                </a:spcBef>
                <a:spcAft>
                  <a:spcPct val="0"/>
                </a:spcAft>
                <a:buClrTx/>
                <a:buSzTx/>
                <a:buFontTx/>
                <a:buNone/>
                <a:tabLst/>
                <a:defRPr/>
              </a:pPr>
              <a:endParaRPr kumimoji="0" lang="en-IE" sz="1800" b="0" i="0" u="none" strike="noStrike" kern="1200" cap="none" spc="0" normalizeH="0" baseline="0" noProof="0" dirty="0">
                <a:ln>
                  <a:noFill/>
                </a:ln>
                <a:solidFill>
                  <a:srgbClr val="000000"/>
                </a:solidFill>
                <a:effectLst/>
                <a:uLnTx/>
                <a:uFillTx/>
                <a:latin typeface="Verdana" pitchFamily="34" charset="0"/>
              </a:endParaRPr>
            </a:p>
          </p:txBody>
        </p:sp>
        <p:sp>
          <p:nvSpPr>
            <p:cNvPr id="39" name="Freeform 48"/>
            <p:cNvSpPr>
              <a:spLocks/>
            </p:cNvSpPr>
            <p:nvPr/>
          </p:nvSpPr>
          <p:spPr bwMode="auto">
            <a:xfrm>
              <a:off x="5405674" y="2181398"/>
              <a:ext cx="169461" cy="175225"/>
            </a:xfrm>
            <a:custGeom>
              <a:avLst/>
              <a:gdLst>
                <a:gd name="T0" fmla="*/ 127 w 254"/>
                <a:gd name="T1" fmla="*/ 0 h 263"/>
                <a:gd name="T2" fmla="*/ 254 w 254"/>
                <a:gd name="T3" fmla="*/ 126 h 263"/>
                <a:gd name="T4" fmla="*/ 127 w 254"/>
                <a:gd name="T5" fmla="*/ 263 h 263"/>
                <a:gd name="T6" fmla="*/ 0 w 254"/>
                <a:gd name="T7" fmla="*/ 126 h 263"/>
                <a:gd name="T8" fmla="*/ 127 w 254"/>
                <a:gd name="T9" fmla="*/ 0 h 263"/>
              </a:gdLst>
              <a:ahLst/>
              <a:cxnLst>
                <a:cxn ang="0">
                  <a:pos x="T0" y="T1"/>
                </a:cxn>
                <a:cxn ang="0">
                  <a:pos x="T2" y="T3"/>
                </a:cxn>
                <a:cxn ang="0">
                  <a:pos x="T4" y="T5"/>
                </a:cxn>
                <a:cxn ang="0">
                  <a:pos x="T6" y="T7"/>
                </a:cxn>
                <a:cxn ang="0">
                  <a:pos x="T8" y="T9"/>
                </a:cxn>
              </a:cxnLst>
              <a:rect l="0" t="0" r="r" b="b"/>
              <a:pathLst>
                <a:path w="254" h="263">
                  <a:moveTo>
                    <a:pt x="127" y="0"/>
                  </a:moveTo>
                  <a:cubicBezTo>
                    <a:pt x="196" y="0"/>
                    <a:pt x="254" y="58"/>
                    <a:pt x="254" y="126"/>
                  </a:cubicBezTo>
                  <a:cubicBezTo>
                    <a:pt x="254" y="204"/>
                    <a:pt x="196" y="263"/>
                    <a:pt x="127" y="263"/>
                  </a:cubicBezTo>
                  <a:cubicBezTo>
                    <a:pt x="59" y="253"/>
                    <a:pt x="0" y="195"/>
                    <a:pt x="0" y="126"/>
                  </a:cubicBezTo>
                  <a:cubicBezTo>
                    <a:pt x="0" y="58"/>
                    <a:pt x="59" y="0"/>
                    <a:pt x="127" y="0"/>
                  </a:cubicBezTo>
                  <a:close/>
                </a:path>
              </a:pathLst>
            </a:custGeom>
            <a:solidFill>
              <a:schemeClr val="accent1"/>
            </a:solidFill>
            <a:ln>
              <a:noFill/>
            </a:ln>
            <a:extLst/>
          </p:spPr>
          <p:txBody>
            <a:bodyPr vert="horz" wrap="square" lIns="68580" tIns="34290" rIns="68580" bIns="34290" numCol="1" anchor="t" anchorCtr="0" compatLnSpc="1">
              <a:prstTxWarp prst="textNoShape">
                <a:avLst/>
              </a:prstTxWarp>
            </a:bodyPr>
            <a:lstStyle/>
            <a:p>
              <a:pPr marL="0" marR="0" lvl="0" indent="0" algn="ctr" defTabSz="914400" rtl="0" eaLnBrk="0" fontAlgn="base" latinLnBrk="0" hangingPunct="0">
                <a:lnSpc>
                  <a:spcPct val="100000"/>
                </a:lnSpc>
                <a:spcBef>
                  <a:spcPct val="50000"/>
                </a:spcBef>
                <a:spcAft>
                  <a:spcPct val="0"/>
                </a:spcAft>
                <a:buClrTx/>
                <a:buSzTx/>
                <a:buFontTx/>
                <a:buNone/>
                <a:tabLst/>
                <a:defRPr/>
              </a:pPr>
              <a:endParaRPr kumimoji="0" lang="en-IE" sz="1800" b="0" i="0" u="none" strike="noStrike" kern="1200" cap="none" spc="0" normalizeH="0" baseline="0" noProof="0" dirty="0">
                <a:ln>
                  <a:noFill/>
                </a:ln>
                <a:solidFill>
                  <a:srgbClr val="000000"/>
                </a:solidFill>
                <a:effectLst/>
                <a:uLnTx/>
                <a:uFillTx/>
                <a:latin typeface="Verdana" pitchFamily="34" charset="0"/>
              </a:endParaRPr>
            </a:p>
          </p:txBody>
        </p:sp>
      </p:grpSp>
      <p:sp>
        <p:nvSpPr>
          <p:cNvPr id="41" name="Freeform 54"/>
          <p:cNvSpPr>
            <a:spLocks noEditPoints="1"/>
          </p:cNvSpPr>
          <p:nvPr/>
        </p:nvSpPr>
        <p:spPr bwMode="auto">
          <a:xfrm>
            <a:off x="7176651" y="2494544"/>
            <a:ext cx="418465" cy="376964"/>
          </a:xfrm>
          <a:custGeom>
            <a:avLst/>
            <a:gdLst>
              <a:gd name="T0" fmla="*/ 574 w 836"/>
              <a:gd name="T1" fmla="*/ 407 h 754"/>
              <a:gd name="T2" fmla="*/ 466 w 836"/>
              <a:gd name="T3" fmla="*/ 502 h 754"/>
              <a:gd name="T4" fmla="*/ 371 w 836"/>
              <a:gd name="T5" fmla="*/ 610 h 754"/>
              <a:gd name="T6" fmla="*/ 263 w 836"/>
              <a:gd name="T7" fmla="*/ 502 h 754"/>
              <a:gd name="T8" fmla="*/ 371 w 836"/>
              <a:gd name="T9" fmla="*/ 407 h 754"/>
              <a:gd name="T10" fmla="*/ 466 w 836"/>
              <a:gd name="T11" fmla="*/ 299 h 754"/>
              <a:gd name="T12" fmla="*/ 466 w 836"/>
              <a:gd name="T13" fmla="*/ 407 h 754"/>
              <a:gd name="T14" fmla="*/ 836 w 836"/>
              <a:gd name="T15" fmla="*/ 674 h 754"/>
              <a:gd name="T16" fmla="*/ 777 w 836"/>
              <a:gd name="T17" fmla="*/ 750 h 754"/>
              <a:gd name="T18" fmla="*/ 697 w 836"/>
              <a:gd name="T19" fmla="*/ 754 h 754"/>
              <a:gd name="T20" fmla="*/ 165 w 836"/>
              <a:gd name="T21" fmla="*/ 754 h 754"/>
              <a:gd name="T22" fmla="*/ 81 w 836"/>
              <a:gd name="T23" fmla="*/ 754 h 754"/>
              <a:gd name="T24" fmla="*/ 5 w 836"/>
              <a:gd name="T25" fmla="*/ 694 h 754"/>
              <a:gd name="T26" fmla="*/ 0 w 836"/>
              <a:gd name="T27" fmla="*/ 227 h 754"/>
              <a:gd name="T28" fmla="*/ 60 w 836"/>
              <a:gd name="T29" fmla="*/ 151 h 754"/>
              <a:gd name="T30" fmla="*/ 114 w 836"/>
              <a:gd name="T31" fmla="*/ 146 h 754"/>
              <a:gd name="T32" fmla="*/ 212 w 836"/>
              <a:gd name="T33" fmla="*/ 146 h 754"/>
              <a:gd name="T34" fmla="*/ 223 w 836"/>
              <a:gd name="T35" fmla="*/ 44 h 754"/>
              <a:gd name="T36" fmla="*/ 245 w 836"/>
              <a:gd name="T37" fmla="*/ 5 h 754"/>
              <a:gd name="T38" fmla="*/ 571 w 836"/>
              <a:gd name="T39" fmla="*/ 0 h 754"/>
              <a:gd name="T40" fmla="*/ 610 w 836"/>
              <a:gd name="T41" fmla="*/ 23 h 754"/>
              <a:gd name="T42" fmla="*/ 614 w 836"/>
              <a:gd name="T43" fmla="*/ 135 h 754"/>
              <a:gd name="T44" fmla="*/ 678 w 836"/>
              <a:gd name="T45" fmla="*/ 146 h 754"/>
              <a:gd name="T46" fmla="*/ 756 w 836"/>
              <a:gd name="T47" fmla="*/ 146 h 754"/>
              <a:gd name="T48" fmla="*/ 832 w 836"/>
              <a:gd name="T49" fmla="*/ 206 h 754"/>
              <a:gd name="T50" fmla="*/ 298 w 836"/>
              <a:gd name="T51" fmla="*/ 135 h 754"/>
              <a:gd name="T52" fmla="*/ 528 w 836"/>
              <a:gd name="T53" fmla="*/ 146 h 754"/>
              <a:gd name="T54" fmla="*/ 540 w 836"/>
              <a:gd name="T55" fmla="*/ 81 h 754"/>
              <a:gd name="T56" fmla="*/ 308 w 836"/>
              <a:gd name="T57" fmla="*/ 71 h 754"/>
              <a:gd name="T58" fmla="*/ 298 w 836"/>
              <a:gd name="T59" fmla="*/ 135 h 754"/>
              <a:gd name="T60" fmla="*/ 634 w 836"/>
              <a:gd name="T61" fmla="*/ 454 h 754"/>
              <a:gd name="T62" fmla="*/ 204 w 836"/>
              <a:gd name="T63" fmla="*/ 454 h 754"/>
              <a:gd name="T64" fmla="*/ 634 w 836"/>
              <a:gd name="T65" fmla="*/ 454 h 7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36" h="754">
                <a:moveTo>
                  <a:pt x="466" y="407"/>
                </a:moveTo>
                <a:cubicBezTo>
                  <a:pt x="574" y="407"/>
                  <a:pt x="574" y="407"/>
                  <a:pt x="574" y="407"/>
                </a:cubicBezTo>
                <a:cubicBezTo>
                  <a:pt x="574" y="502"/>
                  <a:pt x="574" y="502"/>
                  <a:pt x="574" y="502"/>
                </a:cubicBezTo>
                <a:cubicBezTo>
                  <a:pt x="466" y="502"/>
                  <a:pt x="466" y="502"/>
                  <a:pt x="466" y="502"/>
                </a:cubicBezTo>
                <a:cubicBezTo>
                  <a:pt x="466" y="610"/>
                  <a:pt x="466" y="610"/>
                  <a:pt x="466" y="610"/>
                </a:cubicBezTo>
                <a:cubicBezTo>
                  <a:pt x="371" y="610"/>
                  <a:pt x="371" y="610"/>
                  <a:pt x="371" y="610"/>
                </a:cubicBezTo>
                <a:cubicBezTo>
                  <a:pt x="371" y="502"/>
                  <a:pt x="371" y="502"/>
                  <a:pt x="371" y="502"/>
                </a:cubicBezTo>
                <a:cubicBezTo>
                  <a:pt x="263" y="502"/>
                  <a:pt x="263" y="502"/>
                  <a:pt x="263" y="502"/>
                </a:cubicBezTo>
                <a:cubicBezTo>
                  <a:pt x="263" y="407"/>
                  <a:pt x="263" y="407"/>
                  <a:pt x="263" y="407"/>
                </a:cubicBezTo>
                <a:cubicBezTo>
                  <a:pt x="371" y="407"/>
                  <a:pt x="371" y="407"/>
                  <a:pt x="371" y="407"/>
                </a:cubicBezTo>
                <a:cubicBezTo>
                  <a:pt x="371" y="299"/>
                  <a:pt x="371" y="299"/>
                  <a:pt x="371" y="299"/>
                </a:cubicBezTo>
                <a:cubicBezTo>
                  <a:pt x="466" y="299"/>
                  <a:pt x="466" y="299"/>
                  <a:pt x="466" y="299"/>
                </a:cubicBezTo>
                <a:cubicBezTo>
                  <a:pt x="466" y="407"/>
                  <a:pt x="466" y="407"/>
                  <a:pt x="466" y="407"/>
                </a:cubicBezTo>
                <a:cubicBezTo>
                  <a:pt x="466" y="407"/>
                  <a:pt x="466" y="407"/>
                  <a:pt x="466" y="407"/>
                </a:cubicBezTo>
                <a:close/>
                <a:moveTo>
                  <a:pt x="836" y="227"/>
                </a:moveTo>
                <a:cubicBezTo>
                  <a:pt x="836" y="674"/>
                  <a:pt x="836" y="674"/>
                  <a:pt x="836" y="674"/>
                </a:cubicBezTo>
                <a:cubicBezTo>
                  <a:pt x="836" y="679"/>
                  <a:pt x="834" y="689"/>
                  <a:pt x="832" y="694"/>
                </a:cubicBezTo>
                <a:cubicBezTo>
                  <a:pt x="777" y="750"/>
                  <a:pt x="777" y="750"/>
                  <a:pt x="777" y="750"/>
                </a:cubicBezTo>
                <a:cubicBezTo>
                  <a:pt x="772" y="752"/>
                  <a:pt x="762" y="754"/>
                  <a:pt x="756" y="754"/>
                </a:cubicBezTo>
                <a:cubicBezTo>
                  <a:pt x="697" y="754"/>
                  <a:pt x="697" y="754"/>
                  <a:pt x="697" y="754"/>
                </a:cubicBezTo>
                <a:cubicBezTo>
                  <a:pt x="673" y="754"/>
                  <a:pt x="673" y="754"/>
                  <a:pt x="673" y="754"/>
                </a:cubicBezTo>
                <a:cubicBezTo>
                  <a:pt x="165" y="754"/>
                  <a:pt x="165" y="754"/>
                  <a:pt x="165" y="754"/>
                </a:cubicBezTo>
                <a:cubicBezTo>
                  <a:pt x="139" y="754"/>
                  <a:pt x="139" y="754"/>
                  <a:pt x="139" y="754"/>
                </a:cubicBezTo>
                <a:cubicBezTo>
                  <a:pt x="81" y="754"/>
                  <a:pt x="81" y="754"/>
                  <a:pt x="81" y="754"/>
                </a:cubicBezTo>
                <a:cubicBezTo>
                  <a:pt x="76" y="754"/>
                  <a:pt x="66" y="752"/>
                  <a:pt x="60" y="750"/>
                </a:cubicBezTo>
                <a:cubicBezTo>
                  <a:pt x="5" y="694"/>
                  <a:pt x="5" y="694"/>
                  <a:pt x="5" y="694"/>
                </a:cubicBezTo>
                <a:cubicBezTo>
                  <a:pt x="3" y="689"/>
                  <a:pt x="0" y="679"/>
                  <a:pt x="0" y="674"/>
                </a:cubicBezTo>
                <a:cubicBezTo>
                  <a:pt x="0" y="227"/>
                  <a:pt x="0" y="227"/>
                  <a:pt x="0" y="227"/>
                </a:cubicBezTo>
                <a:cubicBezTo>
                  <a:pt x="0" y="221"/>
                  <a:pt x="3" y="211"/>
                  <a:pt x="5" y="206"/>
                </a:cubicBezTo>
                <a:cubicBezTo>
                  <a:pt x="60" y="151"/>
                  <a:pt x="60" y="151"/>
                  <a:pt x="60" y="151"/>
                </a:cubicBezTo>
                <a:cubicBezTo>
                  <a:pt x="66" y="148"/>
                  <a:pt x="76" y="146"/>
                  <a:pt x="81" y="146"/>
                </a:cubicBezTo>
                <a:cubicBezTo>
                  <a:pt x="114" y="146"/>
                  <a:pt x="114" y="146"/>
                  <a:pt x="114" y="146"/>
                </a:cubicBezTo>
                <a:cubicBezTo>
                  <a:pt x="139" y="146"/>
                  <a:pt x="139" y="146"/>
                  <a:pt x="139" y="146"/>
                </a:cubicBezTo>
                <a:cubicBezTo>
                  <a:pt x="212" y="146"/>
                  <a:pt x="212" y="146"/>
                  <a:pt x="212" y="146"/>
                </a:cubicBezTo>
                <a:cubicBezTo>
                  <a:pt x="218" y="146"/>
                  <a:pt x="223" y="141"/>
                  <a:pt x="223" y="135"/>
                </a:cubicBezTo>
                <a:cubicBezTo>
                  <a:pt x="223" y="44"/>
                  <a:pt x="223" y="44"/>
                  <a:pt x="223" y="44"/>
                </a:cubicBezTo>
                <a:cubicBezTo>
                  <a:pt x="223" y="38"/>
                  <a:pt x="225" y="28"/>
                  <a:pt x="228" y="23"/>
                </a:cubicBezTo>
                <a:cubicBezTo>
                  <a:pt x="245" y="5"/>
                  <a:pt x="245" y="5"/>
                  <a:pt x="245" y="5"/>
                </a:cubicBezTo>
                <a:cubicBezTo>
                  <a:pt x="251" y="3"/>
                  <a:pt x="260" y="0"/>
                  <a:pt x="266" y="0"/>
                </a:cubicBezTo>
                <a:cubicBezTo>
                  <a:pt x="571" y="0"/>
                  <a:pt x="571" y="0"/>
                  <a:pt x="571" y="0"/>
                </a:cubicBezTo>
                <a:cubicBezTo>
                  <a:pt x="577" y="0"/>
                  <a:pt x="587" y="3"/>
                  <a:pt x="593" y="5"/>
                </a:cubicBezTo>
                <a:cubicBezTo>
                  <a:pt x="610" y="23"/>
                  <a:pt x="610" y="23"/>
                  <a:pt x="610" y="23"/>
                </a:cubicBezTo>
                <a:cubicBezTo>
                  <a:pt x="612" y="28"/>
                  <a:pt x="614" y="38"/>
                  <a:pt x="614" y="44"/>
                </a:cubicBezTo>
                <a:cubicBezTo>
                  <a:pt x="614" y="135"/>
                  <a:pt x="614" y="135"/>
                  <a:pt x="614" y="135"/>
                </a:cubicBezTo>
                <a:cubicBezTo>
                  <a:pt x="614" y="141"/>
                  <a:pt x="620" y="146"/>
                  <a:pt x="626" y="146"/>
                </a:cubicBezTo>
                <a:cubicBezTo>
                  <a:pt x="678" y="146"/>
                  <a:pt x="678" y="146"/>
                  <a:pt x="678" y="146"/>
                </a:cubicBezTo>
                <a:cubicBezTo>
                  <a:pt x="697" y="146"/>
                  <a:pt x="697" y="146"/>
                  <a:pt x="697" y="146"/>
                </a:cubicBezTo>
                <a:cubicBezTo>
                  <a:pt x="756" y="146"/>
                  <a:pt x="756" y="146"/>
                  <a:pt x="756" y="146"/>
                </a:cubicBezTo>
                <a:cubicBezTo>
                  <a:pt x="762" y="146"/>
                  <a:pt x="772" y="148"/>
                  <a:pt x="777" y="151"/>
                </a:cubicBezTo>
                <a:cubicBezTo>
                  <a:pt x="832" y="206"/>
                  <a:pt x="832" y="206"/>
                  <a:pt x="832" y="206"/>
                </a:cubicBezTo>
                <a:cubicBezTo>
                  <a:pt x="834" y="211"/>
                  <a:pt x="836" y="221"/>
                  <a:pt x="836" y="227"/>
                </a:cubicBezTo>
                <a:close/>
                <a:moveTo>
                  <a:pt x="298" y="135"/>
                </a:moveTo>
                <a:cubicBezTo>
                  <a:pt x="298" y="141"/>
                  <a:pt x="303" y="146"/>
                  <a:pt x="308" y="146"/>
                </a:cubicBezTo>
                <a:cubicBezTo>
                  <a:pt x="528" y="146"/>
                  <a:pt x="528" y="146"/>
                  <a:pt x="528" y="146"/>
                </a:cubicBezTo>
                <a:cubicBezTo>
                  <a:pt x="535" y="146"/>
                  <a:pt x="540" y="141"/>
                  <a:pt x="540" y="135"/>
                </a:cubicBezTo>
                <a:cubicBezTo>
                  <a:pt x="540" y="81"/>
                  <a:pt x="540" y="81"/>
                  <a:pt x="540" y="81"/>
                </a:cubicBezTo>
                <a:cubicBezTo>
                  <a:pt x="540" y="76"/>
                  <a:pt x="535" y="71"/>
                  <a:pt x="528" y="71"/>
                </a:cubicBezTo>
                <a:cubicBezTo>
                  <a:pt x="308" y="71"/>
                  <a:pt x="308" y="71"/>
                  <a:pt x="308" y="71"/>
                </a:cubicBezTo>
                <a:cubicBezTo>
                  <a:pt x="303" y="71"/>
                  <a:pt x="298" y="76"/>
                  <a:pt x="298" y="81"/>
                </a:cubicBezTo>
                <a:cubicBezTo>
                  <a:pt x="298" y="135"/>
                  <a:pt x="298" y="135"/>
                  <a:pt x="298" y="135"/>
                </a:cubicBezTo>
                <a:cubicBezTo>
                  <a:pt x="298" y="135"/>
                  <a:pt x="298" y="135"/>
                  <a:pt x="298" y="135"/>
                </a:cubicBezTo>
                <a:close/>
                <a:moveTo>
                  <a:pt x="634" y="454"/>
                </a:moveTo>
                <a:cubicBezTo>
                  <a:pt x="634" y="336"/>
                  <a:pt x="537" y="239"/>
                  <a:pt x="418" y="239"/>
                </a:cubicBezTo>
                <a:cubicBezTo>
                  <a:pt x="300" y="239"/>
                  <a:pt x="204" y="336"/>
                  <a:pt x="204" y="454"/>
                </a:cubicBezTo>
                <a:cubicBezTo>
                  <a:pt x="204" y="573"/>
                  <a:pt x="300" y="670"/>
                  <a:pt x="418" y="670"/>
                </a:cubicBezTo>
                <a:cubicBezTo>
                  <a:pt x="537" y="670"/>
                  <a:pt x="634" y="573"/>
                  <a:pt x="634" y="454"/>
                </a:cubicBezTo>
                <a:close/>
              </a:path>
            </a:pathLst>
          </a:custGeom>
          <a:solidFill>
            <a:schemeClr val="accent1"/>
          </a:solidFill>
          <a:ln>
            <a:noFill/>
          </a:ln>
          <a:extLst/>
        </p:spPr>
        <p:txBody>
          <a:bodyPr vert="horz" wrap="square" lIns="68580" tIns="34290" rIns="68580" bIns="34290" numCol="1" anchor="t" anchorCtr="0" compatLnSpc="1">
            <a:prstTxWarp prst="textNoShape">
              <a:avLst/>
            </a:prstTxWarp>
          </a:bodyPr>
          <a:lstStyle/>
          <a:p>
            <a:pPr marL="0" marR="0" lvl="0" indent="0" algn="ctr" defTabSz="914400" rtl="0" eaLnBrk="0" fontAlgn="base" latinLnBrk="0" hangingPunct="0">
              <a:lnSpc>
                <a:spcPct val="100000"/>
              </a:lnSpc>
              <a:spcBef>
                <a:spcPct val="50000"/>
              </a:spcBef>
              <a:spcAft>
                <a:spcPct val="0"/>
              </a:spcAft>
              <a:buClrTx/>
              <a:buSzTx/>
              <a:buFontTx/>
              <a:buNone/>
              <a:tabLst/>
              <a:defRPr/>
            </a:pPr>
            <a:endParaRPr kumimoji="0" lang="en-IE" sz="1800" b="0" i="0" u="none" strike="noStrike" kern="1200" cap="none" spc="0" normalizeH="0" baseline="0" noProof="0" dirty="0">
              <a:ln>
                <a:noFill/>
              </a:ln>
              <a:solidFill>
                <a:srgbClr val="000000"/>
              </a:solidFill>
              <a:effectLst/>
              <a:uLnTx/>
              <a:uFillTx/>
              <a:latin typeface="Verdana" pitchFamily="34" charset="0"/>
            </a:endParaRPr>
          </a:p>
        </p:txBody>
      </p:sp>
      <p:grpSp>
        <p:nvGrpSpPr>
          <p:cNvPr id="43" name="Group 42"/>
          <p:cNvGrpSpPr/>
          <p:nvPr/>
        </p:nvGrpSpPr>
        <p:grpSpPr>
          <a:xfrm>
            <a:off x="739999" y="3913281"/>
            <a:ext cx="342141" cy="416873"/>
            <a:chOff x="3562542" y="1428955"/>
            <a:chExt cx="456188" cy="555830"/>
          </a:xfrm>
          <a:solidFill>
            <a:schemeClr val="accent1"/>
          </a:solidFill>
        </p:grpSpPr>
        <p:sp>
          <p:nvSpPr>
            <p:cNvPr id="44" name="Freeform 32"/>
            <p:cNvSpPr>
              <a:spLocks noEditPoints="1"/>
            </p:cNvSpPr>
            <p:nvPr/>
          </p:nvSpPr>
          <p:spPr bwMode="auto">
            <a:xfrm>
              <a:off x="3562542" y="1428955"/>
              <a:ext cx="456188" cy="555830"/>
            </a:xfrm>
            <a:custGeom>
              <a:avLst/>
              <a:gdLst>
                <a:gd name="T0" fmla="*/ 408 w 434"/>
                <a:gd name="T1" fmla="*/ 408 h 529"/>
                <a:gd name="T2" fmla="*/ 294 w 434"/>
                <a:gd name="T3" fmla="*/ 203 h 529"/>
                <a:gd name="T4" fmla="*/ 294 w 434"/>
                <a:gd name="T5" fmla="*/ 31 h 529"/>
                <a:gd name="T6" fmla="*/ 309 w 434"/>
                <a:gd name="T7" fmla="*/ 15 h 529"/>
                <a:gd name="T8" fmla="*/ 293 w 434"/>
                <a:gd name="T9" fmla="*/ 0 h 529"/>
                <a:gd name="T10" fmla="*/ 279 w 434"/>
                <a:gd name="T11" fmla="*/ 0 h 529"/>
                <a:gd name="T12" fmla="*/ 219 w 434"/>
                <a:gd name="T13" fmla="*/ 0 h 529"/>
                <a:gd name="T14" fmla="*/ 214 w 434"/>
                <a:gd name="T15" fmla="*/ 0 h 529"/>
                <a:gd name="T16" fmla="*/ 154 w 434"/>
                <a:gd name="T17" fmla="*/ 0 h 529"/>
                <a:gd name="T18" fmla="*/ 140 w 434"/>
                <a:gd name="T19" fmla="*/ 0 h 529"/>
                <a:gd name="T20" fmla="*/ 125 w 434"/>
                <a:gd name="T21" fmla="*/ 15 h 529"/>
                <a:gd name="T22" fmla="*/ 139 w 434"/>
                <a:gd name="T23" fmla="*/ 31 h 529"/>
                <a:gd name="T24" fmla="*/ 139 w 434"/>
                <a:gd name="T25" fmla="*/ 203 h 529"/>
                <a:gd name="T26" fmla="*/ 25 w 434"/>
                <a:gd name="T27" fmla="*/ 408 h 529"/>
                <a:gd name="T28" fmla="*/ 12 w 434"/>
                <a:gd name="T29" fmla="*/ 497 h 529"/>
                <a:gd name="T30" fmla="*/ 89 w 434"/>
                <a:gd name="T31" fmla="*/ 529 h 529"/>
                <a:gd name="T32" fmla="*/ 217 w 434"/>
                <a:gd name="T33" fmla="*/ 528 h 529"/>
                <a:gd name="T34" fmla="*/ 345 w 434"/>
                <a:gd name="T35" fmla="*/ 529 h 529"/>
                <a:gd name="T36" fmla="*/ 421 w 434"/>
                <a:gd name="T37" fmla="*/ 497 h 529"/>
                <a:gd name="T38" fmla="*/ 408 w 434"/>
                <a:gd name="T39" fmla="*/ 408 h 529"/>
                <a:gd name="T40" fmla="*/ 396 w 434"/>
                <a:gd name="T41" fmla="*/ 483 h 529"/>
                <a:gd name="T42" fmla="*/ 345 w 434"/>
                <a:gd name="T43" fmla="*/ 500 h 529"/>
                <a:gd name="T44" fmla="*/ 223 w 434"/>
                <a:gd name="T45" fmla="*/ 499 h 529"/>
                <a:gd name="T46" fmla="*/ 221 w 434"/>
                <a:gd name="T47" fmla="*/ 499 h 529"/>
                <a:gd name="T48" fmla="*/ 221 w 434"/>
                <a:gd name="T49" fmla="*/ 499 h 529"/>
                <a:gd name="T50" fmla="*/ 217 w 434"/>
                <a:gd name="T51" fmla="*/ 499 h 529"/>
                <a:gd name="T52" fmla="*/ 212 w 434"/>
                <a:gd name="T53" fmla="*/ 499 h 529"/>
                <a:gd name="T54" fmla="*/ 212 w 434"/>
                <a:gd name="T55" fmla="*/ 499 h 529"/>
                <a:gd name="T56" fmla="*/ 211 w 434"/>
                <a:gd name="T57" fmla="*/ 499 h 529"/>
                <a:gd name="T58" fmla="*/ 89 w 434"/>
                <a:gd name="T59" fmla="*/ 500 h 529"/>
                <a:gd name="T60" fmla="*/ 38 w 434"/>
                <a:gd name="T61" fmla="*/ 483 h 529"/>
                <a:gd name="T62" fmla="*/ 51 w 434"/>
                <a:gd name="T63" fmla="*/ 422 h 529"/>
                <a:gd name="T64" fmla="*/ 167 w 434"/>
                <a:gd name="T65" fmla="*/ 214 h 529"/>
                <a:gd name="T66" fmla="*/ 169 w 434"/>
                <a:gd name="T67" fmla="*/ 207 h 529"/>
                <a:gd name="T68" fmla="*/ 169 w 434"/>
                <a:gd name="T69" fmla="*/ 31 h 529"/>
                <a:gd name="T70" fmla="*/ 265 w 434"/>
                <a:gd name="T71" fmla="*/ 31 h 529"/>
                <a:gd name="T72" fmla="*/ 265 w 434"/>
                <a:gd name="T73" fmla="*/ 207 h 529"/>
                <a:gd name="T74" fmla="*/ 267 w 434"/>
                <a:gd name="T75" fmla="*/ 214 h 529"/>
                <a:gd name="T76" fmla="*/ 383 w 434"/>
                <a:gd name="T77" fmla="*/ 422 h 529"/>
                <a:gd name="T78" fmla="*/ 396 w 434"/>
                <a:gd name="T79" fmla="*/ 483 h 5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34" h="529">
                  <a:moveTo>
                    <a:pt x="408" y="408"/>
                  </a:moveTo>
                  <a:cubicBezTo>
                    <a:pt x="365" y="331"/>
                    <a:pt x="305" y="224"/>
                    <a:pt x="294" y="203"/>
                  </a:cubicBezTo>
                  <a:cubicBezTo>
                    <a:pt x="294" y="31"/>
                    <a:pt x="294" y="31"/>
                    <a:pt x="294" y="31"/>
                  </a:cubicBezTo>
                  <a:cubicBezTo>
                    <a:pt x="302" y="30"/>
                    <a:pt x="309" y="24"/>
                    <a:pt x="309" y="15"/>
                  </a:cubicBezTo>
                  <a:cubicBezTo>
                    <a:pt x="309" y="7"/>
                    <a:pt x="302" y="0"/>
                    <a:pt x="293" y="0"/>
                  </a:cubicBezTo>
                  <a:cubicBezTo>
                    <a:pt x="279" y="0"/>
                    <a:pt x="279" y="0"/>
                    <a:pt x="279" y="0"/>
                  </a:cubicBezTo>
                  <a:cubicBezTo>
                    <a:pt x="219" y="0"/>
                    <a:pt x="219" y="0"/>
                    <a:pt x="219" y="0"/>
                  </a:cubicBezTo>
                  <a:cubicBezTo>
                    <a:pt x="214" y="0"/>
                    <a:pt x="214" y="0"/>
                    <a:pt x="214" y="0"/>
                  </a:cubicBezTo>
                  <a:cubicBezTo>
                    <a:pt x="154" y="0"/>
                    <a:pt x="154" y="0"/>
                    <a:pt x="154" y="0"/>
                  </a:cubicBezTo>
                  <a:cubicBezTo>
                    <a:pt x="140" y="0"/>
                    <a:pt x="140" y="0"/>
                    <a:pt x="140" y="0"/>
                  </a:cubicBezTo>
                  <a:cubicBezTo>
                    <a:pt x="132" y="0"/>
                    <a:pt x="125" y="7"/>
                    <a:pt x="125" y="15"/>
                  </a:cubicBezTo>
                  <a:cubicBezTo>
                    <a:pt x="125" y="24"/>
                    <a:pt x="131" y="30"/>
                    <a:pt x="139" y="31"/>
                  </a:cubicBezTo>
                  <a:cubicBezTo>
                    <a:pt x="139" y="203"/>
                    <a:pt x="139" y="203"/>
                    <a:pt x="139" y="203"/>
                  </a:cubicBezTo>
                  <a:cubicBezTo>
                    <a:pt x="128" y="224"/>
                    <a:pt x="69" y="331"/>
                    <a:pt x="25" y="408"/>
                  </a:cubicBezTo>
                  <a:cubicBezTo>
                    <a:pt x="4" y="446"/>
                    <a:pt x="0" y="476"/>
                    <a:pt x="12" y="497"/>
                  </a:cubicBezTo>
                  <a:cubicBezTo>
                    <a:pt x="24" y="518"/>
                    <a:pt x="51" y="529"/>
                    <a:pt x="89" y="529"/>
                  </a:cubicBezTo>
                  <a:cubicBezTo>
                    <a:pt x="123" y="529"/>
                    <a:pt x="197" y="529"/>
                    <a:pt x="217" y="528"/>
                  </a:cubicBezTo>
                  <a:cubicBezTo>
                    <a:pt x="236" y="529"/>
                    <a:pt x="311" y="529"/>
                    <a:pt x="345" y="529"/>
                  </a:cubicBezTo>
                  <a:cubicBezTo>
                    <a:pt x="383" y="529"/>
                    <a:pt x="409" y="518"/>
                    <a:pt x="421" y="497"/>
                  </a:cubicBezTo>
                  <a:cubicBezTo>
                    <a:pt x="434" y="476"/>
                    <a:pt x="429" y="446"/>
                    <a:pt x="408" y="408"/>
                  </a:cubicBezTo>
                  <a:close/>
                  <a:moveTo>
                    <a:pt x="396" y="483"/>
                  </a:moveTo>
                  <a:cubicBezTo>
                    <a:pt x="389" y="493"/>
                    <a:pt x="371" y="500"/>
                    <a:pt x="345" y="500"/>
                  </a:cubicBezTo>
                  <a:cubicBezTo>
                    <a:pt x="314" y="500"/>
                    <a:pt x="248" y="499"/>
                    <a:pt x="223" y="499"/>
                  </a:cubicBezTo>
                  <a:cubicBezTo>
                    <a:pt x="222" y="499"/>
                    <a:pt x="222" y="499"/>
                    <a:pt x="221" y="499"/>
                  </a:cubicBezTo>
                  <a:cubicBezTo>
                    <a:pt x="221" y="499"/>
                    <a:pt x="221" y="499"/>
                    <a:pt x="221" y="499"/>
                  </a:cubicBezTo>
                  <a:cubicBezTo>
                    <a:pt x="221" y="499"/>
                    <a:pt x="220" y="499"/>
                    <a:pt x="217" y="499"/>
                  </a:cubicBezTo>
                  <a:cubicBezTo>
                    <a:pt x="214" y="499"/>
                    <a:pt x="212" y="499"/>
                    <a:pt x="212" y="499"/>
                  </a:cubicBezTo>
                  <a:cubicBezTo>
                    <a:pt x="212" y="499"/>
                    <a:pt x="212" y="499"/>
                    <a:pt x="212" y="499"/>
                  </a:cubicBezTo>
                  <a:cubicBezTo>
                    <a:pt x="212" y="499"/>
                    <a:pt x="211" y="499"/>
                    <a:pt x="211" y="499"/>
                  </a:cubicBezTo>
                  <a:cubicBezTo>
                    <a:pt x="185" y="499"/>
                    <a:pt x="120" y="500"/>
                    <a:pt x="89" y="500"/>
                  </a:cubicBezTo>
                  <a:cubicBezTo>
                    <a:pt x="63" y="500"/>
                    <a:pt x="44" y="493"/>
                    <a:pt x="38" y="483"/>
                  </a:cubicBezTo>
                  <a:cubicBezTo>
                    <a:pt x="31" y="471"/>
                    <a:pt x="35" y="450"/>
                    <a:pt x="51" y="422"/>
                  </a:cubicBezTo>
                  <a:cubicBezTo>
                    <a:pt x="99" y="337"/>
                    <a:pt x="166" y="215"/>
                    <a:pt x="167" y="214"/>
                  </a:cubicBezTo>
                  <a:cubicBezTo>
                    <a:pt x="168" y="212"/>
                    <a:pt x="169" y="210"/>
                    <a:pt x="169" y="207"/>
                  </a:cubicBezTo>
                  <a:cubicBezTo>
                    <a:pt x="169" y="31"/>
                    <a:pt x="169" y="31"/>
                    <a:pt x="169" y="31"/>
                  </a:cubicBezTo>
                  <a:cubicBezTo>
                    <a:pt x="265" y="31"/>
                    <a:pt x="265" y="31"/>
                    <a:pt x="265" y="31"/>
                  </a:cubicBezTo>
                  <a:cubicBezTo>
                    <a:pt x="265" y="207"/>
                    <a:pt x="265" y="207"/>
                    <a:pt x="265" y="207"/>
                  </a:cubicBezTo>
                  <a:cubicBezTo>
                    <a:pt x="265" y="210"/>
                    <a:pt x="265" y="212"/>
                    <a:pt x="267" y="214"/>
                  </a:cubicBezTo>
                  <a:cubicBezTo>
                    <a:pt x="267" y="215"/>
                    <a:pt x="335" y="337"/>
                    <a:pt x="383" y="422"/>
                  </a:cubicBezTo>
                  <a:cubicBezTo>
                    <a:pt x="398" y="450"/>
                    <a:pt x="403" y="471"/>
                    <a:pt x="396" y="48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ctr" defTabSz="914400" rtl="0" eaLnBrk="0" fontAlgn="base" latinLnBrk="0" hangingPunct="0">
                <a:lnSpc>
                  <a:spcPct val="100000"/>
                </a:lnSpc>
                <a:spcBef>
                  <a:spcPct val="50000"/>
                </a:spcBef>
                <a:spcAft>
                  <a:spcPct val="0"/>
                </a:spcAft>
                <a:buClrTx/>
                <a:buSzTx/>
                <a:buFontTx/>
                <a:buNone/>
                <a:tabLst/>
                <a:defRPr/>
              </a:pPr>
              <a:endParaRPr kumimoji="0" lang="en-IE" sz="1800" b="0" i="0" u="none" strike="noStrike" kern="1200" cap="none" spc="0" normalizeH="0" baseline="0" noProof="0" dirty="0">
                <a:ln>
                  <a:noFill/>
                </a:ln>
                <a:solidFill>
                  <a:srgbClr val="000000"/>
                </a:solidFill>
                <a:effectLst/>
                <a:uLnTx/>
                <a:uFillTx/>
                <a:latin typeface="Verdana" pitchFamily="34" charset="0"/>
              </a:endParaRPr>
            </a:p>
          </p:txBody>
        </p:sp>
        <p:sp>
          <p:nvSpPr>
            <p:cNvPr id="45" name="Freeform 33"/>
            <p:cNvSpPr>
              <a:spLocks noEditPoints="1"/>
            </p:cNvSpPr>
            <p:nvPr/>
          </p:nvSpPr>
          <p:spPr bwMode="auto">
            <a:xfrm>
              <a:off x="3612963" y="1741083"/>
              <a:ext cx="354147" cy="190879"/>
            </a:xfrm>
            <a:custGeom>
              <a:avLst/>
              <a:gdLst>
                <a:gd name="T0" fmla="*/ 240 w 337"/>
                <a:gd name="T1" fmla="*/ 0 h 181"/>
                <a:gd name="T2" fmla="*/ 196 w 337"/>
                <a:gd name="T3" fmla="*/ 0 h 181"/>
                <a:gd name="T4" fmla="*/ 141 w 337"/>
                <a:gd name="T5" fmla="*/ 0 h 181"/>
                <a:gd name="T6" fmla="*/ 97 w 337"/>
                <a:gd name="T7" fmla="*/ 0 h 181"/>
                <a:gd name="T8" fmla="*/ 24 w 337"/>
                <a:gd name="T9" fmla="*/ 130 h 181"/>
                <a:gd name="T10" fmla="*/ 12 w 337"/>
                <a:gd name="T11" fmla="*/ 175 h 181"/>
                <a:gd name="T12" fmla="*/ 45 w 337"/>
                <a:gd name="T13" fmla="*/ 181 h 181"/>
                <a:gd name="T14" fmla="*/ 169 w 337"/>
                <a:gd name="T15" fmla="*/ 180 h 181"/>
                <a:gd name="T16" fmla="*/ 293 w 337"/>
                <a:gd name="T17" fmla="*/ 181 h 181"/>
                <a:gd name="T18" fmla="*/ 325 w 337"/>
                <a:gd name="T19" fmla="*/ 175 h 181"/>
                <a:gd name="T20" fmla="*/ 314 w 337"/>
                <a:gd name="T21" fmla="*/ 130 h 181"/>
                <a:gd name="T22" fmla="*/ 240 w 337"/>
                <a:gd name="T23" fmla="*/ 0 h 181"/>
                <a:gd name="T24" fmla="*/ 137 w 337"/>
                <a:gd name="T25" fmla="*/ 103 h 181"/>
                <a:gd name="T26" fmla="*/ 102 w 337"/>
                <a:gd name="T27" fmla="*/ 67 h 181"/>
                <a:gd name="T28" fmla="*/ 137 w 337"/>
                <a:gd name="T29" fmla="*/ 31 h 181"/>
                <a:gd name="T30" fmla="*/ 173 w 337"/>
                <a:gd name="T31" fmla="*/ 67 h 181"/>
                <a:gd name="T32" fmla="*/ 137 w 337"/>
                <a:gd name="T33" fmla="*/ 103 h 181"/>
                <a:gd name="T34" fmla="*/ 217 w 337"/>
                <a:gd name="T35" fmla="*/ 143 h 181"/>
                <a:gd name="T36" fmla="*/ 197 w 337"/>
                <a:gd name="T37" fmla="*/ 123 h 181"/>
                <a:gd name="T38" fmla="*/ 217 w 337"/>
                <a:gd name="T39" fmla="*/ 103 h 181"/>
                <a:gd name="T40" fmla="*/ 238 w 337"/>
                <a:gd name="T41" fmla="*/ 123 h 181"/>
                <a:gd name="T42" fmla="*/ 217 w 337"/>
                <a:gd name="T43" fmla="*/ 143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37" h="181">
                  <a:moveTo>
                    <a:pt x="240" y="0"/>
                  </a:moveTo>
                  <a:cubicBezTo>
                    <a:pt x="196" y="0"/>
                    <a:pt x="196" y="0"/>
                    <a:pt x="196" y="0"/>
                  </a:cubicBezTo>
                  <a:cubicBezTo>
                    <a:pt x="141" y="0"/>
                    <a:pt x="141" y="0"/>
                    <a:pt x="141" y="0"/>
                  </a:cubicBezTo>
                  <a:cubicBezTo>
                    <a:pt x="97" y="0"/>
                    <a:pt x="97" y="0"/>
                    <a:pt x="97" y="0"/>
                  </a:cubicBezTo>
                  <a:cubicBezTo>
                    <a:pt x="73" y="42"/>
                    <a:pt x="47" y="90"/>
                    <a:pt x="24" y="130"/>
                  </a:cubicBezTo>
                  <a:cubicBezTo>
                    <a:pt x="0" y="173"/>
                    <a:pt x="12" y="175"/>
                    <a:pt x="12" y="175"/>
                  </a:cubicBezTo>
                  <a:cubicBezTo>
                    <a:pt x="14" y="176"/>
                    <a:pt x="12" y="181"/>
                    <a:pt x="45" y="181"/>
                  </a:cubicBezTo>
                  <a:cubicBezTo>
                    <a:pt x="75" y="181"/>
                    <a:pt x="133" y="180"/>
                    <a:pt x="169" y="180"/>
                  </a:cubicBezTo>
                  <a:cubicBezTo>
                    <a:pt x="204" y="180"/>
                    <a:pt x="262" y="181"/>
                    <a:pt x="293" y="181"/>
                  </a:cubicBezTo>
                  <a:cubicBezTo>
                    <a:pt x="326" y="181"/>
                    <a:pt x="323" y="176"/>
                    <a:pt x="325" y="175"/>
                  </a:cubicBezTo>
                  <a:cubicBezTo>
                    <a:pt x="325" y="175"/>
                    <a:pt x="337" y="173"/>
                    <a:pt x="314" y="130"/>
                  </a:cubicBezTo>
                  <a:cubicBezTo>
                    <a:pt x="291" y="90"/>
                    <a:pt x="264" y="42"/>
                    <a:pt x="240" y="0"/>
                  </a:cubicBezTo>
                  <a:close/>
                  <a:moveTo>
                    <a:pt x="137" y="103"/>
                  </a:moveTo>
                  <a:cubicBezTo>
                    <a:pt x="118" y="103"/>
                    <a:pt x="102" y="87"/>
                    <a:pt x="102" y="67"/>
                  </a:cubicBezTo>
                  <a:cubicBezTo>
                    <a:pt x="102" y="47"/>
                    <a:pt x="118" y="31"/>
                    <a:pt x="137" y="31"/>
                  </a:cubicBezTo>
                  <a:cubicBezTo>
                    <a:pt x="157" y="31"/>
                    <a:pt x="173" y="47"/>
                    <a:pt x="173" y="67"/>
                  </a:cubicBezTo>
                  <a:cubicBezTo>
                    <a:pt x="173" y="87"/>
                    <a:pt x="157" y="103"/>
                    <a:pt x="137" y="103"/>
                  </a:cubicBezTo>
                  <a:close/>
                  <a:moveTo>
                    <a:pt x="217" y="143"/>
                  </a:moveTo>
                  <a:cubicBezTo>
                    <a:pt x="206" y="143"/>
                    <a:pt x="197" y="134"/>
                    <a:pt x="197" y="123"/>
                  </a:cubicBezTo>
                  <a:cubicBezTo>
                    <a:pt x="197" y="112"/>
                    <a:pt x="206" y="103"/>
                    <a:pt x="217" y="103"/>
                  </a:cubicBezTo>
                  <a:cubicBezTo>
                    <a:pt x="228" y="103"/>
                    <a:pt x="238" y="112"/>
                    <a:pt x="238" y="123"/>
                  </a:cubicBezTo>
                  <a:cubicBezTo>
                    <a:pt x="238" y="134"/>
                    <a:pt x="228" y="143"/>
                    <a:pt x="217" y="14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ctr" defTabSz="914400" rtl="0" eaLnBrk="0" fontAlgn="base" latinLnBrk="0" hangingPunct="0">
                <a:lnSpc>
                  <a:spcPct val="100000"/>
                </a:lnSpc>
                <a:spcBef>
                  <a:spcPct val="50000"/>
                </a:spcBef>
                <a:spcAft>
                  <a:spcPct val="0"/>
                </a:spcAft>
                <a:buClrTx/>
                <a:buSzTx/>
                <a:buFontTx/>
                <a:buNone/>
                <a:tabLst/>
                <a:defRPr/>
              </a:pPr>
              <a:endParaRPr kumimoji="0" lang="en-IE" sz="1800" b="0" i="0" u="none" strike="noStrike" kern="1200" cap="none" spc="0" normalizeH="0" baseline="0" noProof="0" dirty="0">
                <a:ln>
                  <a:noFill/>
                </a:ln>
                <a:solidFill>
                  <a:srgbClr val="000000"/>
                </a:solidFill>
                <a:effectLst/>
                <a:uLnTx/>
                <a:uFillTx/>
                <a:latin typeface="Verdana" pitchFamily="34" charset="0"/>
              </a:endParaRPr>
            </a:p>
          </p:txBody>
        </p:sp>
        <p:sp>
          <p:nvSpPr>
            <p:cNvPr id="46" name="Oval 34"/>
            <p:cNvSpPr>
              <a:spLocks noChangeArrowheads="1"/>
            </p:cNvSpPr>
            <p:nvPr/>
          </p:nvSpPr>
          <p:spPr bwMode="auto">
            <a:xfrm>
              <a:off x="3773829" y="1664252"/>
              <a:ext cx="64827" cy="660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ctr" defTabSz="914400" rtl="0" eaLnBrk="0" fontAlgn="base" latinLnBrk="0" hangingPunct="0">
                <a:lnSpc>
                  <a:spcPct val="100000"/>
                </a:lnSpc>
                <a:spcBef>
                  <a:spcPct val="50000"/>
                </a:spcBef>
                <a:spcAft>
                  <a:spcPct val="0"/>
                </a:spcAft>
                <a:buClrTx/>
                <a:buSzTx/>
                <a:buFontTx/>
                <a:buNone/>
                <a:tabLst/>
                <a:defRPr/>
              </a:pPr>
              <a:endParaRPr kumimoji="0" lang="en-IE" sz="1800" b="0" i="0" u="none" strike="noStrike" kern="1200" cap="none" spc="0" normalizeH="0" baseline="0" noProof="0" dirty="0">
                <a:ln>
                  <a:noFill/>
                </a:ln>
                <a:solidFill>
                  <a:srgbClr val="000000"/>
                </a:solidFill>
                <a:effectLst/>
                <a:uLnTx/>
                <a:uFillTx/>
                <a:latin typeface="Verdana" pitchFamily="34" charset="0"/>
              </a:endParaRPr>
            </a:p>
          </p:txBody>
        </p:sp>
      </p:grpSp>
      <p:sp>
        <p:nvSpPr>
          <p:cNvPr id="35" name="Rectangle 34"/>
          <p:cNvSpPr/>
          <p:nvPr/>
        </p:nvSpPr>
        <p:spPr bwMode="gray">
          <a:xfrm>
            <a:off x="457200" y="5166833"/>
            <a:ext cx="8229600" cy="751082"/>
          </a:xfrm>
          <a:prstGeom prst="rect">
            <a:avLst/>
          </a:prstGeom>
          <a:solidFill>
            <a:schemeClr val="bg1"/>
          </a:solidFill>
          <a:ln w="9525">
            <a:solidFill>
              <a:schemeClr val="bg1">
                <a:lumMod val="75000"/>
              </a:schemeClr>
            </a:solidFill>
            <a:prstDash val="solid"/>
            <a:miter lim="800000"/>
            <a:headEnd/>
            <a:tailEnd/>
          </a:ln>
          <a:effectLst>
            <a:outerShdw blurRad="50800" dist="38100" dir="2700000" algn="tl" rotWithShape="0">
              <a:prstClr val="black">
                <a:alpha val="40000"/>
              </a:prstClr>
            </a:outerShdw>
          </a:effectLst>
        </p:spPr>
        <p:txBody>
          <a:bodyPr vert="horz" wrap="square" lIns="0" tIns="0" rIns="0" bIns="0" numCol="1" rtlCol="0" anchor="t" anchorCtr="0" compatLnSpc="1">
            <a:prstTxWarp prst="textNoShape">
              <a:avLst/>
            </a:prstTxWarp>
            <a:noAutofit/>
          </a:bodyPr>
          <a:lstStyle/>
          <a:p>
            <a:pPr marL="0" marR="0" lvl="0" indent="0" algn="ctr" defTabSz="685800" rtl="0" eaLnBrk="1" fontAlgn="base" latinLnBrk="0" hangingPunct="1">
              <a:lnSpc>
                <a:spcPct val="100000"/>
              </a:lnSpc>
              <a:spcBef>
                <a:spcPts val="0"/>
              </a:spcBef>
              <a:spcAft>
                <a:spcPts val="225"/>
              </a:spcAft>
              <a:buClrTx/>
              <a:buSzTx/>
              <a:buFontTx/>
              <a:buNone/>
              <a:tabLst/>
              <a:defRPr/>
            </a:pPr>
            <a:endParaRPr kumimoji="0" lang="sv-SE" sz="900" b="0" i="0" u="none" strike="noStrike" kern="0" cap="none" spc="0" normalizeH="0" baseline="0" noProof="0" dirty="0">
              <a:ln>
                <a:noFill/>
              </a:ln>
              <a:solidFill>
                <a:sysClr val="windowText" lastClr="000000"/>
              </a:solidFill>
              <a:effectLst/>
              <a:uLnTx/>
              <a:uFillTx/>
              <a:latin typeface="Verdana" pitchFamily="34" charset="0"/>
              <a:ea typeface="Verdana" panose="020B0604030504040204" pitchFamily="34" charset="0"/>
              <a:cs typeface="Verdana" panose="020B0604030504040204" pitchFamily="34" charset="0"/>
            </a:endParaRPr>
          </a:p>
        </p:txBody>
      </p:sp>
      <p:sp>
        <p:nvSpPr>
          <p:cNvPr id="47" name="TextBox 46"/>
          <p:cNvSpPr txBox="1"/>
          <p:nvPr/>
        </p:nvSpPr>
        <p:spPr>
          <a:xfrm>
            <a:off x="1237836" y="5271100"/>
            <a:ext cx="749977" cy="21228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34289" tIns="34289" rIns="34289" bIns="3428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lvl="0" eaLnBrk="1">
              <a:defRPr sz="1200" b="1" kern="0">
                <a:solidFill>
                  <a:schemeClr val="accent1"/>
                </a:solidFill>
                <a:uLnTx/>
                <a:latin typeface="Verdana" panose="020B0604030504040204" pitchFamily="34" charset="0"/>
                <a:ea typeface="Verdana" panose="020B0604030504040204" pitchFamily="34" charset="0"/>
                <a:cs typeface="Verdana" panose="020B0604030504040204" pitchFamily="34" charset="0"/>
              </a:defRPr>
            </a:lvl1pPr>
          </a:lstStyle>
          <a:p>
            <a:pPr marL="0" marR="0" lvl="0" indent="0" algn="l" defTabSz="914400" rtl="0" eaLnBrk="1" fontAlgn="base" latinLnBrk="0" hangingPunct="0">
              <a:lnSpc>
                <a:spcPct val="100000"/>
              </a:lnSpc>
              <a:spcBef>
                <a:spcPct val="50000"/>
              </a:spcBef>
              <a:spcAft>
                <a:spcPct val="0"/>
              </a:spcAft>
              <a:buClrTx/>
              <a:buSzTx/>
              <a:buFontTx/>
              <a:buNone/>
              <a:tabLst/>
              <a:defRPr/>
            </a:pPr>
            <a:r>
              <a:rPr kumimoji="0" lang="sv-SE" sz="900" b="1" i="0" u="none" strike="noStrike" kern="0" cap="none" spc="0" normalizeH="0" baseline="0" noProof="0" dirty="0">
                <a:ln>
                  <a:noFill/>
                </a:ln>
                <a:solidFill>
                  <a:srgbClr val="003468"/>
                </a:solidFill>
                <a:effectLst/>
                <a:uLnTx/>
                <a:uFillTx/>
                <a:latin typeface="Verdana" panose="020B0604030504040204" pitchFamily="34" charset="0"/>
                <a:ea typeface="Verdana" panose="020B0604030504040204" pitchFamily="34" charset="0"/>
                <a:cs typeface="Verdana" panose="020B0604030504040204" pitchFamily="34" charset="0"/>
              </a:rPr>
              <a:t>Gemensamma </a:t>
            </a:r>
            <a:br>
              <a:rPr kumimoji="0" lang="sv-SE" sz="900" b="1" i="0" u="none" strike="noStrike" kern="0" cap="none" spc="0" normalizeH="0" baseline="0" noProof="0" dirty="0">
                <a:ln>
                  <a:noFill/>
                </a:ln>
                <a:solidFill>
                  <a:srgbClr val="003468"/>
                </a:solidFill>
                <a:effectLst/>
                <a:uLnTx/>
                <a:uFillTx/>
                <a:latin typeface="Verdana" panose="020B0604030504040204" pitchFamily="34" charset="0"/>
                <a:ea typeface="Verdana" panose="020B0604030504040204" pitchFamily="34" charset="0"/>
                <a:cs typeface="Verdana" panose="020B0604030504040204" pitchFamily="34" charset="0"/>
              </a:rPr>
            </a:br>
            <a:r>
              <a:rPr kumimoji="0" lang="sv-SE" sz="900" b="1" i="0" u="none" strike="noStrike" kern="0" cap="none" spc="0" normalizeH="0" baseline="0" noProof="0" dirty="0">
                <a:ln>
                  <a:noFill/>
                </a:ln>
                <a:solidFill>
                  <a:srgbClr val="003468"/>
                </a:solidFill>
                <a:effectLst/>
                <a:uLnTx/>
                <a:uFillTx/>
                <a:latin typeface="Verdana" panose="020B0604030504040204" pitchFamily="34" charset="0"/>
                <a:ea typeface="Verdana" panose="020B0604030504040204" pitchFamily="34" charset="0"/>
                <a:cs typeface="Verdana" panose="020B0604030504040204" pitchFamily="34" charset="0"/>
              </a:rPr>
              <a:t>arbetssätt och teknik</a:t>
            </a:r>
          </a:p>
        </p:txBody>
      </p:sp>
      <p:sp>
        <p:nvSpPr>
          <p:cNvPr id="48" name="TextBox 47"/>
          <p:cNvSpPr txBox="1"/>
          <p:nvPr/>
        </p:nvSpPr>
        <p:spPr>
          <a:xfrm>
            <a:off x="2708911" y="5283535"/>
            <a:ext cx="5873042" cy="46841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4289" tIns="34289" rIns="34289" bIns="34289" numCol="1" spcCol="38100" rtlCol="0" anchor="ctr">
            <a:noAutofit/>
          </a:bodyPr>
          <a:lstStyle/>
          <a:p>
            <a:pPr marL="128588" marR="0" lvl="0" indent="-128588" algn="l" defTabSz="914400" rtl="0" eaLnBrk="0" fontAlgn="base" latinLnBrk="0" hangingPunct="0">
              <a:lnSpc>
                <a:spcPct val="100000"/>
              </a:lnSpc>
              <a:spcBef>
                <a:spcPct val="50000"/>
              </a:spcBef>
              <a:spcAft>
                <a:spcPts val="225"/>
              </a:spcAft>
              <a:buClrTx/>
              <a:buSzPct val="120000"/>
              <a:buFont typeface="Arial" panose="020B0604020202020204" pitchFamily="34" charset="0"/>
              <a:buChar char="•"/>
              <a:tabLst/>
              <a:defRPr/>
            </a:pPr>
            <a:r>
              <a:rPr kumimoji="0" lang="sv-SE" sz="900" b="0" i="0" u="none" strike="noStrike" kern="1200" cap="none" spc="0" normalizeH="0" baseline="0" noProof="0" dirty="0">
                <a:ln>
                  <a:noFill/>
                </a:ln>
                <a:solidFill>
                  <a:sysClr val="windowText" lastClr="000000"/>
                </a:solidFill>
                <a:effectLst/>
                <a:uLnTx/>
                <a:uFillTx/>
                <a:latin typeface="Verdana" pitchFamily="34" charset="0"/>
                <a:ea typeface="Verdana" panose="020B0604030504040204" pitchFamily="34" charset="0"/>
                <a:cs typeface="Verdana" panose="020B0604030504040204" pitchFamily="34" charset="0"/>
              </a:rPr>
              <a:t>Ny gemensam digital plattform som länkar ihop SLL-initiativ inom digitaliseringsområdet och stöttar de nya arbetssätten</a:t>
            </a:r>
          </a:p>
          <a:p>
            <a:pPr marL="128588" marR="0" lvl="0" indent="-128588" algn="l" defTabSz="914400" rtl="0" eaLnBrk="0" fontAlgn="base" latinLnBrk="0" hangingPunct="0">
              <a:lnSpc>
                <a:spcPct val="100000"/>
              </a:lnSpc>
              <a:spcBef>
                <a:spcPct val="50000"/>
              </a:spcBef>
              <a:spcAft>
                <a:spcPts val="225"/>
              </a:spcAft>
              <a:buClrTx/>
              <a:buSzPct val="120000"/>
              <a:buFont typeface="Arial" panose="020B0604020202020204" pitchFamily="34" charset="0"/>
              <a:buChar char="•"/>
              <a:tabLst/>
              <a:defRPr/>
            </a:pPr>
            <a:r>
              <a:rPr kumimoji="0" lang="sv-SE" sz="900" b="0" i="0" u="none" strike="noStrike" kern="1200" cap="none" spc="0" normalizeH="0" baseline="0" noProof="0" dirty="0">
                <a:ln>
                  <a:noFill/>
                </a:ln>
                <a:solidFill>
                  <a:sysClr val="windowText" lastClr="000000"/>
                </a:solidFill>
                <a:effectLst/>
                <a:uLnTx/>
                <a:uFillTx/>
                <a:latin typeface="Verdana" pitchFamily="34" charset="0"/>
                <a:ea typeface="Verdana" panose="020B0604030504040204" pitchFamily="34" charset="0"/>
                <a:cs typeface="Verdana" panose="020B0604030504040204" pitchFamily="34" charset="0"/>
              </a:rPr>
              <a:t>Ökad informations- och IT-säkerhet samt ett effektivare ’uppstädat’ systemlandskap</a:t>
            </a:r>
          </a:p>
        </p:txBody>
      </p:sp>
      <p:sp>
        <p:nvSpPr>
          <p:cNvPr id="50" name="Freeform 32"/>
          <p:cNvSpPr>
            <a:spLocks noEditPoints="1"/>
          </p:cNvSpPr>
          <p:nvPr/>
        </p:nvSpPr>
        <p:spPr bwMode="auto">
          <a:xfrm>
            <a:off x="699945" y="5283716"/>
            <a:ext cx="380531" cy="351060"/>
          </a:xfrm>
          <a:custGeom>
            <a:avLst/>
            <a:gdLst>
              <a:gd name="T0" fmla="*/ 251 w 311"/>
              <a:gd name="T1" fmla="*/ 239 h 287"/>
              <a:gd name="T2" fmla="*/ 59 w 311"/>
              <a:gd name="T3" fmla="*/ 239 h 287"/>
              <a:gd name="T4" fmla="*/ 35 w 311"/>
              <a:gd name="T5" fmla="*/ 263 h 287"/>
              <a:gd name="T6" fmla="*/ 35 w 311"/>
              <a:gd name="T7" fmla="*/ 287 h 287"/>
              <a:gd name="T8" fmla="*/ 275 w 311"/>
              <a:gd name="T9" fmla="*/ 287 h 287"/>
              <a:gd name="T10" fmla="*/ 275 w 311"/>
              <a:gd name="T11" fmla="*/ 263 h 287"/>
              <a:gd name="T12" fmla="*/ 251 w 311"/>
              <a:gd name="T13" fmla="*/ 239 h 287"/>
              <a:gd name="T14" fmla="*/ 71 w 311"/>
              <a:gd name="T15" fmla="*/ 215 h 287"/>
              <a:gd name="T16" fmla="*/ 239 w 311"/>
              <a:gd name="T17" fmla="*/ 215 h 287"/>
              <a:gd name="T18" fmla="*/ 239 w 311"/>
              <a:gd name="T19" fmla="*/ 156 h 287"/>
              <a:gd name="T20" fmla="*/ 155 w 311"/>
              <a:gd name="T21" fmla="*/ 71 h 287"/>
              <a:gd name="T22" fmla="*/ 71 w 311"/>
              <a:gd name="T23" fmla="*/ 156 h 287"/>
              <a:gd name="T24" fmla="*/ 71 w 311"/>
              <a:gd name="T25" fmla="*/ 215 h 287"/>
              <a:gd name="T26" fmla="*/ 155 w 311"/>
              <a:gd name="T27" fmla="*/ 95 h 287"/>
              <a:gd name="T28" fmla="*/ 167 w 311"/>
              <a:gd name="T29" fmla="*/ 107 h 287"/>
              <a:gd name="T30" fmla="*/ 155 w 311"/>
              <a:gd name="T31" fmla="*/ 119 h 287"/>
              <a:gd name="T32" fmla="*/ 119 w 311"/>
              <a:gd name="T33" fmla="*/ 156 h 287"/>
              <a:gd name="T34" fmla="*/ 107 w 311"/>
              <a:gd name="T35" fmla="*/ 168 h 287"/>
              <a:gd name="T36" fmla="*/ 95 w 311"/>
              <a:gd name="T37" fmla="*/ 156 h 287"/>
              <a:gd name="T38" fmla="*/ 155 w 311"/>
              <a:gd name="T39" fmla="*/ 95 h 287"/>
              <a:gd name="T40" fmla="*/ 155 w 311"/>
              <a:gd name="T41" fmla="*/ 60 h 287"/>
              <a:gd name="T42" fmla="*/ 167 w 311"/>
              <a:gd name="T43" fmla="*/ 48 h 287"/>
              <a:gd name="T44" fmla="*/ 167 w 311"/>
              <a:gd name="T45" fmla="*/ 12 h 287"/>
              <a:gd name="T46" fmla="*/ 155 w 311"/>
              <a:gd name="T47" fmla="*/ 0 h 287"/>
              <a:gd name="T48" fmla="*/ 143 w 311"/>
              <a:gd name="T49" fmla="*/ 12 h 287"/>
              <a:gd name="T50" fmla="*/ 143 w 311"/>
              <a:gd name="T51" fmla="*/ 48 h 287"/>
              <a:gd name="T52" fmla="*/ 155 w 311"/>
              <a:gd name="T53" fmla="*/ 60 h 287"/>
              <a:gd name="T54" fmla="*/ 71 w 311"/>
              <a:gd name="T55" fmla="*/ 88 h 287"/>
              <a:gd name="T56" fmla="*/ 88 w 311"/>
              <a:gd name="T57" fmla="*/ 88 h 287"/>
              <a:gd name="T58" fmla="*/ 88 w 311"/>
              <a:gd name="T59" fmla="*/ 71 h 287"/>
              <a:gd name="T60" fmla="*/ 62 w 311"/>
              <a:gd name="T61" fmla="*/ 45 h 287"/>
              <a:gd name="T62" fmla="*/ 45 w 311"/>
              <a:gd name="T63" fmla="*/ 45 h 287"/>
              <a:gd name="T64" fmla="*/ 45 w 311"/>
              <a:gd name="T65" fmla="*/ 45 h 287"/>
              <a:gd name="T66" fmla="*/ 45 w 311"/>
              <a:gd name="T67" fmla="*/ 62 h 287"/>
              <a:gd name="T68" fmla="*/ 71 w 311"/>
              <a:gd name="T69" fmla="*/ 88 h 287"/>
              <a:gd name="T70" fmla="*/ 60 w 311"/>
              <a:gd name="T71" fmla="*/ 155 h 287"/>
              <a:gd name="T72" fmla="*/ 48 w 311"/>
              <a:gd name="T73" fmla="*/ 143 h 287"/>
              <a:gd name="T74" fmla="*/ 12 w 311"/>
              <a:gd name="T75" fmla="*/ 143 h 287"/>
              <a:gd name="T76" fmla="*/ 0 w 311"/>
              <a:gd name="T77" fmla="*/ 155 h 287"/>
              <a:gd name="T78" fmla="*/ 0 w 311"/>
              <a:gd name="T79" fmla="*/ 155 h 287"/>
              <a:gd name="T80" fmla="*/ 12 w 311"/>
              <a:gd name="T81" fmla="*/ 167 h 287"/>
              <a:gd name="T82" fmla="*/ 48 w 311"/>
              <a:gd name="T83" fmla="*/ 167 h 287"/>
              <a:gd name="T84" fmla="*/ 60 w 311"/>
              <a:gd name="T85" fmla="*/ 155 h 287"/>
              <a:gd name="T86" fmla="*/ 299 w 311"/>
              <a:gd name="T87" fmla="*/ 143 h 287"/>
              <a:gd name="T88" fmla="*/ 263 w 311"/>
              <a:gd name="T89" fmla="*/ 143 h 287"/>
              <a:gd name="T90" fmla="*/ 251 w 311"/>
              <a:gd name="T91" fmla="*/ 155 h 287"/>
              <a:gd name="T92" fmla="*/ 263 w 311"/>
              <a:gd name="T93" fmla="*/ 167 h 287"/>
              <a:gd name="T94" fmla="*/ 299 w 311"/>
              <a:gd name="T95" fmla="*/ 167 h 287"/>
              <a:gd name="T96" fmla="*/ 311 w 311"/>
              <a:gd name="T97" fmla="*/ 155 h 287"/>
              <a:gd name="T98" fmla="*/ 299 w 311"/>
              <a:gd name="T99" fmla="*/ 143 h 287"/>
              <a:gd name="T100" fmla="*/ 240 w 311"/>
              <a:gd name="T101" fmla="*/ 88 h 287"/>
              <a:gd name="T102" fmla="*/ 265 w 311"/>
              <a:gd name="T103" fmla="*/ 62 h 287"/>
              <a:gd name="T104" fmla="*/ 265 w 311"/>
              <a:gd name="T105" fmla="*/ 45 h 287"/>
              <a:gd name="T106" fmla="*/ 248 w 311"/>
              <a:gd name="T107" fmla="*/ 45 h 287"/>
              <a:gd name="T108" fmla="*/ 223 w 311"/>
              <a:gd name="T109" fmla="*/ 71 h 287"/>
              <a:gd name="T110" fmla="*/ 223 w 311"/>
              <a:gd name="T111" fmla="*/ 88 h 287"/>
              <a:gd name="T112" fmla="*/ 240 w 311"/>
              <a:gd name="T113" fmla="*/ 88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11" h="287">
                <a:moveTo>
                  <a:pt x="251" y="239"/>
                </a:moveTo>
                <a:cubicBezTo>
                  <a:pt x="59" y="239"/>
                  <a:pt x="59" y="239"/>
                  <a:pt x="59" y="239"/>
                </a:cubicBezTo>
                <a:cubicBezTo>
                  <a:pt x="46" y="239"/>
                  <a:pt x="35" y="250"/>
                  <a:pt x="35" y="263"/>
                </a:cubicBezTo>
                <a:cubicBezTo>
                  <a:pt x="35" y="287"/>
                  <a:pt x="35" y="287"/>
                  <a:pt x="35" y="287"/>
                </a:cubicBezTo>
                <a:cubicBezTo>
                  <a:pt x="275" y="287"/>
                  <a:pt x="275" y="287"/>
                  <a:pt x="275" y="287"/>
                </a:cubicBezTo>
                <a:cubicBezTo>
                  <a:pt x="275" y="263"/>
                  <a:pt x="275" y="263"/>
                  <a:pt x="275" y="263"/>
                </a:cubicBezTo>
                <a:cubicBezTo>
                  <a:pt x="275" y="250"/>
                  <a:pt x="264" y="239"/>
                  <a:pt x="251" y="239"/>
                </a:cubicBezTo>
                <a:close/>
                <a:moveTo>
                  <a:pt x="71" y="215"/>
                </a:moveTo>
                <a:cubicBezTo>
                  <a:pt x="239" y="215"/>
                  <a:pt x="239" y="215"/>
                  <a:pt x="239" y="215"/>
                </a:cubicBezTo>
                <a:cubicBezTo>
                  <a:pt x="239" y="156"/>
                  <a:pt x="239" y="156"/>
                  <a:pt x="239" y="156"/>
                </a:cubicBezTo>
                <a:cubicBezTo>
                  <a:pt x="239" y="109"/>
                  <a:pt x="201" y="71"/>
                  <a:pt x="155" y="71"/>
                </a:cubicBezTo>
                <a:cubicBezTo>
                  <a:pt x="109" y="71"/>
                  <a:pt x="71" y="109"/>
                  <a:pt x="71" y="156"/>
                </a:cubicBezTo>
                <a:lnTo>
                  <a:pt x="71" y="215"/>
                </a:lnTo>
                <a:close/>
                <a:moveTo>
                  <a:pt x="155" y="95"/>
                </a:moveTo>
                <a:cubicBezTo>
                  <a:pt x="162" y="95"/>
                  <a:pt x="167" y="101"/>
                  <a:pt x="167" y="107"/>
                </a:cubicBezTo>
                <a:cubicBezTo>
                  <a:pt x="167" y="114"/>
                  <a:pt x="162" y="119"/>
                  <a:pt x="155" y="119"/>
                </a:cubicBezTo>
                <a:cubicBezTo>
                  <a:pt x="135" y="119"/>
                  <a:pt x="119" y="136"/>
                  <a:pt x="119" y="156"/>
                </a:cubicBezTo>
                <a:cubicBezTo>
                  <a:pt x="119" y="162"/>
                  <a:pt x="114" y="168"/>
                  <a:pt x="107" y="168"/>
                </a:cubicBezTo>
                <a:cubicBezTo>
                  <a:pt x="100" y="168"/>
                  <a:pt x="95" y="162"/>
                  <a:pt x="95" y="156"/>
                </a:cubicBezTo>
                <a:cubicBezTo>
                  <a:pt x="95" y="122"/>
                  <a:pt x="122" y="95"/>
                  <a:pt x="155" y="95"/>
                </a:cubicBezTo>
                <a:close/>
                <a:moveTo>
                  <a:pt x="155" y="60"/>
                </a:moveTo>
                <a:cubicBezTo>
                  <a:pt x="162" y="60"/>
                  <a:pt x="167" y="54"/>
                  <a:pt x="167" y="48"/>
                </a:cubicBezTo>
                <a:cubicBezTo>
                  <a:pt x="167" y="12"/>
                  <a:pt x="167" y="12"/>
                  <a:pt x="167" y="12"/>
                </a:cubicBezTo>
                <a:cubicBezTo>
                  <a:pt x="167" y="5"/>
                  <a:pt x="162" y="0"/>
                  <a:pt x="155" y="0"/>
                </a:cubicBezTo>
                <a:cubicBezTo>
                  <a:pt x="148" y="0"/>
                  <a:pt x="143" y="5"/>
                  <a:pt x="143" y="12"/>
                </a:cubicBezTo>
                <a:cubicBezTo>
                  <a:pt x="143" y="48"/>
                  <a:pt x="143" y="48"/>
                  <a:pt x="143" y="48"/>
                </a:cubicBezTo>
                <a:cubicBezTo>
                  <a:pt x="143" y="54"/>
                  <a:pt x="148" y="60"/>
                  <a:pt x="155" y="60"/>
                </a:cubicBezTo>
                <a:close/>
                <a:moveTo>
                  <a:pt x="71" y="88"/>
                </a:moveTo>
                <a:cubicBezTo>
                  <a:pt x="75" y="92"/>
                  <a:pt x="83" y="92"/>
                  <a:pt x="88" y="88"/>
                </a:cubicBezTo>
                <a:cubicBezTo>
                  <a:pt x="92" y="83"/>
                  <a:pt x="92" y="75"/>
                  <a:pt x="88" y="71"/>
                </a:cubicBezTo>
                <a:cubicBezTo>
                  <a:pt x="62" y="45"/>
                  <a:pt x="62" y="45"/>
                  <a:pt x="62" y="45"/>
                </a:cubicBezTo>
                <a:cubicBezTo>
                  <a:pt x="57" y="41"/>
                  <a:pt x="50" y="41"/>
                  <a:pt x="45" y="45"/>
                </a:cubicBezTo>
                <a:cubicBezTo>
                  <a:pt x="45" y="45"/>
                  <a:pt x="45" y="45"/>
                  <a:pt x="45" y="45"/>
                </a:cubicBezTo>
                <a:cubicBezTo>
                  <a:pt x="40" y="50"/>
                  <a:pt x="40" y="57"/>
                  <a:pt x="45" y="62"/>
                </a:cubicBezTo>
                <a:lnTo>
                  <a:pt x="71" y="88"/>
                </a:lnTo>
                <a:close/>
                <a:moveTo>
                  <a:pt x="60" y="155"/>
                </a:moveTo>
                <a:cubicBezTo>
                  <a:pt x="60" y="149"/>
                  <a:pt x="54" y="143"/>
                  <a:pt x="48" y="143"/>
                </a:cubicBezTo>
                <a:cubicBezTo>
                  <a:pt x="12" y="143"/>
                  <a:pt x="12" y="143"/>
                  <a:pt x="12" y="143"/>
                </a:cubicBezTo>
                <a:cubicBezTo>
                  <a:pt x="5" y="143"/>
                  <a:pt x="0" y="149"/>
                  <a:pt x="0" y="155"/>
                </a:cubicBezTo>
                <a:cubicBezTo>
                  <a:pt x="0" y="155"/>
                  <a:pt x="0" y="155"/>
                  <a:pt x="0" y="155"/>
                </a:cubicBezTo>
                <a:cubicBezTo>
                  <a:pt x="0" y="162"/>
                  <a:pt x="5" y="167"/>
                  <a:pt x="12" y="167"/>
                </a:cubicBezTo>
                <a:cubicBezTo>
                  <a:pt x="48" y="167"/>
                  <a:pt x="48" y="167"/>
                  <a:pt x="48" y="167"/>
                </a:cubicBezTo>
                <a:cubicBezTo>
                  <a:pt x="54" y="167"/>
                  <a:pt x="60" y="162"/>
                  <a:pt x="60" y="155"/>
                </a:cubicBezTo>
                <a:close/>
                <a:moveTo>
                  <a:pt x="299" y="143"/>
                </a:moveTo>
                <a:cubicBezTo>
                  <a:pt x="263" y="143"/>
                  <a:pt x="263" y="143"/>
                  <a:pt x="263" y="143"/>
                </a:cubicBezTo>
                <a:cubicBezTo>
                  <a:pt x="256" y="143"/>
                  <a:pt x="251" y="149"/>
                  <a:pt x="251" y="155"/>
                </a:cubicBezTo>
                <a:cubicBezTo>
                  <a:pt x="251" y="162"/>
                  <a:pt x="256" y="167"/>
                  <a:pt x="263" y="167"/>
                </a:cubicBezTo>
                <a:cubicBezTo>
                  <a:pt x="299" y="167"/>
                  <a:pt x="299" y="167"/>
                  <a:pt x="299" y="167"/>
                </a:cubicBezTo>
                <a:cubicBezTo>
                  <a:pt x="305" y="167"/>
                  <a:pt x="311" y="162"/>
                  <a:pt x="311" y="155"/>
                </a:cubicBezTo>
                <a:cubicBezTo>
                  <a:pt x="311" y="149"/>
                  <a:pt x="305" y="143"/>
                  <a:pt x="299" y="143"/>
                </a:cubicBezTo>
                <a:close/>
                <a:moveTo>
                  <a:pt x="240" y="88"/>
                </a:moveTo>
                <a:cubicBezTo>
                  <a:pt x="265" y="62"/>
                  <a:pt x="265" y="62"/>
                  <a:pt x="265" y="62"/>
                </a:cubicBezTo>
                <a:cubicBezTo>
                  <a:pt x="270" y="57"/>
                  <a:pt x="270" y="50"/>
                  <a:pt x="265" y="45"/>
                </a:cubicBezTo>
                <a:cubicBezTo>
                  <a:pt x="260" y="41"/>
                  <a:pt x="253" y="41"/>
                  <a:pt x="248" y="45"/>
                </a:cubicBezTo>
                <a:cubicBezTo>
                  <a:pt x="223" y="71"/>
                  <a:pt x="223" y="71"/>
                  <a:pt x="223" y="71"/>
                </a:cubicBezTo>
                <a:cubicBezTo>
                  <a:pt x="218" y="75"/>
                  <a:pt x="218" y="83"/>
                  <a:pt x="223" y="88"/>
                </a:cubicBezTo>
                <a:cubicBezTo>
                  <a:pt x="227" y="92"/>
                  <a:pt x="235" y="92"/>
                  <a:pt x="240" y="88"/>
                </a:cubicBezTo>
                <a:close/>
              </a:path>
            </a:pathLst>
          </a:custGeom>
          <a:solidFill>
            <a:schemeClr val="accent1"/>
          </a:solidFill>
          <a:ln>
            <a:noFill/>
          </a:ln>
          <a:extLst/>
        </p:spPr>
        <p:txBody>
          <a:bodyPr vert="horz" wrap="square" lIns="68580" tIns="34290" rIns="68580" bIns="34290" numCol="1" anchor="t" anchorCtr="0" compatLnSpc="1">
            <a:prstTxWarp prst="textNoShape">
              <a:avLst/>
            </a:prstTxWarp>
          </a:bodyPr>
          <a:lstStyle/>
          <a:p>
            <a:pPr marL="0" marR="0" lvl="0" indent="0" algn="ctr" defTabSz="914400" rtl="0" eaLnBrk="0" fontAlgn="base" latinLnBrk="0" hangingPunct="0">
              <a:lnSpc>
                <a:spcPct val="100000"/>
              </a:lnSpc>
              <a:spcBef>
                <a:spcPct val="50000"/>
              </a:spcBef>
              <a:spcAft>
                <a:spcPct val="0"/>
              </a:spcAft>
              <a:buClrTx/>
              <a:buSzTx/>
              <a:buFontTx/>
              <a:buNone/>
              <a:tabLst/>
              <a:defRPr/>
            </a:pPr>
            <a:endParaRPr kumimoji="0" lang="en-IE" sz="1800" b="0" i="0" u="none" strike="noStrike" kern="1200" cap="none" spc="0" normalizeH="0" baseline="0" noProof="0" dirty="0">
              <a:ln>
                <a:noFill/>
              </a:ln>
              <a:solidFill>
                <a:srgbClr val="000000"/>
              </a:solidFill>
              <a:effectLst/>
              <a:uLnTx/>
              <a:uFillTx/>
              <a:latin typeface="Verdana" pitchFamily="34" charset="0"/>
            </a:endParaRPr>
          </a:p>
        </p:txBody>
      </p:sp>
      <p:sp>
        <p:nvSpPr>
          <p:cNvPr id="51" name="Rectangle 50"/>
          <p:cNvSpPr/>
          <p:nvPr/>
        </p:nvSpPr>
        <p:spPr>
          <a:xfrm>
            <a:off x="3942173" y="3760692"/>
            <a:ext cx="1277829" cy="369332"/>
          </a:xfrm>
          <a:prstGeom prst="rect">
            <a:avLst/>
          </a:prstGeom>
        </p:spPr>
        <p:txBody>
          <a:bodyPr wrap="square">
            <a:spAutoFit/>
          </a:bodyPr>
          <a:lstStyle/>
          <a:p>
            <a:pPr marL="0" marR="0" lvl="0" indent="0" algn="ctr" defTabSz="685800" rtl="0" eaLnBrk="1" fontAlgn="auto" latinLnBrk="0" hangingPunct="1">
              <a:lnSpc>
                <a:spcPct val="100000"/>
              </a:lnSpc>
              <a:spcBef>
                <a:spcPts val="0"/>
              </a:spcBef>
              <a:spcAft>
                <a:spcPts val="225"/>
              </a:spcAft>
              <a:buClrTx/>
              <a:buSzTx/>
              <a:buFontTx/>
              <a:buNone/>
              <a:tabLst/>
              <a:defRPr/>
            </a:pPr>
            <a:r>
              <a:rPr kumimoji="0" lang="sv-SE" sz="900" b="1" i="1" u="none" strike="noStrike" kern="1200" cap="none" spc="0" normalizeH="0" baseline="0" noProof="0" dirty="0">
                <a:ln>
                  <a:noFill/>
                </a:ln>
                <a:solidFill>
                  <a:srgbClr val="FFFFFF"/>
                </a:solidFill>
                <a:effectLst/>
                <a:uLnTx/>
                <a:uFillTx/>
                <a:latin typeface="Verdana" pitchFamily="34" charset="0"/>
                <a:ea typeface="Verdana" panose="020B0604030504040204" pitchFamily="34" charset="0"/>
                <a:cs typeface="Verdana" panose="020B0604030504040204" pitchFamily="34" charset="0"/>
              </a:rPr>
              <a:t>NYTTA FRÅN </a:t>
            </a:r>
            <a:br>
              <a:rPr kumimoji="0" lang="sv-SE" sz="900" b="1" i="1" u="none" strike="noStrike" kern="1200" cap="none" spc="0" normalizeH="0" baseline="0" noProof="0" dirty="0">
                <a:ln>
                  <a:noFill/>
                </a:ln>
                <a:solidFill>
                  <a:srgbClr val="FFFFFF"/>
                </a:solidFill>
                <a:effectLst/>
                <a:uLnTx/>
                <a:uFillTx/>
                <a:latin typeface="Verdana" pitchFamily="34" charset="0"/>
                <a:ea typeface="Verdana" panose="020B0604030504040204" pitchFamily="34" charset="0"/>
                <a:cs typeface="Verdana" panose="020B0604030504040204" pitchFamily="34" charset="0"/>
              </a:rPr>
            </a:br>
            <a:r>
              <a:rPr kumimoji="0" lang="sv-SE" sz="900" b="1" i="1" u="none" strike="noStrike" kern="1200" cap="none" spc="0" normalizeH="0" baseline="0" noProof="0" dirty="0">
                <a:ln>
                  <a:noFill/>
                </a:ln>
                <a:solidFill>
                  <a:srgbClr val="FFFFFF"/>
                </a:solidFill>
                <a:effectLst/>
                <a:uLnTx/>
                <a:uFillTx/>
                <a:latin typeface="Verdana" pitchFamily="34" charset="0"/>
                <a:ea typeface="Verdana" panose="020B0604030504040204" pitchFamily="34" charset="0"/>
                <a:cs typeface="Verdana" panose="020B0604030504040204" pitchFamily="34" charset="0"/>
              </a:rPr>
              <a:t>FVM SLL</a:t>
            </a:r>
            <a:endParaRPr kumimoji="0" lang="sv-SE" sz="900" b="1" i="1" u="none" strike="noStrike" kern="0" cap="none" spc="0" normalizeH="0" baseline="0" noProof="0" dirty="0">
              <a:ln>
                <a:noFill/>
              </a:ln>
              <a:solidFill>
                <a:srgbClr val="FFFFFF"/>
              </a:solidFill>
              <a:effectLst/>
              <a:uLnTx/>
              <a:uFillTx/>
              <a:latin typeface="Verdana" pitchFamily="34" charset="0"/>
              <a:ea typeface="Verdana" panose="020B0604030504040204" pitchFamily="34" charset="0"/>
              <a:cs typeface="Verdana" panose="020B0604030504040204" pitchFamily="34" charset="0"/>
            </a:endParaRPr>
          </a:p>
        </p:txBody>
      </p:sp>
      <p:grpSp>
        <p:nvGrpSpPr>
          <p:cNvPr id="52" name="Group 51"/>
          <p:cNvGrpSpPr/>
          <p:nvPr/>
        </p:nvGrpSpPr>
        <p:grpSpPr>
          <a:xfrm>
            <a:off x="4353553" y="3310888"/>
            <a:ext cx="436892" cy="405404"/>
            <a:chOff x="3432176" y="5373688"/>
            <a:chExt cx="704851" cy="654051"/>
          </a:xfrm>
          <a:solidFill>
            <a:schemeClr val="bg1"/>
          </a:solidFill>
        </p:grpSpPr>
        <p:sp>
          <p:nvSpPr>
            <p:cNvPr id="53" name="Freeform 5"/>
            <p:cNvSpPr>
              <a:spLocks/>
            </p:cNvSpPr>
            <p:nvPr/>
          </p:nvSpPr>
          <p:spPr bwMode="auto">
            <a:xfrm>
              <a:off x="3613151" y="5900739"/>
              <a:ext cx="342900" cy="127000"/>
            </a:xfrm>
            <a:custGeom>
              <a:avLst/>
              <a:gdLst>
                <a:gd name="T0" fmla="*/ 113 w 113"/>
                <a:gd name="T1" fmla="*/ 35 h 42"/>
                <a:gd name="T2" fmla="*/ 106 w 113"/>
                <a:gd name="T3" fmla="*/ 42 h 42"/>
                <a:gd name="T4" fmla="*/ 7 w 113"/>
                <a:gd name="T5" fmla="*/ 42 h 42"/>
                <a:gd name="T6" fmla="*/ 0 w 113"/>
                <a:gd name="T7" fmla="*/ 35 h 42"/>
                <a:gd name="T8" fmla="*/ 0 w 113"/>
                <a:gd name="T9" fmla="*/ 7 h 42"/>
                <a:gd name="T10" fmla="*/ 7 w 113"/>
                <a:gd name="T11" fmla="*/ 0 h 42"/>
                <a:gd name="T12" fmla="*/ 106 w 113"/>
                <a:gd name="T13" fmla="*/ 0 h 42"/>
                <a:gd name="T14" fmla="*/ 113 w 113"/>
                <a:gd name="T15" fmla="*/ 7 h 42"/>
                <a:gd name="T16" fmla="*/ 113 w 113"/>
                <a:gd name="T17" fmla="*/ 35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3" h="42">
                  <a:moveTo>
                    <a:pt x="113" y="35"/>
                  </a:moveTo>
                  <a:cubicBezTo>
                    <a:pt x="113" y="39"/>
                    <a:pt x="110" y="42"/>
                    <a:pt x="106" y="42"/>
                  </a:cubicBezTo>
                  <a:cubicBezTo>
                    <a:pt x="7" y="42"/>
                    <a:pt x="7" y="42"/>
                    <a:pt x="7" y="42"/>
                  </a:cubicBezTo>
                  <a:cubicBezTo>
                    <a:pt x="3" y="42"/>
                    <a:pt x="0" y="39"/>
                    <a:pt x="0" y="35"/>
                  </a:cubicBezTo>
                  <a:cubicBezTo>
                    <a:pt x="0" y="7"/>
                    <a:pt x="0" y="7"/>
                    <a:pt x="0" y="7"/>
                  </a:cubicBezTo>
                  <a:cubicBezTo>
                    <a:pt x="0" y="3"/>
                    <a:pt x="3" y="0"/>
                    <a:pt x="7" y="0"/>
                  </a:cubicBezTo>
                  <a:cubicBezTo>
                    <a:pt x="106" y="0"/>
                    <a:pt x="106" y="0"/>
                    <a:pt x="106" y="0"/>
                  </a:cubicBezTo>
                  <a:cubicBezTo>
                    <a:pt x="110" y="0"/>
                    <a:pt x="113" y="3"/>
                    <a:pt x="113" y="7"/>
                  </a:cubicBezTo>
                  <a:lnTo>
                    <a:pt x="113" y="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ctr" defTabSz="914400" rtl="0" eaLnBrk="0" fontAlgn="base" latinLnBrk="0" hangingPunct="0">
                <a:lnSpc>
                  <a:spcPct val="100000"/>
                </a:lnSpc>
                <a:spcBef>
                  <a:spcPct val="50000"/>
                </a:spcBef>
                <a:spcAft>
                  <a:spcPct val="0"/>
                </a:spcAft>
                <a:buClrTx/>
                <a:buSzTx/>
                <a:buFontTx/>
                <a:buNone/>
                <a:tabLst/>
                <a:defRPr/>
              </a:pPr>
              <a:endParaRPr kumimoji="0" lang="en-IE" sz="1800" b="0" i="0" u="none" strike="noStrike" kern="1200" cap="none" spc="0" normalizeH="0" baseline="0" noProof="0" dirty="0">
                <a:ln>
                  <a:noFill/>
                </a:ln>
                <a:solidFill>
                  <a:srgbClr val="000000"/>
                </a:solidFill>
                <a:effectLst/>
                <a:uLnTx/>
                <a:uFillTx/>
                <a:latin typeface="Verdana" pitchFamily="34" charset="0"/>
              </a:endParaRPr>
            </a:p>
          </p:txBody>
        </p:sp>
        <p:sp>
          <p:nvSpPr>
            <p:cNvPr id="54" name="Freeform 6"/>
            <p:cNvSpPr>
              <a:spLocks noEditPoints="1"/>
            </p:cNvSpPr>
            <p:nvPr/>
          </p:nvSpPr>
          <p:spPr bwMode="auto">
            <a:xfrm>
              <a:off x="3432176" y="5373688"/>
              <a:ext cx="704851" cy="476251"/>
            </a:xfrm>
            <a:custGeom>
              <a:avLst/>
              <a:gdLst>
                <a:gd name="T0" fmla="*/ 231 w 233"/>
                <a:gd name="T1" fmla="*/ 17 h 157"/>
                <a:gd name="T2" fmla="*/ 225 w 233"/>
                <a:gd name="T3" fmla="*/ 14 h 157"/>
                <a:gd name="T4" fmla="*/ 181 w 233"/>
                <a:gd name="T5" fmla="*/ 14 h 157"/>
                <a:gd name="T6" fmla="*/ 181 w 233"/>
                <a:gd name="T7" fmla="*/ 0 h 157"/>
                <a:gd name="T8" fmla="*/ 52 w 233"/>
                <a:gd name="T9" fmla="*/ 0 h 157"/>
                <a:gd name="T10" fmla="*/ 52 w 233"/>
                <a:gd name="T11" fmla="*/ 14 h 157"/>
                <a:gd name="T12" fmla="*/ 8 w 233"/>
                <a:gd name="T13" fmla="*/ 14 h 157"/>
                <a:gd name="T14" fmla="*/ 2 w 233"/>
                <a:gd name="T15" fmla="*/ 17 h 157"/>
                <a:gd name="T16" fmla="*/ 0 w 233"/>
                <a:gd name="T17" fmla="*/ 24 h 157"/>
                <a:gd name="T18" fmla="*/ 100 w 233"/>
                <a:gd name="T19" fmla="*/ 117 h 157"/>
                <a:gd name="T20" fmla="*/ 88 w 233"/>
                <a:gd name="T21" fmla="*/ 157 h 157"/>
                <a:gd name="T22" fmla="*/ 145 w 233"/>
                <a:gd name="T23" fmla="*/ 156 h 157"/>
                <a:gd name="T24" fmla="*/ 132 w 233"/>
                <a:gd name="T25" fmla="*/ 118 h 157"/>
                <a:gd name="T26" fmla="*/ 135 w 233"/>
                <a:gd name="T27" fmla="*/ 117 h 157"/>
                <a:gd name="T28" fmla="*/ 233 w 233"/>
                <a:gd name="T29" fmla="*/ 24 h 157"/>
                <a:gd name="T30" fmla="*/ 231 w 233"/>
                <a:gd name="T31" fmla="*/ 17 h 157"/>
                <a:gd name="T32" fmla="*/ 18 w 233"/>
                <a:gd name="T33" fmla="*/ 29 h 157"/>
                <a:gd name="T34" fmla="*/ 53 w 233"/>
                <a:gd name="T35" fmla="*/ 29 h 157"/>
                <a:gd name="T36" fmla="*/ 73 w 233"/>
                <a:gd name="T37" fmla="*/ 92 h 157"/>
                <a:gd name="T38" fmla="*/ 18 w 233"/>
                <a:gd name="T39" fmla="*/ 29 h 157"/>
                <a:gd name="T40" fmla="*/ 73 w 233"/>
                <a:gd name="T41" fmla="*/ 16 h 157"/>
                <a:gd name="T42" fmla="*/ 92 w 233"/>
                <a:gd name="T43" fmla="*/ 15 h 157"/>
                <a:gd name="T44" fmla="*/ 109 w 233"/>
                <a:gd name="T45" fmla="*/ 102 h 157"/>
                <a:gd name="T46" fmla="*/ 73 w 233"/>
                <a:gd name="T47" fmla="*/ 16 h 157"/>
                <a:gd name="T48" fmla="*/ 165 w 233"/>
                <a:gd name="T49" fmla="*/ 89 h 157"/>
                <a:gd name="T50" fmla="*/ 180 w 233"/>
                <a:gd name="T51" fmla="*/ 29 h 157"/>
                <a:gd name="T52" fmla="*/ 214 w 233"/>
                <a:gd name="T53" fmla="*/ 29 h 157"/>
                <a:gd name="T54" fmla="*/ 165 w 233"/>
                <a:gd name="T55" fmla="*/ 89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33" h="157">
                  <a:moveTo>
                    <a:pt x="231" y="17"/>
                  </a:moveTo>
                  <a:cubicBezTo>
                    <a:pt x="230" y="15"/>
                    <a:pt x="228" y="14"/>
                    <a:pt x="225" y="14"/>
                  </a:cubicBezTo>
                  <a:cubicBezTo>
                    <a:pt x="181" y="14"/>
                    <a:pt x="181" y="14"/>
                    <a:pt x="181" y="14"/>
                  </a:cubicBezTo>
                  <a:cubicBezTo>
                    <a:pt x="182" y="6"/>
                    <a:pt x="181" y="0"/>
                    <a:pt x="181" y="0"/>
                  </a:cubicBezTo>
                  <a:cubicBezTo>
                    <a:pt x="52" y="0"/>
                    <a:pt x="52" y="0"/>
                    <a:pt x="52" y="0"/>
                  </a:cubicBezTo>
                  <a:cubicBezTo>
                    <a:pt x="52" y="5"/>
                    <a:pt x="52" y="10"/>
                    <a:pt x="52" y="14"/>
                  </a:cubicBezTo>
                  <a:cubicBezTo>
                    <a:pt x="8" y="14"/>
                    <a:pt x="8" y="14"/>
                    <a:pt x="8" y="14"/>
                  </a:cubicBezTo>
                  <a:cubicBezTo>
                    <a:pt x="5" y="14"/>
                    <a:pt x="3" y="15"/>
                    <a:pt x="2" y="17"/>
                  </a:cubicBezTo>
                  <a:cubicBezTo>
                    <a:pt x="0" y="19"/>
                    <a:pt x="0" y="21"/>
                    <a:pt x="0" y="24"/>
                  </a:cubicBezTo>
                  <a:cubicBezTo>
                    <a:pt x="1" y="25"/>
                    <a:pt x="23" y="105"/>
                    <a:pt x="100" y="117"/>
                  </a:cubicBezTo>
                  <a:cubicBezTo>
                    <a:pt x="101" y="123"/>
                    <a:pt x="101" y="154"/>
                    <a:pt x="88" y="157"/>
                  </a:cubicBezTo>
                  <a:cubicBezTo>
                    <a:pt x="145" y="156"/>
                    <a:pt x="145" y="156"/>
                    <a:pt x="145" y="156"/>
                  </a:cubicBezTo>
                  <a:cubicBezTo>
                    <a:pt x="132" y="153"/>
                    <a:pt x="132" y="123"/>
                    <a:pt x="132" y="118"/>
                  </a:cubicBezTo>
                  <a:cubicBezTo>
                    <a:pt x="133" y="117"/>
                    <a:pt x="134" y="117"/>
                    <a:pt x="135" y="117"/>
                  </a:cubicBezTo>
                  <a:cubicBezTo>
                    <a:pt x="210" y="104"/>
                    <a:pt x="233" y="25"/>
                    <a:pt x="233" y="24"/>
                  </a:cubicBezTo>
                  <a:cubicBezTo>
                    <a:pt x="233" y="21"/>
                    <a:pt x="233" y="19"/>
                    <a:pt x="231" y="17"/>
                  </a:cubicBezTo>
                  <a:close/>
                  <a:moveTo>
                    <a:pt x="18" y="29"/>
                  </a:moveTo>
                  <a:cubicBezTo>
                    <a:pt x="53" y="29"/>
                    <a:pt x="53" y="29"/>
                    <a:pt x="53" y="29"/>
                  </a:cubicBezTo>
                  <a:cubicBezTo>
                    <a:pt x="56" y="59"/>
                    <a:pt x="63" y="79"/>
                    <a:pt x="73" y="92"/>
                  </a:cubicBezTo>
                  <a:cubicBezTo>
                    <a:pt x="41" y="76"/>
                    <a:pt x="25" y="45"/>
                    <a:pt x="18" y="29"/>
                  </a:cubicBezTo>
                  <a:close/>
                  <a:moveTo>
                    <a:pt x="73" y="16"/>
                  </a:moveTo>
                  <a:cubicBezTo>
                    <a:pt x="92" y="15"/>
                    <a:pt x="92" y="15"/>
                    <a:pt x="92" y="15"/>
                  </a:cubicBezTo>
                  <a:cubicBezTo>
                    <a:pt x="87" y="51"/>
                    <a:pt x="109" y="102"/>
                    <a:pt x="109" y="102"/>
                  </a:cubicBezTo>
                  <a:cubicBezTo>
                    <a:pt x="71" y="76"/>
                    <a:pt x="73" y="16"/>
                    <a:pt x="73" y="16"/>
                  </a:cubicBezTo>
                  <a:close/>
                  <a:moveTo>
                    <a:pt x="165" y="89"/>
                  </a:moveTo>
                  <a:cubicBezTo>
                    <a:pt x="175" y="71"/>
                    <a:pt x="179" y="48"/>
                    <a:pt x="180" y="29"/>
                  </a:cubicBezTo>
                  <a:cubicBezTo>
                    <a:pt x="214" y="29"/>
                    <a:pt x="214" y="29"/>
                    <a:pt x="214" y="29"/>
                  </a:cubicBezTo>
                  <a:cubicBezTo>
                    <a:pt x="208" y="44"/>
                    <a:pt x="194" y="72"/>
                    <a:pt x="165" y="8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ctr" defTabSz="914400" rtl="0" eaLnBrk="0" fontAlgn="base" latinLnBrk="0" hangingPunct="0">
                <a:lnSpc>
                  <a:spcPct val="100000"/>
                </a:lnSpc>
                <a:spcBef>
                  <a:spcPct val="50000"/>
                </a:spcBef>
                <a:spcAft>
                  <a:spcPct val="0"/>
                </a:spcAft>
                <a:buClrTx/>
                <a:buSzTx/>
                <a:buFontTx/>
                <a:buNone/>
                <a:tabLst/>
                <a:defRPr/>
              </a:pPr>
              <a:endParaRPr kumimoji="0" lang="en-IE" sz="1800" b="0" i="0" u="none" strike="noStrike" kern="1200" cap="none" spc="0" normalizeH="0" baseline="0" noProof="0" dirty="0">
                <a:ln>
                  <a:noFill/>
                </a:ln>
                <a:solidFill>
                  <a:srgbClr val="000000"/>
                </a:solidFill>
                <a:effectLst/>
                <a:uLnTx/>
                <a:uFillTx/>
                <a:latin typeface="Verdana" pitchFamily="34" charset="0"/>
              </a:endParaRPr>
            </a:p>
          </p:txBody>
        </p:sp>
      </p:grpSp>
    </p:spTree>
    <p:extLst>
      <p:ext uri="{BB962C8B-B14F-4D97-AF65-F5344CB8AC3E}">
        <p14:creationId xmlns:p14="http://schemas.microsoft.com/office/powerpoint/2010/main" val="2169734796"/>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3"/>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50"/>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47"/>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P spid="16" grpId="0"/>
      <p:bldP spid="21" grpId="0"/>
      <p:bldP spid="22" grpId="0"/>
      <p:bldP spid="23" grpId="0"/>
      <p:bldP spid="24" grpId="0"/>
      <p:bldP spid="41" grpId="0" animBg="1"/>
      <p:bldP spid="47" grpId="0"/>
      <p:bldP spid="48" grpId="0"/>
      <p:bldP spid="5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721519" y="936625"/>
            <a:ext cx="7700962" cy="836613"/>
          </a:xfrm>
        </p:spPr>
        <p:txBody>
          <a:bodyPr>
            <a:normAutofit/>
          </a:bodyPr>
          <a:lstStyle/>
          <a:p>
            <a:pPr algn="ctr"/>
            <a:r>
              <a:rPr lang="sv-SE" sz="2000" b="1" dirty="0" err="1" smtClean="0">
                <a:solidFill>
                  <a:srgbClr val="FF0066"/>
                </a:solidFill>
              </a:rPr>
              <a:t>eHälsalyftet</a:t>
            </a:r>
            <a:r>
              <a:rPr lang="sv-SE" sz="2000" b="1" dirty="0">
                <a:solidFill>
                  <a:srgbClr val="FF0066"/>
                </a:solidFill>
              </a:rPr>
              <a:t> </a:t>
            </a:r>
            <a:r>
              <a:rPr lang="sv-SE" sz="2000" b="1" dirty="0" smtClean="0">
                <a:solidFill>
                  <a:srgbClr val="FF0066"/>
                </a:solidFill>
              </a:rPr>
              <a:t>2016-2019</a:t>
            </a:r>
            <a:endParaRPr lang="sv-SE" sz="2000" b="1" dirty="0">
              <a:solidFill>
                <a:srgbClr val="FF0066"/>
              </a:solidFill>
            </a:endParaRPr>
          </a:p>
        </p:txBody>
      </p:sp>
      <p:sp>
        <p:nvSpPr>
          <p:cNvPr id="3" name="Platshållare för innehåll 2"/>
          <p:cNvSpPr>
            <a:spLocks noGrp="1"/>
          </p:cNvSpPr>
          <p:nvPr>
            <p:ph idx="1"/>
          </p:nvPr>
        </p:nvSpPr>
        <p:spPr/>
        <p:txBody>
          <a:bodyPr>
            <a:normAutofit fontScale="92500" lnSpcReduction="20000"/>
          </a:bodyPr>
          <a:lstStyle/>
          <a:p>
            <a:pPr marL="0" indent="0">
              <a:buNone/>
            </a:pPr>
            <a:endParaRPr lang="sv-SE" sz="2400" dirty="0"/>
          </a:p>
          <a:p>
            <a:endParaRPr lang="sv-SE" sz="2400" dirty="0" smtClean="0"/>
          </a:p>
          <a:p>
            <a:pPr marL="0" indent="0">
              <a:buNone/>
            </a:pPr>
            <a:r>
              <a:rPr lang="sv-SE" sz="2400" dirty="0" smtClean="0"/>
              <a:t/>
            </a:r>
            <a:br>
              <a:rPr lang="sv-SE" sz="2400" dirty="0" smtClean="0"/>
            </a:br>
            <a:r>
              <a:rPr lang="sv-SE" sz="2400" dirty="0" smtClean="0"/>
              <a:t/>
            </a:r>
            <a:br>
              <a:rPr lang="sv-SE" sz="2400" dirty="0" smtClean="0"/>
            </a:br>
            <a:endParaRPr lang="sv-SE" sz="2400" dirty="0"/>
          </a:p>
          <a:p>
            <a:r>
              <a:rPr lang="sv-SE" sz="1700" dirty="0" smtClean="0">
                <a:latin typeface="+mj-lt"/>
              </a:rPr>
              <a:t>Syfte</a:t>
            </a:r>
            <a:r>
              <a:rPr lang="sv-SE" sz="1700" dirty="0">
                <a:latin typeface="+mj-lt"/>
              </a:rPr>
              <a:t>: V</a:t>
            </a:r>
            <a:r>
              <a:rPr lang="sv-SE" sz="1700" dirty="0" smtClean="0">
                <a:latin typeface="+mj-lt"/>
              </a:rPr>
              <a:t>idareutveckla vår kompetens inom </a:t>
            </a:r>
            <a:r>
              <a:rPr lang="sv-SE" sz="1700" dirty="0" err="1" smtClean="0">
                <a:latin typeface="+mj-lt"/>
              </a:rPr>
              <a:t>eHälsa</a:t>
            </a:r>
            <a:endParaRPr lang="sv-SE" sz="1700" dirty="0" smtClean="0">
              <a:latin typeface="+mj-lt"/>
            </a:endParaRPr>
          </a:p>
          <a:p>
            <a:r>
              <a:rPr lang="sv-SE" sz="1700" dirty="0">
                <a:latin typeface="+mj-lt"/>
              </a:rPr>
              <a:t>N</a:t>
            </a:r>
            <a:r>
              <a:rPr lang="sv-SE" sz="1700" dirty="0" smtClean="0">
                <a:latin typeface="+mj-lt"/>
              </a:rPr>
              <a:t>ätverksmodell med lokala dialogseminarium</a:t>
            </a:r>
          </a:p>
          <a:p>
            <a:pPr>
              <a:lnSpc>
                <a:spcPct val="170000"/>
              </a:lnSpc>
            </a:pPr>
            <a:r>
              <a:rPr lang="sv-SE" sz="1700" dirty="0">
                <a:latin typeface="+mj-lt"/>
              </a:rPr>
              <a:t>Projektmedel beviljade av </a:t>
            </a:r>
            <a:r>
              <a:rPr lang="sv-SE" sz="1700" b="1" dirty="0">
                <a:latin typeface="+mj-lt"/>
              </a:rPr>
              <a:t>Europeiska Socialfonden</a:t>
            </a:r>
          </a:p>
          <a:p>
            <a:pPr>
              <a:lnSpc>
                <a:spcPct val="170000"/>
              </a:lnSpc>
            </a:pPr>
            <a:r>
              <a:rPr lang="sv-SE" altLang="sv-SE" sz="1700" b="1" dirty="0">
                <a:solidFill>
                  <a:srgbClr val="000000"/>
                </a:solidFill>
                <a:latin typeface="+mj-lt"/>
              </a:rPr>
              <a:t>Medfinansiering</a:t>
            </a:r>
            <a:r>
              <a:rPr lang="sv-SE" altLang="sv-SE" sz="1700" dirty="0">
                <a:solidFill>
                  <a:srgbClr val="000000"/>
                </a:solidFill>
                <a:latin typeface="+mj-lt"/>
              </a:rPr>
              <a:t> av deltagande organisationer</a:t>
            </a:r>
          </a:p>
          <a:p>
            <a:endParaRPr lang="sv-SE" sz="2000" dirty="0"/>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27211" y="2069101"/>
            <a:ext cx="1673943" cy="10810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10973" y="3000634"/>
            <a:ext cx="907982" cy="8447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674253" y="2077389"/>
            <a:ext cx="2381250" cy="657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364332" y="2221484"/>
            <a:ext cx="1876425" cy="657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167560" y="3150189"/>
            <a:ext cx="2628900" cy="647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5648310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66253" y="779042"/>
            <a:ext cx="8229600" cy="840059"/>
          </a:xfrm>
        </p:spPr>
        <p:txBody>
          <a:bodyPr>
            <a:normAutofit/>
          </a:bodyPr>
          <a:lstStyle/>
          <a:p>
            <a:r>
              <a:rPr lang="sv-SE" dirty="0">
                <a:solidFill>
                  <a:srgbClr val="FF0066"/>
                </a:solidFill>
              </a:rPr>
              <a:t>”Dokument utifrån” </a:t>
            </a:r>
            <a:r>
              <a:rPr lang="sv-SE" dirty="0">
                <a:solidFill>
                  <a:srgbClr val="FF0066"/>
                </a:solidFill>
                <a:hlinkClick r:id="rId4"/>
              </a:rPr>
              <a:t>SVT</a:t>
            </a:r>
            <a:r>
              <a:rPr lang="sv-SE" dirty="0">
                <a:solidFill>
                  <a:srgbClr val="FF0066"/>
                </a:solidFill>
              </a:rPr>
              <a:t> </a:t>
            </a:r>
            <a:r>
              <a:rPr lang="sv-SE" dirty="0" smtClean="0">
                <a:solidFill>
                  <a:srgbClr val="FF0066"/>
                </a:solidFill>
              </a:rPr>
              <a:t>1984</a:t>
            </a:r>
            <a:endParaRPr lang="sv-SE" dirty="0">
              <a:solidFill>
                <a:srgbClr val="FF0066"/>
              </a:solidFill>
            </a:endParaRPr>
          </a:p>
        </p:txBody>
      </p:sp>
      <p:pic>
        <p:nvPicPr>
          <p:cNvPr id="3" name="S7r0c3kmaok"/>
          <p:cNvPicPr>
            <a:picLocks noRot="1" noChangeAspect="1"/>
          </p:cNvPicPr>
          <p:nvPr>
            <a:videoFile r:link="rId1"/>
          </p:nvPr>
        </p:nvPicPr>
        <p:blipFill>
          <a:blip r:embed="rId5"/>
          <a:stretch>
            <a:fillRect/>
          </a:stretch>
        </p:blipFill>
        <p:spPr>
          <a:xfrm>
            <a:off x="1113181" y="1483414"/>
            <a:ext cx="6777206" cy="3812179"/>
          </a:xfrm>
          <a:prstGeom prst="rect">
            <a:avLst/>
          </a:prstGeom>
        </p:spPr>
      </p:pic>
    </p:spTree>
    <p:extLst>
      <p:ext uri="{BB962C8B-B14F-4D97-AF65-F5344CB8AC3E}">
        <p14:creationId xmlns:p14="http://schemas.microsoft.com/office/powerpoint/2010/main" val="310245154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objekt 6"/>
          <p:cNvPicPr>
            <a:picLocks noChangeAspect="1"/>
          </p:cNvPicPr>
          <p:nvPr/>
        </p:nvPicPr>
        <p:blipFill>
          <a:blip r:embed="rId3"/>
          <a:stretch>
            <a:fillRect/>
          </a:stretch>
        </p:blipFill>
        <p:spPr>
          <a:xfrm>
            <a:off x="-9797" y="696161"/>
            <a:ext cx="9153797" cy="5130552"/>
          </a:xfrm>
          <a:prstGeom prst="rect">
            <a:avLst/>
          </a:prstGeom>
        </p:spPr>
      </p:pic>
      <p:sp>
        <p:nvSpPr>
          <p:cNvPr id="3" name="Hjälp 2">
            <a:hlinkClick r:id="" action="ppaction://noaction" highlightClick="1"/>
          </p:cNvPr>
          <p:cNvSpPr/>
          <p:nvPr/>
        </p:nvSpPr>
        <p:spPr>
          <a:xfrm>
            <a:off x="467592" y="1430828"/>
            <a:ext cx="729442" cy="860367"/>
          </a:xfrm>
          <a:prstGeom prst="actionButtonHelp">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650"/>
          </a:p>
        </p:txBody>
      </p:sp>
      <p:sp>
        <p:nvSpPr>
          <p:cNvPr id="6" name="Rektangel 5"/>
          <p:cNvSpPr/>
          <p:nvPr/>
        </p:nvSpPr>
        <p:spPr bwMode="auto">
          <a:xfrm>
            <a:off x="-9797" y="696161"/>
            <a:ext cx="9153797" cy="5183761"/>
          </a:xfrm>
          <a:prstGeom prst="rect">
            <a:avLst/>
          </a:prstGeom>
          <a:solidFill>
            <a:srgbClr val="F2F2F2">
              <a:alpha val="81176"/>
            </a:srgbClr>
          </a:solidFill>
          <a:ln w="12700" cap="flat" cmpd="sng" algn="ctr">
            <a:noFill/>
            <a:prstDash val="solid"/>
            <a:round/>
            <a:headEnd type="none" w="med" len="med"/>
            <a:tailEnd type="none" w="med" len="med"/>
          </a:ln>
          <a:effectLst/>
        </p:spPr>
        <p:txBody>
          <a:bodyPr vert="horz" wrap="square" lIns="81000" tIns="0" rIns="81000" bIns="0" numCol="1" rtlCol="0" anchor="ctr" anchorCtr="0" compatLnSpc="1">
            <a:prstTxWarp prst="textNoShape">
              <a:avLst/>
            </a:prstTxWarp>
          </a:bodyPr>
          <a:lstStyle/>
          <a:p>
            <a:pPr defTabSz="685800" eaLnBrk="1" hangingPunct="1"/>
            <a:endParaRPr lang="en-US" sz="750" b="1" kern="0" dirty="0">
              <a:solidFill>
                <a:sysClr val="windowText" lastClr="000000"/>
              </a:solidFill>
              <a:latin typeface="Arial" panose="020B0604020202020204" pitchFamily="34" charset="0"/>
              <a:cs typeface="Arial" panose="020B0604020202020204" pitchFamily="34" charset="0"/>
            </a:endParaRPr>
          </a:p>
        </p:txBody>
      </p:sp>
      <p:sp>
        <p:nvSpPr>
          <p:cNvPr id="12" name="Rubrik 1"/>
          <p:cNvSpPr>
            <a:spLocks noGrp="1"/>
          </p:cNvSpPr>
          <p:nvPr>
            <p:ph type="title"/>
          </p:nvPr>
        </p:nvSpPr>
        <p:spPr>
          <a:xfrm>
            <a:off x="1756647" y="717791"/>
            <a:ext cx="5565386" cy="1143220"/>
          </a:xfrm>
        </p:spPr>
        <p:txBody>
          <a:bodyPr>
            <a:normAutofit/>
          </a:bodyPr>
          <a:lstStyle/>
          <a:p>
            <a:pPr algn="ctr"/>
            <a:r>
              <a:rPr lang="sv-SE" sz="3600" b="1" dirty="0" smtClean="0">
                <a:solidFill>
                  <a:srgbClr val="FF0066"/>
                </a:solidFill>
              </a:rPr>
              <a:t>Kaffepaus</a:t>
            </a:r>
            <a:r>
              <a:rPr lang="sv-SE" sz="2000" b="1" dirty="0" smtClean="0"/>
              <a:t/>
            </a:r>
            <a:br>
              <a:rPr lang="sv-SE" sz="2000" b="1" dirty="0" smtClean="0"/>
            </a:br>
            <a:endParaRPr lang="sv-SE" sz="2000" b="1" dirty="0"/>
          </a:p>
        </p:txBody>
      </p:sp>
      <p:pic>
        <p:nvPicPr>
          <p:cNvPr id="8" name="Platshållare för innehåll 4"/>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2594918" y="1714989"/>
            <a:ext cx="3888844" cy="4257747"/>
          </a:xfrm>
          <a:prstGeom prst="rect">
            <a:avLst/>
          </a:prstGeom>
          <a:effectLst>
            <a:softEdge rad="317500"/>
          </a:effectLst>
        </p:spPr>
      </p:pic>
    </p:spTree>
    <p:extLst>
      <p:ext uri="{BB962C8B-B14F-4D97-AF65-F5344CB8AC3E}">
        <p14:creationId xmlns:p14="http://schemas.microsoft.com/office/powerpoint/2010/main" val="693035038"/>
      </p:ext>
    </p:extLst>
  </p:cSld>
  <p:clrMapOvr>
    <a:masterClrMapping/>
  </p:clrMapOvr>
  <mc:AlternateContent xmlns:mc="http://schemas.openxmlformats.org/markup-compatibility/2006" xmlns:p14="http://schemas.microsoft.com/office/powerpoint/2010/main">
    <mc:Choice Requires="p14">
      <p:transition spd="slow" p14:dur="3400" advClick="0" advTm="10000">
        <p14:reveal/>
      </p:transition>
    </mc:Choice>
    <mc:Fallback xmlns="">
      <p:transition spd="slow" advClick="0" advTm="10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80">
                                          <p:stCondLst>
                                            <p:cond delay="0"/>
                                          </p:stCondLst>
                                        </p:cTn>
                                        <p:tgtEl>
                                          <p:spTgt spid="8"/>
                                        </p:tgtEl>
                                      </p:cBhvr>
                                    </p:animEffect>
                                    <p:anim calcmode="lin" valueType="num">
                                      <p:cBhvr>
                                        <p:cTn id="8"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13" dur="26">
                                          <p:stCondLst>
                                            <p:cond delay="650"/>
                                          </p:stCondLst>
                                        </p:cTn>
                                        <p:tgtEl>
                                          <p:spTgt spid="8"/>
                                        </p:tgtEl>
                                      </p:cBhvr>
                                      <p:to x="100000" y="60000"/>
                                    </p:animScale>
                                    <p:animScale>
                                      <p:cBhvr>
                                        <p:cTn id="14" dur="166" decel="50000">
                                          <p:stCondLst>
                                            <p:cond delay="676"/>
                                          </p:stCondLst>
                                        </p:cTn>
                                        <p:tgtEl>
                                          <p:spTgt spid="8"/>
                                        </p:tgtEl>
                                      </p:cBhvr>
                                      <p:to x="100000" y="100000"/>
                                    </p:animScale>
                                    <p:animScale>
                                      <p:cBhvr>
                                        <p:cTn id="15" dur="26">
                                          <p:stCondLst>
                                            <p:cond delay="1312"/>
                                          </p:stCondLst>
                                        </p:cTn>
                                        <p:tgtEl>
                                          <p:spTgt spid="8"/>
                                        </p:tgtEl>
                                      </p:cBhvr>
                                      <p:to x="100000" y="80000"/>
                                    </p:animScale>
                                    <p:animScale>
                                      <p:cBhvr>
                                        <p:cTn id="16" dur="166" decel="50000">
                                          <p:stCondLst>
                                            <p:cond delay="1338"/>
                                          </p:stCondLst>
                                        </p:cTn>
                                        <p:tgtEl>
                                          <p:spTgt spid="8"/>
                                        </p:tgtEl>
                                      </p:cBhvr>
                                      <p:to x="100000" y="100000"/>
                                    </p:animScale>
                                    <p:animScale>
                                      <p:cBhvr>
                                        <p:cTn id="17" dur="26">
                                          <p:stCondLst>
                                            <p:cond delay="1642"/>
                                          </p:stCondLst>
                                        </p:cTn>
                                        <p:tgtEl>
                                          <p:spTgt spid="8"/>
                                        </p:tgtEl>
                                      </p:cBhvr>
                                      <p:to x="100000" y="90000"/>
                                    </p:animScale>
                                    <p:animScale>
                                      <p:cBhvr>
                                        <p:cTn id="18" dur="166" decel="50000">
                                          <p:stCondLst>
                                            <p:cond delay="1668"/>
                                          </p:stCondLst>
                                        </p:cTn>
                                        <p:tgtEl>
                                          <p:spTgt spid="8"/>
                                        </p:tgtEl>
                                      </p:cBhvr>
                                      <p:to x="100000" y="100000"/>
                                    </p:animScale>
                                    <p:animScale>
                                      <p:cBhvr>
                                        <p:cTn id="19" dur="26">
                                          <p:stCondLst>
                                            <p:cond delay="1808"/>
                                          </p:stCondLst>
                                        </p:cTn>
                                        <p:tgtEl>
                                          <p:spTgt spid="8"/>
                                        </p:tgtEl>
                                      </p:cBhvr>
                                      <p:to x="100000" y="95000"/>
                                    </p:animScale>
                                    <p:animScale>
                                      <p:cBhvr>
                                        <p:cTn id="20" dur="166" decel="50000">
                                          <p:stCondLst>
                                            <p:cond delay="1834"/>
                                          </p:stCondLst>
                                        </p:cTn>
                                        <p:tgtEl>
                                          <p:spTgt spid="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Bildobjekt 8"/>
          <p:cNvPicPr>
            <a:picLocks noChangeAspect="1"/>
          </p:cNvPicPr>
          <p:nvPr/>
        </p:nvPicPr>
        <p:blipFill rotWithShape="1">
          <a:blip r:embed="rId3" cstate="print">
            <a:extLst>
              <a:ext uri="{28A0092B-C50C-407E-A947-70E740481C1C}">
                <a14:useLocalDpi xmlns:a14="http://schemas.microsoft.com/office/drawing/2010/main" val="0"/>
              </a:ext>
            </a:extLst>
          </a:blip>
          <a:srcRect l="11863" r="13230"/>
          <a:stretch/>
        </p:blipFill>
        <p:spPr>
          <a:xfrm>
            <a:off x="2190240" y="1799746"/>
            <a:ext cx="4234197" cy="3994517"/>
          </a:xfrm>
          <a:prstGeom prst="rect">
            <a:avLst/>
          </a:prstGeom>
        </p:spPr>
      </p:pic>
      <p:sp>
        <p:nvSpPr>
          <p:cNvPr id="2" name="Rubrik 1"/>
          <p:cNvSpPr>
            <a:spLocks noGrp="1"/>
          </p:cNvSpPr>
          <p:nvPr>
            <p:ph type="title"/>
          </p:nvPr>
        </p:nvSpPr>
        <p:spPr>
          <a:xfrm>
            <a:off x="457200" y="926232"/>
            <a:ext cx="8229600" cy="650571"/>
          </a:xfrm>
        </p:spPr>
        <p:txBody>
          <a:bodyPr/>
          <a:lstStyle/>
          <a:p>
            <a:pPr algn="ctr"/>
            <a:r>
              <a:rPr lang="sv-SE" sz="2000" b="1" dirty="0" smtClean="0">
                <a:solidFill>
                  <a:srgbClr val="FF0066"/>
                </a:solidFill>
              </a:rPr>
              <a:t>Framtidens vårdinformationsmiljö är så mycket mer </a:t>
            </a:r>
            <a:br>
              <a:rPr lang="sv-SE" sz="2000" b="1" dirty="0" smtClean="0">
                <a:solidFill>
                  <a:srgbClr val="FF0066"/>
                </a:solidFill>
              </a:rPr>
            </a:br>
            <a:r>
              <a:rPr lang="sv-SE" sz="2000" b="1" dirty="0" smtClean="0">
                <a:solidFill>
                  <a:srgbClr val="FF0066"/>
                </a:solidFill>
              </a:rPr>
              <a:t>än ett nytt journalsystem…</a:t>
            </a:r>
            <a:endParaRPr lang="sv-SE" sz="1800" dirty="0">
              <a:solidFill>
                <a:srgbClr val="FF0066"/>
              </a:solidFill>
            </a:endParaRPr>
          </a:p>
        </p:txBody>
      </p:sp>
      <p:sp>
        <p:nvSpPr>
          <p:cNvPr id="15" name="textruta 14"/>
          <p:cNvSpPr txBox="1"/>
          <p:nvPr/>
        </p:nvSpPr>
        <p:spPr>
          <a:xfrm>
            <a:off x="2687746" y="4827436"/>
            <a:ext cx="3564164" cy="44393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4289" tIns="34289" rIns="34289" bIns="34289" numCol="1" spcCol="38100" rtlCol="0" anchor="t">
            <a:noAutofit/>
          </a:bodyPr>
          <a:lstStyle/>
          <a:p>
            <a:pPr marL="128588" indent="-128588">
              <a:buFont typeface="Arial" panose="020B0604020202020204" pitchFamily="34" charset="0"/>
              <a:buChar char="•"/>
            </a:pPr>
            <a:endParaRPr lang="sv-SE" sz="9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0335459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innehåll 3"/>
          <p:cNvSpPr>
            <a:spLocks noGrp="1"/>
          </p:cNvSpPr>
          <p:nvPr>
            <p:ph idx="11"/>
          </p:nvPr>
        </p:nvSpPr>
        <p:spPr>
          <a:xfrm>
            <a:off x="457200" y="2159000"/>
            <a:ext cx="8229600" cy="3882571"/>
          </a:xfrm>
        </p:spPr>
        <p:txBody>
          <a:bodyPr>
            <a:normAutofit/>
          </a:bodyPr>
          <a:lstStyle/>
          <a:p>
            <a:pPr marL="0" indent="0">
              <a:buNone/>
            </a:pPr>
            <a:r>
              <a:rPr lang="sv-SE" sz="1800" dirty="0" smtClean="0"/>
              <a:t>Skriv upp dina svar under följande rubriker:</a:t>
            </a:r>
          </a:p>
          <a:p>
            <a:pPr lvl="1"/>
            <a:r>
              <a:rPr lang="sv-SE" sz="1800" dirty="0" smtClean="0"/>
              <a:t>via kommunikation</a:t>
            </a:r>
            <a:endParaRPr lang="sv-SE" sz="1800" dirty="0"/>
          </a:p>
          <a:p>
            <a:pPr lvl="1"/>
            <a:r>
              <a:rPr lang="sv-SE" sz="1800" dirty="0" smtClean="0"/>
              <a:t>via delaktighet</a:t>
            </a:r>
          </a:p>
          <a:p>
            <a:pPr lvl="1"/>
            <a:r>
              <a:rPr lang="sv-SE" sz="1800" dirty="0" smtClean="0"/>
              <a:t>via </a:t>
            </a:r>
            <a:r>
              <a:rPr lang="sv-SE" sz="1800" dirty="0"/>
              <a:t>Vård på </a:t>
            </a:r>
            <a:r>
              <a:rPr lang="sv-SE" sz="1800" dirty="0" smtClean="0"/>
              <a:t>distans</a:t>
            </a:r>
          </a:p>
          <a:p>
            <a:pPr lvl="1"/>
            <a:r>
              <a:rPr lang="sv-SE" sz="1800" dirty="0" smtClean="0"/>
              <a:t>via information</a:t>
            </a:r>
            <a:r>
              <a:rPr lang="sv-SE" dirty="0"/>
              <a:t/>
            </a:r>
            <a:br>
              <a:rPr lang="sv-SE" dirty="0"/>
            </a:br>
            <a:endParaRPr lang="sv-SE" dirty="0" smtClean="0"/>
          </a:p>
          <a:p>
            <a:endParaRPr lang="sv-SE" dirty="0"/>
          </a:p>
        </p:txBody>
      </p:sp>
      <p:sp>
        <p:nvSpPr>
          <p:cNvPr id="8" name="Rubrik 1"/>
          <p:cNvSpPr>
            <a:spLocks noGrp="1"/>
          </p:cNvSpPr>
          <p:nvPr>
            <p:ph type="title"/>
          </p:nvPr>
        </p:nvSpPr>
        <p:spPr>
          <a:xfrm>
            <a:off x="0" y="1541609"/>
            <a:ext cx="9143999" cy="972924"/>
          </a:xfrm>
        </p:spPr>
        <p:txBody>
          <a:bodyPr/>
          <a:lstStyle/>
          <a:p>
            <a:pPr algn="ctr">
              <a:spcBef>
                <a:spcPts val="1200"/>
              </a:spcBef>
            </a:pPr>
            <a:r>
              <a:rPr lang="sv-SE" sz="2000" b="1" dirty="0" smtClean="0"/>
              <a:t/>
            </a:r>
            <a:br>
              <a:rPr lang="sv-SE" sz="2000" b="1" dirty="0" smtClean="0"/>
            </a:br>
            <a:r>
              <a:rPr lang="sv-SE" sz="2000" b="1" dirty="0"/>
              <a:t/>
            </a:r>
            <a:br>
              <a:rPr lang="sv-SE" sz="2000" b="1" dirty="0"/>
            </a:br>
            <a:r>
              <a:rPr lang="sv-SE" sz="2000" b="1" dirty="0" smtClean="0"/>
              <a:t/>
            </a:r>
            <a:br>
              <a:rPr lang="sv-SE" sz="2000" b="1" dirty="0" smtClean="0"/>
            </a:br>
            <a:r>
              <a:rPr lang="sv-SE" sz="2000" b="1" dirty="0" smtClean="0">
                <a:solidFill>
                  <a:srgbClr val="FF0066"/>
                </a:solidFill>
              </a:rPr>
              <a:t>Miniworkshop: </a:t>
            </a:r>
            <a:r>
              <a:rPr lang="sv-SE" sz="2000" b="1" dirty="0" smtClean="0"/>
              <a:t/>
            </a:r>
            <a:br>
              <a:rPr lang="sv-SE" sz="2000" b="1" dirty="0" smtClean="0"/>
            </a:br>
            <a:r>
              <a:rPr lang="sv-SE" sz="2000" b="1" dirty="0" smtClean="0"/>
              <a:t/>
            </a:r>
            <a:br>
              <a:rPr lang="sv-SE" sz="2000" b="1" dirty="0" smtClean="0"/>
            </a:br>
            <a:r>
              <a:rPr lang="sv-SE" sz="2000" b="1" dirty="0" smtClean="0">
                <a:solidFill>
                  <a:srgbClr val="FF0066"/>
                </a:solidFill>
              </a:rPr>
              <a:t>Hur kan digitaliseringen underlätta för våra patienter? </a:t>
            </a:r>
            <a:r>
              <a:rPr lang="sv-SE" sz="2000" b="1" dirty="0" smtClean="0"/>
              <a:t/>
            </a:r>
            <a:br>
              <a:rPr lang="sv-SE" sz="2000" b="1" dirty="0" smtClean="0"/>
            </a:br>
            <a:r>
              <a:rPr lang="sv-SE" sz="2000" b="1" dirty="0" smtClean="0"/>
              <a:t/>
            </a:r>
            <a:br>
              <a:rPr lang="sv-SE" sz="2000" b="1" dirty="0" smtClean="0"/>
            </a:br>
            <a:endParaRPr lang="sv-SE" sz="2000" b="1" dirty="0"/>
          </a:p>
        </p:txBody>
      </p:sp>
      <p:pic>
        <p:nvPicPr>
          <p:cNvPr id="6" name="Bildobjekt 5"/>
          <p:cNvPicPr>
            <a:picLocks noChangeAspect="1"/>
          </p:cNvPicPr>
          <p:nvPr/>
        </p:nvPicPr>
        <p:blipFill>
          <a:blip r:embed="rId3"/>
          <a:stretch>
            <a:fillRect/>
          </a:stretch>
        </p:blipFill>
        <p:spPr>
          <a:xfrm>
            <a:off x="4921412" y="3982763"/>
            <a:ext cx="1634506" cy="1556672"/>
          </a:xfrm>
          <a:prstGeom prst="rect">
            <a:avLst/>
          </a:prstGeom>
        </p:spPr>
      </p:pic>
      <p:pic>
        <p:nvPicPr>
          <p:cNvPr id="7" name="Bildobjekt 6"/>
          <p:cNvPicPr>
            <a:picLocks noChangeAspect="1"/>
          </p:cNvPicPr>
          <p:nvPr/>
        </p:nvPicPr>
        <p:blipFill>
          <a:blip r:embed="rId4"/>
          <a:stretch>
            <a:fillRect/>
          </a:stretch>
        </p:blipFill>
        <p:spPr>
          <a:xfrm>
            <a:off x="3855144" y="2757030"/>
            <a:ext cx="2387306" cy="1275270"/>
          </a:xfrm>
          <a:prstGeom prst="rect">
            <a:avLst/>
          </a:prstGeom>
        </p:spPr>
      </p:pic>
    </p:spTree>
    <p:extLst>
      <p:ext uri="{BB962C8B-B14F-4D97-AF65-F5344CB8AC3E}">
        <p14:creationId xmlns:p14="http://schemas.microsoft.com/office/powerpoint/2010/main" val="1381897114"/>
      </p:ext>
    </p:extLst>
  </p:cSld>
  <p:clrMapOvr>
    <a:masterClrMapping/>
  </p:clrMapOvr>
  <p:transition spd="med"/>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innehåll 3"/>
          <p:cNvSpPr>
            <a:spLocks noGrp="1"/>
          </p:cNvSpPr>
          <p:nvPr>
            <p:ph idx="11"/>
          </p:nvPr>
        </p:nvSpPr>
        <p:spPr/>
        <p:txBody>
          <a:bodyPr>
            <a:normAutofit/>
          </a:bodyPr>
          <a:lstStyle/>
          <a:p>
            <a:pPr lvl="0"/>
            <a:r>
              <a:rPr lang="sv-SE" sz="1800" dirty="0" smtClean="0"/>
              <a:t>Skriv upp dina svar under följande rubriker:</a:t>
            </a:r>
          </a:p>
          <a:p>
            <a:pPr lvl="1"/>
            <a:r>
              <a:rPr lang="sv-SE" sz="1800" kern="1200" dirty="0" smtClean="0">
                <a:solidFill>
                  <a:schemeClr val="tx1"/>
                </a:solidFill>
              </a:rPr>
              <a:t>Lättarbetat </a:t>
            </a:r>
            <a:r>
              <a:rPr lang="sv-SE" sz="1800" kern="1200" dirty="0">
                <a:solidFill>
                  <a:schemeClr val="tx1"/>
                </a:solidFill>
              </a:rPr>
              <a:t>digitalt stöd</a:t>
            </a:r>
          </a:p>
          <a:p>
            <a:pPr lvl="1"/>
            <a:r>
              <a:rPr lang="sv-SE" sz="1800" kern="1200" dirty="0"/>
              <a:t>Utbyte av patientinformation</a:t>
            </a:r>
          </a:p>
          <a:p>
            <a:pPr lvl="1"/>
            <a:r>
              <a:rPr lang="sv-SE" sz="1800" kern="1200" dirty="0"/>
              <a:t>Data av hög kvalitet</a:t>
            </a:r>
          </a:p>
          <a:p>
            <a:pPr lvl="1"/>
            <a:r>
              <a:rPr lang="sv-SE" sz="1800" kern="1200" dirty="0"/>
              <a:t>Besluts- och kunskapsstöd</a:t>
            </a:r>
            <a:r>
              <a:rPr lang="sv-SE" kern="1200" dirty="0"/>
              <a:t/>
            </a:r>
            <a:br>
              <a:rPr lang="sv-SE" kern="1200" dirty="0"/>
            </a:br>
            <a:endParaRPr lang="sv-SE" kern="1200" dirty="0"/>
          </a:p>
          <a:p>
            <a:endParaRPr lang="sv-SE" dirty="0"/>
          </a:p>
        </p:txBody>
      </p:sp>
      <p:sp>
        <p:nvSpPr>
          <p:cNvPr id="5" name="Platshållare för text 4"/>
          <p:cNvSpPr>
            <a:spLocks noGrp="1"/>
          </p:cNvSpPr>
          <p:nvPr>
            <p:ph type="body" sz="quarter" idx="10"/>
          </p:nvPr>
        </p:nvSpPr>
        <p:spPr/>
        <p:txBody>
          <a:bodyPr/>
          <a:lstStyle/>
          <a:p>
            <a:endParaRPr lang="sv-SE"/>
          </a:p>
        </p:txBody>
      </p:sp>
      <p:sp>
        <p:nvSpPr>
          <p:cNvPr id="8" name="Rubrik 1"/>
          <p:cNvSpPr>
            <a:spLocks noGrp="1"/>
          </p:cNvSpPr>
          <p:nvPr>
            <p:ph type="title"/>
          </p:nvPr>
        </p:nvSpPr>
        <p:spPr>
          <a:xfrm>
            <a:off x="375557" y="1028701"/>
            <a:ext cx="8229600" cy="942232"/>
          </a:xfrm>
        </p:spPr>
        <p:txBody>
          <a:bodyPr/>
          <a:lstStyle/>
          <a:p>
            <a:pPr algn="ctr"/>
            <a:r>
              <a:rPr lang="sv-SE" sz="2000" b="1" dirty="0" smtClean="0">
                <a:solidFill>
                  <a:srgbClr val="FF0066"/>
                </a:solidFill>
              </a:rPr>
              <a:t>Miniworkshop: </a:t>
            </a:r>
            <a:br>
              <a:rPr lang="sv-SE" sz="2000" b="1" dirty="0" smtClean="0">
                <a:solidFill>
                  <a:srgbClr val="FF0066"/>
                </a:solidFill>
              </a:rPr>
            </a:br>
            <a:r>
              <a:rPr lang="sv-SE" sz="2000" b="1" dirty="0" smtClean="0">
                <a:solidFill>
                  <a:srgbClr val="FF0066"/>
                </a:solidFill>
              </a:rPr>
              <a:t>Hur kan digitaliseringen underlätta</a:t>
            </a:r>
            <a:br>
              <a:rPr lang="sv-SE" sz="2000" b="1" dirty="0" smtClean="0">
                <a:solidFill>
                  <a:srgbClr val="FF0066"/>
                </a:solidFill>
              </a:rPr>
            </a:br>
            <a:r>
              <a:rPr lang="sv-SE" sz="2000" b="1" dirty="0" smtClean="0">
                <a:solidFill>
                  <a:srgbClr val="FF0066"/>
                </a:solidFill>
              </a:rPr>
              <a:t>för dig som medarbetare i vården?</a:t>
            </a:r>
            <a:endParaRPr lang="sv-SE" sz="2000" b="1" dirty="0">
              <a:solidFill>
                <a:srgbClr val="FF0066"/>
              </a:solidFill>
            </a:endParaRPr>
          </a:p>
        </p:txBody>
      </p:sp>
      <p:pic>
        <p:nvPicPr>
          <p:cNvPr id="6" name="Bildobjekt 5"/>
          <p:cNvPicPr>
            <a:picLocks noChangeAspect="1"/>
          </p:cNvPicPr>
          <p:nvPr/>
        </p:nvPicPr>
        <p:blipFill>
          <a:blip r:embed="rId3"/>
          <a:stretch>
            <a:fillRect/>
          </a:stretch>
        </p:blipFill>
        <p:spPr>
          <a:xfrm>
            <a:off x="5323751" y="3645135"/>
            <a:ext cx="2479938" cy="1694308"/>
          </a:xfrm>
          <a:prstGeom prst="rect">
            <a:avLst/>
          </a:prstGeom>
        </p:spPr>
      </p:pic>
      <p:pic>
        <p:nvPicPr>
          <p:cNvPr id="7" name="Bildobjekt 6"/>
          <p:cNvPicPr>
            <a:picLocks noChangeAspect="1"/>
          </p:cNvPicPr>
          <p:nvPr/>
        </p:nvPicPr>
        <p:blipFill>
          <a:blip r:embed="rId4"/>
          <a:stretch>
            <a:fillRect/>
          </a:stretch>
        </p:blipFill>
        <p:spPr>
          <a:xfrm>
            <a:off x="5235662" y="2762926"/>
            <a:ext cx="1826822" cy="861352"/>
          </a:xfrm>
          <a:prstGeom prst="rect">
            <a:avLst/>
          </a:prstGeom>
        </p:spPr>
      </p:pic>
    </p:spTree>
    <p:extLst>
      <p:ext uri="{BB962C8B-B14F-4D97-AF65-F5344CB8AC3E}">
        <p14:creationId xmlns:p14="http://schemas.microsoft.com/office/powerpoint/2010/main" val="1112189729"/>
      </p:ext>
    </p:extLst>
  </p:cSld>
  <p:clrMapOvr>
    <a:masterClrMapping/>
  </p:clrMapOvr>
  <p:transition spd="med"/>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1"/>
          <p:cNvSpPr>
            <a:spLocks noGrp="1"/>
          </p:cNvSpPr>
          <p:nvPr>
            <p:ph type="title"/>
          </p:nvPr>
        </p:nvSpPr>
        <p:spPr>
          <a:xfrm>
            <a:off x="417443" y="1090131"/>
            <a:ext cx="8050695" cy="836613"/>
          </a:xfrm>
        </p:spPr>
        <p:txBody>
          <a:bodyPr>
            <a:noAutofit/>
          </a:bodyPr>
          <a:lstStyle/>
          <a:p>
            <a:pPr algn="ctr"/>
            <a:r>
              <a:rPr lang="sv-SE" sz="2000" b="1" dirty="0" smtClean="0">
                <a:solidFill>
                  <a:srgbClr val="FF0066"/>
                </a:solidFill>
              </a:rPr>
              <a:t>Medarbetare </a:t>
            </a:r>
            <a:r>
              <a:rPr lang="sv-SE" sz="2000" b="1" dirty="0">
                <a:solidFill>
                  <a:srgbClr val="FF0066"/>
                </a:solidFill>
              </a:rPr>
              <a:t>i </a:t>
            </a:r>
            <a:r>
              <a:rPr lang="sv-SE" sz="2000" b="1" dirty="0" smtClean="0">
                <a:solidFill>
                  <a:srgbClr val="FF0066"/>
                </a:solidFill>
              </a:rPr>
              <a:t>vården är delaktiga i arbetet med Framtidens vårdinformationsmiljö</a:t>
            </a:r>
            <a:endParaRPr lang="sv-SE" sz="2000" b="1" dirty="0">
              <a:solidFill>
                <a:srgbClr val="FF0066"/>
              </a:solidFill>
            </a:endParaRPr>
          </a:p>
        </p:txBody>
      </p:sp>
      <p:sp>
        <p:nvSpPr>
          <p:cNvPr id="3" name="Rubrik 1"/>
          <p:cNvSpPr txBox="1">
            <a:spLocks/>
          </p:cNvSpPr>
          <p:nvPr/>
        </p:nvSpPr>
        <p:spPr bwMode="auto">
          <a:xfrm>
            <a:off x="775607" y="2277259"/>
            <a:ext cx="8229600" cy="487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fontScale="92500" lnSpcReduction="10000"/>
          </a:bodyPr>
          <a:lstStyle>
            <a:lvl1pPr algn="l" rtl="0" eaLnBrk="1" fontAlgn="base" hangingPunct="1">
              <a:spcBef>
                <a:spcPct val="0"/>
              </a:spcBef>
              <a:spcAft>
                <a:spcPct val="0"/>
              </a:spcAft>
              <a:defRPr sz="3000">
                <a:solidFill>
                  <a:schemeClr val="tx2"/>
                </a:solidFill>
                <a:latin typeface="+mj-lt"/>
                <a:ea typeface="+mj-ea"/>
                <a:cs typeface="Geneva" charset="0"/>
              </a:defRPr>
            </a:lvl1pPr>
            <a:lvl2pPr algn="l" rtl="0" eaLnBrk="1" fontAlgn="base" hangingPunct="1">
              <a:spcBef>
                <a:spcPct val="0"/>
              </a:spcBef>
              <a:spcAft>
                <a:spcPct val="0"/>
              </a:spcAft>
              <a:defRPr sz="3000">
                <a:solidFill>
                  <a:schemeClr val="tx2"/>
                </a:solidFill>
                <a:latin typeface="Verdana" pitchFamily="34" charset="0"/>
                <a:ea typeface="Geneva" pitchFamily="1" charset="-128"/>
                <a:cs typeface="Geneva" charset="0"/>
              </a:defRPr>
            </a:lvl2pPr>
            <a:lvl3pPr algn="l" rtl="0" eaLnBrk="1" fontAlgn="base" hangingPunct="1">
              <a:spcBef>
                <a:spcPct val="0"/>
              </a:spcBef>
              <a:spcAft>
                <a:spcPct val="0"/>
              </a:spcAft>
              <a:defRPr sz="3000">
                <a:solidFill>
                  <a:schemeClr val="tx2"/>
                </a:solidFill>
                <a:latin typeface="Verdana" pitchFamily="34" charset="0"/>
                <a:ea typeface="Geneva" pitchFamily="1" charset="-128"/>
                <a:cs typeface="Geneva" charset="0"/>
              </a:defRPr>
            </a:lvl3pPr>
            <a:lvl4pPr algn="l" rtl="0" eaLnBrk="1" fontAlgn="base" hangingPunct="1">
              <a:spcBef>
                <a:spcPct val="0"/>
              </a:spcBef>
              <a:spcAft>
                <a:spcPct val="0"/>
              </a:spcAft>
              <a:defRPr sz="3000">
                <a:solidFill>
                  <a:schemeClr val="tx2"/>
                </a:solidFill>
                <a:latin typeface="Verdana" pitchFamily="34" charset="0"/>
                <a:ea typeface="Geneva" pitchFamily="1" charset="-128"/>
                <a:cs typeface="Geneva" charset="0"/>
              </a:defRPr>
            </a:lvl4pPr>
            <a:lvl5pPr algn="l" rtl="0" eaLnBrk="1" fontAlgn="base" hangingPunct="1">
              <a:spcBef>
                <a:spcPct val="0"/>
              </a:spcBef>
              <a:spcAft>
                <a:spcPct val="0"/>
              </a:spcAft>
              <a:defRPr sz="3000">
                <a:solidFill>
                  <a:schemeClr val="tx2"/>
                </a:solidFill>
                <a:latin typeface="Verdana" pitchFamily="34" charset="0"/>
                <a:ea typeface="Geneva" pitchFamily="1" charset="-128"/>
                <a:cs typeface="Geneva" charset="0"/>
              </a:defRPr>
            </a:lvl5pPr>
            <a:lvl6pPr marL="457200" algn="l" rtl="0" eaLnBrk="1" fontAlgn="base" hangingPunct="1">
              <a:spcBef>
                <a:spcPct val="0"/>
              </a:spcBef>
              <a:spcAft>
                <a:spcPct val="0"/>
              </a:spcAft>
              <a:defRPr sz="3000">
                <a:solidFill>
                  <a:schemeClr val="tx2"/>
                </a:solidFill>
                <a:latin typeface="Verdana" pitchFamily="34" charset="0"/>
                <a:ea typeface="Geneva" pitchFamily="1" charset="-128"/>
              </a:defRPr>
            </a:lvl6pPr>
            <a:lvl7pPr marL="914400" algn="l" rtl="0" eaLnBrk="1" fontAlgn="base" hangingPunct="1">
              <a:spcBef>
                <a:spcPct val="0"/>
              </a:spcBef>
              <a:spcAft>
                <a:spcPct val="0"/>
              </a:spcAft>
              <a:defRPr sz="3000">
                <a:solidFill>
                  <a:schemeClr val="tx2"/>
                </a:solidFill>
                <a:latin typeface="Verdana" pitchFamily="34" charset="0"/>
                <a:ea typeface="Geneva" pitchFamily="1" charset="-128"/>
              </a:defRPr>
            </a:lvl7pPr>
            <a:lvl8pPr marL="1371600" algn="l" rtl="0" eaLnBrk="1" fontAlgn="base" hangingPunct="1">
              <a:spcBef>
                <a:spcPct val="0"/>
              </a:spcBef>
              <a:spcAft>
                <a:spcPct val="0"/>
              </a:spcAft>
              <a:defRPr sz="3000">
                <a:solidFill>
                  <a:schemeClr val="tx2"/>
                </a:solidFill>
                <a:latin typeface="Verdana" pitchFamily="34" charset="0"/>
                <a:ea typeface="Geneva" pitchFamily="1" charset="-128"/>
              </a:defRPr>
            </a:lvl8pPr>
            <a:lvl9pPr marL="1828800" algn="l" rtl="0" eaLnBrk="1" fontAlgn="base" hangingPunct="1">
              <a:spcBef>
                <a:spcPct val="0"/>
              </a:spcBef>
              <a:spcAft>
                <a:spcPct val="0"/>
              </a:spcAft>
              <a:defRPr sz="3000">
                <a:solidFill>
                  <a:schemeClr val="tx2"/>
                </a:solidFill>
                <a:latin typeface="Verdana" pitchFamily="34" charset="0"/>
                <a:ea typeface="Geneva" pitchFamily="1" charset="-128"/>
              </a:defRPr>
            </a:lvl9pPr>
          </a:lstStyle>
          <a:p>
            <a:endParaRPr lang="sv-SE" kern="0" dirty="0"/>
          </a:p>
        </p:txBody>
      </p:sp>
      <p:sp>
        <p:nvSpPr>
          <p:cNvPr id="5" name="textruta 4"/>
          <p:cNvSpPr txBox="1"/>
          <p:nvPr/>
        </p:nvSpPr>
        <p:spPr>
          <a:xfrm>
            <a:off x="765632" y="2811227"/>
            <a:ext cx="1254274" cy="81836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4289" tIns="34289" rIns="34289" bIns="34289" numCol="1" spcCol="38100" rtlCol="0" anchor="t">
            <a:noAutofit/>
          </a:bodyPr>
          <a:lstStyle/>
          <a:p>
            <a:pPr defTabSz="342900"/>
            <a:r>
              <a:rPr lang="sv-SE" sz="1200" b="1" dirty="0" smtClean="0">
                <a:latin typeface="Verdana" panose="020B0604030504040204" pitchFamily="34" charset="0"/>
                <a:ea typeface="Verdana" panose="020B0604030504040204" pitchFamily="34" charset="0"/>
                <a:cs typeface="Verdana" panose="020B0604030504040204" pitchFamily="34" charset="0"/>
              </a:rPr>
              <a:t>Behov  kommer </a:t>
            </a:r>
            <a:br>
              <a:rPr lang="sv-SE" sz="1200" b="1" dirty="0" smtClean="0">
                <a:latin typeface="Verdana" panose="020B0604030504040204" pitchFamily="34" charset="0"/>
                <a:ea typeface="Verdana" panose="020B0604030504040204" pitchFamily="34" charset="0"/>
                <a:cs typeface="Verdana" panose="020B0604030504040204" pitchFamily="34" charset="0"/>
              </a:rPr>
            </a:br>
            <a:r>
              <a:rPr lang="sv-SE" sz="1200" b="1" dirty="0" smtClean="0">
                <a:latin typeface="Verdana" panose="020B0604030504040204" pitchFamily="34" charset="0"/>
                <a:ea typeface="Verdana" panose="020B0604030504040204" pitchFamily="34" charset="0"/>
                <a:cs typeface="Verdana" panose="020B0604030504040204" pitchFamily="34" charset="0"/>
              </a:rPr>
              <a:t>in </a:t>
            </a:r>
            <a:r>
              <a:rPr lang="sv-SE" sz="1200" b="1" dirty="0" smtClean="0">
                <a:ea typeface="Verdana" panose="020B0604030504040204" pitchFamily="34" charset="0"/>
                <a:cs typeface="Verdana" panose="020B0604030504040204" pitchFamily="34" charset="0"/>
              </a:rPr>
              <a:t>via</a:t>
            </a:r>
            <a:r>
              <a:rPr lang="sv-SE" sz="1200" b="1" dirty="0" smtClean="0">
                <a:latin typeface="Verdana" panose="020B0604030504040204" pitchFamily="34" charset="0"/>
                <a:ea typeface="Verdana" panose="020B0604030504040204" pitchFamily="34" charset="0"/>
                <a:cs typeface="Verdana" panose="020B0604030504040204" pitchFamily="34" charset="0"/>
              </a:rPr>
              <a:t>: </a:t>
            </a:r>
            <a:endParaRPr lang="sv-SE" sz="1200" b="1" dirty="0">
              <a:latin typeface="Verdana" panose="020B0604030504040204" pitchFamily="34" charset="0"/>
              <a:ea typeface="Verdana" panose="020B0604030504040204" pitchFamily="34" charset="0"/>
              <a:cs typeface="Verdana" panose="020B0604030504040204" pitchFamily="34" charset="0"/>
            </a:endParaRPr>
          </a:p>
        </p:txBody>
      </p:sp>
      <p:grpSp>
        <p:nvGrpSpPr>
          <p:cNvPr id="6" name="Grupp 5"/>
          <p:cNvGrpSpPr/>
          <p:nvPr/>
        </p:nvGrpSpPr>
        <p:grpSpPr>
          <a:xfrm>
            <a:off x="2905865" y="2506346"/>
            <a:ext cx="4188899" cy="3298586"/>
            <a:chOff x="3440297" y="2611180"/>
            <a:chExt cx="4807516" cy="3785721"/>
          </a:xfrm>
        </p:grpSpPr>
        <p:sp>
          <p:nvSpPr>
            <p:cNvPr id="7" name="Freeform 6"/>
            <p:cNvSpPr>
              <a:spLocks/>
            </p:cNvSpPr>
            <p:nvPr/>
          </p:nvSpPr>
          <p:spPr bwMode="auto">
            <a:xfrm rot="4571901">
              <a:off x="5549948" y="3699037"/>
              <a:ext cx="3486175" cy="1909554"/>
            </a:xfrm>
            <a:custGeom>
              <a:avLst/>
              <a:gdLst/>
              <a:ahLst/>
              <a:cxnLst>
                <a:cxn ang="0">
                  <a:pos x="593" y="461"/>
                </a:cxn>
                <a:cxn ang="0">
                  <a:pos x="581" y="423"/>
                </a:cxn>
                <a:cxn ang="0">
                  <a:pos x="564" y="387"/>
                </a:cxn>
                <a:cxn ang="0">
                  <a:pos x="542" y="354"/>
                </a:cxn>
                <a:cxn ang="0">
                  <a:pos x="516" y="325"/>
                </a:cxn>
                <a:cxn ang="0">
                  <a:pos x="487" y="299"/>
                </a:cxn>
                <a:cxn ang="0">
                  <a:pos x="454" y="276"/>
                </a:cxn>
                <a:cxn ang="0">
                  <a:pos x="419" y="258"/>
                </a:cxn>
                <a:cxn ang="0">
                  <a:pos x="381" y="245"/>
                </a:cxn>
                <a:cxn ang="0">
                  <a:pos x="341" y="237"/>
                </a:cxn>
                <a:cxn ang="0">
                  <a:pos x="300" y="234"/>
                </a:cxn>
                <a:cxn ang="0">
                  <a:pos x="256" y="237"/>
                </a:cxn>
                <a:cxn ang="0">
                  <a:pos x="214" y="247"/>
                </a:cxn>
                <a:cxn ang="0">
                  <a:pos x="174" y="262"/>
                </a:cxn>
                <a:cxn ang="0">
                  <a:pos x="137" y="282"/>
                </a:cxn>
                <a:cxn ang="0">
                  <a:pos x="104" y="307"/>
                </a:cxn>
                <a:cxn ang="0">
                  <a:pos x="74" y="336"/>
                </a:cxn>
                <a:cxn ang="0">
                  <a:pos x="49" y="369"/>
                </a:cxn>
                <a:cxn ang="0">
                  <a:pos x="28" y="405"/>
                </a:cxn>
                <a:cxn ang="0">
                  <a:pos x="13" y="445"/>
                </a:cxn>
                <a:cxn ang="0">
                  <a:pos x="3" y="487"/>
                </a:cxn>
                <a:cxn ang="0">
                  <a:pos x="3" y="488"/>
                </a:cxn>
                <a:cxn ang="0">
                  <a:pos x="15" y="413"/>
                </a:cxn>
                <a:cxn ang="0">
                  <a:pos x="36" y="341"/>
                </a:cxn>
                <a:cxn ang="0">
                  <a:pos x="66" y="275"/>
                </a:cxn>
                <a:cxn ang="0">
                  <a:pos x="103" y="213"/>
                </a:cxn>
                <a:cxn ang="0">
                  <a:pos x="147" y="158"/>
                </a:cxn>
                <a:cxn ang="0">
                  <a:pos x="198" y="110"/>
                </a:cxn>
                <a:cxn ang="0">
                  <a:pos x="255" y="70"/>
                </a:cxn>
                <a:cxn ang="0">
                  <a:pos x="316" y="38"/>
                </a:cxn>
                <a:cxn ang="0">
                  <a:pos x="382" y="15"/>
                </a:cxn>
                <a:cxn ang="0">
                  <a:pos x="416" y="7"/>
                </a:cxn>
                <a:cxn ang="0">
                  <a:pos x="452" y="2"/>
                </a:cxn>
                <a:cxn ang="0">
                  <a:pos x="487" y="0"/>
                </a:cxn>
                <a:cxn ang="0">
                  <a:pos x="524" y="1"/>
                </a:cxn>
                <a:cxn ang="0">
                  <a:pos x="559" y="4"/>
                </a:cxn>
                <a:cxn ang="0">
                  <a:pos x="594" y="10"/>
                </a:cxn>
                <a:cxn ang="0">
                  <a:pos x="639" y="22"/>
                </a:cxn>
                <a:cxn ang="0">
                  <a:pos x="703" y="47"/>
                </a:cxn>
                <a:cxn ang="0">
                  <a:pos x="762" y="82"/>
                </a:cxn>
                <a:cxn ang="0">
                  <a:pos x="817" y="125"/>
                </a:cxn>
                <a:cxn ang="0">
                  <a:pos x="865" y="175"/>
                </a:cxn>
                <a:cxn ang="0">
                  <a:pos x="907" y="233"/>
                </a:cxn>
                <a:cxn ang="0">
                  <a:pos x="942" y="296"/>
                </a:cxn>
                <a:cxn ang="0">
                  <a:pos x="969" y="364"/>
                </a:cxn>
                <a:cxn ang="0">
                  <a:pos x="987" y="437"/>
                </a:cxn>
                <a:cxn ang="0">
                  <a:pos x="1093" y="487"/>
                </a:cxn>
                <a:cxn ang="0">
                  <a:pos x="599" y="487"/>
                </a:cxn>
              </a:cxnLst>
              <a:rect l="0" t="0" r="r" b="b"/>
              <a:pathLst>
                <a:path w="1093" h="649">
                  <a:moveTo>
                    <a:pt x="599" y="487"/>
                  </a:moveTo>
                  <a:lnTo>
                    <a:pt x="597" y="474"/>
                  </a:lnTo>
                  <a:lnTo>
                    <a:pt x="593" y="461"/>
                  </a:lnTo>
                  <a:lnTo>
                    <a:pt x="590" y="448"/>
                  </a:lnTo>
                  <a:lnTo>
                    <a:pt x="586" y="435"/>
                  </a:lnTo>
                  <a:lnTo>
                    <a:pt x="581" y="423"/>
                  </a:lnTo>
                  <a:lnTo>
                    <a:pt x="576" y="411"/>
                  </a:lnTo>
                  <a:lnTo>
                    <a:pt x="570" y="399"/>
                  </a:lnTo>
                  <a:lnTo>
                    <a:pt x="564" y="387"/>
                  </a:lnTo>
                  <a:lnTo>
                    <a:pt x="557" y="376"/>
                  </a:lnTo>
                  <a:lnTo>
                    <a:pt x="549" y="365"/>
                  </a:lnTo>
                  <a:lnTo>
                    <a:pt x="542" y="354"/>
                  </a:lnTo>
                  <a:lnTo>
                    <a:pt x="534" y="344"/>
                  </a:lnTo>
                  <a:lnTo>
                    <a:pt x="525" y="334"/>
                  </a:lnTo>
                  <a:lnTo>
                    <a:pt x="516" y="325"/>
                  </a:lnTo>
                  <a:lnTo>
                    <a:pt x="507" y="316"/>
                  </a:lnTo>
                  <a:lnTo>
                    <a:pt x="497" y="307"/>
                  </a:lnTo>
                  <a:lnTo>
                    <a:pt x="487" y="299"/>
                  </a:lnTo>
                  <a:lnTo>
                    <a:pt x="476" y="291"/>
                  </a:lnTo>
                  <a:lnTo>
                    <a:pt x="465" y="283"/>
                  </a:lnTo>
                  <a:lnTo>
                    <a:pt x="454" y="276"/>
                  </a:lnTo>
                  <a:lnTo>
                    <a:pt x="443" y="270"/>
                  </a:lnTo>
                  <a:lnTo>
                    <a:pt x="431" y="264"/>
                  </a:lnTo>
                  <a:lnTo>
                    <a:pt x="419" y="258"/>
                  </a:lnTo>
                  <a:lnTo>
                    <a:pt x="407" y="253"/>
                  </a:lnTo>
                  <a:lnTo>
                    <a:pt x="394" y="249"/>
                  </a:lnTo>
                  <a:lnTo>
                    <a:pt x="381" y="245"/>
                  </a:lnTo>
                  <a:lnTo>
                    <a:pt x="368" y="242"/>
                  </a:lnTo>
                  <a:lnTo>
                    <a:pt x="355" y="239"/>
                  </a:lnTo>
                  <a:lnTo>
                    <a:pt x="341" y="237"/>
                  </a:lnTo>
                  <a:lnTo>
                    <a:pt x="328" y="235"/>
                  </a:lnTo>
                  <a:lnTo>
                    <a:pt x="314" y="234"/>
                  </a:lnTo>
                  <a:lnTo>
                    <a:pt x="300" y="234"/>
                  </a:lnTo>
                  <a:lnTo>
                    <a:pt x="285" y="234"/>
                  </a:lnTo>
                  <a:lnTo>
                    <a:pt x="270" y="235"/>
                  </a:lnTo>
                  <a:lnTo>
                    <a:pt x="256" y="237"/>
                  </a:lnTo>
                  <a:lnTo>
                    <a:pt x="242" y="240"/>
                  </a:lnTo>
                  <a:lnTo>
                    <a:pt x="228" y="243"/>
                  </a:lnTo>
                  <a:lnTo>
                    <a:pt x="214" y="247"/>
                  </a:lnTo>
                  <a:lnTo>
                    <a:pt x="200" y="251"/>
                  </a:lnTo>
                  <a:lnTo>
                    <a:pt x="187" y="256"/>
                  </a:lnTo>
                  <a:lnTo>
                    <a:pt x="174" y="262"/>
                  </a:lnTo>
                  <a:lnTo>
                    <a:pt x="162" y="268"/>
                  </a:lnTo>
                  <a:lnTo>
                    <a:pt x="149" y="274"/>
                  </a:lnTo>
                  <a:lnTo>
                    <a:pt x="137" y="282"/>
                  </a:lnTo>
                  <a:lnTo>
                    <a:pt x="126" y="290"/>
                  </a:lnTo>
                  <a:lnTo>
                    <a:pt x="115" y="298"/>
                  </a:lnTo>
                  <a:lnTo>
                    <a:pt x="104" y="307"/>
                  </a:lnTo>
                  <a:lnTo>
                    <a:pt x="94" y="316"/>
                  </a:lnTo>
                  <a:lnTo>
                    <a:pt x="84" y="326"/>
                  </a:lnTo>
                  <a:lnTo>
                    <a:pt x="74" y="336"/>
                  </a:lnTo>
                  <a:lnTo>
                    <a:pt x="65" y="347"/>
                  </a:lnTo>
                  <a:lnTo>
                    <a:pt x="57" y="358"/>
                  </a:lnTo>
                  <a:lnTo>
                    <a:pt x="49" y="369"/>
                  </a:lnTo>
                  <a:lnTo>
                    <a:pt x="42" y="381"/>
                  </a:lnTo>
                  <a:lnTo>
                    <a:pt x="35" y="393"/>
                  </a:lnTo>
                  <a:lnTo>
                    <a:pt x="28" y="405"/>
                  </a:lnTo>
                  <a:lnTo>
                    <a:pt x="23" y="418"/>
                  </a:lnTo>
                  <a:lnTo>
                    <a:pt x="17" y="431"/>
                  </a:lnTo>
                  <a:lnTo>
                    <a:pt x="13" y="445"/>
                  </a:lnTo>
                  <a:lnTo>
                    <a:pt x="9" y="459"/>
                  </a:lnTo>
                  <a:lnTo>
                    <a:pt x="6" y="473"/>
                  </a:lnTo>
                  <a:lnTo>
                    <a:pt x="3" y="487"/>
                  </a:lnTo>
                  <a:lnTo>
                    <a:pt x="1" y="501"/>
                  </a:lnTo>
                  <a:lnTo>
                    <a:pt x="0" y="516"/>
                  </a:lnTo>
                  <a:lnTo>
                    <a:pt x="3" y="488"/>
                  </a:lnTo>
                  <a:lnTo>
                    <a:pt x="6" y="463"/>
                  </a:lnTo>
                  <a:lnTo>
                    <a:pt x="10" y="438"/>
                  </a:lnTo>
                  <a:lnTo>
                    <a:pt x="15" y="413"/>
                  </a:lnTo>
                  <a:lnTo>
                    <a:pt x="21" y="389"/>
                  </a:lnTo>
                  <a:lnTo>
                    <a:pt x="28" y="365"/>
                  </a:lnTo>
                  <a:lnTo>
                    <a:pt x="36" y="341"/>
                  </a:lnTo>
                  <a:lnTo>
                    <a:pt x="45" y="319"/>
                  </a:lnTo>
                  <a:lnTo>
                    <a:pt x="55" y="296"/>
                  </a:lnTo>
                  <a:lnTo>
                    <a:pt x="66" y="275"/>
                  </a:lnTo>
                  <a:lnTo>
                    <a:pt x="77" y="253"/>
                  </a:lnTo>
                  <a:lnTo>
                    <a:pt x="90" y="233"/>
                  </a:lnTo>
                  <a:lnTo>
                    <a:pt x="103" y="213"/>
                  </a:lnTo>
                  <a:lnTo>
                    <a:pt x="117" y="194"/>
                  </a:lnTo>
                  <a:lnTo>
                    <a:pt x="132" y="176"/>
                  </a:lnTo>
                  <a:lnTo>
                    <a:pt x="147" y="158"/>
                  </a:lnTo>
                  <a:lnTo>
                    <a:pt x="164" y="141"/>
                  </a:lnTo>
                  <a:lnTo>
                    <a:pt x="181" y="125"/>
                  </a:lnTo>
                  <a:lnTo>
                    <a:pt x="198" y="110"/>
                  </a:lnTo>
                  <a:lnTo>
                    <a:pt x="217" y="96"/>
                  </a:lnTo>
                  <a:lnTo>
                    <a:pt x="235" y="82"/>
                  </a:lnTo>
                  <a:lnTo>
                    <a:pt x="255" y="70"/>
                  </a:lnTo>
                  <a:lnTo>
                    <a:pt x="275" y="58"/>
                  </a:lnTo>
                  <a:lnTo>
                    <a:pt x="295" y="47"/>
                  </a:lnTo>
                  <a:lnTo>
                    <a:pt x="316" y="38"/>
                  </a:lnTo>
                  <a:lnTo>
                    <a:pt x="338" y="29"/>
                  </a:lnTo>
                  <a:lnTo>
                    <a:pt x="360" y="22"/>
                  </a:lnTo>
                  <a:lnTo>
                    <a:pt x="382" y="15"/>
                  </a:lnTo>
                  <a:lnTo>
                    <a:pt x="394" y="12"/>
                  </a:lnTo>
                  <a:lnTo>
                    <a:pt x="405" y="10"/>
                  </a:lnTo>
                  <a:lnTo>
                    <a:pt x="416" y="7"/>
                  </a:lnTo>
                  <a:lnTo>
                    <a:pt x="428" y="6"/>
                  </a:lnTo>
                  <a:lnTo>
                    <a:pt x="440" y="4"/>
                  </a:lnTo>
                  <a:lnTo>
                    <a:pt x="452" y="2"/>
                  </a:lnTo>
                  <a:lnTo>
                    <a:pt x="463" y="1"/>
                  </a:lnTo>
                  <a:lnTo>
                    <a:pt x="475" y="1"/>
                  </a:lnTo>
                  <a:lnTo>
                    <a:pt x="487" y="0"/>
                  </a:lnTo>
                  <a:lnTo>
                    <a:pt x="499" y="0"/>
                  </a:lnTo>
                  <a:lnTo>
                    <a:pt x="512" y="0"/>
                  </a:lnTo>
                  <a:lnTo>
                    <a:pt x="524" y="1"/>
                  </a:lnTo>
                  <a:lnTo>
                    <a:pt x="535" y="1"/>
                  </a:lnTo>
                  <a:lnTo>
                    <a:pt x="547" y="2"/>
                  </a:lnTo>
                  <a:lnTo>
                    <a:pt x="559" y="4"/>
                  </a:lnTo>
                  <a:lnTo>
                    <a:pt x="571" y="6"/>
                  </a:lnTo>
                  <a:lnTo>
                    <a:pt x="582" y="7"/>
                  </a:lnTo>
                  <a:lnTo>
                    <a:pt x="594" y="10"/>
                  </a:lnTo>
                  <a:lnTo>
                    <a:pt x="605" y="12"/>
                  </a:lnTo>
                  <a:lnTo>
                    <a:pt x="616" y="15"/>
                  </a:lnTo>
                  <a:lnTo>
                    <a:pt x="639" y="22"/>
                  </a:lnTo>
                  <a:lnTo>
                    <a:pt x="661" y="29"/>
                  </a:lnTo>
                  <a:lnTo>
                    <a:pt x="682" y="38"/>
                  </a:lnTo>
                  <a:lnTo>
                    <a:pt x="703" y="47"/>
                  </a:lnTo>
                  <a:lnTo>
                    <a:pt x="723" y="58"/>
                  </a:lnTo>
                  <a:lnTo>
                    <a:pt x="743" y="70"/>
                  </a:lnTo>
                  <a:lnTo>
                    <a:pt x="762" y="82"/>
                  </a:lnTo>
                  <a:lnTo>
                    <a:pt x="781" y="96"/>
                  </a:lnTo>
                  <a:lnTo>
                    <a:pt x="799" y="110"/>
                  </a:lnTo>
                  <a:lnTo>
                    <a:pt x="817" y="125"/>
                  </a:lnTo>
                  <a:lnTo>
                    <a:pt x="834" y="141"/>
                  </a:lnTo>
                  <a:lnTo>
                    <a:pt x="850" y="158"/>
                  </a:lnTo>
                  <a:lnTo>
                    <a:pt x="865" y="175"/>
                  </a:lnTo>
                  <a:lnTo>
                    <a:pt x="880" y="194"/>
                  </a:lnTo>
                  <a:lnTo>
                    <a:pt x="894" y="213"/>
                  </a:lnTo>
                  <a:lnTo>
                    <a:pt x="907" y="233"/>
                  </a:lnTo>
                  <a:lnTo>
                    <a:pt x="920" y="253"/>
                  </a:lnTo>
                  <a:lnTo>
                    <a:pt x="931" y="274"/>
                  </a:lnTo>
                  <a:lnTo>
                    <a:pt x="942" y="296"/>
                  </a:lnTo>
                  <a:lnTo>
                    <a:pt x="952" y="318"/>
                  </a:lnTo>
                  <a:lnTo>
                    <a:pt x="961" y="341"/>
                  </a:lnTo>
                  <a:lnTo>
                    <a:pt x="969" y="364"/>
                  </a:lnTo>
                  <a:lnTo>
                    <a:pt x="976" y="388"/>
                  </a:lnTo>
                  <a:lnTo>
                    <a:pt x="982" y="412"/>
                  </a:lnTo>
                  <a:lnTo>
                    <a:pt x="987" y="437"/>
                  </a:lnTo>
                  <a:lnTo>
                    <a:pt x="991" y="462"/>
                  </a:lnTo>
                  <a:lnTo>
                    <a:pt x="994" y="487"/>
                  </a:lnTo>
                  <a:lnTo>
                    <a:pt x="1093" y="487"/>
                  </a:lnTo>
                  <a:lnTo>
                    <a:pt x="788" y="649"/>
                  </a:lnTo>
                  <a:lnTo>
                    <a:pt x="497" y="487"/>
                  </a:lnTo>
                  <a:lnTo>
                    <a:pt x="599" y="487"/>
                  </a:lnTo>
                  <a:close/>
                </a:path>
              </a:pathLst>
            </a:custGeom>
            <a:solidFill>
              <a:schemeClr val="accent1"/>
            </a:solidFill>
            <a:ln w="12700">
              <a:solidFill>
                <a:schemeClr val="tx1"/>
              </a:solidFill>
              <a:miter lim="800000"/>
              <a:headEnd/>
              <a:tailEnd/>
            </a:ln>
          </p:spPr>
          <p:txBody>
            <a:bodyPr/>
            <a:lstStyle/>
            <a:p>
              <a:endParaRPr lang="de-DE" sz="1350"/>
            </a:p>
          </p:txBody>
        </p:sp>
        <p:sp>
          <p:nvSpPr>
            <p:cNvPr id="8" name="Freeform 7"/>
            <p:cNvSpPr>
              <a:spLocks/>
            </p:cNvSpPr>
            <p:nvPr/>
          </p:nvSpPr>
          <p:spPr bwMode="auto">
            <a:xfrm rot="4571901">
              <a:off x="2605821" y="3445656"/>
              <a:ext cx="3578506" cy="1909554"/>
            </a:xfrm>
            <a:custGeom>
              <a:avLst/>
              <a:gdLst/>
              <a:ahLst/>
              <a:cxnLst>
                <a:cxn ang="0">
                  <a:pos x="499" y="188"/>
                </a:cxn>
                <a:cxn ang="0">
                  <a:pos x="512" y="226"/>
                </a:cxn>
                <a:cxn ang="0">
                  <a:pos x="529" y="262"/>
                </a:cxn>
                <a:cxn ang="0">
                  <a:pos x="551" y="295"/>
                </a:cxn>
                <a:cxn ang="0">
                  <a:pos x="577" y="324"/>
                </a:cxn>
                <a:cxn ang="0">
                  <a:pos x="606" y="350"/>
                </a:cxn>
                <a:cxn ang="0">
                  <a:pos x="639" y="373"/>
                </a:cxn>
                <a:cxn ang="0">
                  <a:pos x="674" y="391"/>
                </a:cxn>
                <a:cxn ang="0">
                  <a:pos x="712" y="404"/>
                </a:cxn>
                <a:cxn ang="0">
                  <a:pos x="751" y="412"/>
                </a:cxn>
                <a:cxn ang="0">
                  <a:pos x="793" y="415"/>
                </a:cxn>
                <a:cxn ang="0">
                  <a:pos x="837" y="412"/>
                </a:cxn>
                <a:cxn ang="0">
                  <a:pos x="879" y="402"/>
                </a:cxn>
                <a:cxn ang="0">
                  <a:pos x="919" y="387"/>
                </a:cxn>
                <a:cxn ang="0">
                  <a:pos x="955" y="367"/>
                </a:cxn>
                <a:cxn ang="0">
                  <a:pos x="989" y="342"/>
                </a:cxn>
                <a:cxn ang="0">
                  <a:pos x="1018" y="313"/>
                </a:cxn>
                <a:cxn ang="0">
                  <a:pos x="1044" y="280"/>
                </a:cxn>
                <a:cxn ang="0">
                  <a:pos x="1064" y="244"/>
                </a:cxn>
                <a:cxn ang="0">
                  <a:pos x="1080" y="204"/>
                </a:cxn>
                <a:cxn ang="0">
                  <a:pos x="1090" y="162"/>
                </a:cxn>
                <a:cxn ang="0">
                  <a:pos x="1090" y="161"/>
                </a:cxn>
                <a:cxn ang="0">
                  <a:pos x="1078" y="236"/>
                </a:cxn>
                <a:cxn ang="0">
                  <a:pos x="1057" y="308"/>
                </a:cxn>
                <a:cxn ang="0">
                  <a:pos x="1027" y="374"/>
                </a:cxn>
                <a:cxn ang="0">
                  <a:pos x="990" y="436"/>
                </a:cxn>
                <a:cxn ang="0">
                  <a:pos x="945" y="491"/>
                </a:cxn>
                <a:cxn ang="0">
                  <a:pos x="894" y="539"/>
                </a:cxn>
                <a:cxn ang="0">
                  <a:pos x="838" y="579"/>
                </a:cxn>
                <a:cxn ang="0">
                  <a:pos x="776" y="611"/>
                </a:cxn>
                <a:cxn ang="0">
                  <a:pos x="711" y="634"/>
                </a:cxn>
                <a:cxn ang="0">
                  <a:pos x="676" y="642"/>
                </a:cxn>
                <a:cxn ang="0">
                  <a:pos x="641" y="647"/>
                </a:cxn>
                <a:cxn ang="0">
                  <a:pos x="605" y="649"/>
                </a:cxn>
                <a:cxn ang="0">
                  <a:pos x="569" y="648"/>
                </a:cxn>
                <a:cxn ang="0">
                  <a:pos x="534" y="645"/>
                </a:cxn>
                <a:cxn ang="0">
                  <a:pos x="499" y="639"/>
                </a:cxn>
                <a:cxn ang="0">
                  <a:pos x="454" y="627"/>
                </a:cxn>
                <a:cxn ang="0">
                  <a:pos x="390" y="602"/>
                </a:cxn>
                <a:cxn ang="0">
                  <a:pos x="330" y="567"/>
                </a:cxn>
                <a:cxn ang="0">
                  <a:pos x="276" y="524"/>
                </a:cxn>
                <a:cxn ang="0">
                  <a:pos x="227" y="474"/>
                </a:cxn>
                <a:cxn ang="0">
                  <a:pos x="186" y="416"/>
                </a:cxn>
                <a:cxn ang="0">
                  <a:pos x="151" y="353"/>
                </a:cxn>
                <a:cxn ang="0">
                  <a:pos x="124" y="285"/>
                </a:cxn>
                <a:cxn ang="0">
                  <a:pos x="106" y="212"/>
                </a:cxn>
                <a:cxn ang="0">
                  <a:pos x="0" y="162"/>
                </a:cxn>
                <a:cxn ang="0">
                  <a:pos x="494" y="162"/>
                </a:cxn>
              </a:cxnLst>
              <a:rect l="0" t="0" r="r" b="b"/>
              <a:pathLst>
                <a:path w="1093" h="649">
                  <a:moveTo>
                    <a:pt x="494" y="162"/>
                  </a:moveTo>
                  <a:lnTo>
                    <a:pt x="496" y="175"/>
                  </a:lnTo>
                  <a:lnTo>
                    <a:pt x="499" y="188"/>
                  </a:lnTo>
                  <a:lnTo>
                    <a:pt x="503" y="201"/>
                  </a:lnTo>
                  <a:lnTo>
                    <a:pt x="507" y="214"/>
                  </a:lnTo>
                  <a:lnTo>
                    <a:pt x="512" y="226"/>
                  </a:lnTo>
                  <a:lnTo>
                    <a:pt x="517" y="238"/>
                  </a:lnTo>
                  <a:lnTo>
                    <a:pt x="523" y="250"/>
                  </a:lnTo>
                  <a:lnTo>
                    <a:pt x="529" y="262"/>
                  </a:lnTo>
                  <a:lnTo>
                    <a:pt x="536" y="273"/>
                  </a:lnTo>
                  <a:lnTo>
                    <a:pt x="543" y="284"/>
                  </a:lnTo>
                  <a:lnTo>
                    <a:pt x="551" y="295"/>
                  </a:lnTo>
                  <a:lnTo>
                    <a:pt x="559" y="305"/>
                  </a:lnTo>
                  <a:lnTo>
                    <a:pt x="568" y="315"/>
                  </a:lnTo>
                  <a:lnTo>
                    <a:pt x="577" y="324"/>
                  </a:lnTo>
                  <a:lnTo>
                    <a:pt x="586" y="333"/>
                  </a:lnTo>
                  <a:lnTo>
                    <a:pt x="596" y="342"/>
                  </a:lnTo>
                  <a:lnTo>
                    <a:pt x="606" y="350"/>
                  </a:lnTo>
                  <a:lnTo>
                    <a:pt x="617" y="358"/>
                  </a:lnTo>
                  <a:lnTo>
                    <a:pt x="627" y="366"/>
                  </a:lnTo>
                  <a:lnTo>
                    <a:pt x="639" y="373"/>
                  </a:lnTo>
                  <a:lnTo>
                    <a:pt x="650" y="379"/>
                  </a:lnTo>
                  <a:lnTo>
                    <a:pt x="662" y="385"/>
                  </a:lnTo>
                  <a:lnTo>
                    <a:pt x="674" y="391"/>
                  </a:lnTo>
                  <a:lnTo>
                    <a:pt x="686" y="396"/>
                  </a:lnTo>
                  <a:lnTo>
                    <a:pt x="699" y="400"/>
                  </a:lnTo>
                  <a:lnTo>
                    <a:pt x="712" y="404"/>
                  </a:lnTo>
                  <a:lnTo>
                    <a:pt x="725" y="407"/>
                  </a:lnTo>
                  <a:lnTo>
                    <a:pt x="738" y="410"/>
                  </a:lnTo>
                  <a:lnTo>
                    <a:pt x="751" y="412"/>
                  </a:lnTo>
                  <a:lnTo>
                    <a:pt x="765" y="414"/>
                  </a:lnTo>
                  <a:lnTo>
                    <a:pt x="779" y="415"/>
                  </a:lnTo>
                  <a:lnTo>
                    <a:pt x="793" y="415"/>
                  </a:lnTo>
                  <a:lnTo>
                    <a:pt x="808" y="415"/>
                  </a:lnTo>
                  <a:lnTo>
                    <a:pt x="822" y="414"/>
                  </a:lnTo>
                  <a:lnTo>
                    <a:pt x="837" y="412"/>
                  </a:lnTo>
                  <a:lnTo>
                    <a:pt x="851" y="409"/>
                  </a:lnTo>
                  <a:lnTo>
                    <a:pt x="865" y="406"/>
                  </a:lnTo>
                  <a:lnTo>
                    <a:pt x="879" y="402"/>
                  </a:lnTo>
                  <a:lnTo>
                    <a:pt x="892" y="398"/>
                  </a:lnTo>
                  <a:lnTo>
                    <a:pt x="906" y="393"/>
                  </a:lnTo>
                  <a:lnTo>
                    <a:pt x="919" y="387"/>
                  </a:lnTo>
                  <a:lnTo>
                    <a:pt x="931" y="381"/>
                  </a:lnTo>
                  <a:lnTo>
                    <a:pt x="943" y="375"/>
                  </a:lnTo>
                  <a:lnTo>
                    <a:pt x="955" y="367"/>
                  </a:lnTo>
                  <a:lnTo>
                    <a:pt x="967" y="359"/>
                  </a:lnTo>
                  <a:lnTo>
                    <a:pt x="978" y="351"/>
                  </a:lnTo>
                  <a:lnTo>
                    <a:pt x="989" y="342"/>
                  </a:lnTo>
                  <a:lnTo>
                    <a:pt x="999" y="333"/>
                  </a:lnTo>
                  <a:lnTo>
                    <a:pt x="1009" y="323"/>
                  </a:lnTo>
                  <a:lnTo>
                    <a:pt x="1018" y="313"/>
                  </a:lnTo>
                  <a:lnTo>
                    <a:pt x="1027" y="303"/>
                  </a:lnTo>
                  <a:lnTo>
                    <a:pt x="1036" y="291"/>
                  </a:lnTo>
                  <a:lnTo>
                    <a:pt x="1044" y="280"/>
                  </a:lnTo>
                  <a:lnTo>
                    <a:pt x="1051" y="268"/>
                  </a:lnTo>
                  <a:lnTo>
                    <a:pt x="1058" y="256"/>
                  </a:lnTo>
                  <a:lnTo>
                    <a:pt x="1064" y="244"/>
                  </a:lnTo>
                  <a:lnTo>
                    <a:pt x="1070" y="231"/>
                  </a:lnTo>
                  <a:lnTo>
                    <a:pt x="1075" y="218"/>
                  </a:lnTo>
                  <a:lnTo>
                    <a:pt x="1080" y="204"/>
                  </a:lnTo>
                  <a:lnTo>
                    <a:pt x="1084" y="190"/>
                  </a:lnTo>
                  <a:lnTo>
                    <a:pt x="1087" y="177"/>
                  </a:lnTo>
                  <a:lnTo>
                    <a:pt x="1090" y="162"/>
                  </a:lnTo>
                  <a:lnTo>
                    <a:pt x="1092" y="148"/>
                  </a:lnTo>
                  <a:lnTo>
                    <a:pt x="1093" y="133"/>
                  </a:lnTo>
                  <a:lnTo>
                    <a:pt x="1090" y="161"/>
                  </a:lnTo>
                  <a:lnTo>
                    <a:pt x="1087" y="186"/>
                  </a:lnTo>
                  <a:lnTo>
                    <a:pt x="1083" y="211"/>
                  </a:lnTo>
                  <a:lnTo>
                    <a:pt x="1078" y="236"/>
                  </a:lnTo>
                  <a:lnTo>
                    <a:pt x="1072" y="261"/>
                  </a:lnTo>
                  <a:lnTo>
                    <a:pt x="1065" y="284"/>
                  </a:lnTo>
                  <a:lnTo>
                    <a:pt x="1057" y="308"/>
                  </a:lnTo>
                  <a:lnTo>
                    <a:pt x="1048" y="330"/>
                  </a:lnTo>
                  <a:lnTo>
                    <a:pt x="1038" y="353"/>
                  </a:lnTo>
                  <a:lnTo>
                    <a:pt x="1027" y="374"/>
                  </a:lnTo>
                  <a:lnTo>
                    <a:pt x="1016" y="396"/>
                  </a:lnTo>
                  <a:lnTo>
                    <a:pt x="1003" y="416"/>
                  </a:lnTo>
                  <a:lnTo>
                    <a:pt x="990" y="436"/>
                  </a:lnTo>
                  <a:lnTo>
                    <a:pt x="976" y="455"/>
                  </a:lnTo>
                  <a:lnTo>
                    <a:pt x="961" y="473"/>
                  </a:lnTo>
                  <a:lnTo>
                    <a:pt x="945" y="491"/>
                  </a:lnTo>
                  <a:lnTo>
                    <a:pt x="929" y="508"/>
                  </a:lnTo>
                  <a:lnTo>
                    <a:pt x="912" y="524"/>
                  </a:lnTo>
                  <a:lnTo>
                    <a:pt x="894" y="539"/>
                  </a:lnTo>
                  <a:lnTo>
                    <a:pt x="876" y="553"/>
                  </a:lnTo>
                  <a:lnTo>
                    <a:pt x="857" y="567"/>
                  </a:lnTo>
                  <a:lnTo>
                    <a:pt x="838" y="579"/>
                  </a:lnTo>
                  <a:lnTo>
                    <a:pt x="818" y="591"/>
                  </a:lnTo>
                  <a:lnTo>
                    <a:pt x="797" y="602"/>
                  </a:lnTo>
                  <a:lnTo>
                    <a:pt x="776" y="611"/>
                  </a:lnTo>
                  <a:lnTo>
                    <a:pt x="755" y="620"/>
                  </a:lnTo>
                  <a:lnTo>
                    <a:pt x="733" y="627"/>
                  </a:lnTo>
                  <a:lnTo>
                    <a:pt x="711" y="634"/>
                  </a:lnTo>
                  <a:lnTo>
                    <a:pt x="699" y="637"/>
                  </a:lnTo>
                  <a:lnTo>
                    <a:pt x="688" y="639"/>
                  </a:lnTo>
                  <a:lnTo>
                    <a:pt x="676" y="642"/>
                  </a:lnTo>
                  <a:lnTo>
                    <a:pt x="665" y="644"/>
                  </a:lnTo>
                  <a:lnTo>
                    <a:pt x="653" y="645"/>
                  </a:lnTo>
                  <a:lnTo>
                    <a:pt x="641" y="647"/>
                  </a:lnTo>
                  <a:lnTo>
                    <a:pt x="629" y="648"/>
                  </a:lnTo>
                  <a:lnTo>
                    <a:pt x="617" y="648"/>
                  </a:lnTo>
                  <a:lnTo>
                    <a:pt x="605" y="649"/>
                  </a:lnTo>
                  <a:lnTo>
                    <a:pt x="593" y="649"/>
                  </a:lnTo>
                  <a:lnTo>
                    <a:pt x="581" y="649"/>
                  </a:lnTo>
                  <a:lnTo>
                    <a:pt x="569" y="648"/>
                  </a:lnTo>
                  <a:lnTo>
                    <a:pt x="557" y="648"/>
                  </a:lnTo>
                  <a:lnTo>
                    <a:pt x="545" y="647"/>
                  </a:lnTo>
                  <a:lnTo>
                    <a:pt x="534" y="645"/>
                  </a:lnTo>
                  <a:lnTo>
                    <a:pt x="522" y="644"/>
                  </a:lnTo>
                  <a:lnTo>
                    <a:pt x="510" y="642"/>
                  </a:lnTo>
                  <a:lnTo>
                    <a:pt x="499" y="639"/>
                  </a:lnTo>
                  <a:lnTo>
                    <a:pt x="488" y="637"/>
                  </a:lnTo>
                  <a:lnTo>
                    <a:pt x="476" y="634"/>
                  </a:lnTo>
                  <a:lnTo>
                    <a:pt x="454" y="627"/>
                  </a:lnTo>
                  <a:lnTo>
                    <a:pt x="432" y="620"/>
                  </a:lnTo>
                  <a:lnTo>
                    <a:pt x="411" y="611"/>
                  </a:lnTo>
                  <a:lnTo>
                    <a:pt x="390" y="602"/>
                  </a:lnTo>
                  <a:lnTo>
                    <a:pt x="370" y="591"/>
                  </a:lnTo>
                  <a:lnTo>
                    <a:pt x="350" y="580"/>
                  </a:lnTo>
                  <a:lnTo>
                    <a:pt x="330" y="567"/>
                  </a:lnTo>
                  <a:lnTo>
                    <a:pt x="312" y="554"/>
                  </a:lnTo>
                  <a:lnTo>
                    <a:pt x="293" y="539"/>
                  </a:lnTo>
                  <a:lnTo>
                    <a:pt x="276" y="524"/>
                  </a:lnTo>
                  <a:lnTo>
                    <a:pt x="259" y="508"/>
                  </a:lnTo>
                  <a:lnTo>
                    <a:pt x="243" y="491"/>
                  </a:lnTo>
                  <a:lnTo>
                    <a:pt x="227" y="474"/>
                  </a:lnTo>
                  <a:lnTo>
                    <a:pt x="213" y="455"/>
                  </a:lnTo>
                  <a:lnTo>
                    <a:pt x="199" y="436"/>
                  </a:lnTo>
                  <a:lnTo>
                    <a:pt x="186" y="416"/>
                  </a:lnTo>
                  <a:lnTo>
                    <a:pt x="173" y="396"/>
                  </a:lnTo>
                  <a:lnTo>
                    <a:pt x="162" y="375"/>
                  </a:lnTo>
                  <a:lnTo>
                    <a:pt x="151" y="353"/>
                  </a:lnTo>
                  <a:lnTo>
                    <a:pt x="141" y="331"/>
                  </a:lnTo>
                  <a:lnTo>
                    <a:pt x="132" y="308"/>
                  </a:lnTo>
                  <a:lnTo>
                    <a:pt x="124" y="285"/>
                  </a:lnTo>
                  <a:lnTo>
                    <a:pt x="117" y="261"/>
                  </a:lnTo>
                  <a:lnTo>
                    <a:pt x="111" y="237"/>
                  </a:lnTo>
                  <a:lnTo>
                    <a:pt x="106" y="212"/>
                  </a:lnTo>
                  <a:lnTo>
                    <a:pt x="102" y="187"/>
                  </a:lnTo>
                  <a:lnTo>
                    <a:pt x="99" y="162"/>
                  </a:lnTo>
                  <a:lnTo>
                    <a:pt x="0" y="162"/>
                  </a:lnTo>
                  <a:lnTo>
                    <a:pt x="305" y="0"/>
                  </a:lnTo>
                  <a:lnTo>
                    <a:pt x="596" y="162"/>
                  </a:lnTo>
                  <a:lnTo>
                    <a:pt x="494" y="162"/>
                  </a:lnTo>
                  <a:close/>
                </a:path>
              </a:pathLst>
            </a:custGeom>
            <a:solidFill>
              <a:schemeClr val="bg1"/>
            </a:solidFill>
            <a:ln w="12700">
              <a:solidFill>
                <a:srgbClr val="000000"/>
              </a:solidFill>
              <a:miter lim="800000"/>
              <a:headEnd/>
              <a:tailEnd/>
            </a:ln>
          </p:spPr>
          <p:txBody>
            <a:bodyPr/>
            <a:lstStyle/>
            <a:p>
              <a:endParaRPr lang="de-DE" sz="1350"/>
            </a:p>
          </p:txBody>
        </p:sp>
        <p:sp>
          <p:nvSpPr>
            <p:cNvPr id="9" name="Oval 11">
              <a:extLst>
                <a:ext uri="{FF2B5EF4-FFF2-40B4-BE49-F238E27FC236}">
                  <a16:creationId xmlns:a16="http://schemas.microsoft.com/office/drawing/2014/main" id="{387F25E9-73C3-40E6-9A9D-754A8F1638E6}"/>
                </a:ext>
              </a:extLst>
            </p:cNvPr>
            <p:cNvSpPr/>
            <p:nvPr/>
          </p:nvSpPr>
          <p:spPr bwMode="auto">
            <a:xfrm>
              <a:off x="5069675" y="3792380"/>
              <a:ext cx="1509383" cy="1509382"/>
            </a:xfrm>
            <a:prstGeom prst="ellipse">
              <a:avLst/>
            </a:prstGeom>
            <a:solidFill>
              <a:schemeClr val="accent1"/>
            </a:solidFill>
            <a:ln w="127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81000" tIns="0" rIns="81000" bIns="0" numCol="1" rtlCol="0" anchor="ctr" anchorCtr="0" compatLnSpc="1">
              <a:prstTxWarp prst="textNoShape">
                <a:avLst/>
              </a:prstTxWarp>
            </a:bodyPr>
            <a:lstStyle/>
            <a:p>
              <a:pPr algn="ctr" defTabSz="685800" fontAlgn="base" hangingPunct="1">
                <a:spcBef>
                  <a:spcPct val="50000"/>
                </a:spcBef>
                <a:spcAft>
                  <a:spcPct val="0"/>
                </a:spcAft>
              </a:pPr>
              <a:endParaRPr lang="sv-SE" sz="75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algn="ctr" defTabSz="685800" fontAlgn="base" hangingPunct="1">
                <a:spcBef>
                  <a:spcPct val="50000"/>
                </a:spcBef>
                <a:spcAft>
                  <a:spcPct val="0"/>
                </a:spcAft>
              </a:pPr>
              <a:r>
                <a:rPr lang="sv-SE" sz="75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Framtidens </a:t>
              </a:r>
              <a:r>
                <a:rPr lang="sv-SE" sz="750" b="1" dirty="0" smtClean="0">
                  <a:solidFill>
                    <a:schemeClr val="bg1"/>
                  </a:solidFill>
                  <a:ea typeface="Verdana" panose="020B0604030504040204" pitchFamily="34" charset="0"/>
                  <a:cs typeface="Verdana" panose="020B0604030504040204" pitchFamily="34" charset="0"/>
                </a:rPr>
                <a:t>vårdinformationsmiljö</a:t>
              </a:r>
              <a:endParaRPr lang="sv-SE" sz="75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10" name="Rectangle 30">
              <a:extLst>
                <a:ext uri="{FF2B5EF4-FFF2-40B4-BE49-F238E27FC236}">
                  <a16:creationId xmlns:a16="http://schemas.microsoft.com/office/drawing/2014/main" id="{8D5892A1-1872-4649-80C3-ACDE1D0F4B95}"/>
                </a:ext>
              </a:extLst>
            </p:cNvPr>
            <p:cNvSpPr/>
            <p:nvPr/>
          </p:nvSpPr>
          <p:spPr bwMode="auto">
            <a:xfrm>
              <a:off x="3923089" y="3338839"/>
              <a:ext cx="1040420" cy="495207"/>
            </a:xfrm>
            <a:prstGeom prst="rect">
              <a:avLst/>
            </a:prstGeom>
            <a:noFill/>
            <a:ln w="12700" cap="flat" cmpd="sng" algn="ctr">
              <a:noFill/>
              <a:prstDash val="solid"/>
              <a:round/>
              <a:headEnd type="none" w="med" len="med"/>
              <a:tailEnd type="none" w="med" len="med"/>
            </a:ln>
            <a:effectLst/>
          </p:spPr>
          <p:txBody>
            <a:bodyPr vert="horz" wrap="square" lIns="81000" tIns="0" rIns="81000" bIns="0" numCol="1" rtlCol="0" anchor="ctr" anchorCtr="0" compatLnSpc="1">
              <a:prstTxWarp prst="textNoShape">
                <a:avLst/>
              </a:prstTxWarp>
            </a:bodyPr>
            <a:lstStyle/>
            <a:p>
              <a:pPr algn="ctr" defTabSz="685800" fontAlgn="base" hangingPunct="1">
                <a:spcBef>
                  <a:spcPct val="50000"/>
                </a:spcBef>
                <a:spcAft>
                  <a:spcPct val="0"/>
                </a:spcAft>
              </a:pPr>
              <a:r>
                <a:rPr lang="sv-SE" sz="900" b="1" dirty="0">
                  <a:solidFill>
                    <a:sysClr val="windowText" lastClr="000000"/>
                  </a:solidFill>
                  <a:latin typeface="Verdana" panose="020B0604030504040204" pitchFamily="34" charset="0"/>
                  <a:ea typeface="Verdana" panose="020B0604030504040204" pitchFamily="34" charset="0"/>
                  <a:cs typeface="Verdana" panose="020B0604030504040204" pitchFamily="34" charset="0"/>
                </a:rPr>
                <a:t>Behov och krav på framtida arbetssätt, informatik och teknik</a:t>
              </a:r>
              <a:endParaRPr lang="en-GB" sz="900" b="1" dirty="0">
                <a:solidFill>
                  <a:sysClr val="windowText" lastClr="000000"/>
                </a:solidFill>
                <a:latin typeface="Verdana" panose="020B0604030504040204" pitchFamily="34" charset="0"/>
                <a:ea typeface="Verdana" panose="020B0604030504040204" pitchFamily="34" charset="0"/>
                <a:cs typeface="Verdana" panose="020B0604030504040204" pitchFamily="34" charset="0"/>
              </a:endParaRPr>
            </a:p>
          </p:txBody>
        </p:sp>
        <p:sp>
          <p:nvSpPr>
            <p:cNvPr id="11" name="Rectangle 30">
              <a:extLst>
                <a:ext uri="{FF2B5EF4-FFF2-40B4-BE49-F238E27FC236}">
                  <a16:creationId xmlns:a16="http://schemas.microsoft.com/office/drawing/2014/main" id="{8D5892A1-1872-4649-80C3-ACDE1D0F4B95}"/>
                </a:ext>
              </a:extLst>
            </p:cNvPr>
            <p:cNvSpPr/>
            <p:nvPr/>
          </p:nvSpPr>
          <p:spPr bwMode="auto">
            <a:xfrm>
              <a:off x="6772656" y="4857532"/>
              <a:ext cx="1297128" cy="782426"/>
            </a:xfrm>
            <a:prstGeom prst="rect">
              <a:avLst/>
            </a:prstGeom>
            <a:noFill/>
            <a:ln w="3175" cap="flat" cmpd="sng" algn="ctr">
              <a:noFill/>
              <a:prstDash val="solid"/>
              <a:round/>
              <a:headEnd type="none" w="med" len="med"/>
              <a:tailEnd type="none" w="med" len="med"/>
            </a:ln>
            <a:effectLst/>
          </p:spPr>
          <p:txBody>
            <a:bodyPr vert="horz" wrap="square" lIns="81000" tIns="0" rIns="81000" bIns="0" numCol="1" rtlCol="0" anchor="ctr" anchorCtr="0" compatLnSpc="1">
              <a:prstTxWarp prst="textNoShape">
                <a:avLst/>
              </a:prstTxWarp>
            </a:bodyPr>
            <a:lstStyle/>
            <a:p>
              <a:pPr algn="ctr" defTabSz="685800" fontAlgn="base" hangingPunct="1">
                <a:spcBef>
                  <a:spcPct val="50000"/>
                </a:spcBef>
                <a:spcAft>
                  <a:spcPct val="0"/>
                </a:spcAft>
              </a:pPr>
              <a:endParaRPr lang="sv-SE" sz="750"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algn="ctr" defTabSz="685800" fontAlgn="base" hangingPunct="1">
                <a:spcBef>
                  <a:spcPct val="50000"/>
                </a:spcBef>
                <a:spcAft>
                  <a:spcPct val="0"/>
                </a:spcAft>
              </a:pPr>
              <a:r>
                <a:rPr lang="sv-SE" sz="900" b="1" dirty="0">
                  <a:solidFill>
                    <a:schemeClr val="bg1"/>
                  </a:solidFill>
                  <a:latin typeface="Verdana" panose="020B0604030504040204" pitchFamily="34" charset="0"/>
                  <a:ea typeface="Verdana" panose="020B0604030504040204" pitchFamily="34" charset="0"/>
                  <a:cs typeface="Verdana" panose="020B0604030504040204" pitchFamily="34" charset="0"/>
                </a:rPr>
                <a:t>Gemensamma arbetssätt, teknik och informatik införs</a:t>
              </a:r>
              <a:endParaRPr lang="en-GB" sz="90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12" name="Plus 11"/>
            <p:cNvSpPr/>
            <p:nvPr/>
          </p:nvSpPr>
          <p:spPr bwMode="auto">
            <a:xfrm>
              <a:off x="5450222" y="3790607"/>
              <a:ext cx="722020" cy="666072"/>
            </a:xfrm>
            <a:prstGeom prst="mathPlus">
              <a:avLst/>
            </a:prstGeom>
            <a:solidFill>
              <a:schemeClr val="bg1"/>
            </a:solidFill>
            <a:ln w="12700" cap="flat" cmpd="sng" algn="ctr">
              <a:noFill/>
              <a:prstDash val="solid"/>
              <a:round/>
              <a:headEnd type="none" w="med" len="med"/>
              <a:tailEnd type="none" w="med" len="med"/>
            </a:ln>
            <a:effectLst/>
          </p:spPr>
          <p:txBody>
            <a:bodyPr vert="horz" wrap="square" lIns="81000" tIns="0" rIns="81000" bIns="0" numCol="1" rtlCol="0" anchor="ctr" anchorCtr="0" compatLnSpc="1">
              <a:prstTxWarp prst="textNoShape">
                <a:avLst/>
              </a:prstTxWarp>
            </a:bodyPr>
            <a:lstStyle/>
            <a:p>
              <a:pPr algn="ctr" defTabSz="685800" fontAlgn="base" hangingPunct="1">
                <a:spcBef>
                  <a:spcPct val="50000"/>
                </a:spcBef>
                <a:spcAft>
                  <a:spcPct val="0"/>
                </a:spcAft>
              </a:pPr>
              <a:endParaRPr lang="sv-SE" sz="750" b="1" dirty="0">
                <a:solidFill>
                  <a:sysClr val="windowText" lastClr="000000"/>
                </a:solidFill>
                <a:latin typeface="Arial" panose="020B0604020202020204" pitchFamily="34" charset="0"/>
                <a:cs typeface="Arial" panose="020B0604020202020204" pitchFamily="34" charset="0"/>
              </a:endParaRPr>
            </a:p>
          </p:txBody>
        </p:sp>
      </p:grpSp>
      <p:grpSp>
        <p:nvGrpSpPr>
          <p:cNvPr id="13" name="Grupp 12"/>
          <p:cNvGrpSpPr/>
          <p:nvPr/>
        </p:nvGrpSpPr>
        <p:grpSpPr>
          <a:xfrm>
            <a:off x="777241" y="4880759"/>
            <a:ext cx="1877018" cy="425170"/>
            <a:chOff x="1369357" y="5299715"/>
            <a:chExt cx="1592711" cy="376300"/>
          </a:xfrm>
        </p:grpSpPr>
        <p:sp>
          <p:nvSpPr>
            <p:cNvPr id="14" name="Rectangle 30">
              <a:extLst>
                <a:ext uri="{FF2B5EF4-FFF2-40B4-BE49-F238E27FC236}">
                  <a16:creationId xmlns:a16="http://schemas.microsoft.com/office/drawing/2014/main" id="{8D5892A1-1872-4649-80C3-ACDE1D0F4B95}"/>
                </a:ext>
              </a:extLst>
            </p:cNvPr>
            <p:cNvSpPr/>
            <p:nvPr/>
          </p:nvSpPr>
          <p:spPr bwMode="auto">
            <a:xfrm>
              <a:off x="1369357" y="5299715"/>
              <a:ext cx="1040420" cy="341249"/>
            </a:xfrm>
            <a:prstGeom prst="rect">
              <a:avLst/>
            </a:prstGeom>
            <a:noFill/>
            <a:ln w="12700" cap="flat" cmpd="sng" algn="ctr">
              <a:solidFill>
                <a:srgbClr val="003468"/>
              </a:solidFill>
              <a:prstDash val="solid"/>
              <a:round/>
              <a:headEnd type="none" w="med" len="med"/>
              <a:tailEnd type="none" w="med" len="med"/>
            </a:ln>
            <a:effectLst/>
          </p:spPr>
          <p:txBody>
            <a:bodyPr vert="horz" wrap="square" lIns="81000" tIns="0" rIns="81000" bIns="0" numCol="1" rtlCol="0" anchor="ctr" anchorCtr="0" compatLnSpc="1">
              <a:prstTxWarp prst="textNoShape">
                <a:avLst/>
              </a:prstTxWarp>
            </a:bodyPr>
            <a:lstStyle/>
            <a:p>
              <a:pPr algn="ctr" defTabSz="685800" fontAlgn="base" hangingPunct="1">
                <a:spcBef>
                  <a:spcPct val="50000"/>
                </a:spcBef>
                <a:spcAft>
                  <a:spcPct val="0"/>
                </a:spcAft>
              </a:pPr>
              <a:r>
                <a:rPr lang="en-GB" sz="800" dirty="0" err="1" smtClean="0">
                  <a:solidFill>
                    <a:sysClr val="windowText" lastClr="000000"/>
                  </a:solidFill>
                  <a:ea typeface="Verdana" panose="020B0604030504040204" pitchFamily="34" charset="0"/>
                  <a:cs typeface="Verdana" panose="020B0604030504040204" pitchFamily="34" charset="0"/>
                </a:rPr>
                <a:t>Referens</a:t>
              </a:r>
              <a:r>
                <a:rPr lang="en-GB" sz="800" dirty="0" smtClean="0">
                  <a:solidFill>
                    <a:sysClr val="windowText" lastClr="000000"/>
                  </a:solidFill>
                  <a:ea typeface="Verdana" panose="020B0604030504040204" pitchFamily="34" charset="0"/>
                  <a:cs typeface="Verdana" panose="020B0604030504040204" pitchFamily="34" charset="0"/>
                </a:rPr>
                <a:t> &amp; </a:t>
              </a:r>
              <a:r>
                <a:rPr lang="en-GB" sz="800" dirty="0" err="1" smtClean="0">
                  <a:solidFill>
                    <a:sysClr val="windowText" lastClr="000000"/>
                  </a:solidFill>
                  <a:ea typeface="Verdana" panose="020B0604030504040204" pitchFamily="34" charset="0"/>
                  <a:cs typeface="Verdana" panose="020B0604030504040204" pitchFamily="34" charset="0"/>
                </a:rPr>
                <a:t>intressentgrupper</a:t>
              </a:r>
              <a:endParaRPr lang="en-GB" sz="750" dirty="0">
                <a:solidFill>
                  <a:sysClr val="windowText" lastClr="000000"/>
                </a:solidFill>
                <a:latin typeface="Verdana" panose="020B0604030504040204" pitchFamily="34" charset="0"/>
                <a:ea typeface="Verdana" panose="020B0604030504040204" pitchFamily="34" charset="0"/>
                <a:cs typeface="Verdana" panose="020B0604030504040204" pitchFamily="34" charset="0"/>
              </a:endParaRPr>
            </a:p>
          </p:txBody>
        </p:sp>
        <p:sp>
          <p:nvSpPr>
            <p:cNvPr id="15" name="Högerpil 14"/>
            <p:cNvSpPr/>
            <p:nvPr/>
          </p:nvSpPr>
          <p:spPr bwMode="auto">
            <a:xfrm>
              <a:off x="2408894" y="5307232"/>
              <a:ext cx="553174" cy="368783"/>
            </a:xfrm>
            <a:prstGeom prst="rightArrow">
              <a:avLst/>
            </a:prstGeom>
            <a:solidFill>
              <a:schemeClr val="bg1"/>
            </a:solidFill>
            <a:ln w="12700" cap="flat" cmpd="sng" algn="ctr">
              <a:solidFill>
                <a:schemeClr val="tx1"/>
              </a:solidFill>
              <a:prstDash val="solid"/>
              <a:round/>
              <a:headEnd type="none" w="med" len="med"/>
              <a:tailEnd type="none" w="med" len="med"/>
            </a:ln>
            <a:effectLst/>
          </p:spPr>
          <p:txBody>
            <a:bodyPr vert="horz" wrap="square" lIns="81000" tIns="0" rIns="81000" bIns="0" numCol="1" rtlCol="0" anchor="ctr" anchorCtr="0" compatLnSpc="1">
              <a:prstTxWarp prst="textNoShape">
                <a:avLst/>
              </a:prstTxWarp>
            </a:bodyPr>
            <a:lstStyle/>
            <a:p>
              <a:pPr algn="ctr" defTabSz="685800" fontAlgn="base" hangingPunct="1">
                <a:spcBef>
                  <a:spcPct val="50000"/>
                </a:spcBef>
                <a:spcAft>
                  <a:spcPct val="0"/>
                </a:spcAft>
              </a:pPr>
              <a:endParaRPr lang="sv-SE" sz="750" b="1" dirty="0">
                <a:solidFill>
                  <a:schemeClr val="bg1"/>
                </a:solidFill>
                <a:latin typeface="Arial" panose="020B0604020202020204" pitchFamily="34" charset="0"/>
                <a:cs typeface="Arial" panose="020B0604020202020204" pitchFamily="34" charset="0"/>
              </a:endParaRPr>
            </a:p>
          </p:txBody>
        </p:sp>
      </p:grpSp>
      <p:grpSp>
        <p:nvGrpSpPr>
          <p:cNvPr id="16" name="Grupp 15"/>
          <p:cNvGrpSpPr/>
          <p:nvPr/>
        </p:nvGrpSpPr>
        <p:grpSpPr>
          <a:xfrm>
            <a:off x="780513" y="4496001"/>
            <a:ext cx="1865642" cy="367661"/>
            <a:chOff x="1357670" y="4788167"/>
            <a:chExt cx="1593594" cy="368783"/>
          </a:xfrm>
        </p:grpSpPr>
        <p:sp>
          <p:nvSpPr>
            <p:cNvPr id="17" name="Rectangle 30">
              <a:extLst>
                <a:ext uri="{FF2B5EF4-FFF2-40B4-BE49-F238E27FC236}">
                  <a16:creationId xmlns:a16="http://schemas.microsoft.com/office/drawing/2014/main" id="{8D5892A1-1872-4649-80C3-ACDE1D0F4B95}"/>
                </a:ext>
              </a:extLst>
            </p:cNvPr>
            <p:cNvSpPr/>
            <p:nvPr/>
          </p:nvSpPr>
          <p:spPr bwMode="auto">
            <a:xfrm>
              <a:off x="1357670" y="4821151"/>
              <a:ext cx="1040419" cy="307937"/>
            </a:xfrm>
            <a:prstGeom prst="rect">
              <a:avLst/>
            </a:prstGeom>
            <a:solidFill>
              <a:srgbClr val="FFFF00"/>
            </a:solidFill>
            <a:ln w="12700" cap="flat" cmpd="sng" algn="ctr">
              <a:solidFill>
                <a:srgbClr val="003468"/>
              </a:solidFill>
              <a:prstDash val="solid"/>
              <a:round/>
              <a:headEnd type="none" w="med" len="med"/>
              <a:tailEnd type="none" w="med" len="med"/>
            </a:ln>
            <a:effectLst/>
          </p:spPr>
          <p:txBody>
            <a:bodyPr vert="horz" wrap="square" lIns="81000" tIns="0" rIns="81000" bIns="0" numCol="1" rtlCol="0" anchor="ctr" anchorCtr="0" compatLnSpc="1">
              <a:prstTxWarp prst="textNoShape">
                <a:avLst/>
              </a:prstTxWarp>
            </a:bodyPr>
            <a:lstStyle/>
            <a:p>
              <a:pPr algn="ctr" defTabSz="685800" fontAlgn="base" hangingPunct="1">
                <a:spcBef>
                  <a:spcPct val="50000"/>
                </a:spcBef>
                <a:spcAft>
                  <a:spcPct val="0"/>
                </a:spcAft>
              </a:pPr>
              <a:r>
                <a:rPr lang="en-GB" sz="800" dirty="0" err="1" smtClean="0">
                  <a:solidFill>
                    <a:sysClr val="windowText" lastClr="000000"/>
                  </a:solidFill>
                  <a:ea typeface="Verdana" panose="020B0604030504040204" pitchFamily="34" charset="0"/>
                  <a:cs typeface="Verdana" panose="020B0604030504040204" pitchFamily="34" charset="0"/>
                </a:rPr>
                <a:t>eH</a:t>
              </a:r>
              <a:r>
                <a:rPr lang="en-GB" sz="800" dirty="0" err="1" smtClean="0">
                  <a:solidFill>
                    <a:sysClr val="windowText" lastClr="000000"/>
                  </a:solidFill>
                  <a:latin typeface="Verdana" panose="020B0604030504040204" pitchFamily="34" charset="0"/>
                  <a:ea typeface="Verdana" panose="020B0604030504040204" pitchFamily="34" charset="0"/>
                  <a:cs typeface="Verdana" panose="020B0604030504040204" pitchFamily="34" charset="0"/>
                </a:rPr>
                <a:t>älsalyftet</a:t>
              </a:r>
              <a:endParaRPr lang="en-GB" sz="800" dirty="0">
                <a:solidFill>
                  <a:sysClr val="windowText" lastClr="000000"/>
                </a:solidFill>
                <a:latin typeface="Verdana" panose="020B0604030504040204" pitchFamily="34" charset="0"/>
                <a:ea typeface="Verdana" panose="020B0604030504040204" pitchFamily="34" charset="0"/>
                <a:cs typeface="Verdana" panose="020B0604030504040204" pitchFamily="34" charset="0"/>
              </a:endParaRPr>
            </a:p>
          </p:txBody>
        </p:sp>
        <p:sp>
          <p:nvSpPr>
            <p:cNvPr id="18" name="Högerpil 17"/>
            <p:cNvSpPr/>
            <p:nvPr/>
          </p:nvSpPr>
          <p:spPr bwMode="auto">
            <a:xfrm>
              <a:off x="2398089" y="4788167"/>
              <a:ext cx="553175" cy="368783"/>
            </a:xfrm>
            <a:prstGeom prst="rightArrow">
              <a:avLst/>
            </a:prstGeom>
            <a:solidFill>
              <a:schemeClr val="bg1"/>
            </a:solidFill>
            <a:ln w="12700" cap="flat" cmpd="sng" algn="ctr">
              <a:solidFill>
                <a:schemeClr val="tx1"/>
              </a:solidFill>
              <a:prstDash val="solid"/>
              <a:round/>
              <a:headEnd type="none" w="med" len="med"/>
              <a:tailEnd type="none" w="med" len="med"/>
            </a:ln>
            <a:effectLst/>
          </p:spPr>
          <p:txBody>
            <a:bodyPr vert="horz" wrap="square" lIns="81000" tIns="0" rIns="81000" bIns="0" numCol="1" rtlCol="0" anchor="ctr" anchorCtr="0" compatLnSpc="1">
              <a:prstTxWarp prst="textNoShape">
                <a:avLst/>
              </a:prstTxWarp>
            </a:bodyPr>
            <a:lstStyle/>
            <a:p>
              <a:pPr algn="ctr" defTabSz="685800" fontAlgn="base" hangingPunct="1">
                <a:spcBef>
                  <a:spcPct val="50000"/>
                </a:spcBef>
                <a:spcAft>
                  <a:spcPct val="0"/>
                </a:spcAft>
              </a:pPr>
              <a:endParaRPr lang="sv-SE" sz="750" b="1" dirty="0">
                <a:solidFill>
                  <a:schemeClr val="bg1"/>
                </a:solidFill>
                <a:latin typeface="Arial" panose="020B0604020202020204" pitchFamily="34" charset="0"/>
                <a:cs typeface="Arial" panose="020B0604020202020204" pitchFamily="34" charset="0"/>
              </a:endParaRPr>
            </a:p>
          </p:txBody>
        </p:sp>
      </p:grpSp>
      <p:grpSp>
        <p:nvGrpSpPr>
          <p:cNvPr id="19" name="Grupp 18"/>
          <p:cNvGrpSpPr/>
          <p:nvPr/>
        </p:nvGrpSpPr>
        <p:grpSpPr>
          <a:xfrm>
            <a:off x="780513" y="4107928"/>
            <a:ext cx="1865642" cy="416676"/>
            <a:chOff x="1357670" y="4269273"/>
            <a:chExt cx="1593594" cy="368783"/>
          </a:xfrm>
        </p:grpSpPr>
        <p:sp>
          <p:nvSpPr>
            <p:cNvPr id="20" name="Rectangle 30">
              <a:extLst>
                <a:ext uri="{FF2B5EF4-FFF2-40B4-BE49-F238E27FC236}">
                  <a16:creationId xmlns:a16="http://schemas.microsoft.com/office/drawing/2014/main" id="{8D5892A1-1872-4649-80C3-ACDE1D0F4B95}"/>
                </a:ext>
              </a:extLst>
            </p:cNvPr>
            <p:cNvSpPr/>
            <p:nvPr/>
          </p:nvSpPr>
          <p:spPr bwMode="auto">
            <a:xfrm>
              <a:off x="1357670" y="4275967"/>
              <a:ext cx="1040420" cy="341249"/>
            </a:xfrm>
            <a:prstGeom prst="rect">
              <a:avLst/>
            </a:prstGeom>
            <a:noFill/>
            <a:ln w="12700" cap="flat" cmpd="sng" algn="ctr">
              <a:solidFill>
                <a:srgbClr val="003468"/>
              </a:solidFill>
              <a:prstDash val="solid"/>
              <a:round/>
              <a:headEnd type="none" w="med" len="med"/>
              <a:tailEnd type="none" w="med" len="med"/>
            </a:ln>
            <a:effectLst/>
          </p:spPr>
          <p:txBody>
            <a:bodyPr vert="horz" wrap="square" lIns="81000" tIns="0" rIns="81000" bIns="0" numCol="1" rtlCol="0" anchor="ctr" anchorCtr="0" compatLnSpc="1">
              <a:prstTxWarp prst="textNoShape">
                <a:avLst/>
              </a:prstTxWarp>
            </a:bodyPr>
            <a:lstStyle/>
            <a:p>
              <a:pPr algn="ctr" defTabSz="685800" fontAlgn="base" hangingPunct="1">
                <a:spcBef>
                  <a:spcPct val="50000"/>
                </a:spcBef>
                <a:spcAft>
                  <a:spcPct val="0"/>
                </a:spcAft>
              </a:pPr>
              <a:r>
                <a:rPr lang="sv-SE" sz="800" dirty="0" smtClean="0">
                  <a:solidFill>
                    <a:sysClr val="windowText" lastClr="000000"/>
                  </a:solidFill>
                  <a:latin typeface="Verdana" panose="020B0604030504040204" pitchFamily="34" charset="0"/>
                  <a:ea typeface="Verdana" panose="020B0604030504040204" pitchFamily="34" charset="0"/>
                  <a:cs typeface="Verdana" panose="020B0604030504040204" pitchFamily="34" charset="0"/>
                </a:rPr>
                <a:t>Initiativ</a:t>
              </a:r>
              <a:endParaRPr lang="en-GB" sz="750" dirty="0">
                <a:solidFill>
                  <a:sysClr val="windowText" lastClr="000000"/>
                </a:solidFill>
                <a:latin typeface="Verdana" panose="020B0604030504040204" pitchFamily="34" charset="0"/>
                <a:ea typeface="Verdana" panose="020B0604030504040204" pitchFamily="34" charset="0"/>
                <a:cs typeface="Verdana" panose="020B0604030504040204" pitchFamily="34" charset="0"/>
              </a:endParaRPr>
            </a:p>
          </p:txBody>
        </p:sp>
        <p:sp>
          <p:nvSpPr>
            <p:cNvPr id="21" name="Högerpil 20"/>
            <p:cNvSpPr/>
            <p:nvPr/>
          </p:nvSpPr>
          <p:spPr bwMode="auto">
            <a:xfrm>
              <a:off x="2398090" y="4269273"/>
              <a:ext cx="553174" cy="368783"/>
            </a:xfrm>
            <a:prstGeom prst="rightArrow">
              <a:avLst/>
            </a:prstGeom>
            <a:solidFill>
              <a:schemeClr val="bg1"/>
            </a:solidFill>
            <a:ln w="12700" cap="flat" cmpd="sng" algn="ctr">
              <a:solidFill>
                <a:schemeClr val="tx1"/>
              </a:solidFill>
              <a:prstDash val="solid"/>
              <a:round/>
              <a:headEnd type="none" w="med" len="med"/>
              <a:tailEnd type="none" w="med" len="med"/>
            </a:ln>
            <a:effectLst/>
          </p:spPr>
          <p:txBody>
            <a:bodyPr vert="horz" wrap="square" lIns="81000" tIns="0" rIns="81000" bIns="0" numCol="1" rtlCol="0" anchor="ctr" anchorCtr="0" compatLnSpc="1">
              <a:prstTxWarp prst="textNoShape">
                <a:avLst/>
              </a:prstTxWarp>
            </a:bodyPr>
            <a:lstStyle/>
            <a:p>
              <a:pPr algn="ctr" defTabSz="685800" fontAlgn="base" hangingPunct="1">
                <a:spcBef>
                  <a:spcPct val="50000"/>
                </a:spcBef>
                <a:spcAft>
                  <a:spcPct val="0"/>
                </a:spcAft>
              </a:pPr>
              <a:endParaRPr lang="sv-SE" sz="750" b="1" dirty="0">
                <a:solidFill>
                  <a:schemeClr val="bg1"/>
                </a:solidFill>
                <a:latin typeface="Arial" panose="020B0604020202020204" pitchFamily="34" charset="0"/>
                <a:cs typeface="Arial" panose="020B0604020202020204" pitchFamily="34" charset="0"/>
              </a:endParaRPr>
            </a:p>
          </p:txBody>
        </p:sp>
      </p:grpSp>
      <p:grpSp>
        <p:nvGrpSpPr>
          <p:cNvPr id="2" name="Grupp 1"/>
          <p:cNvGrpSpPr/>
          <p:nvPr/>
        </p:nvGrpSpPr>
        <p:grpSpPr>
          <a:xfrm>
            <a:off x="775607" y="3649670"/>
            <a:ext cx="1870548" cy="456277"/>
            <a:chOff x="775607" y="3649670"/>
            <a:chExt cx="1870548" cy="456277"/>
          </a:xfrm>
        </p:grpSpPr>
        <p:sp>
          <p:nvSpPr>
            <p:cNvPr id="23" name="Rectangle 30">
              <a:extLst>
                <a:ext uri="{FF2B5EF4-FFF2-40B4-BE49-F238E27FC236}">
                  <a16:creationId xmlns:a16="http://schemas.microsoft.com/office/drawing/2014/main" id="{8D5892A1-1872-4649-80C3-ACDE1D0F4B95}"/>
                </a:ext>
              </a:extLst>
            </p:cNvPr>
            <p:cNvSpPr/>
            <p:nvPr/>
          </p:nvSpPr>
          <p:spPr bwMode="auto">
            <a:xfrm>
              <a:off x="775607" y="3649670"/>
              <a:ext cx="1222939" cy="432062"/>
            </a:xfrm>
            <a:prstGeom prst="rect">
              <a:avLst/>
            </a:prstGeom>
            <a:noFill/>
            <a:ln w="12700" cap="flat" cmpd="sng" algn="ctr">
              <a:solidFill>
                <a:srgbClr val="003468"/>
              </a:solidFill>
              <a:prstDash val="solid"/>
              <a:round/>
              <a:headEnd type="none" w="med" len="med"/>
              <a:tailEnd type="none" w="med" len="med"/>
            </a:ln>
            <a:effectLst/>
          </p:spPr>
          <p:txBody>
            <a:bodyPr vert="horz" wrap="square" lIns="81000" tIns="0" rIns="81000" bIns="0" numCol="1" rtlCol="0" anchor="ctr" anchorCtr="0" compatLnSpc="1">
              <a:prstTxWarp prst="textNoShape">
                <a:avLst/>
              </a:prstTxWarp>
            </a:bodyPr>
            <a:lstStyle/>
            <a:p>
              <a:pPr algn="ctr" defTabSz="685800" fontAlgn="base" hangingPunct="1">
                <a:spcBef>
                  <a:spcPct val="50000"/>
                </a:spcBef>
                <a:spcAft>
                  <a:spcPct val="0"/>
                </a:spcAft>
              </a:pPr>
              <a:endParaRPr lang="sv-SE" sz="750" b="1"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pPr algn="ctr" defTabSz="685800" fontAlgn="base" hangingPunct="1">
                <a:spcBef>
                  <a:spcPct val="50000"/>
                </a:spcBef>
                <a:spcAft>
                  <a:spcPct val="0"/>
                </a:spcAft>
              </a:pPr>
              <a:r>
                <a:rPr lang="sv-SE" sz="800" b="1" dirty="0">
                  <a:solidFill>
                    <a:schemeClr val="tx1"/>
                  </a:solidFill>
                  <a:ea typeface="Verdana" panose="020B0604030504040204" pitchFamily="34" charset="0"/>
                  <a:cs typeface="Verdana" panose="020B0604030504040204" pitchFamily="34" charset="0"/>
                </a:rPr>
                <a:t>~ </a:t>
              </a:r>
              <a:r>
                <a:rPr lang="sv-SE" sz="800" dirty="0">
                  <a:solidFill>
                    <a:schemeClr val="tx1"/>
                  </a:solidFill>
                  <a:ea typeface="Verdana" panose="020B0604030504040204" pitchFamily="34" charset="0"/>
                  <a:cs typeface="Verdana" panose="020B0604030504040204" pitchFamily="34" charset="0"/>
                </a:rPr>
                <a:t>400 </a:t>
              </a:r>
              <a:r>
                <a:rPr lang="sv-SE" sz="800" dirty="0" smtClean="0">
                  <a:solidFill>
                    <a:sysClr val="windowText" lastClr="000000"/>
                  </a:solidFill>
                  <a:ea typeface="Verdana" panose="020B0604030504040204" pitchFamily="34" charset="0"/>
                  <a:cs typeface="Verdana" panose="020B0604030504040204" pitchFamily="34" charset="0"/>
                </a:rPr>
                <a:t>medarbetare </a:t>
              </a:r>
              <a:endParaRPr lang="en-GB" sz="800" dirty="0">
                <a:solidFill>
                  <a:sysClr val="windowText" lastClr="000000"/>
                </a:solidFill>
                <a:ea typeface="Verdana" panose="020B0604030504040204" pitchFamily="34" charset="0"/>
                <a:cs typeface="Verdana" panose="020B0604030504040204" pitchFamily="34" charset="0"/>
              </a:endParaRPr>
            </a:p>
            <a:p>
              <a:pPr algn="ctr" defTabSz="685800" fontAlgn="base" hangingPunct="1">
                <a:spcBef>
                  <a:spcPct val="50000"/>
                </a:spcBef>
                <a:spcAft>
                  <a:spcPct val="0"/>
                </a:spcAft>
              </a:pPr>
              <a:endParaRPr lang="en-GB" sz="750" dirty="0">
                <a:solidFill>
                  <a:sysClr val="windowText" lastClr="000000"/>
                </a:solidFill>
                <a:latin typeface="Verdana" panose="020B0604030504040204" pitchFamily="34" charset="0"/>
                <a:ea typeface="Verdana" panose="020B0604030504040204" pitchFamily="34" charset="0"/>
                <a:cs typeface="Verdana" panose="020B0604030504040204" pitchFamily="34" charset="0"/>
              </a:endParaRPr>
            </a:p>
          </p:txBody>
        </p:sp>
        <p:sp>
          <p:nvSpPr>
            <p:cNvPr id="24" name="Högerpil 23"/>
            <p:cNvSpPr/>
            <p:nvPr/>
          </p:nvSpPr>
          <p:spPr bwMode="auto">
            <a:xfrm>
              <a:off x="1998546" y="3689271"/>
              <a:ext cx="647609" cy="416676"/>
            </a:xfrm>
            <a:prstGeom prst="rightArrow">
              <a:avLst/>
            </a:prstGeom>
            <a:solidFill>
              <a:schemeClr val="bg1"/>
            </a:solidFill>
            <a:ln w="12700" cap="flat" cmpd="sng" algn="ctr">
              <a:solidFill>
                <a:schemeClr val="tx1"/>
              </a:solidFill>
              <a:prstDash val="solid"/>
              <a:round/>
              <a:headEnd type="none" w="med" len="med"/>
              <a:tailEnd type="none" w="med" len="med"/>
            </a:ln>
            <a:effectLst/>
          </p:spPr>
          <p:txBody>
            <a:bodyPr vert="horz" wrap="square" lIns="81000" tIns="0" rIns="81000" bIns="0" numCol="1" rtlCol="0" anchor="ctr" anchorCtr="0" compatLnSpc="1">
              <a:prstTxWarp prst="textNoShape">
                <a:avLst/>
              </a:prstTxWarp>
            </a:bodyPr>
            <a:lstStyle/>
            <a:p>
              <a:pPr algn="ctr" defTabSz="685800" fontAlgn="base" hangingPunct="1">
                <a:spcBef>
                  <a:spcPct val="50000"/>
                </a:spcBef>
                <a:spcAft>
                  <a:spcPct val="0"/>
                </a:spcAft>
              </a:pPr>
              <a:endParaRPr lang="sv-SE" sz="750" b="1" dirty="0">
                <a:solidFill>
                  <a:schemeClr val="bg1"/>
                </a:solidFill>
                <a:latin typeface="Arial" panose="020B0604020202020204" pitchFamily="34" charset="0"/>
                <a:cs typeface="Arial" panose="020B0604020202020204" pitchFamily="34" charset="0"/>
              </a:endParaRPr>
            </a:p>
          </p:txBody>
        </p:sp>
      </p:grpSp>
      <p:grpSp>
        <p:nvGrpSpPr>
          <p:cNvPr id="25" name="Grupp 24"/>
          <p:cNvGrpSpPr/>
          <p:nvPr/>
        </p:nvGrpSpPr>
        <p:grpSpPr>
          <a:xfrm>
            <a:off x="777241" y="5299859"/>
            <a:ext cx="1877018" cy="425170"/>
            <a:chOff x="1369357" y="5299715"/>
            <a:chExt cx="1592711" cy="376300"/>
          </a:xfrm>
        </p:grpSpPr>
        <p:sp>
          <p:nvSpPr>
            <p:cNvPr id="26" name="Rectangle 30">
              <a:extLst>
                <a:ext uri="{FF2B5EF4-FFF2-40B4-BE49-F238E27FC236}">
                  <a16:creationId xmlns:a16="http://schemas.microsoft.com/office/drawing/2014/main" id="{8D5892A1-1872-4649-80C3-ACDE1D0F4B95}"/>
                </a:ext>
              </a:extLst>
            </p:cNvPr>
            <p:cNvSpPr/>
            <p:nvPr/>
          </p:nvSpPr>
          <p:spPr bwMode="auto">
            <a:xfrm>
              <a:off x="1369357" y="5299715"/>
              <a:ext cx="1040420" cy="341249"/>
            </a:xfrm>
            <a:prstGeom prst="rect">
              <a:avLst/>
            </a:prstGeom>
            <a:noFill/>
            <a:ln w="12700" cap="flat" cmpd="sng" algn="ctr">
              <a:solidFill>
                <a:srgbClr val="003468"/>
              </a:solidFill>
              <a:prstDash val="solid"/>
              <a:round/>
              <a:headEnd type="none" w="med" len="med"/>
              <a:tailEnd type="none" w="med" len="med"/>
            </a:ln>
            <a:effectLst/>
          </p:spPr>
          <p:txBody>
            <a:bodyPr vert="horz" wrap="square" lIns="81000" tIns="0" rIns="81000" bIns="0" numCol="1" rtlCol="0" anchor="ctr" anchorCtr="0" compatLnSpc="1">
              <a:prstTxWarp prst="textNoShape">
                <a:avLst/>
              </a:prstTxWarp>
            </a:bodyPr>
            <a:lstStyle/>
            <a:p>
              <a:pPr algn="ctr" defTabSz="685800" fontAlgn="base" hangingPunct="1">
                <a:spcBef>
                  <a:spcPct val="50000"/>
                </a:spcBef>
                <a:spcAft>
                  <a:spcPct val="0"/>
                </a:spcAft>
              </a:pPr>
              <a:r>
                <a:rPr lang="en-GB" sz="800" dirty="0" err="1">
                  <a:solidFill>
                    <a:sysClr val="windowText" lastClr="000000"/>
                  </a:solidFill>
                  <a:latin typeface="Verdana" panose="020B0604030504040204" pitchFamily="34" charset="0"/>
                  <a:ea typeface="Verdana" panose="020B0604030504040204" pitchFamily="34" charset="0"/>
                  <a:cs typeface="Verdana" panose="020B0604030504040204" pitchFamily="34" charset="0"/>
                </a:rPr>
                <a:t>Leverantörer</a:t>
              </a:r>
              <a:endParaRPr lang="en-GB" sz="750" dirty="0">
                <a:solidFill>
                  <a:sysClr val="windowText" lastClr="000000"/>
                </a:solidFill>
                <a:latin typeface="Verdana" panose="020B0604030504040204" pitchFamily="34" charset="0"/>
                <a:ea typeface="Verdana" panose="020B0604030504040204" pitchFamily="34" charset="0"/>
                <a:cs typeface="Verdana" panose="020B0604030504040204" pitchFamily="34" charset="0"/>
              </a:endParaRPr>
            </a:p>
          </p:txBody>
        </p:sp>
        <p:sp>
          <p:nvSpPr>
            <p:cNvPr id="27" name="Högerpil 26"/>
            <p:cNvSpPr/>
            <p:nvPr/>
          </p:nvSpPr>
          <p:spPr bwMode="auto">
            <a:xfrm>
              <a:off x="2408894" y="5307232"/>
              <a:ext cx="553174" cy="368783"/>
            </a:xfrm>
            <a:prstGeom prst="rightArrow">
              <a:avLst/>
            </a:prstGeom>
            <a:solidFill>
              <a:schemeClr val="bg1"/>
            </a:solidFill>
            <a:ln w="12700" cap="flat" cmpd="sng" algn="ctr">
              <a:solidFill>
                <a:schemeClr val="tx1"/>
              </a:solidFill>
              <a:prstDash val="solid"/>
              <a:round/>
              <a:headEnd type="none" w="med" len="med"/>
              <a:tailEnd type="none" w="med" len="med"/>
            </a:ln>
            <a:effectLst/>
          </p:spPr>
          <p:txBody>
            <a:bodyPr vert="horz" wrap="square" lIns="81000" tIns="0" rIns="81000" bIns="0" numCol="1" rtlCol="0" anchor="ctr" anchorCtr="0" compatLnSpc="1">
              <a:prstTxWarp prst="textNoShape">
                <a:avLst/>
              </a:prstTxWarp>
            </a:bodyPr>
            <a:lstStyle/>
            <a:p>
              <a:pPr algn="ctr" defTabSz="685800" fontAlgn="base" hangingPunct="1">
                <a:spcBef>
                  <a:spcPct val="50000"/>
                </a:spcBef>
                <a:spcAft>
                  <a:spcPct val="0"/>
                </a:spcAft>
              </a:pPr>
              <a:endParaRPr lang="sv-SE" sz="750" b="1" dirty="0">
                <a:solidFill>
                  <a:schemeClr val="bg1"/>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157116398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57200" y="846710"/>
            <a:ext cx="8229600" cy="650571"/>
          </a:xfrm>
        </p:spPr>
        <p:txBody>
          <a:bodyPr/>
          <a:lstStyle/>
          <a:p>
            <a:pPr algn="ctr"/>
            <a:r>
              <a:rPr lang="sv-SE" sz="2000" b="1" dirty="0" smtClean="0"/>
              <a:t>Preliminär tidsplan:</a:t>
            </a:r>
            <a:endParaRPr lang="sv-SE" sz="2000" b="1" dirty="0">
              <a:solidFill>
                <a:srgbClr val="FF0000"/>
              </a:solidFill>
            </a:endParaRPr>
          </a:p>
        </p:txBody>
      </p:sp>
      <p:sp>
        <p:nvSpPr>
          <p:cNvPr id="3" name="Platshållare för text 2"/>
          <p:cNvSpPr>
            <a:spLocks noGrp="1"/>
          </p:cNvSpPr>
          <p:nvPr>
            <p:ph type="body" sz="quarter" idx="1"/>
          </p:nvPr>
        </p:nvSpPr>
        <p:spPr>
          <a:xfrm>
            <a:off x="714050" y="1560996"/>
            <a:ext cx="8229600" cy="288926"/>
          </a:xfrm>
        </p:spPr>
        <p:txBody>
          <a:bodyPr/>
          <a:lstStyle/>
          <a:p>
            <a:r>
              <a:rPr lang="sv-SE" sz="1400" dirty="0" smtClean="0"/>
              <a:t>Var befinner vi oss just nu?</a:t>
            </a:r>
            <a:endParaRPr lang="sv-SE" sz="1400" dirty="0"/>
          </a:p>
        </p:txBody>
      </p:sp>
      <p:sp>
        <p:nvSpPr>
          <p:cNvPr id="4" name="Platshållare för innehåll 3"/>
          <p:cNvSpPr>
            <a:spLocks noGrp="1"/>
          </p:cNvSpPr>
          <p:nvPr>
            <p:ph idx="11"/>
          </p:nvPr>
        </p:nvSpPr>
        <p:spPr>
          <a:xfrm>
            <a:off x="622204" y="1917684"/>
            <a:ext cx="8229600" cy="2952750"/>
          </a:xfrm>
        </p:spPr>
        <p:txBody>
          <a:bodyPr/>
          <a:lstStyle/>
          <a:p>
            <a:pPr marL="0" indent="0">
              <a:buNone/>
            </a:pPr>
            <a:r>
              <a:rPr lang="sv-SE" sz="1200" b="1" dirty="0"/>
              <a:t>Upphandling</a:t>
            </a:r>
            <a:endParaRPr lang="sv-SE" sz="1050" b="1" dirty="0"/>
          </a:p>
          <a:p>
            <a:pPr lvl="1"/>
            <a:r>
              <a:rPr lang="sv-SE" sz="1050" dirty="0"/>
              <a:t>Upphandling påbörjades i december 2017 </a:t>
            </a:r>
          </a:p>
          <a:p>
            <a:pPr lvl="1"/>
            <a:r>
              <a:rPr lang="sv-SE" sz="1050" dirty="0"/>
              <a:t>Förberedelser inför upphandlingens dialogfas</a:t>
            </a:r>
          </a:p>
          <a:p>
            <a:pPr marL="0" indent="0">
              <a:buNone/>
            </a:pPr>
            <a:r>
              <a:rPr lang="sv-SE" sz="1200" b="1" dirty="0"/>
              <a:t>Kravarbete</a:t>
            </a:r>
            <a:r>
              <a:rPr lang="sv-SE" sz="1050" dirty="0"/>
              <a:t> </a:t>
            </a:r>
          </a:p>
          <a:p>
            <a:pPr lvl="1"/>
            <a:r>
              <a:rPr lang="sv-SE" sz="1050" dirty="0"/>
              <a:t>Cirka 400 verksamhetsrepresentanter (sjuksköterskor, läkare, </a:t>
            </a:r>
            <a:r>
              <a:rPr lang="sv-SE" sz="1050" dirty="0" smtClean="0"/>
              <a:t>systemadministratörer </a:t>
            </a:r>
            <a:r>
              <a:rPr lang="sv-SE" sz="1050" dirty="0"/>
              <a:t>osv..)</a:t>
            </a:r>
          </a:p>
          <a:p>
            <a:pPr lvl="1"/>
            <a:r>
              <a:rPr lang="sv-SE" sz="1050" dirty="0"/>
              <a:t>Specificerar krav på vårdens framtida arbetsverktyg</a:t>
            </a:r>
          </a:p>
        </p:txBody>
      </p:sp>
      <p:sp>
        <p:nvSpPr>
          <p:cNvPr id="5" name="Platshållare för text 4"/>
          <p:cNvSpPr>
            <a:spLocks noGrp="1"/>
          </p:cNvSpPr>
          <p:nvPr>
            <p:ph type="body" sz="quarter" idx="10"/>
          </p:nvPr>
        </p:nvSpPr>
        <p:spPr/>
        <p:txBody>
          <a:bodyPr/>
          <a:lstStyle/>
          <a:p>
            <a:endParaRPr lang="sv-SE"/>
          </a:p>
        </p:txBody>
      </p:sp>
      <p:grpSp>
        <p:nvGrpSpPr>
          <p:cNvPr id="67" name="Group 9">
            <a:extLst>
              <a:ext uri="{FF2B5EF4-FFF2-40B4-BE49-F238E27FC236}">
                <a16:creationId xmlns:a16="http://schemas.microsoft.com/office/drawing/2014/main" id="{2D6C4F89-FCA6-4396-AF05-C134E54D1ACF}"/>
              </a:ext>
            </a:extLst>
          </p:cNvPr>
          <p:cNvGrpSpPr/>
          <p:nvPr/>
        </p:nvGrpSpPr>
        <p:grpSpPr>
          <a:xfrm>
            <a:off x="403051" y="3761117"/>
            <a:ext cx="8229599" cy="241329"/>
            <a:chOff x="448307" y="2637133"/>
            <a:chExt cx="10393090" cy="321772"/>
          </a:xfrm>
          <a:noFill/>
        </p:grpSpPr>
        <p:sp>
          <p:nvSpPr>
            <p:cNvPr id="68" name="Rectangle 15">
              <a:extLst>
                <a:ext uri="{FF2B5EF4-FFF2-40B4-BE49-F238E27FC236}">
                  <a16:creationId xmlns:a16="http://schemas.microsoft.com/office/drawing/2014/main" id="{FFD84FC4-E435-48C8-8855-A841FD82E59A}"/>
                </a:ext>
              </a:extLst>
            </p:cNvPr>
            <p:cNvSpPr/>
            <p:nvPr/>
          </p:nvSpPr>
          <p:spPr bwMode="auto">
            <a:xfrm>
              <a:off x="1247775" y="2637133"/>
              <a:ext cx="1598937" cy="321772"/>
            </a:xfrm>
            <a:prstGeom prst="rect">
              <a:avLst/>
            </a:prstGeom>
            <a:grpFill/>
            <a:ln w="12700" cap="flat" cmpd="sng" algn="ctr">
              <a:solidFill>
                <a:schemeClr val="tx1"/>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1pPr>
              <a:lvl2pPr marL="0" marR="0" indent="457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2pPr>
              <a:lvl3pPr marL="0" marR="0" indent="914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3pPr>
              <a:lvl4pPr marL="0" marR="0" indent="1371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4pPr>
              <a:lvl5pPr marL="0" marR="0" indent="18288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5pPr>
              <a:lvl6pPr marL="0" marR="0" indent="22860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6pPr>
              <a:lvl7pPr marL="0" marR="0" indent="2743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7pPr>
              <a:lvl8pPr marL="0" marR="0" indent="3200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8pPr>
              <a:lvl9pPr marL="0" marR="0" indent="3657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9pPr>
            </a:lstStyle>
            <a:p>
              <a:pPr algn="ctr" defTabSz="685783" fontAlgn="base" hangingPunct="1">
                <a:spcBef>
                  <a:spcPct val="50000"/>
                </a:spcBef>
                <a:spcAft>
                  <a:spcPct val="0"/>
                </a:spcAft>
                <a:defRPr/>
              </a:pPr>
              <a:r>
                <a:rPr lang="sv-SE" sz="750" b="1" dirty="0">
                  <a:solidFill>
                    <a:sysClr val="windowText" lastClr="000000"/>
                  </a:solidFill>
                  <a:latin typeface="Verdana" panose="020B0604030504040204" pitchFamily="34" charset="0"/>
                  <a:ea typeface="Verdana" panose="020B0604030504040204" pitchFamily="34" charset="0"/>
                  <a:cs typeface="Verdana" panose="020B0604030504040204" pitchFamily="34" charset="0"/>
                </a:rPr>
                <a:t>2017</a:t>
              </a:r>
              <a:endParaRPr lang="sv-SE" sz="750" dirty="0">
                <a:solidFill>
                  <a:sysClr val="windowText" lastClr="000000"/>
                </a:solidFill>
                <a:latin typeface="Verdana" panose="020B0604030504040204" pitchFamily="34" charset="0"/>
                <a:ea typeface="Verdana" panose="020B0604030504040204" pitchFamily="34" charset="0"/>
                <a:cs typeface="Verdana" panose="020B0604030504040204" pitchFamily="34" charset="0"/>
              </a:endParaRPr>
            </a:p>
          </p:txBody>
        </p:sp>
        <p:sp>
          <p:nvSpPr>
            <p:cNvPr id="69" name="Rectangle 17">
              <a:extLst>
                <a:ext uri="{FF2B5EF4-FFF2-40B4-BE49-F238E27FC236}">
                  <a16:creationId xmlns:a16="http://schemas.microsoft.com/office/drawing/2014/main" id="{EE9F8386-B6AE-4C35-A5EA-17A276C9A7D7}"/>
                </a:ext>
              </a:extLst>
            </p:cNvPr>
            <p:cNvSpPr/>
            <p:nvPr/>
          </p:nvSpPr>
          <p:spPr bwMode="auto">
            <a:xfrm>
              <a:off x="2846712" y="2637133"/>
              <a:ext cx="1598937" cy="321772"/>
            </a:xfrm>
            <a:prstGeom prst="rect">
              <a:avLst/>
            </a:prstGeom>
            <a:solidFill>
              <a:schemeClr val="bg1">
                <a:lumMod val="95000"/>
              </a:schemeClr>
            </a:solidFill>
            <a:ln w="12700" cap="flat" cmpd="sng" algn="ctr">
              <a:solidFill>
                <a:schemeClr val="tx1"/>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1pPr>
              <a:lvl2pPr marL="0" marR="0" indent="457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2pPr>
              <a:lvl3pPr marL="0" marR="0" indent="914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3pPr>
              <a:lvl4pPr marL="0" marR="0" indent="1371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4pPr>
              <a:lvl5pPr marL="0" marR="0" indent="18288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5pPr>
              <a:lvl6pPr marL="0" marR="0" indent="22860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6pPr>
              <a:lvl7pPr marL="0" marR="0" indent="2743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7pPr>
              <a:lvl8pPr marL="0" marR="0" indent="3200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8pPr>
              <a:lvl9pPr marL="0" marR="0" indent="3657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9pPr>
            </a:lstStyle>
            <a:p>
              <a:pPr algn="ctr" defTabSz="685783" fontAlgn="base" hangingPunct="1">
                <a:spcBef>
                  <a:spcPct val="50000"/>
                </a:spcBef>
                <a:spcAft>
                  <a:spcPct val="0"/>
                </a:spcAft>
                <a:defRPr/>
              </a:pPr>
              <a:r>
                <a:rPr lang="sv-SE" sz="750" b="1" dirty="0">
                  <a:solidFill>
                    <a:sysClr val="windowText" lastClr="000000"/>
                  </a:solidFill>
                  <a:latin typeface="Verdana" panose="020B0604030504040204" pitchFamily="34" charset="0"/>
                  <a:ea typeface="Verdana" panose="020B0604030504040204" pitchFamily="34" charset="0"/>
                  <a:cs typeface="Verdana" panose="020B0604030504040204" pitchFamily="34" charset="0"/>
                </a:rPr>
                <a:t>2018</a:t>
              </a:r>
              <a:endParaRPr lang="sv-SE" sz="750" dirty="0">
                <a:solidFill>
                  <a:sysClr val="windowText" lastClr="000000"/>
                </a:solidFill>
                <a:latin typeface="Verdana" panose="020B0604030504040204" pitchFamily="34" charset="0"/>
                <a:ea typeface="Verdana" panose="020B0604030504040204" pitchFamily="34" charset="0"/>
                <a:cs typeface="Verdana" panose="020B0604030504040204" pitchFamily="34" charset="0"/>
              </a:endParaRPr>
            </a:p>
          </p:txBody>
        </p:sp>
        <p:sp>
          <p:nvSpPr>
            <p:cNvPr id="70" name="Rectangle 19">
              <a:extLst>
                <a:ext uri="{FF2B5EF4-FFF2-40B4-BE49-F238E27FC236}">
                  <a16:creationId xmlns:a16="http://schemas.microsoft.com/office/drawing/2014/main" id="{107596B0-A0D4-4A51-B229-AB6AC8A37EB1}"/>
                </a:ext>
              </a:extLst>
            </p:cNvPr>
            <p:cNvSpPr/>
            <p:nvPr/>
          </p:nvSpPr>
          <p:spPr bwMode="auto">
            <a:xfrm>
              <a:off x="4445649" y="2637133"/>
              <a:ext cx="1598937" cy="321772"/>
            </a:xfrm>
            <a:prstGeom prst="rect">
              <a:avLst/>
            </a:prstGeom>
            <a:grpFill/>
            <a:ln w="12700" cap="flat" cmpd="sng" algn="ctr">
              <a:solidFill>
                <a:schemeClr val="tx1"/>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1pPr>
              <a:lvl2pPr marL="0" marR="0" indent="457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2pPr>
              <a:lvl3pPr marL="0" marR="0" indent="914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3pPr>
              <a:lvl4pPr marL="0" marR="0" indent="1371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4pPr>
              <a:lvl5pPr marL="0" marR="0" indent="18288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5pPr>
              <a:lvl6pPr marL="0" marR="0" indent="22860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6pPr>
              <a:lvl7pPr marL="0" marR="0" indent="2743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7pPr>
              <a:lvl8pPr marL="0" marR="0" indent="3200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8pPr>
              <a:lvl9pPr marL="0" marR="0" indent="3657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9pPr>
            </a:lstStyle>
            <a:p>
              <a:pPr algn="ctr" defTabSz="685783" fontAlgn="base" hangingPunct="1">
                <a:spcBef>
                  <a:spcPct val="50000"/>
                </a:spcBef>
                <a:spcAft>
                  <a:spcPct val="0"/>
                </a:spcAft>
                <a:defRPr/>
              </a:pPr>
              <a:r>
                <a:rPr lang="sv-SE" sz="750" b="1" dirty="0">
                  <a:solidFill>
                    <a:sysClr val="windowText" lastClr="000000"/>
                  </a:solidFill>
                  <a:latin typeface="Verdana" panose="020B0604030504040204" pitchFamily="34" charset="0"/>
                  <a:ea typeface="Verdana" panose="020B0604030504040204" pitchFamily="34" charset="0"/>
                  <a:cs typeface="Verdana" panose="020B0604030504040204" pitchFamily="34" charset="0"/>
                </a:rPr>
                <a:t>2019</a:t>
              </a:r>
              <a:endParaRPr lang="sv-SE" sz="750" dirty="0">
                <a:solidFill>
                  <a:sysClr val="windowText" lastClr="000000"/>
                </a:solidFill>
                <a:latin typeface="Verdana" panose="020B0604030504040204" pitchFamily="34" charset="0"/>
                <a:ea typeface="Verdana" panose="020B0604030504040204" pitchFamily="34" charset="0"/>
                <a:cs typeface="Verdana" panose="020B0604030504040204" pitchFamily="34" charset="0"/>
              </a:endParaRPr>
            </a:p>
          </p:txBody>
        </p:sp>
        <p:sp>
          <p:nvSpPr>
            <p:cNvPr id="71" name="Rectangle 21">
              <a:extLst>
                <a:ext uri="{FF2B5EF4-FFF2-40B4-BE49-F238E27FC236}">
                  <a16:creationId xmlns:a16="http://schemas.microsoft.com/office/drawing/2014/main" id="{0A0BB154-A2B9-4226-9050-7A4391D3347A}"/>
                </a:ext>
              </a:extLst>
            </p:cNvPr>
            <p:cNvSpPr/>
            <p:nvPr/>
          </p:nvSpPr>
          <p:spPr bwMode="auto">
            <a:xfrm>
              <a:off x="6044586" y="2637133"/>
              <a:ext cx="1598937" cy="321772"/>
            </a:xfrm>
            <a:prstGeom prst="rect">
              <a:avLst/>
            </a:prstGeom>
            <a:solidFill>
              <a:schemeClr val="bg1">
                <a:lumMod val="95000"/>
              </a:schemeClr>
            </a:solidFill>
            <a:ln w="12700" cap="flat" cmpd="sng" algn="ctr">
              <a:solidFill>
                <a:schemeClr val="tx1"/>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1pPr>
              <a:lvl2pPr marL="0" marR="0" indent="457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2pPr>
              <a:lvl3pPr marL="0" marR="0" indent="914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3pPr>
              <a:lvl4pPr marL="0" marR="0" indent="1371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4pPr>
              <a:lvl5pPr marL="0" marR="0" indent="18288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5pPr>
              <a:lvl6pPr marL="0" marR="0" indent="22860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6pPr>
              <a:lvl7pPr marL="0" marR="0" indent="2743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7pPr>
              <a:lvl8pPr marL="0" marR="0" indent="3200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8pPr>
              <a:lvl9pPr marL="0" marR="0" indent="3657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9pPr>
            </a:lstStyle>
            <a:p>
              <a:pPr algn="ctr" defTabSz="685783" fontAlgn="base" hangingPunct="1">
                <a:spcBef>
                  <a:spcPct val="50000"/>
                </a:spcBef>
                <a:spcAft>
                  <a:spcPct val="0"/>
                </a:spcAft>
                <a:defRPr/>
              </a:pPr>
              <a:r>
                <a:rPr lang="sv-SE" sz="750" b="1" dirty="0">
                  <a:solidFill>
                    <a:sysClr val="windowText" lastClr="000000"/>
                  </a:solidFill>
                  <a:latin typeface="Verdana" panose="020B0604030504040204" pitchFamily="34" charset="0"/>
                  <a:ea typeface="Verdana" panose="020B0604030504040204" pitchFamily="34" charset="0"/>
                  <a:cs typeface="Verdana" panose="020B0604030504040204" pitchFamily="34" charset="0"/>
                </a:rPr>
                <a:t>2020</a:t>
              </a:r>
              <a:endParaRPr lang="sv-SE" sz="750" dirty="0">
                <a:solidFill>
                  <a:sysClr val="windowText" lastClr="000000"/>
                </a:solidFill>
                <a:latin typeface="Verdana" panose="020B0604030504040204" pitchFamily="34" charset="0"/>
                <a:ea typeface="Verdana" panose="020B0604030504040204" pitchFamily="34" charset="0"/>
                <a:cs typeface="Verdana" panose="020B0604030504040204" pitchFamily="34" charset="0"/>
              </a:endParaRPr>
            </a:p>
          </p:txBody>
        </p:sp>
        <p:sp>
          <p:nvSpPr>
            <p:cNvPr id="72" name="Rectangle 23">
              <a:extLst>
                <a:ext uri="{FF2B5EF4-FFF2-40B4-BE49-F238E27FC236}">
                  <a16:creationId xmlns:a16="http://schemas.microsoft.com/office/drawing/2014/main" id="{7FB4E844-C0E0-4FAF-817E-9A59E49D88EE}"/>
                </a:ext>
              </a:extLst>
            </p:cNvPr>
            <p:cNvSpPr/>
            <p:nvPr/>
          </p:nvSpPr>
          <p:spPr bwMode="auto">
            <a:xfrm>
              <a:off x="7643523" y="2637133"/>
              <a:ext cx="1598937" cy="321772"/>
            </a:xfrm>
            <a:prstGeom prst="rect">
              <a:avLst/>
            </a:prstGeom>
            <a:grpFill/>
            <a:ln w="12700" cap="flat" cmpd="sng" algn="ctr">
              <a:solidFill>
                <a:schemeClr val="tx1"/>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1pPr>
              <a:lvl2pPr marL="0" marR="0" indent="457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2pPr>
              <a:lvl3pPr marL="0" marR="0" indent="914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3pPr>
              <a:lvl4pPr marL="0" marR="0" indent="1371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4pPr>
              <a:lvl5pPr marL="0" marR="0" indent="18288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5pPr>
              <a:lvl6pPr marL="0" marR="0" indent="22860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6pPr>
              <a:lvl7pPr marL="0" marR="0" indent="2743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7pPr>
              <a:lvl8pPr marL="0" marR="0" indent="3200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8pPr>
              <a:lvl9pPr marL="0" marR="0" indent="3657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9pPr>
            </a:lstStyle>
            <a:p>
              <a:pPr algn="ctr" defTabSz="685783" fontAlgn="base" hangingPunct="1">
                <a:spcBef>
                  <a:spcPct val="50000"/>
                </a:spcBef>
                <a:spcAft>
                  <a:spcPct val="0"/>
                </a:spcAft>
                <a:defRPr/>
              </a:pPr>
              <a:r>
                <a:rPr lang="sv-SE" sz="750" b="1" dirty="0">
                  <a:solidFill>
                    <a:sysClr val="windowText" lastClr="000000"/>
                  </a:solidFill>
                  <a:latin typeface="Verdana" panose="020B0604030504040204" pitchFamily="34" charset="0"/>
                  <a:ea typeface="Verdana" panose="020B0604030504040204" pitchFamily="34" charset="0"/>
                  <a:cs typeface="Verdana" panose="020B0604030504040204" pitchFamily="34" charset="0"/>
                </a:rPr>
                <a:t>2021</a:t>
              </a:r>
              <a:endParaRPr lang="sv-SE" sz="750" dirty="0">
                <a:solidFill>
                  <a:sysClr val="windowText" lastClr="000000"/>
                </a:solidFill>
                <a:latin typeface="Verdana" panose="020B0604030504040204" pitchFamily="34" charset="0"/>
                <a:ea typeface="Verdana" panose="020B0604030504040204" pitchFamily="34" charset="0"/>
                <a:cs typeface="Verdana" panose="020B0604030504040204" pitchFamily="34" charset="0"/>
              </a:endParaRPr>
            </a:p>
          </p:txBody>
        </p:sp>
        <p:sp>
          <p:nvSpPr>
            <p:cNvPr id="73" name="Rectangle 25">
              <a:extLst>
                <a:ext uri="{FF2B5EF4-FFF2-40B4-BE49-F238E27FC236}">
                  <a16:creationId xmlns:a16="http://schemas.microsoft.com/office/drawing/2014/main" id="{F7B63A44-AFD8-4739-AED3-B8C99897EA25}"/>
                </a:ext>
              </a:extLst>
            </p:cNvPr>
            <p:cNvSpPr/>
            <p:nvPr/>
          </p:nvSpPr>
          <p:spPr bwMode="auto">
            <a:xfrm>
              <a:off x="9242460" y="2637133"/>
              <a:ext cx="1598937" cy="321772"/>
            </a:xfrm>
            <a:prstGeom prst="rect">
              <a:avLst/>
            </a:prstGeom>
            <a:solidFill>
              <a:schemeClr val="bg1">
                <a:lumMod val="95000"/>
              </a:schemeClr>
            </a:solidFill>
            <a:ln w="12700" cap="flat" cmpd="sng" algn="ctr">
              <a:solidFill>
                <a:schemeClr val="tx1"/>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1pPr>
              <a:lvl2pPr marL="0" marR="0" indent="457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2pPr>
              <a:lvl3pPr marL="0" marR="0" indent="914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3pPr>
              <a:lvl4pPr marL="0" marR="0" indent="1371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4pPr>
              <a:lvl5pPr marL="0" marR="0" indent="18288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5pPr>
              <a:lvl6pPr marL="0" marR="0" indent="22860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6pPr>
              <a:lvl7pPr marL="0" marR="0" indent="2743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7pPr>
              <a:lvl8pPr marL="0" marR="0" indent="3200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8pPr>
              <a:lvl9pPr marL="0" marR="0" indent="3657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9pPr>
            </a:lstStyle>
            <a:p>
              <a:pPr algn="ctr" defTabSz="685783" fontAlgn="base" hangingPunct="1">
                <a:spcBef>
                  <a:spcPct val="50000"/>
                </a:spcBef>
                <a:spcAft>
                  <a:spcPct val="0"/>
                </a:spcAft>
                <a:defRPr/>
              </a:pPr>
              <a:r>
                <a:rPr lang="sv-SE" sz="750" b="1" dirty="0">
                  <a:solidFill>
                    <a:sysClr val="windowText" lastClr="000000"/>
                  </a:solidFill>
                  <a:latin typeface="Verdana" panose="020B0604030504040204" pitchFamily="34" charset="0"/>
                  <a:ea typeface="Verdana" panose="020B0604030504040204" pitchFamily="34" charset="0"/>
                  <a:cs typeface="Verdana" panose="020B0604030504040204" pitchFamily="34" charset="0"/>
                </a:rPr>
                <a:t>2022</a:t>
              </a:r>
              <a:endParaRPr lang="sv-SE" sz="750" dirty="0">
                <a:solidFill>
                  <a:sysClr val="windowText" lastClr="000000"/>
                </a:solidFill>
                <a:latin typeface="Verdana" panose="020B0604030504040204" pitchFamily="34" charset="0"/>
                <a:ea typeface="Verdana" panose="020B0604030504040204" pitchFamily="34" charset="0"/>
                <a:cs typeface="Verdana" panose="020B0604030504040204" pitchFamily="34" charset="0"/>
              </a:endParaRPr>
            </a:p>
          </p:txBody>
        </p:sp>
        <p:sp>
          <p:nvSpPr>
            <p:cNvPr id="74" name="Rectangle 27">
              <a:extLst>
                <a:ext uri="{FF2B5EF4-FFF2-40B4-BE49-F238E27FC236}">
                  <a16:creationId xmlns:a16="http://schemas.microsoft.com/office/drawing/2014/main" id="{D412BDC3-5E5C-4865-A403-00779AD40991}"/>
                </a:ext>
              </a:extLst>
            </p:cNvPr>
            <p:cNvSpPr/>
            <p:nvPr/>
          </p:nvSpPr>
          <p:spPr bwMode="auto">
            <a:xfrm>
              <a:off x="448307" y="2637133"/>
              <a:ext cx="799468" cy="321772"/>
            </a:xfrm>
            <a:prstGeom prst="rect">
              <a:avLst/>
            </a:prstGeom>
            <a:solidFill>
              <a:schemeClr val="bg1">
                <a:lumMod val="95000"/>
              </a:schemeClr>
            </a:solidFill>
            <a:ln w="12700" cap="flat" cmpd="sng" algn="ctr">
              <a:solidFill>
                <a:schemeClr val="tx1"/>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1pPr>
              <a:lvl2pPr marL="0" marR="0" indent="457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2pPr>
              <a:lvl3pPr marL="0" marR="0" indent="914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3pPr>
              <a:lvl4pPr marL="0" marR="0" indent="1371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4pPr>
              <a:lvl5pPr marL="0" marR="0" indent="18288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5pPr>
              <a:lvl6pPr marL="0" marR="0" indent="22860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6pPr>
              <a:lvl7pPr marL="0" marR="0" indent="2743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7pPr>
              <a:lvl8pPr marL="0" marR="0" indent="3200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8pPr>
              <a:lvl9pPr marL="0" marR="0" indent="3657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9pPr>
            </a:lstStyle>
            <a:p>
              <a:pPr algn="ctr" defTabSz="685783" fontAlgn="base" hangingPunct="1">
                <a:spcBef>
                  <a:spcPct val="50000"/>
                </a:spcBef>
                <a:spcAft>
                  <a:spcPct val="0"/>
                </a:spcAft>
                <a:defRPr/>
              </a:pPr>
              <a:r>
                <a:rPr lang="sv-SE" sz="750" b="1" dirty="0">
                  <a:solidFill>
                    <a:sysClr val="windowText" lastClr="000000"/>
                  </a:solidFill>
                  <a:latin typeface="Verdana" panose="020B0604030504040204" pitchFamily="34" charset="0"/>
                  <a:ea typeface="Verdana" panose="020B0604030504040204" pitchFamily="34" charset="0"/>
                  <a:cs typeface="Verdana" panose="020B0604030504040204" pitchFamily="34" charset="0"/>
                </a:rPr>
                <a:t>2016</a:t>
              </a:r>
              <a:endParaRPr lang="sv-SE" sz="750" dirty="0">
                <a:solidFill>
                  <a:sysClr val="windowText" lastClr="000000"/>
                </a:solidFill>
                <a:latin typeface="Verdana" panose="020B0604030504040204" pitchFamily="34" charset="0"/>
                <a:ea typeface="Verdana" panose="020B0604030504040204" pitchFamily="34" charset="0"/>
                <a:cs typeface="Verdana" panose="020B0604030504040204" pitchFamily="34" charset="0"/>
              </a:endParaRPr>
            </a:p>
          </p:txBody>
        </p:sp>
      </p:grpSp>
      <p:grpSp>
        <p:nvGrpSpPr>
          <p:cNvPr id="75" name="Group 7">
            <a:extLst>
              <a:ext uri="{FF2B5EF4-FFF2-40B4-BE49-F238E27FC236}">
                <a16:creationId xmlns:a16="http://schemas.microsoft.com/office/drawing/2014/main" id="{FB543086-432F-405E-B4C9-83DAEBFF76BF}"/>
              </a:ext>
            </a:extLst>
          </p:cNvPr>
          <p:cNvGrpSpPr/>
          <p:nvPr/>
        </p:nvGrpSpPr>
        <p:grpSpPr>
          <a:xfrm>
            <a:off x="403051" y="4001928"/>
            <a:ext cx="8229599" cy="1566000"/>
            <a:chOff x="448307" y="2958215"/>
            <a:chExt cx="10393090" cy="1882795"/>
          </a:xfrm>
          <a:solidFill>
            <a:schemeClr val="bg1"/>
          </a:solidFill>
        </p:grpSpPr>
        <p:grpSp>
          <p:nvGrpSpPr>
            <p:cNvPr id="76" name="Group 8">
              <a:extLst>
                <a:ext uri="{FF2B5EF4-FFF2-40B4-BE49-F238E27FC236}">
                  <a16:creationId xmlns:a16="http://schemas.microsoft.com/office/drawing/2014/main" id="{53DAEA9C-7416-41AC-AF9C-57A175EE0CCF}"/>
                </a:ext>
              </a:extLst>
            </p:cNvPr>
            <p:cNvGrpSpPr/>
            <p:nvPr/>
          </p:nvGrpSpPr>
          <p:grpSpPr>
            <a:xfrm>
              <a:off x="1247775" y="2958905"/>
              <a:ext cx="9593622" cy="1882105"/>
              <a:chOff x="609600" y="2529241"/>
              <a:chExt cx="9593622" cy="3271484"/>
            </a:xfrm>
            <a:grpFill/>
          </p:grpSpPr>
          <p:sp>
            <p:nvSpPr>
              <p:cNvPr id="78" name="Rectangle 16">
                <a:extLst>
                  <a:ext uri="{FF2B5EF4-FFF2-40B4-BE49-F238E27FC236}">
                    <a16:creationId xmlns:a16="http://schemas.microsoft.com/office/drawing/2014/main" id="{3A4F34E0-8727-4B65-AE77-FBF40ECC3358}"/>
                  </a:ext>
                </a:extLst>
              </p:cNvPr>
              <p:cNvSpPr/>
              <p:nvPr/>
            </p:nvSpPr>
            <p:spPr bwMode="auto">
              <a:xfrm>
                <a:off x="609600" y="2529241"/>
                <a:ext cx="1598937" cy="3271484"/>
              </a:xfrm>
              <a:prstGeom prst="rect">
                <a:avLst/>
              </a:prstGeom>
              <a:grpFill/>
              <a:ln w="12700" cap="flat" cmpd="sng" algn="ctr">
                <a:solidFill>
                  <a:schemeClr val="tx1"/>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1pPr>
                <a:lvl2pPr marL="0" marR="0" indent="457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2pPr>
                <a:lvl3pPr marL="0" marR="0" indent="914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3pPr>
                <a:lvl4pPr marL="0" marR="0" indent="1371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4pPr>
                <a:lvl5pPr marL="0" marR="0" indent="18288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5pPr>
                <a:lvl6pPr marL="0" marR="0" indent="22860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6pPr>
                <a:lvl7pPr marL="0" marR="0" indent="2743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7pPr>
                <a:lvl8pPr marL="0" marR="0" indent="3200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8pPr>
                <a:lvl9pPr marL="0" marR="0" indent="3657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9pPr>
              </a:lstStyle>
              <a:p>
                <a:pPr algn="ctr" defTabSz="685783" fontAlgn="base" hangingPunct="1">
                  <a:spcBef>
                    <a:spcPct val="50000"/>
                  </a:spcBef>
                  <a:spcAft>
                    <a:spcPct val="0"/>
                  </a:spcAft>
                  <a:defRPr/>
                </a:pPr>
                <a:endParaRPr lang="sv-SE" sz="750" dirty="0">
                  <a:solidFill>
                    <a:sysClr val="windowText" lastClr="000000"/>
                  </a:solidFill>
                  <a:latin typeface="Verdana" panose="020B0604030504040204" pitchFamily="34" charset="0"/>
                  <a:ea typeface="Verdana" panose="020B0604030504040204" pitchFamily="34" charset="0"/>
                  <a:cs typeface="Verdana" panose="020B0604030504040204" pitchFamily="34" charset="0"/>
                </a:endParaRPr>
              </a:p>
            </p:txBody>
          </p:sp>
          <p:sp>
            <p:nvSpPr>
              <p:cNvPr id="79" name="Rectangle 18">
                <a:extLst>
                  <a:ext uri="{FF2B5EF4-FFF2-40B4-BE49-F238E27FC236}">
                    <a16:creationId xmlns:a16="http://schemas.microsoft.com/office/drawing/2014/main" id="{6CA6B86A-E641-42F5-9D82-C50010CAEA3B}"/>
                  </a:ext>
                </a:extLst>
              </p:cNvPr>
              <p:cNvSpPr/>
              <p:nvPr/>
            </p:nvSpPr>
            <p:spPr bwMode="auto">
              <a:xfrm>
                <a:off x="2208537" y="2529241"/>
                <a:ext cx="1598937" cy="3271484"/>
              </a:xfrm>
              <a:prstGeom prst="rect">
                <a:avLst/>
              </a:prstGeom>
              <a:grpFill/>
              <a:ln w="12700" cap="flat" cmpd="sng" algn="ctr">
                <a:solidFill>
                  <a:schemeClr val="tx1"/>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1pPr>
                <a:lvl2pPr marL="0" marR="0" indent="457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2pPr>
                <a:lvl3pPr marL="0" marR="0" indent="914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3pPr>
                <a:lvl4pPr marL="0" marR="0" indent="1371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4pPr>
                <a:lvl5pPr marL="0" marR="0" indent="18288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5pPr>
                <a:lvl6pPr marL="0" marR="0" indent="22860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6pPr>
                <a:lvl7pPr marL="0" marR="0" indent="2743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7pPr>
                <a:lvl8pPr marL="0" marR="0" indent="3200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8pPr>
                <a:lvl9pPr marL="0" marR="0" indent="3657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9pPr>
              </a:lstStyle>
              <a:p>
                <a:pPr algn="ctr" defTabSz="685783" fontAlgn="base" hangingPunct="1">
                  <a:spcBef>
                    <a:spcPct val="50000"/>
                  </a:spcBef>
                  <a:spcAft>
                    <a:spcPct val="0"/>
                  </a:spcAft>
                  <a:defRPr/>
                </a:pPr>
                <a:endParaRPr lang="sv-SE" sz="750" dirty="0">
                  <a:solidFill>
                    <a:sysClr val="windowText" lastClr="000000"/>
                  </a:solidFill>
                  <a:latin typeface="Verdana" panose="020B0604030504040204" pitchFamily="34" charset="0"/>
                  <a:ea typeface="Verdana" panose="020B0604030504040204" pitchFamily="34" charset="0"/>
                  <a:cs typeface="Verdana" panose="020B0604030504040204" pitchFamily="34" charset="0"/>
                </a:endParaRPr>
              </a:p>
            </p:txBody>
          </p:sp>
          <p:sp>
            <p:nvSpPr>
              <p:cNvPr id="80" name="Rectangle 20">
                <a:extLst>
                  <a:ext uri="{FF2B5EF4-FFF2-40B4-BE49-F238E27FC236}">
                    <a16:creationId xmlns:a16="http://schemas.microsoft.com/office/drawing/2014/main" id="{D5E1CC6C-842F-432B-83B5-7815765ACE06}"/>
                  </a:ext>
                </a:extLst>
              </p:cNvPr>
              <p:cNvSpPr/>
              <p:nvPr/>
            </p:nvSpPr>
            <p:spPr bwMode="auto">
              <a:xfrm>
                <a:off x="3807474" y="2529241"/>
                <a:ext cx="1598937" cy="3271484"/>
              </a:xfrm>
              <a:prstGeom prst="rect">
                <a:avLst/>
              </a:prstGeom>
              <a:grpFill/>
              <a:ln w="12700" cap="flat" cmpd="sng" algn="ctr">
                <a:solidFill>
                  <a:schemeClr val="tx1"/>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1pPr>
                <a:lvl2pPr marL="0" marR="0" indent="457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2pPr>
                <a:lvl3pPr marL="0" marR="0" indent="914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3pPr>
                <a:lvl4pPr marL="0" marR="0" indent="1371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4pPr>
                <a:lvl5pPr marL="0" marR="0" indent="18288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5pPr>
                <a:lvl6pPr marL="0" marR="0" indent="22860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6pPr>
                <a:lvl7pPr marL="0" marR="0" indent="2743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7pPr>
                <a:lvl8pPr marL="0" marR="0" indent="3200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8pPr>
                <a:lvl9pPr marL="0" marR="0" indent="3657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9pPr>
              </a:lstStyle>
              <a:p>
                <a:pPr algn="ctr" defTabSz="685783" fontAlgn="base" hangingPunct="1">
                  <a:spcBef>
                    <a:spcPct val="50000"/>
                  </a:spcBef>
                  <a:spcAft>
                    <a:spcPct val="0"/>
                  </a:spcAft>
                  <a:defRPr/>
                </a:pPr>
                <a:endParaRPr lang="sv-SE" sz="750" dirty="0">
                  <a:solidFill>
                    <a:sysClr val="windowText" lastClr="000000"/>
                  </a:solidFill>
                  <a:latin typeface="Verdana" panose="020B0604030504040204" pitchFamily="34" charset="0"/>
                  <a:ea typeface="Verdana" panose="020B0604030504040204" pitchFamily="34" charset="0"/>
                  <a:cs typeface="Verdana" panose="020B0604030504040204" pitchFamily="34" charset="0"/>
                </a:endParaRPr>
              </a:p>
            </p:txBody>
          </p:sp>
          <p:sp>
            <p:nvSpPr>
              <p:cNvPr id="81" name="Rectangle 22">
                <a:extLst>
                  <a:ext uri="{FF2B5EF4-FFF2-40B4-BE49-F238E27FC236}">
                    <a16:creationId xmlns:a16="http://schemas.microsoft.com/office/drawing/2014/main" id="{24C89D86-CC28-4CE7-B755-4F7E36A7B8A4}"/>
                  </a:ext>
                </a:extLst>
              </p:cNvPr>
              <p:cNvSpPr/>
              <p:nvPr/>
            </p:nvSpPr>
            <p:spPr bwMode="auto">
              <a:xfrm>
                <a:off x="5406411" y="2529241"/>
                <a:ext cx="1598937" cy="3271484"/>
              </a:xfrm>
              <a:prstGeom prst="rect">
                <a:avLst/>
              </a:prstGeom>
              <a:grpFill/>
              <a:ln w="12700" cap="flat" cmpd="sng" algn="ctr">
                <a:solidFill>
                  <a:schemeClr val="tx1"/>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1pPr>
                <a:lvl2pPr marL="0" marR="0" indent="457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2pPr>
                <a:lvl3pPr marL="0" marR="0" indent="914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3pPr>
                <a:lvl4pPr marL="0" marR="0" indent="1371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4pPr>
                <a:lvl5pPr marL="0" marR="0" indent="18288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5pPr>
                <a:lvl6pPr marL="0" marR="0" indent="22860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6pPr>
                <a:lvl7pPr marL="0" marR="0" indent="2743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7pPr>
                <a:lvl8pPr marL="0" marR="0" indent="3200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8pPr>
                <a:lvl9pPr marL="0" marR="0" indent="3657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9pPr>
              </a:lstStyle>
              <a:p>
                <a:pPr algn="ctr" defTabSz="685783" fontAlgn="base" hangingPunct="1">
                  <a:spcBef>
                    <a:spcPct val="50000"/>
                  </a:spcBef>
                  <a:spcAft>
                    <a:spcPct val="0"/>
                  </a:spcAft>
                  <a:defRPr/>
                </a:pPr>
                <a:endParaRPr lang="sv-SE" sz="750" dirty="0">
                  <a:solidFill>
                    <a:sysClr val="windowText" lastClr="000000"/>
                  </a:solidFill>
                  <a:latin typeface="Verdana" panose="020B0604030504040204" pitchFamily="34" charset="0"/>
                  <a:ea typeface="Verdana" panose="020B0604030504040204" pitchFamily="34" charset="0"/>
                  <a:cs typeface="Verdana" panose="020B0604030504040204" pitchFamily="34" charset="0"/>
                </a:endParaRPr>
              </a:p>
            </p:txBody>
          </p:sp>
          <p:sp>
            <p:nvSpPr>
              <p:cNvPr id="82" name="Rectangle 24">
                <a:extLst>
                  <a:ext uri="{FF2B5EF4-FFF2-40B4-BE49-F238E27FC236}">
                    <a16:creationId xmlns:a16="http://schemas.microsoft.com/office/drawing/2014/main" id="{94517442-5D2F-48D1-A409-E40267670133}"/>
                  </a:ext>
                </a:extLst>
              </p:cNvPr>
              <p:cNvSpPr/>
              <p:nvPr/>
            </p:nvSpPr>
            <p:spPr bwMode="auto">
              <a:xfrm>
                <a:off x="7005348" y="2529241"/>
                <a:ext cx="1598937" cy="3271484"/>
              </a:xfrm>
              <a:prstGeom prst="rect">
                <a:avLst/>
              </a:prstGeom>
              <a:grpFill/>
              <a:ln w="12700" cap="flat" cmpd="sng" algn="ctr">
                <a:solidFill>
                  <a:schemeClr val="tx1"/>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1pPr>
                <a:lvl2pPr marL="0" marR="0" indent="457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2pPr>
                <a:lvl3pPr marL="0" marR="0" indent="914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3pPr>
                <a:lvl4pPr marL="0" marR="0" indent="1371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4pPr>
                <a:lvl5pPr marL="0" marR="0" indent="18288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5pPr>
                <a:lvl6pPr marL="0" marR="0" indent="22860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6pPr>
                <a:lvl7pPr marL="0" marR="0" indent="2743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7pPr>
                <a:lvl8pPr marL="0" marR="0" indent="3200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8pPr>
                <a:lvl9pPr marL="0" marR="0" indent="3657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9pPr>
              </a:lstStyle>
              <a:p>
                <a:pPr algn="ctr" defTabSz="685783" fontAlgn="base" hangingPunct="1">
                  <a:spcBef>
                    <a:spcPct val="50000"/>
                  </a:spcBef>
                  <a:spcAft>
                    <a:spcPct val="0"/>
                  </a:spcAft>
                  <a:defRPr/>
                </a:pPr>
                <a:endParaRPr lang="sv-SE" sz="750" dirty="0">
                  <a:solidFill>
                    <a:sysClr val="windowText" lastClr="000000"/>
                  </a:solidFill>
                  <a:latin typeface="Verdana" panose="020B0604030504040204" pitchFamily="34" charset="0"/>
                  <a:ea typeface="Verdana" panose="020B0604030504040204" pitchFamily="34" charset="0"/>
                  <a:cs typeface="Verdana" panose="020B0604030504040204" pitchFamily="34" charset="0"/>
                </a:endParaRPr>
              </a:p>
            </p:txBody>
          </p:sp>
          <p:sp>
            <p:nvSpPr>
              <p:cNvPr id="83" name="Rectangle 26">
                <a:extLst>
                  <a:ext uri="{FF2B5EF4-FFF2-40B4-BE49-F238E27FC236}">
                    <a16:creationId xmlns:a16="http://schemas.microsoft.com/office/drawing/2014/main" id="{28C17A0C-CAB2-4F88-A863-09EC477EC97C}"/>
                  </a:ext>
                </a:extLst>
              </p:cNvPr>
              <p:cNvSpPr/>
              <p:nvPr/>
            </p:nvSpPr>
            <p:spPr bwMode="auto">
              <a:xfrm>
                <a:off x="8604285" y="2529241"/>
                <a:ext cx="1598937" cy="3271484"/>
              </a:xfrm>
              <a:prstGeom prst="rect">
                <a:avLst/>
              </a:prstGeom>
              <a:grpFill/>
              <a:ln w="12700" cap="flat" cmpd="sng" algn="ctr">
                <a:solidFill>
                  <a:schemeClr val="tx1"/>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1pPr>
                <a:lvl2pPr marL="0" marR="0" indent="457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2pPr>
                <a:lvl3pPr marL="0" marR="0" indent="914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3pPr>
                <a:lvl4pPr marL="0" marR="0" indent="1371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4pPr>
                <a:lvl5pPr marL="0" marR="0" indent="18288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5pPr>
                <a:lvl6pPr marL="0" marR="0" indent="22860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6pPr>
                <a:lvl7pPr marL="0" marR="0" indent="2743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7pPr>
                <a:lvl8pPr marL="0" marR="0" indent="3200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8pPr>
                <a:lvl9pPr marL="0" marR="0" indent="3657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9pPr>
              </a:lstStyle>
              <a:p>
                <a:pPr algn="ctr" defTabSz="685783" fontAlgn="base" hangingPunct="1">
                  <a:spcBef>
                    <a:spcPct val="50000"/>
                  </a:spcBef>
                  <a:spcAft>
                    <a:spcPct val="0"/>
                  </a:spcAft>
                  <a:defRPr/>
                </a:pPr>
                <a:endParaRPr lang="sv-SE" sz="750" dirty="0">
                  <a:solidFill>
                    <a:sysClr val="windowText" lastClr="000000"/>
                  </a:solidFill>
                  <a:latin typeface="Verdana" panose="020B0604030504040204" pitchFamily="34" charset="0"/>
                  <a:ea typeface="Verdana" panose="020B0604030504040204" pitchFamily="34" charset="0"/>
                  <a:cs typeface="Verdana" panose="020B0604030504040204" pitchFamily="34" charset="0"/>
                </a:endParaRPr>
              </a:p>
            </p:txBody>
          </p:sp>
        </p:grpSp>
        <p:sp>
          <p:nvSpPr>
            <p:cNvPr id="77" name="Rectangle 31">
              <a:extLst>
                <a:ext uri="{FF2B5EF4-FFF2-40B4-BE49-F238E27FC236}">
                  <a16:creationId xmlns:a16="http://schemas.microsoft.com/office/drawing/2014/main" id="{D329D0D3-001C-4B97-86A9-A6B0EA2AAFE2}"/>
                </a:ext>
              </a:extLst>
            </p:cNvPr>
            <p:cNvSpPr/>
            <p:nvPr/>
          </p:nvSpPr>
          <p:spPr bwMode="auto">
            <a:xfrm>
              <a:off x="448307" y="2958215"/>
              <a:ext cx="799468" cy="1882105"/>
            </a:xfrm>
            <a:prstGeom prst="rect">
              <a:avLst/>
            </a:prstGeom>
            <a:grpFill/>
            <a:ln w="12700" cap="flat" cmpd="sng" algn="ctr">
              <a:solidFill>
                <a:schemeClr val="tx1"/>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1pPr>
              <a:lvl2pPr marL="0" marR="0" indent="457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2pPr>
              <a:lvl3pPr marL="0" marR="0" indent="914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3pPr>
              <a:lvl4pPr marL="0" marR="0" indent="1371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4pPr>
              <a:lvl5pPr marL="0" marR="0" indent="18288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5pPr>
              <a:lvl6pPr marL="0" marR="0" indent="22860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6pPr>
              <a:lvl7pPr marL="0" marR="0" indent="2743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7pPr>
              <a:lvl8pPr marL="0" marR="0" indent="3200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8pPr>
              <a:lvl9pPr marL="0" marR="0" indent="3657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9pPr>
            </a:lstStyle>
            <a:p>
              <a:pPr algn="ctr" defTabSz="685783" fontAlgn="base" hangingPunct="1">
                <a:spcBef>
                  <a:spcPct val="50000"/>
                </a:spcBef>
                <a:spcAft>
                  <a:spcPct val="0"/>
                </a:spcAft>
                <a:defRPr/>
              </a:pPr>
              <a:endParaRPr lang="sv-SE" sz="750" dirty="0">
                <a:solidFill>
                  <a:sysClr val="windowText" lastClr="000000"/>
                </a:solidFill>
                <a:latin typeface="Verdana" panose="020B0604030504040204" pitchFamily="34" charset="0"/>
                <a:ea typeface="Verdana" panose="020B0604030504040204" pitchFamily="34" charset="0"/>
                <a:cs typeface="Verdana" panose="020B0604030504040204" pitchFamily="34" charset="0"/>
              </a:endParaRPr>
            </a:p>
          </p:txBody>
        </p:sp>
      </p:grpSp>
      <p:sp>
        <p:nvSpPr>
          <p:cNvPr id="84" name="Arrow: Pentagon 3">
            <a:extLst>
              <a:ext uri="{FF2B5EF4-FFF2-40B4-BE49-F238E27FC236}">
                <a16:creationId xmlns:a16="http://schemas.microsoft.com/office/drawing/2014/main" id="{C636C3AB-2F5A-46C8-83BA-6C52E959CA45}"/>
              </a:ext>
            </a:extLst>
          </p:cNvPr>
          <p:cNvSpPr/>
          <p:nvPr/>
        </p:nvSpPr>
        <p:spPr bwMode="auto">
          <a:xfrm>
            <a:off x="461467" y="4061521"/>
            <a:ext cx="1745486" cy="243000"/>
          </a:xfrm>
          <a:prstGeom prst="homePlate">
            <a:avLst/>
          </a:prstGeom>
          <a:solidFill>
            <a:schemeClr val="accent1"/>
          </a:solidFill>
          <a:ln w="12700" cap="flat" cmpd="sng" algn="ctr">
            <a:solidFill>
              <a:schemeClr val="accent1"/>
            </a:solidFill>
            <a:prstDash val="solid"/>
            <a:round/>
            <a:headEnd type="none" w="med" len="med"/>
            <a:tailEnd type="none" w="med" len="med"/>
          </a:ln>
          <a:effectLst/>
        </p:spPr>
        <p:txBody>
          <a:bodyPr vert="horz" wrap="square" lIns="81000" tIns="0" rIns="81000" bIns="0" numCol="1" rtlCol="0" anchor="ctr" anchorCtr="0" compatLnSpc="1">
            <a:prstTxWarp prst="textNoShape">
              <a:avLst/>
            </a:prstTxWarp>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1pPr>
            <a:lvl2pPr marL="0" marR="0" indent="457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2pPr>
            <a:lvl3pPr marL="0" marR="0" indent="914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3pPr>
            <a:lvl4pPr marL="0" marR="0" indent="1371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4pPr>
            <a:lvl5pPr marL="0" marR="0" indent="18288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5pPr>
            <a:lvl6pPr marL="0" marR="0" indent="22860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6pPr>
            <a:lvl7pPr marL="0" marR="0" indent="2743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7pPr>
            <a:lvl8pPr marL="0" marR="0" indent="3200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8pPr>
            <a:lvl9pPr marL="0" marR="0" indent="3657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9pPr>
          </a:lstStyle>
          <a:p>
            <a:pPr algn="ctr" defTabSz="685783" fontAlgn="base" hangingPunct="1">
              <a:spcBef>
                <a:spcPct val="50000"/>
              </a:spcBef>
              <a:spcAft>
                <a:spcPct val="0"/>
              </a:spcAft>
              <a:defRPr/>
            </a:pPr>
            <a:r>
              <a:rPr lang="sv-SE" sz="750" dirty="0">
                <a:solidFill>
                  <a:srgbClr val="FFFFFF"/>
                </a:solidFill>
                <a:latin typeface="Verdana" panose="020B0604030504040204" pitchFamily="34" charset="0"/>
                <a:ea typeface="Verdana" panose="020B0604030504040204" pitchFamily="34" charset="0"/>
                <a:cs typeface="Verdana" panose="020B0604030504040204" pitchFamily="34" charset="0"/>
              </a:rPr>
              <a:t>Planering, behov, lösning</a:t>
            </a:r>
          </a:p>
        </p:txBody>
      </p:sp>
      <p:sp>
        <p:nvSpPr>
          <p:cNvPr id="85" name="Arrow: Pentagon 28">
            <a:extLst>
              <a:ext uri="{FF2B5EF4-FFF2-40B4-BE49-F238E27FC236}">
                <a16:creationId xmlns:a16="http://schemas.microsoft.com/office/drawing/2014/main" id="{DEE4DD7A-A269-42B4-B21A-AC187503E754}"/>
              </a:ext>
            </a:extLst>
          </p:cNvPr>
          <p:cNvSpPr/>
          <p:nvPr/>
        </p:nvSpPr>
        <p:spPr bwMode="auto">
          <a:xfrm>
            <a:off x="2226547" y="4061522"/>
            <a:ext cx="2554460" cy="237561"/>
          </a:xfrm>
          <a:prstGeom prst="homePlate">
            <a:avLst/>
          </a:prstGeom>
          <a:solidFill>
            <a:schemeClr val="accent1"/>
          </a:solidFill>
          <a:ln w="12700" cap="flat" cmpd="sng" algn="ctr">
            <a:solidFill>
              <a:schemeClr val="accent1"/>
            </a:solidFill>
            <a:prstDash val="solid"/>
            <a:round/>
            <a:headEnd type="none" w="med" len="med"/>
            <a:tailEnd type="none" w="med" len="med"/>
          </a:ln>
          <a:effectLst/>
        </p:spPr>
        <p:txBody>
          <a:bodyPr vert="horz" wrap="square" lIns="81000" tIns="0" rIns="81000" bIns="0" numCol="1" rtlCol="0" anchor="ctr" anchorCtr="0" compatLnSpc="1">
            <a:prstTxWarp prst="textNoShape">
              <a:avLst/>
            </a:prstTxWarp>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1pPr>
            <a:lvl2pPr marL="0" marR="0" indent="457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2pPr>
            <a:lvl3pPr marL="0" marR="0" indent="914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3pPr>
            <a:lvl4pPr marL="0" marR="0" indent="1371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4pPr>
            <a:lvl5pPr marL="0" marR="0" indent="18288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5pPr>
            <a:lvl6pPr marL="0" marR="0" indent="22860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6pPr>
            <a:lvl7pPr marL="0" marR="0" indent="2743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7pPr>
            <a:lvl8pPr marL="0" marR="0" indent="3200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8pPr>
            <a:lvl9pPr marL="0" marR="0" indent="3657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9pPr>
          </a:lstStyle>
          <a:p>
            <a:pPr algn="ctr" defTabSz="685783" fontAlgn="base" hangingPunct="1">
              <a:spcBef>
                <a:spcPct val="50000"/>
              </a:spcBef>
              <a:spcAft>
                <a:spcPct val="0"/>
              </a:spcAft>
              <a:defRPr/>
            </a:pPr>
            <a:r>
              <a:rPr lang="sv-SE" sz="750" dirty="0">
                <a:solidFill>
                  <a:srgbClr val="FFFFFF"/>
                </a:solidFill>
                <a:latin typeface="Verdana" panose="020B0604030504040204" pitchFamily="34" charset="0"/>
                <a:ea typeface="Verdana" panose="020B0604030504040204" pitchFamily="34" charset="0"/>
                <a:cs typeface="Verdana" panose="020B0604030504040204" pitchFamily="34" charset="0"/>
              </a:rPr>
              <a:t>Upphandling</a:t>
            </a:r>
            <a:endParaRPr lang="sv-SE" sz="750" i="1" dirty="0">
              <a:solidFill>
                <a:srgbClr val="FFFFFF"/>
              </a:solidFill>
              <a:latin typeface="Verdana" panose="020B0604030504040204" pitchFamily="34" charset="0"/>
              <a:ea typeface="Verdana" panose="020B0604030504040204" pitchFamily="34" charset="0"/>
              <a:cs typeface="Verdana" panose="020B0604030504040204" pitchFamily="34" charset="0"/>
            </a:endParaRPr>
          </a:p>
        </p:txBody>
      </p:sp>
      <p:sp>
        <p:nvSpPr>
          <p:cNvPr id="86" name="Arrow: Pentagon 29">
            <a:extLst>
              <a:ext uri="{FF2B5EF4-FFF2-40B4-BE49-F238E27FC236}">
                <a16:creationId xmlns:a16="http://schemas.microsoft.com/office/drawing/2014/main" id="{40799D35-E8BB-462F-A305-B3234DBD2A58}"/>
              </a:ext>
            </a:extLst>
          </p:cNvPr>
          <p:cNvSpPr/>
          <p:nvPr/>
        </p:nvSpPr>
        <p:spPr bwMode="auto">
          <a:xfrm>
            <a:off x="1621883" y="4663633"/>
            <a:ext cx="6966000" cy="243000"/>
          </a:xfrm>
          <a:prstGeom prst="homePlate">
            <a:avLst/>
          </a:prstGeom>
          <a:solidFill>
            <a:schemeClr val="accent1"/>
          </a:solidFill>
          <a:ln w="12700" cap="flat" cmpd="sng" algn="ctr">
            <a:solidFill>
              <a:schemeClr val="accent1"/>
            </a:solidFill>
            <a:prstDash val="solid"/>
            <a:round/>
            <a:headEnd type="none" w="med" len="med"/>
            <a:tailEnd type="none" w="med" len="med"/>
          </a:ln>
          <a:effectLst/>
        </p:spPr>
        <p:txBody>
          <a:bodyPr vert="horz" wrap="square" lIns="81000" tIns="0" rIns="81000" bIns="0" numCol="1" rtlCol="0" anchor="ctr" anchorCtr="0" compatLnSpc="1">
            <a:prstTxWarp prst="textNoShape">
              <a:avLst/>
            </a:prstTxWarp>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1pPr>
            <a:lvl2pPr marL="0" marR="0" indent="457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2pPr>
            <a:lvl3pPr marL="0" marR="0" indent="914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3pPr>
            <a:lvl4pPr marL="0" marR="0" indent="1371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4pPr>
            <a:lvl5pPr marL="0" marR="0" indent="18288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5pPr>
            <a:lvl6pPr marL="0" marR="0" indent="22860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6pPr>
            <a:lvl7pPr marL="0" marR="0" indent="2743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7pPr>
            <a:lvl8pPr marL="0" marR="0" indent="3200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8pPr>
            <a:lvl9pPr marL="0" marR="0" indent="3657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9pPr>
          </a:lstStyle>
          <a:p>
            <a:pPr algn="ctr" defTabSz="685783" fontAlgn="base" hangingPunct="1">
              <a:spcBef>
                <a:spcPct val="50000"/>
              </a:spcBef>
              <a:spcAft>
                <a:spcPct val="0"/>
              </a:spcAft>
              <a:defRPr/>
            </a:pPr>
            <a:r>
              <a:rPr lang="sv-SE" sz="750" dirty="0">
                <a:solidFill>
                  <a:srgbClr val="FFFFFF"/>
                </a:solidFill>
                <a:latin typeface="Verdana" panose="020B0604030504040204" pitchFamily="34" charset="0"/>
                <a:ea typeface="Verdana" panose="020B0604030504040204" pitchFamily="34" charset="0"/>
                <a:cs typeface="Verdana" panose="020B0604030504040204" pitchFamily="34" charset="0"/>
              </a:rPr>
              <a:t>Genomförande - Program FVM</a:t>
            </a:r>
          </a:p>
        </p:txBody>
      </p:sp>
      <p:sp>
        <p:nvSpPr>
          <p:cNvPr id="87" name="Arrow: Pentagon 32">
            <a:extLst>
              <a:ext uri="{FF2B5EF4-FFF2-40B4-BE49-F238E27FC236}">
                <a16:creationId xmlns:a16="http://schemas.microsoft.com/office/drawing/2014/main" id="{2099BFC8-8521-4DD3-A1E1-8A2D6E470EB3}"/>
              </a:ext>
            </a:extLst>
          </p:cNvPr>
          <p:cNvSpPr/>
          <p:nvPr/>
        </p:nvSpPr>
        <p:spPr bwMode="auto">
          <a:xfrm>
            <a:off x="1621883" y="4961675"/>
            <a:ext cx="6966000" cy="243000"/>
          </a:xfrm>
          <a:prstGeom prst="homePlate">
            <a:avLst/>
          </a:prstGeom>
          <a:solidFill>
            <a:schemeClr val="accent2"/>
          </a:solidFill>
          <a:ln w="12700" cap="flat" cmpd="sng" algn="ctr">
            <a:solidFill>
              <a:schemeClr val="accent2"/>
            </a:solidFill>
            <a:prstDash val="solid"/>
            <a:round/>
            <a:headEnd type="none" w="med" len="med"/>
            <a:tailEnd type="none" w="med" len="med"/>
          </a:ln>
          <a:effectLst/>
        </p:spPr>
        <p:txBody>
          <a:bodyPr vert="horz" wrap="square" lIns="81000" tIns="0" rIns="81000" bIns="0" numCol="1" rtlCol="0" anchor="ctr" anchorCtr="0" compatLnSpc="1">
            <a:prstTxWarp prst="textNoShape">
              <a:avLst/>
            </a:prstTxWarp>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1pPr>
            <a:lvl2pPr marL="0" marR="0" indent="457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2pPr>
            <a:lvl3pPr marL="0" marR="0" indent="914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3pPr>
            <a:lvl4pPr marL="0" marR="0" indent="1371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4pPr>
            <a:lvl5pPr marL="0" marR="0" indent="18288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5pPr>
            <a:lvl6pPr marL="0" marR="0" indent="22860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6pPr>
            <a:lvl7pPr marL="0" marR="0" indent="2743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7pPr>
            <a:lvl8pPr marL="0" marR="0" indent="3200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8pPr>
            <a:lvl9pPr marL="0" marR="0" indent="3657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9pPr>
          </a:lstStyle>
          <a:p>
            <a:pPr algn="ctr" defTabSz="685783" fontAlgn="base" hangingPunct="1">
              <a:spcBef>
                <a:spcPct val="50000"/>
              </a:spcBef>
              <a:spcAft>
                <a:spcPct val="0"/>
              </a:spcAft>
              <a:defRPr/>
            </a:pPr>
            <a:r>
              <a:rPr lang="sv-SE" sz="750" dirty="0">
                <a:solidFill>
                  <a:sysClr val="windowText" lastClr="000000"/>
                </a:solidFill>
                <a:latin typeface="Verdana" panose="020B0604030504040204" pitchFamily="34" charset="0"/>
                <a:ea typeface="Verdana" panose="020B0604030504040204" pitchFamily="34" charset="0"/>
                <a:cs typeface="Verdana" panose="020B0604030504040204" pitchFamily="34" charset="0"/>
              </a:rPr>
              <a:t>Förberedelse och genomförande – Verksamheten</a:t>
            </a:r>
          </a:p>
        </p:txBody>
      </p:sp>
      <p:grpSp>
        <p:nvGrpSpPr>
          <p:cNvPr id="88" name="Group 13">
            <a:extLst>
              <a:ext uri="{FF2B5EF4-FFF2-40B4-BE49-F238E27FC236}">
                <a16:creationId xmlns:a16="http://schemas.microsoft.com/office/drawing/2014/main" id="{D9A27DF1-DCED-422B-9FCB-A54FC3188F1F}"/>
              </a:ext>
            </a:extLst>
          </p:cNvPr>
          <p:cNvGrpSpPr/>
          <p:nvPr/>
        </p:nvGrpSpPr>
        <p:grpSpPr>
          <a:xfrm>
            <a:off x="2216143" y="5258140"/>
            <a:ext cx="6524810" cy="243000"/>
            <a:chOff x="3027056" y="4839766"/>
            <a:chExt cx="8699747" cy="324000"/>
          </a:xfrm>
        </p:grpSpPr>
        <p:sp>
          <p:nvSpPr>
            <p:cNvPr id="89" name="Arrow: Pentagon 35">
              <a:extLst>
                <a:ext uri="{FF2B5EF4-FFF2-40B4-BE49-F238E27FC236}">
                  <a16:creationId xmlns:a16="http://schemas.microsoft.com/office/drawing/2014/main" id="{1E617E93-00BC-4615-9C33-B8AA55969677}"/>
                </a:ext>
              </a:extLst>
            </p:cNvPr>
            <p:cNvSpPr/>
            <p:nvPr/>
          </p:nvSpPr>
          <p:spPr bwMode="auto">
            <a:xfrm>
              <a:off x="5525729" y="4839766"/>
              <a:ext cx="6201074" cy="324000"/>
            </a:xfrm>
            <a:prstGeom prst="homePlate">
              <a:avLst/>
            </a:prstGeom>
            <a:gradFill flip="none" rotWithShape="1">
              <a:gsLst>
                <a:gs pos="85000">
                  <a:schemeClr val="accent1"/>
                </a:gs>
                <a:gs pos="90000">
                  <a:schemeClr val="accent2"/>
                </a:gs>
              </a:gsLst>
              <a:lin ang="0" scaled="1"/>
              <a:tileRect/>
            </a:gradFill>
            <a:ln w="12700" cap="flat" cmpd="sng" algn="ctr">
              <a:gradFill flip="none" rotWithShape="1">
                <a:gsLst>
                  <a:gs pos="85000">
                    <a:schemeClr val="accent1"/>
                  </a:gs>
                  <a:gs pos="90000">
                    <a:schemeClr val="accent2"/>
                  </a:gs>
                </a:gsLst>
                <a:lin ang="0" scaled="1"/>
                <a:tileRect/>
              </a:gradFill>
              <a:prstDash val="solid"/>
              <a:round/>
              <a:headEnd type="none" w="med" len="med"/>
              <a:tailEnd type="none" w="med" len="med"/>
            </a:ln>
            <a:effectLst/>
          </p:spPr>
          <p:txBody>
            <a:bodyPr vert="horz" wrap="square" lIns="81000" tIns="0" rIns="81000" bIns="0" numCol="1" rtlCol="0" anchor="ctr" anchorCtr="0" compatLnSpc="1">
              <a:prstTxWarp prst="textNoShape">
                <a:avLst/>
              </a:prstTxWarp>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1pPr>
              <a:lvl2pPr marL="0" marR="0" indent="457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2pPr>
              <a:lvl3pPr marL="0" marR="0" indent="914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3pPr>
              <a:lvl4pPr marL="0" marR="0" indent="1371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4pPr>
              <a:lvl5pPr marL="0" marR="0" indent="18288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5pPr>
              <a:lvl6pPr marL="0" marR="0" indent="22860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6pPr>
              <a:lvl7pPr marL="0" marR="0" indent="2743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7pPr>
              <a:lvl8pPr marL="0" marR="0" indent="3200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8pPr>
              <a:lvl9pPr marL="0" marR="0" indent="3657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9pPr>
            </a:lstStyle>
            <a:p>
              <a:pPr algn="ctr" defTabSz="685783" fontAlgn="base" hangingPunct="1">
                <a:spcBef>
                  <a:spcPct val="50000"/>
                </a:spcBef>
                <a:spcAft>
                  <a:spcPct val="0"/>
                </a:spcAft>
                <a:defRPr/>
              </a:pPr>
              <a:r>
                <a:rPr lang="sv-SE" sz="750" dirty="0">
                  <a:solidFill>
                    <a:srgbClr val="FFFFFF"/>
                  </a:solidFill>
                  <a:latin typeface="Verdana" panose="020B0604030504040204" pitchFamily="34" charset="0"/>
                  <a:ea typeface="Verdana" panose="020B0604030504040204" pitchFamily="34" charset="0"/>
                  <a:cs typeface="Verdana" panose="020B0604030504040204" pitchFamily="34" charset="0"/>
                </a:rPr>
                <a:t>Etablera drift och förvaltning</a:t>
              </a:r>
            </a:p>
          </p:txBody>
        </p:sp>
        <p:sp>
          <p:nvSpPr>
            <p:cNvPr id="90" name="Rectangle 6">
              <a:extLst>
                <a:ext uri="{FF2B5EF4-FFF2-40B4-BE49-F238E27FC236}">
                  <a16:creationId xmlns:a16="http://schemas.microsoft.com/office/drawing/2014/main" id="{FC5117A3-2C0B-415F-877E-9E454AFF93B4}"/>
                </a:ext>
              </a:extLst>
            </p:cNvPr>
            <p:cNvSpPr/>
            <p:nvPr/>
          </p:nvSpPr>
          <p:spPr bwMode="auto">
            <a:xfrm>
              <a:off x="3027056" y="4840023"/>
              <a:ext cx="2498671" cy="321335"/>
            </a:xfrm>
            <a:prstGeom prst="rect">
              <a:avLst/>
            </a:prstGeom>
            <a:solidFill>
              <a:schemeClr val="bg1">
                <a:lumMod val="85000"/>
              </a:schemeClr>
            </a:solidFill>
            <a:ln w="12700" cap="flat" cmpd="sng" algn="ctr">
              <a:solidFill>
                <a:schemeClr val="bg1">
                  <a:lumMod val="65000"/>
                </a:schemeClr>
              </a:solidFill>
              <a:prstDash val="lgDash"/>
              <a:round/>
              <a:headEnd type="none" w="med" len="med"/>
              <a:tailEnd type="none" w="med" len="med"/>
            </a:ln>
            <a:effectLst/>
          </p:spPr>
          <p:txBody>
            <a:bodyPr vert="horz" wrap="square" lIns="81000" tIns="0" rIns="81000" bIns="0" numCol="1" rtlCol="0" anchor="ctr" anchorCtr="0" compatLnSpc="1">
              <a:prstTxWarp prst="textNoShape">
                <a:avLst/>
              </a:prstTxWarp>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1pPr>
              <a:lvl2pPr marL="0" marR="0" indent="457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2pPr>
              <a:lvl3pPr marL="0" marR="0" indent="914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3pPr>
              <a:lvl4pPr marL="0" marR="0" indent="1371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4pPr>
              <a:lvl5pPr marL="0" marR="0" indent="18288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5pPr>
              <a:lvl6pPr marL="0" marR="0" indent="22860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6pPr>
              <a:lvl7pPr marL="0" marR="0" indent="2743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7pPr>
              <a:lvl8pPr marL="0" marR="0" indent="3200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8pPr>
              <a:lvl9pPr marL="0" marR="0" indent="3657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9pPr>
            </a:lstStyle>
            <a:p>
              <a:pPr algn="ctr" defTabSz="685783" fontAlgn="base" hangingPunct="1">
                <a:spcBef>
                  <a:spcPct val="50000"/>
                </a:spcBef>
                <a:spcAft>
                  <a:spcPct val="0"/>
                </a:spcAft>
                <a:defRPr/>
              </a:pPr>
              <a:endParaRPr lang="sv-SE" sz="900" b="1" dirty="0">
                <a:solidFill>
                  <a:sysClr val="windowText" lastClr="000000"/>
                </a:solidFill>
                <a:latin typeface="Verdana" panose="020B0604030504040204" pitchFamily="34" charset="0"/>
                <a:ea typeface="Verdana" panose="020B0604030504040204" pitchFamily="34" charset="0"/>
                <a:cs typeface="Verdana" panose="020B0604030504040204" pitchFamily="34" charset="0"/>
              </a:endParaRPr>
            </a:p>
          </p:txBody>
        </p:sp>
      </p:grpSp>
      <p:sp>
        <p:nvSpPr>
          <p:cNvPr id="91" name="Rectangle 10">
            <a:extLst>
              <a:ext uri="{FF2B5EF4-FFF2-40B4-BE49-F238E27FC236}">
                <a16:creationId xmlns:a16="http://schemas.microsoft.com/office/drawing/2014/main" id="{87EA9A7D-AAF9-42C0-A4BE-755162E2D999}"/>
              </a:ext>
            </a:extLst>
          </p:cNvPr>
          <p:cNvSpPr/>
          <p:nvPr/>
        </p:nvSpPr>
        <p:spPr bwMode="auto">
          <a:xfrm>
            <a:off x="403051" y="5632583"/>
            <a:ext cx="135731" cy="135731"/>
          </a:xfrm>
          <a:prstGeom prst="rect">
            <a:avLst/>
          </a:prstGeom>
          <a:solidFill>
            <a:schemeClr val="accent1"/>
          </a:solidFill>
          <a:ln w="12700" cap="flat" cmpd="sng" algn="ctr">
            <a:solidFill>
              <a:schemeClr val="accent1"/>
            </a:solidFill>
            <a:prstDash val="solid"/>
            <a:round/>
            <a:headEnd type="none" w="med" len="med"/>
            <a:tailEnd type="none" w="med" len="med"/>
          </a:ln>
          <a:effectLst/>
        </p:spPr>
        <p:txBody>
          <a:bodyPr vert="horz" wrap="square" lIns="81000" tIns="0" rIns="81000" bIns="0" numCol="1" rtlCol="0" anchor="ctr" anchorCtr="0" compatLnSpc="1">
            <a:prstTxWarp prst="textNoShape">
              <a:avLst/>
            </a:prstTxWarp>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1pPr>
            <a:lvl2pPr marL="0" marR="0" indent="457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2pPr>
            <a:lvl3pPr marL="0" marR="0" indent="914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3pPr>
            <a:lvl4pPr marL="0" marR="0" indent="1371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4pPr>
            <a:lvl5pPr marL="0" marR="0" indent="18288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5pPr>
            <a:lvl6pPr marL="0" marR="0" indent="22860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6pPr>
            <a:lvl7pPr marL="0" marR="0" indent="2743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7pPr>
            <a:lvl8pPr marL="0" marR="0" indent="3200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8pPr>
            <a:lvl9pPr marL="0" marR="0" indent="3657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9pPr>
          </a:lstStyle>
          <a:p>
            <a:pPr algn="ctr" defTabSz="685783" fontAlgn="base" hangingPunct="1">
              <a:spcBef>
                <a:spcPct val="50000"/>
              </a:spcBef>
              <a:spcAft>
                <a:spcPct val="0"/>
              </a:spcAft>
              <a:defRPr/>
            </a:pPr>
            <a:endParaRPr lang="sv-SE" sz="900" b="1" dirty="0">
              <a:solidFill>
                <a:sysClr val="windowText" lastClr="000000"/>
              </a:solidFill>
              <a:latin typeface="Verdana" panose="020B0604030504040204" pitchFamily="34" charset="0"/>
              <a:ea typeface="Verdana" panose="020B0604030504040204" pitchFamily="34" charset="0"/>
              <a:cs typeface="Verdana" panose="020B0604030504040204" pitchFamily="34" charset="0"/>
            </a:endParaRPr>
          </a:p>
        </p:txBody>
      </p:sp>
      <p:sp>
        <p:nvSpPr>
          <p:cNvPr id="92" name="TextBox 11">
            <a:extLst>
              <a:ext uri="{FF2B5EF4-FFF2-40B4-BE49-F238E27FC236}">
                <a16:creationId xmlns:a16="http://schemas.microsoft.com/office/drawing/2014/main" id="{3A18FA06-4F8C-4DBC-9AC0-0CC88302B4A0}"/>
              </a:ext>
            </a:extLst>
          </p:cNvPr>
          <p:cNvSpPr txBox="1"/>
          <p:nvPr/>
        </p:nvSpPr>
        <p:spPr>
          <a:xfrm>
            <a:off x="538782" y="5608116"/>
            <a:ext cx="1358062" cy="18466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horz" wrap="none" lIns="34289" tIns="34289" rIns="34289" bIns="34289" numCol="1" spcCol="38100" rtlCol="0"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1pPr>
            <a:lvl2pPr marL="0" marR="0" indent="457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2pPr>
            <a:lvl3pPr marL="0" marR="0" indent="914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3pPr>
            <a:lvl4pPr marL="0" marR="0" indent="1371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4pPr>
            <a:lvl5pPr marL="0" marR="0" indent="18288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5pPr>
            <a:lvl6pPr marL="0" marR="0" indent="22860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6pPr>
            <a:lvl7pPr marL="0" marR="0" indent="2743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7pPr>
            <a:lvl8pPr marL="0" marR="0" indent="3200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8pPr>
            <a:lvl9pPr marL="0" marR="0" indent="3657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9pPr>
          </a:lstStyle>
          <a:p>
            <a:pPr defTabSz="342892">
              <a:defRPr/>
            </a:pPr>
            <a:r>
              <a:rPr lang="sv-SE" sz="750" i="1" dirty="0">
                <a:latin typeface="Verdana" panose="020B0604030504040204" pitchFamily="34" charset="0"/>
                <a:ea typeface="Verdana" panose="020B0604030504040204" pitchFamily="34" charset="0"/>
                <a:cs typeface="Verdana" panose="020B0604030504040204" pitchFamily="34" charset="0"/>
              </a:rPr>
              <a:t>Drivs &amp; finansieras av FVM</a:t>
            </a:r>
          </a:p>
        </p:txBody>
      </p:sp>
      <p:sp>
        <p:nvSpPr>
          <p:cNvPr id="93" name="Rectangle 44">
            <a:extLst>
              <a:ext uri="{FF2B5EF4-FFF2-40B4-BE49-F238E27FC236}">
                <a16:creationId xmlns:a16="http://schemas.microsoft.com/office/drawing/2014/main" id="{1E94600A-2065-480A-9BF2-3C08E7A98921}"/>
              </a:ext>
            </a:extLst>
          </p:cNvPr>
          <p:cNvSpPr/>
          <p:nvPr/>
        </p:nvSpPr>
        <p:spPr bwMode="auto">
          <a:xfrm>
            <a:off x="1967691" y="5629193"/>
            <a:ext cx="135731" cy="135731"/>
          </a:xfrm>
          <a:prstGeom prst="rect">
            <a:avLst/>
          </a:prstGeom>
          <a:solidFill>
            <a:schemeClr val="accent2"/>
          </a:solidFill>
          <a:ln w="12700" cap="flat" cmpd="sng" algn="ctr">
            <a:solidFill>
              <a:schemeClr val="accent2"/>
            </a:solidFill>
            <a:prstDash val="solid"/>
            <a:round/>
            <a:headEnd type="none" w="med" len="med"/>
            <a:tailEnd type="none" w="med" len="med"/>
          </a:ln>
          <a:effectLst/>
        </p:spPr>
        <p:txBody>
          <a:bodyPr vert="horz" wrap="square" lIns="81000" tIns="0" rIns="81000" bIns="0" numCol="1" rtlCol="0" anchor="ctr" anchorCtr="0" compatLnSpc="1">
            <a:prstTxWarp prst="textNoShape">
              <a:avLst/>
            </a:prstTxWarp>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1pPr>
            <a:lvl2pPr marL="0" marR="0" indent="457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2pPr>
            <a:lvl3pPr marL="0" marR="0" indent="914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3pPr>
            <a:lvl4pPr marL="0" marR="0" indent="1371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4pPr>
            <a:lvl5pPr marL="0" marR="0" indent="18288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5pPr>
            <a:lvl6pPr marL="0" marR="0" indent="22860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6pPr>
            <a:lvl7pPr marL="0" marR="0" indent="2743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7pPr>
            <a:lvl8pPr marL="0" marR="0" indent="3200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8pPr>
            <a:lvl9pPr marL="0" marR="0" indent="3657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9pPr>
          </a:lstStyle>
          <a:p>
            <a:pPr algn="ctr" defTabSz="685783" fontAlgn="base" hangingPunct="1">
              <a:spcBef>
                <a:spcPct val="50000"/>
              </a:spcBef>
              <a:spcAft>
                <a:spcPct val="0"/>
              </a:spcAft>
              <a:defRPr/>
            </a:pPr>
            <a:endParaRPr lang="sv-SE" sz="900" b="1" dirty="0">
              <a:solidFill>
                <a:sysClr val="windowText" lastClr="000000"/>
              </a:solidFill>
              <a:latin typeface="Verdana" panose="020B0604030504040204" pitchFamily="34" charset="0"/>
              <a:ea typeface="Verdana" panose="020B0604030504040204" pitchFamily="34" charset="0"/>
              <a:cs typeface="Verdana" panose="020B0604030504040204" pitchFamily="34" charset="0"/>
            </a:endParaRPr>
          </a:p>
        </p:txBody>
      </p:sp>
      <p:sp>
        <p:nvSpPr>
          <p:cNvPr id="94" name="TextBox 45">
            <a:extLst>
              <a:ext uri="{FF2B5EF4-FFF2-40B4-BE49-F238E27FC236}">
                <a16:creationId xmlns:a16="http://schemas.microsoft.com/office/drawing/2014/main" id="{2F337E7F-E705-4BD2-9041-B6E931EF15A5}"/>
              </a:ext>
            </a:extLst>
          </p:cNvPr>
          <p:cNvSpPr txBox="1"/>
          <p:nvPr/>
        </p:nvSpPr>
        <p:spPr>
          <a:xfrm>
            <a:off x="2103421" y="5604727"/>
            <a:ext cx="2002469" cy="18466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horz" wrap="none" lIns="34289" tIns="34289" rIns="34289" bIns="34289" numCol="1" spcCol="38100" rtlCol="0"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1pPr>
            <a:lvl2pPr marL="0" marR="0" indent="457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2pPr>
            <a:lvl3pPr marL="0" marR="0" indent="914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3pPr>
            <a:lvl4pPr marL="0" marR="0" indent="1371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4pPr>
            <a:lvl5pPr marL="0" marR="0" indent="18288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5pPr>
            <a:lvl6pPr marL="0" marR="0" indent="22860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6pPr>
            <a:lvl7pPr marL="0" marR="0" indent="2743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7pPr>
            <a:lvl8pPr marL="0" marR="0" indent="3200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8pPr>
            <a:lvl9pPr marL="0" marR="0" indent="3657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9pPr>
          </a:lstStyle>
          <a:p>
            <a:pPr defTabSz="342892">
              <a:defRPr/>
            </a:pPr>
            <a:r>
              <a:rPr lang="sv-SE" sz="750" i="1" dirty="0">
                <a:latin typeface="Verdana" panose="020B0604030504040204" pitchFamily="34" charset="0"/>
                <a:ea typeface="Verdana" panose="020B0604030504040204" pitchFamily="34" charset="0"/>
                <a:cs typeface="Verdana" panose="020B0604030504040204" pitchFamily="34" charset="0"/>
              </a:rPr>
              <a:t>Drivs &amp; finansieras av resp. verksamhet</a:t>
            </a:r>
          </a:p>
        </p:txBody>
      </p:sp>
      <p:sp>
        <p:nvSpPr>
          <p:cNvPr id="95" name="Arrow: Pentagon 46">
            <a:extLst>
              <a:ext uri="{FF2B5EF4-FFF2-40B4-BE49-F238E27FC236}">
                <a16:creationId xmlns:a16="http://schemas.microsoft.com/office/drawing/2014/main" id="{66624FD0-2861-44BC-9779-763E8AA53A78}"/>
              </a:ext>
            </a:extLst>
          </p:cNvPr>
          <p:cNvSpPr/>
          <p:nvPr/>
        </p:nvSpPr>
        <p:spPr bwMode="auto">
          <a:xfrm>
            <a:off x="2994381" y="4367677"/>
            <a:ext cx="1687559" cy="227363"/>
          </a:xfrm>
          <a:prstGeom prst="homePlate">
            <a:avLst/>
          </a:prstGeom>
          <a:gradFill flip="none" rotWithShape="1">
            <a:gsLst>
              <a:gs pos="2000">
                <a:schemeClr val="bg1"/>
              </a:gs>
              <a:gs pos="26000">
                <a:schemeClr val="bg1">
                  <a:lumMod val="65000"/>
                </a:schemeClr>
              </a:gs>
              <a:gs pos="67000">
                <a:schemeClr val="bg1">
                  <a:lumMod val="65000"/>
                </a:schemeClr>
              </a:gs>
              <a:gs pos="94000">
                <a:schemeClr val="bg1"/>
              </a:gs>
            </a:gsLst>
            <a:lin ang="10800000" scaled="1"/>
            <a:tileRect/>
          </a:gradFill>
          <a:ln w="12700" cap="flat" cmpd="sng" algn="ctr">
            <a:noFill/>
            <a:prstDash val="solid"/>
            <a:round/>
            <a:headEnd type="none" w="med" len="med"/>
            <a:tailEnd type="none" w="med" len="med"/>
          </a:ln>
          <a:effectLst/>
        </p:spPr>
        <p:txBody>
          <a:bodyPr vert="horz" wrap="square" lIns="81000" tIns="0" rIns="81000" bIns="0" numCol="1" rtlCol="0" anchor="ctr" anchorCtr="0" compatLnSpc="1">
            <a:prstTxWarp prst="textNoShape">
              <a:avLst/>
            </a:prstTxWarp>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1pPr>
            <a:lvl2pPr marL="0" marR="0" indent="457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2pPr>
            <a:lvl3pPr marL="0" marR="0" indent="914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3pPr>
            <a:lvl4pPr marL="0" marR="0" indent="1371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4pPr>
            <a:lvl5pPr marL="0" marR="0" indent="18288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5pPr>
            <a:lvl6pPr marL="0" marR="0" indent="22860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6pPr>
            <a:lvl7pPr marL="0" marR="0" indent="2743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7pPr>
            <a:lvl8pPr marL="0" marR="0" indent="3200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8pPr>
            <a:lvl9pPr marL="0" marR="0" indent="3657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9pPr>
          </a:lstStyle>
          <a:p>
            <a:pPr algn="ctr" defTabSz="685783" fontAlgn="base" hangingPunct="1">
              <a:spcBef>
                <a:spcPct val="50000"/>
              </a:spcBef>
              <a:spcAft>
                <a:spcPct val="0"/>
              </a:spcAft>
              <a:defRPr/>
            </a:pPr>
            <a:r>
              <a:rPr lang="sv-SE" sz="750" dirty="0">
                <a:solidFill>
                  <a:srgbClr val="BAB0B9">
                    <a:lumMod val="50000"/>
                  </a:srgbClr>
                </a:solidFill>
                <a:latin typeface="Verdana" panose="020B0604030504040204" pitchFamily="34" charset="0"/>
                <a:ea typeface="Verdana" panose="020B0604030504040204" pitchFamily="34" charset="0"/>
                <a:cs typeface="Verdana" panose="020B0604030504040204" pitchFamily="34" charset="0"/>
              </a:rPr>
              <a:t>Flera mindre upphandlingar</a:t>
            </a:r>
            <a:endParaRPr lang="sv-SE" sz="750" i="1" dirty="0">
              <a:solidFill>
                <a:srgbClr val="BAB0B9">
                  <a:lumMod val="50000"/>
                </a:srgbClr>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249087902"/>
      </p:ext>
    </p:extLst>
  </p:cSld>
  <p:clrMapOvr>
    <a:masterClrMapping/>
  </p:clrMapOvr>
  <p:transition spd="med"/>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p>
            <a:pPr algn="ctr"/>
            <a:r>
              <a:rPr lang="sv-SE" sz="2000" b="1" dirty="0">
                <a:solidFill>
                  <a:srgbClr val="FF0066"/>
                </a:solidFill>
              </a:rPr>
              <a:t>Sammanfattning </a:t>
            </a:r>
            <a:br>
              <a:rPr lang="sv-SE" sz="2000" b="1" dirty="0">
                <a:solidFill>
                  <a:srgbClr val="FF0066"/>
                </a:solidFill>
              </a:rPr>
            </a:br>
            <a:r>
              <a:rPr lang="sv-SE" sz="2000" b="1" dirty="0">
                <a:solidFill>
                  <a:srgbClr val="FF0066"/>
                </a:solidFill>
              </a:rPr>
              <a:t>Vad har vi pratat om idag?</a:t>
            </a:r>
          </a:p>
        </p:txBody>
      </p:sp>
      <p:sp>
        <p:nvSpPr>
          <p:cNvPr id="3" name="Platshållare för innehåll 2"/>
          <p:cNvSpPr>
            <a:spLocks noGrp="1"/>
          </p:cNvSpPr>
          <p:nvPr>
            <p:ph idx="1"/>
          </p:nvPr>
        </p:nvSpPr>
        <p:spPr>
          <a:xfrm>
            <a:off x="457200" y="2176691"/>
            <a:ext cx="7851228" cy="3398199"/>
          </a:xfrm>
        </p:spPr>
        <p:txBody>
          <a:bodyPr>
            <a:normAutofit/>
          </a:bodyPr>
          <a:lstStyle/>
          <a:p>
            <a:pPr>
              <a:buFont typeface="Wingdings" panose="05000000000000000000" pitchFamily="2" charset="2"/>
              <a:buChar char="ü"/>
            </a:pPr>
            <a:r>
              <a:rPr lang="sv-SE" sz="1800" dirty="0" smtClean="0"/>
              <a:t>Bakgrund </a:t>
            </a:r>
            <a:r>
              <a:rPr lang="sv-SE" sz="1800" dirty="0"/>
              <a:t>till fortsatt digitalisering i vården</a:t>
            </a:r>
          </a:p>
          <a:p>
            <a:pPr>
              <a:buFont typeface="Wingdings" panose="05000000000000000000" pitchFamily="2" charset="2"/>
              <a:buChar char="ü"/>
            </a:pPr>
            <a:r>
              <a:rPr lang="sv-SE" sz="1800" dirty="0"/>
              <a:t>Introduktion till Framtidens vårdinformationsmiljö</a:t>
            </a:r>
          </a:p>
          <a:p>
            <a:pPr>
              <a:buFont typeface="Wingdings" panose="05000000000000000000" pitchFamily="2" charset="2"/>
              <a:buChar char="ü"/>
            </a:pPr>
            <a:r>
              <a:rPr lang="sv-SE" sz="1800" dirty="0"/>
              <a:t>Hur kan digitaliseringen göra det enklare för patienter och medarbetare?</a:t>
            </a:r>
          </a:p>
          <a:p>
            <a:pPr>
              <a:buFont typeface="Wingdings" panose="05000000000000000000" pitchFamily="2" charset="2"/>
              <a:buChar char="ü"/>
            </a:pPr>
            <a:r>
              <a:rPr lang="sv-SE" sz="1800" dirty="0"/>
              <a:t>Verksamheternas delaktighet i FVM</a:t>
            </a:r>
          </a:p>
          <a:p>
            <a:endParaRPr lang="sv-SE" sz="1800" dirty="0"/>
          </a:p>
        </p:txBody>
      </p:sp>
      <p:pic>
        <p:nvPicPr>
          <p:cNvPr id="4" name="Picture 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47471" y="4162544"/>
            <a:ext cx="2560957" cy="1699270"/>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0" cap="flat" cmpd="sng" algn="ctr">
                <a:solidFill>
                  <a:schemeClr val="tx1"/>
                </a:solidFill>
                <a:prstDash val="solid"/>
                <a:miter lim="800000"/>
                <a:headEnd/>
                <a:tailEnd/>
              </a14:hiddenLine>
            </a:ext>
          </a:extLst>
        </p:spPr>
      </p:pic>
    </p:spTree>
    <p:extLst>
      <p:ext uri="{BB962C8B-B14F-4D97-AF65-F5344CB8AC3E}">
        <p14:creationId xmlns:p14="http://schemas.microsoft.com/office/powerpoint/2010/main" val="53646892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1"/>
          <p:cNvSpPr>
            <a:spLocks noGrp="1"/>
          </p:cNvSpPr>
          <p:nvPr>
            <p:ph type="title"/>
          </p:nvPr>
        </p:nvSpPr>
        <p:spPr/>
        <p:txBody>
          <a:bodyPr>
            <a:normAutofit/>
          </a:bodyPr>
          <a:lstStyle/>
          <a:p>
            <a:pPr algn="ctr"/>
            <a:r>
              <a:rPr lang="sv-SE" sz="2000" b="1" dirty="0"/>
              <a:t>Summering och reflektion</a:t>
            </a:r>
          </a:p>
        </p:txBody>
      </p:sp>
      <p:sp>
        <p:nvSpPr>
          <p:cNvPr id="2" name="textruta 1"/>
          <p:cNvSpPr txBox="1"/>
          <p:nvPr/>
        </p:nvSpPr>
        <p:spPr>
          <a:xfrm>
            <a:off x="1663337" y="2361599"/>
            <a:ext cx="5817325" cy="2308324"/>
          </a:xfrm>
          <a:prstGeom prst="rect">
            <a:avLst/>
          </a:prstGeom>
          <a:noFill/>
        </p:spPr>
        <p:txBody>
          <a:bodyPr wrap="square" rtlCol="0">
            <a:spAutoFit/>
          </a:bodyPr>
          <a:lstStyle/>
          <a:p>
            <a:pPr marL="285750" indent="-285750" algn="l" defTabSz="957263">
              <a:buFont typeface="Arial" panose="020B0604020202020204" pitchFamily="34" charset="0"/>
              <a:buChar char="•"/>
            </a:pPr>
            <a:r>
              <a:rPr lang="sv-SE" sz="1800" dirty="0">
                <a:solidFill>
                  <a:srgbClr val="000000"/>
                </a:solidFill>
              </a:rPr>
              <a:t>Behov av nya eller reviderade lokala rutiner?</a:t>
            </a:r>
          </a:p>
          <a:p>
            <a:pPr marL="285750" indent="-285750" algn="l" defTabSz="957263">
              <a:buFont typeface="Arial" panose="020B0604020202020204" pitchFamily="34" charset="0"/>
              <a:buChar char="•"/>
            </a:pPr>
            <a:r>
              <a:rPr lang="sv-SE" sz="1800" dirty="0">
                <a:solidFill>
                  <a:srgbClr val="000000"/>
                </a:solidFill>
              </a:rPr>
              <a:t>Behov av utbildning med anledning av dagens tema?</a:t>
            </a:r>
          </a:p>
          <a:p>
            <a:pPr marL="285750" indent="-285750" algn="l" defTabSz="957263">
              <a:buFont typeface="Arial" panose="020B0604020202020204" pitchFamily="34" charset="0"/>
              <a:buChar char="•"/>
            </a:pPr>
            <a:r>
              <a:rPr lang="sv-SE" sz="1800" dirty="0">
                <a:solidFill>
                  <a:srgbClr val="000000"/>
                </a:solidFill>
              </a:rPr>
              <a:t>Till </a:t>
            </a:r>
            <a:r>
              <a:rPr lang="sv-SE" sz="1800" dirty="0" smtClean="0">
                <a:solidFill>
                  <a:srgbClr val="000000"/>
                </a:solidFill>
              </a:rPr>
              <a:t>APT</a:t>
            </a:r>
            <a:endParaRPr lang="sv-SE" sz="1800" dirty="0">
              <a:solidFill>
                <a:srgbClr val="000000"/>
              </a:solidFill>
            </a:endParaRPr>
          </a:p>
          <a:p>
            <a:pPr marL="285750" indent="-285750" algn="l" defTabSz="957263">
              <a:buFont typeface="Arial" panose="020B0604020202020204" pitchFamily="34" charset="0"/>
              <a:buChar char="•"/>
            </a:pPr>
            <a:r>
              <a:rPr lang="sv-SE" sz="1800" dirty="0">
                <a:solidFill>
                  <a:srgbClr val="000000"/>
                </a:solidFill>
              </a:rPr>
              <a:t>Till </a:t>
            </a:r>
            <a:r>
              <a:rPr lang="sv-SE" sz="1800" dirty="0" smtClean="0">
                <a:solidFill>
                  <a:srgbClr val="000000"/>
                </a:solidFill>
              </a:rPr>
              <a:t>ledningsgruppen</a:t>
            </a:r>
          </a:p>
          <a:p>
            <a:pPr marL="285750" indent="-285750" algn="l" defTabSz="957263">
              <a:buFont typeface="Arial" panose="020B0604020202020204" pitchFamily="34" charset="0"/>
              <a:buChar char="•"/>
            </a:pPr>
            <a:r>
              <a:rPr lang="sv-SE" sz="1800" dirty="0" smtClean="0">
                <a:solidFill>
                  <a:srgbClr val="000000"/>
                </a:solidFill>
              </a:rPr>
              <a:t>Till FVM</a:t>
            </a:r>
          </a:p>
        </p:txBody>
      </p:sp>
      <p:grpSp>
        <p:nvGrpSpPr>
          <p:cNvPr id="4" name="Grupp 3"/>
          <p:cNvGrpSpPr/>
          <p:nvPr/>
        </p:nvGrpSpPr>
        <p:grpSpPr>
          <a:xfrm>
            <a:off x="6213475" y="3514872"/>
            <a:ext cx="1944664" cy="1032962"/>
            <a:chOff x="-245730" y="5266704"/>
            <a:chExt cx="3463125" cy="1839534"/>
          </a:xfrm>
        </p:grpSpPr>
        <p:sp>
          <p:nvSpPr>
            <p:cNvPr id="8" name="Tankebubbla 7"/>
            <p:cNvSpPr/>
            <p:nvPr/>
          </p:nvSpPr>
          <p:spPr bwMode="auto">
            <a:xfrm>
              <a:off x="-245730" y="5266704"/>
              <a:ext cx="3463125" cy="1839534"/>
            </a:xfrm>
            <a:prstGeom prst="cloudCallout">
              <a:avLst>
                <a:gd name="adj1" fmla="val 3538"/>
                <a:gd name="adj2" fmla="val 111200"/>
              </a:avLst>
            </a:prstGeom>
            <a:noFill/>
            <a:ln w="9525" cap="flat" cmpd="sng" algn="ctr">
              <a:solidFill>
                <a:srgbClr val="003468"/>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sv-SE" sz="2200" b="0" i="0" u="none" strike="noStrike" cap="none" normalizeH="0" baseline="0">
                <a:ln>
                  <a:noFill/>
                </a:ln>
                <a:solidFill>
                  <a:schemeClr val="tx1"/>
                </a:solidFill>
                <a:effectLst/>
                <a:latin typeface="Verdana" pitchFamily="34" charset="0"/>
                <a:ea typeface="Geneva" pitchFamily="1" charset="-128"/>
              </a:endParaRPr>
            </a:p>
          </p:txBody>
        </p:sp>
        <p:sp>
          <p:nvSpPr>
            <p:cNvPr id="7" name="textruta 6"/>
            <p:cNvSpPr txBox="1"/>
            <p:nvPr/>
          </p:nvSpPr>
          <p:spPr>
            <a:xfrm>
              <a:off x="392338" y="5843073"/>
              <a:ext cx="2186990" cy="657719"/>
            </a:xfrm>
            <a:prstGeom prst="rect">
              <a:avLst/>
            </a:prstGeom>
            <a:noFill/>
          </p:spPr>
          <p:txBody>
            <a:bodyPr wrap="square" rtlCol="0">
              <a:spAutoFit/>
            </a:bodyPr>
            <a:lstStyle/>
            <a:p>
              <a:pPr algn="l">
                <a:spcBef>
                  <a:spcPts val="0"/>
                </a:spcBef>
              </a:pPr>
              <a:r>
                <a:rPr lang="sv-SE" sz="1800" b="1" i="1" dirty="0">
                  <a:latin typeface="Bradley Hand ITC" panose="03070402050302030203" pitchFamily="66" charset="0"/>
                </a:rPr>
                <a:t>Reflektion</a:t>
              </a:r>
              <a:endParaRPr lang="sv-SE" sz="1600" b="1" i="1" dirty="0">
                <a:latin typeface="Bradley Hand ITC" panose="03070402050302030203" pitchFamily="66" charset="0"/>
              </a:endParaRPr>
            </a:p>
          </p:txBody>
        </p:sp>
      </p:grpSp>
      <p:grpSp>
        <p:nvGrpSpPr>
          <p:cNvPr id="10" name="Grupp 9"/>
          <p:cNvGrpSpPr/>
          <p:nvPr/>
        </p:nvGrpSpPr>
        <p:grpSpPr>
          <a:xfrm>
            <a:off x="7480662" y="4763187"/>
            <a:ext cx="880766" cy="818405"/>
            <a:chOff x="3082652" y="3789040"/>
            <a:chExt cx="2857500" cy="2592288"/>
          </a:xfrm>
        </p:grpSpPr>
        <p:pic>
          <p:nvPicPr>
            <p:cNvPr id="11" name="Picture 6" descr="https://s.evbuc.com/https_proxy?url=http%3A%2F%2Fwww.trinitybiblechurch.us%2Fwp-content%2Fuploads%2Fgroup_meeting_trim-300x198.png&amp;sig=ADR2i78CEh1i2IUT89-1EjA5q1dI8_xyrQ"/>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82652" y="4495378"/>
              <a:ext cx="2857500" cy="188595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54127" y="3789040"/>
              <a:ext cx="2114550" cy="790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2850301915"/>
      </p:ext>
    </p:extLst>
  </p:cSld>
  <p:clrMapOvr>
    <a:masterClrMapping/>
  </p:clrMapOvr>
  <mc:AlternateContent xmlns:mc="http://schemas.openxmlformats.org/markup-compatibility/2006" xmlns:p14="http://schemas.microsoft.com/office/powerpoint/2010/main">
    <mc:Choice Requires="p14">
      <p:transition spd="slow" p14:dur="1500" advClick="0" advTm="10000">
        <p:split orient="vert"/>
      </p:transition>
    </mc:Choice>
    <mc:Fallback xmlns="">
      <p:transition spd="slow" advClick="0" advTm="1000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69374"/>
            <a:ext cx="9144000" cy="5142627"/>
          </a:xfrm>
          <a:prstGeom prst="rect">
            <a:avLst/>
          </a:prstGeom>
        </p:spPr>
      </p:pic>
      <p:sp>
        <p:nvSpPr>
          <p:cNvPr id="12" name="Rektangel 11"/>
          <p:cNvSpPr/>
          <p:nvPr/>
        </p:nvSpPr>
        <p:spPr bwMode="auto">
          <a:xfrm>
            <a:off x="-9797" y="669374"/>
            <a:ext cx="9153797" cy="5188711"/>
          </a:xfrm>
          <a:prstGeom prst="rect">
            <a:avLst/>
          </a:prstGeom>
          <a:solidFill>
            <a:srgbClr val="F2F2F2">
              <a:alpha val="81176"/>
            </a:srgbClr>
          </a:solidFill>
          <a:ln w="12700" cap="flat" cmpd="sng" algn="ctr">
            <a:noFill/>
            <a:prstDash val="solid"/>
            <a:round/>
            <a:headEnd type="none" w="med" len="med"/>
            <a:tailEnd type="none" w="med" len="med"/>
          </a:ln>
          <a:effectLst/>
        </p:spPr>
        <p:txBody>
          <a:bodyPr vert="horz" wrap="square" lIns="81000" tIns="0" rIns="81000" bIns="0" numCol="1" rtlCol="0" anchor="ctr" anchorCtr="0" compatLnSpc="1">
            <a:prstTxWarp prst="textNoShape">
              <a:avLst/>
            </a:prstTxWarp>
          </a:bodyPr>
          <a:lstStyle/>
          <a:p>
            <a:pPr defTabSz="685800" eaLnBrk="1" hangingPunct="1"/>
            <a:endParaRPr lang="en-US" sz="750" b="1" kern="0" dirty="0">
              <a:solidFill>
                <a:sysClr val="windowText" lastClr="000000"/>
              </a:solidFill>
              <a:latin typeface="Arial" panose="020B0604020202020204" pitchFamily="34" charset="0"/>
              <a:cs typeface="Arial" panose="020B0604020202020204" pitchFamily="34" charset="0"/>
            </a:endParaRPr>
          </a:p>
        </p:txBody>
      </p:sp>
      <p:pic>
        <p:nvPicPr>
          <p:cNvPr id="6" name="Picture 543" descr="eHalsa-linje-rod"/>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0" y="5858085"/>
            <a:ext cx="1457325" cy="9406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ruta 6"/>
          <p:cNvSpPr txBox="1"/>
          <p:nvPr/>
        </p:nvSpPr>
        <p:spPr>
          <a:xfrm>
            <a:off x="3668891" y="6635277"/>
            <a:ext cx="4341633" cy="215444"/>
          </a:xfrm>
          <a:prstGeom prst="rect">
            <a:avLst/>
          </a:prstGeom>
          <a:noFill/>
        </p:spPr>
        <p:txBody>
          <a:bodyPr wrap="square" rtlCol="0">
            <a:spAutoFit/>
          </a:bodyPr>
          <a:lstStyle/>
          <a:p>
            <a:pPr algn="r"/>
            <a:r>
              <a:rPr lang="sv-SE" sz="800" dirty="0">
                <a:solidFill>
                  <a:srgbClr val="000000"/>
                </a:solidFill>
              </a:rPr>
              <a:t>Detta projektet medfinansieras av Europeiska unionen/Europeiska socialfonden</a:t>
            </a:r>
          </a:p>
        </p:txBody>
      </p:sp>
      <p:sp>
        <p:nvSpPr>
          <p:cNvPr id="9" name="textruta 8"/>
          <p:cNvSpPr txBox="1"/>
          <p:nvPr/>
        </p:nvSpPr>
        <p:spPr>
          <a:xfrm>
            <a:off x="1457325" y="3190193"/>
            <a:ext cx="7315200" cy="584775"/>
          </a:xfrm>
          <a:prstGeom prst="rect">
            <a:avLst/>
          </a:prstGeom>
          <a:noFill/>
        </p:spPr>
        <p:txBody>
          <a:bodyPr wrap="square" rtlCol="0">
            <a:spAutoFit/>
          </a:bodyPr>
          <a:lstStyle/>
          <a:p>
            <a:pPr algn="l">
              <a:spcBef>
                <a:spcPts val="0"/>
              </a:spcBef>
            </a:pPr>
            <a:endParaRPr lang="sv-SE" sz="3200" b="1" dirty="0"/>
          </a:p>
        </p:txBody>
      </p:sp>
      <p:pic>
        <p:nvPicPr>
          <p:cNvPr id="8" name="Bildobjekt 7"/>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8010524" y="5926006"/>
            <a:ext cx="1044411" cy="878631"/>
          </a:xfrm>
          <a:prstGeom prst="rect">
            <a:avLst/>
          </a:prstGeom>
        </p:spPr>
      </p:pic>
      <p:sp>
        <p:nvSpPr>
          <p:cNvPr id="13" name="Rubrik 1"/>
          <p:cNvSpPr txBox="1">
            <a:spLocks/>
          </p:cNvSpPr>
          <p:nvPr/>
        </p:nvSpPr>
        <p:spPr>
          <a:xfrm>
            <a:off x="452301" y="1270001"/>
            <a:ext cx="8229600" cy="1143000"/>
          </a:xfrm>
          <a:prstGeom prst="rect">
            <a:avLst/>
          </a:prstGeom>
        </p:spPr>
        <p:txBody>
          <a:bodyPr vert="horz" lIns="91440" tIns="45720" rIns="91440" bIns="45720" rtlCol="0" anchor="ctr">
            <a:normAutofit/>
          </a:bodyPr>
          <a:lstStyle>
            <a:lvl1pPr algn="l" rtl="0" eaLnBrk="1" fontAlgn="base" hangingPunct="1">
              <a:spcBef>
                <a:spcPct val="0"/>
              </a:spcBef>
              <a:spcAft>
                <a:spcPct val="0"/>
              </a:spcAft>
              <a:defRPr sz="3000">
                <a:solidFill>
                  <a:schemeClr val="tx2"/>
                </a:solidFill>
                <a:latin typeface="+mj-lt"/>
                <a:ea typeface="+mj-ea"/>
                <a:cs typeface="Geneva" charset="0"/>
              </a:defRPr>
            </a:lvl1pPr>
            <a:lvl2pPr algn="l" rtl="0" eaLnBrk="1" fontAlgn="base" hangingPunct="1">
              <a:spcBef>
                <a:spcPct val="0"/>
              </a:spcBef>
              <a:spcAft>
                <a:spcPct val="0"/>
              </a:spcAft>
              <a:defRPr sz="3000">
                <a:solidFill>
                  <a:schemeClr val="tx2"/>
                </a:solidFill>
                <a:latin typeface="Verdana" pitchFamily="34" charset="0"/>
                <a:ea typeface="Geneva" pitchFamily="1" charset="-128"/>
                <a:cs typeface="Geneva" charset="0"/>
              </a:defRPr>
            </a:lvl2pPr>
            <a:lvl3pPr algn="l" rtl="0" eaLnBrk="1" fontAlgn="base" hangingPunct="1">
              <a:spcBef>
                <a:spcPct val="0"/>
              </a:spcBef>
              <a:spcAft>
                <a:spcPct val="0"/>
              </a:spcAft>
              <a:defRPr sz="3000">
                <a:solidFill>
                  <a:schemeClr val="tx2"/>
                </a:solidFill>
                <a:latin typeface="Verdana" pitchFamily="34" charset="0"/>
                <a:ea typeface="Geneva" pitchFamily="1" charset="-128"/>
                <a:cs typeface="Geneva" charset="0"/>
              </a:defRPr>
            </a:lvl3pPr>
            <a:lvl4pPr algn="l" rtl="0" eaLnBrk="1" fontAlgn="base" hangingPunct="1">
              <a:spcBef>
                <a:spcPct val="0"/>
              </a:spcBef>
              <a:spcAft>
                <a:spcPct val="0"/>
              </a:spcAft>
              <a:defRPr sz="3000">
                <a:solidFill>
                  <a:schemeClr val="tx2"/>
                </a:solidFill>
                <a:latin typeface="Verdana" pitchFamily="34" charset="0"/>
                <a:ea typeface="Geneva" pitchFamily="1" charset="-128"/>
                <a:cs typeface="Geneva" charset="0"/>
              </a:defRPr>
            </a:lvl4pPr>
            <a:lvl5pPr algn="l" rtl="0" eaLnBrk="1" fontAlgn="base" hangingPunct="1">
              <a:spcBef>
                <a:spcPct val="0"/>
              </a:spcBef>
              <a:spcAft>
                <a:spcPct val="0"/>
              </a:spcAft>
              <a:defRPr sz="3000">
                <a:solidFill>
                  <a:schemeClr val="tx2"/>
                </a:solidFill>
                <a:latin typeface="Verdana" pitchFamily="34" charset="0"/>
                <a:ea typeface="Geneva" pitchFamily="1" charset="-128"/>
                <a:cs typeface="Geneva" charset="0"/>
              </a:defRPr>
            </a:lvl5pPr>
            <a:lvl6pPr marL="457200" algn="l" rtl="0" eaLnBrk="1" fontAlgn="base" hangingPunct="1">
              <a:spcBef>
                <a:spcPct val="0"/>
              </a:spcBef>
              <a:spcAft>
                <a:spcPct val="0"/>
              </a:spcAft>
              <a:defRPr sz="3000">
                <a:solidFill>
                  <a:schemeClr val="tx2"/>
                </a:solidFill>
                <a:latin typeface="Verdana" pitchFamily="34" charset="0"/>
                <a:ea typeface="Geneva" pitchFamily="1" charset="-128"/>
              </a:defRPr>
            </a:lvl6pPr>
            <a:lvl7pPr marL="914400" algn="l" rtl="0" eaLnBrk="1" fontAlgn="base" hangingPunct="1">
              <a:spcBef>
                <a:spcPct val="0"/>
              </a:spcBef>
              <a:spcAft>
                <a:spcPct val="0"/>
              </a:spcAft>
              <a:defRPr sz="3000">
                <a:solidFill>
                  <a:schemeClr val="tx2"/>
                </a:solidFill>
                <a:latin typeface="Verdana" pitchFamily="34" charset="0"/>
                <a:ea typeface="Geneva" pitchFamily="1" charset="-128"/>
              </a:defRPr>
            </a:lvl7pPr>
            <a:lvl8pPr marL="1371600" algn="l" rtl="0" eaLnBrk="1" fontAlgn="base" hangingPunct="1">
              <a:spcBef>
                <a:spcPct val="0"/>
              </a:spcBef>
              <a:spcAft>
                <a:spcPct val="0"/>
              </a:spcAft>
              <a:defRPr sz="3000">
                <a:solidFill>
                  <a:schemeClr val="tx2"/>
                </a:solidFill>
                <a:latin typeface="Verdana" pitchFamily="34" charset="0"/>
                <a:ea typeface="Geneva" pitchFamily="1" charset="-128"/>
              </a:defRPr>
            </a:lvl8pPr>
            <a:lvl9pPr marL="1828800" algn="l" rtl="0" eaLnBrk="1" fontAlgn="base" hangingPunct="1">
              <a:spcBef>
                <a:spcPct val="0"/>
              </a:spcBef>
              <a:spcAft>
                <a:spcPct val="0"/>
              </a:spcAft>
              <a:defRPr sz="3000">
                <a:solidFill>
                  <a:schemeClr val="tx2"/>
                </a:solidFill>
                <a:latin typeface="Verdana" pitchFamily="34" charset="0"/>
                <a:ea typeface="Geneva" pitchFamily="1" charset="-128"/>
              </a:defRPr>
            </a:lvl9pPr>
          </a:lstStyle>
          <a:p>
            <a:pPr algn="ctr"/>
            <a:r>
              <a:rPr lang="sv-SE" sz="3200" b="1" kern="0" dirty="0" smtClean="0">
                <a:solidFill>
                  <a:srgbClr val="FF0066"/>
                </a:solidFill>
              </a:rPr>
              <a:t>Reflektionsrunda</a:t>
            </a:r>
            <a:endParaRPr lang="sv-SE" sz="3200" b="1" kern="0" dirty="0">
              <a:solidFill>
                <a:srgbClr val="FF0066"/>
              </a:solidFill>
            </a:endParaRPr>
          </a:p>
        </p:txBody>
      </p:sp>
    </p:spTree>
    <p:extLst>
      <p:ext uri="{BB962C8B-B14F-4D97-AF65-F5344CB8AC3E}">
        <p14:creationId xmlns:p14="http://schemas.microsoft.com/office/powerpoint/2010/main" val="283463218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p>
            <a:pPr algn="ctr"/>
            <a:r>
              <a:rPr lang="sv-SE" sz="2000" b="1" dirty="0" err="1" smtClean="0"/>
              <a:t>eHälsalyftet</a:t>
            </a:r>
            <a:r>
              <a:rPr lang="sv-SE" sz="2000" b="1" dirty="0" smtClean="0"/>
              <a:t> – ett socialfondsprojekt</a:t>
            </a:r>
            <a:endParaRPr lang="sv-SE" sz="2000" b="1" dirty="0"/>
          </a:p>
        </p:txBody>
      </p:sp>
      <p:sp>
        <p:nvSpPr>
          <p:cNvPr id="3" name="Platshållare för innehåll 2"/>
          <p:cNvSpPr>
            <a:spLocks noGrp="1"/>
          </p:cNvSpPr>
          <p:nvPr>
            <p:ph idx="1"/>
          </p:nvPr>
        </p:nvSpPr>
        <p:spPr/>
        <p:txBody>
          <a:bodyPr>
            <a:normAutofit fontScale="62500" lnSpcReduction="20000"/>
          </a:bodyPr>
          <a:lstStyle/>
          <a:p>
            <a:pPr eaLnBrk="0" hangingPunct="0">
              <a:lnSpc>
                <a:spcPct val="100000"/>
              </a:lnSpc>
              <a:spcBef>
                <a:spcPct val="30000"/>
              </a:spcBef>
              <a:spcAft>
                <a:spcPts val="600"/>
              </a:spcAft>
              <a:defRPr/>
            </a:pPr>
            <a:r>
              <a:rPr lang="sv-SE" sz="2600" kern="1200" dirty="0" smtClean="0">
                <a:latin typeface="+mj-lt"/>
                <a:ea typeface="Geneva" pitchFamily="1" charset="-128"/>
              </a:rPr>
              <a:t>För </a:t>
            </a:r>
            <a:r>
              <a:rPr lang="sv-SE" sz="2600" kern="1200" dirty="0">
                <a:latin typeface="+mj-lt"/>
                <a:ea typeface="Geneva" pitchFamily="1" charset="-128"/>
              </a:rPr>
              <a:t>att säkerställa att projektmedlen används effektivt samt att projektet når önskade resultat ställer ESF krav på att uppgifter om projektdeltagare i socialfondsprojekt samlas in. </a:t>
            </a:r>
            <a:endParaRPr lang="sv-SE" sz="2600" kern="1200" dirty="0" smtClean="0">
              <a:latin typeface="+mj-lt"/>
              <a:ea typeface="Geneva" pitchFamily="1" charset="-128"/>
            </a:endParaRPr>
          </a:p>
          <a:p>
            <a:pPr eaLnBrk="0" hangingPunct="0">
              <a:lnSpc>
                <a:spcPct val="100000"/>
              </a:lnSpc>
              <a:spcBef>
                <a:spcPct val="30000"/>
              </a:spcBef>
              <a:spcAft>
                <a:spcPts val="600"/>
              </a:spcAft>
              <a:defRPr/>
            </a:pPr>
            <a:r>
              <a:rPr lang="sv-SE" sz="2600" kern="1200" dirty="0" smtClean="0">
                <a:latin typeface="+mj-lt"/>
                <a:ea typeface="Geneva" pitchFamily="1" charset="-128"/>
              </a:rPr>
              <a:t>På </a:t>
            </a:r>
            <a:r>
              <a:rPr lang="sv-SE" sz="2600" kern="1200" dirty="0">
                <a:latin typeface="+mj-lt"/>
                <a:ea typeface="Geneva" pitchFamily="1" charset="-128"/>
              </a:rPr>
              <a:t>uppdrag av Svenska ESF-rådet ansvarar Statistiska centralbyrån (SCB) för upprättandet av ett deltagarregister och att ta fram statistik. </a:t>
            </a:r>
            <a:endParaRPr lang="sv-SE" sz="2600" kern="1200" dirty="0" smtClean="0">
              <a:latin typeface="+mj-lt"/>
              <a:ea typeface="Geneva" pitchFamily="1" charset="-128"/>
            </a:endParaRPr>
          </a:p>
          <a:p>
            <a:pPr eaLnBrk="0" hangingPunct="0">
              <a:lnSpc>
                <a:spcPct val="100000"/>
              </a:lnSpc>
              <a:spcBef>
                <a:spcPct val="30000"/>
              </a:spcBef>
              <a:spcAft>
                <a:spcPts val="600"/>
              </a:spcAft>
              <a:defRPr/>
            </a:pPr>
            <a:r>
              <a:rPr lang="sv-SE" sz="2600" kern="1200" dirty="0" err="1" smtClean="0">
                <a:latin typeface="+mj-lt"/>
                <a:ea typeface="Geneva" pitchFamily="1" charset="-128"/>
              </a:rPr>
              <a:t>eHälsalyftet</a:t>
            </a:r>
            <a:r>
              <a:rPr lang="sv-SE" sz="2600" kern="1200" dirty="0" smtClean="0">
                <a:latin typeface="+mj-lt"/>
                <a:ea typeface="Geneva" pitchFamily="1" charset="-128"/>
              </a:rPr>
              <a:t> </a:t>
            </a:r>
            <a:r>
              <a:rPr lang="sv-SE" sz="2600" kern="1200" dirty="0">
                <a:latin typeface="+mj-lt"/>
                <a:ea typeface="Geneva" pitchFamily="1" charset="-128"/>
              </a:rPr>
              <a:t>tar fram uppgifter om deltagare via EK och </a:t>
            </a:r>
            <a:r>
              <a:rPr lang="sv-SE" sz="2600" kern="1200" dirty="0" smtClean="0">
                <a:latin typeface="+mj-lt"/>
                <a:ea typeface="Geneva" pitchFamily="1" charset="-128"/>
              </a:rPr>
              <a:t>redovisar dessa </a:t>
            </a:r>
            <a:r>
              <a:rPr lang="sv-SE" sz="2600" kern="1200" dirty="0">
                <a:latin typeface="+mj-lt"/>
                <a:ea typeface="Geneva" pitchFamily="1" charset="-128"/>
              </a:rPr>
              <a:t>till </a:t>
            </a:r>
            <a:r>
              <a:rPr lang="sv-SE" sz="2600" kern="1200" dirty="0" smtClean="0">
                <a:latin typeface="+mj-lt"/>
                <a:ea typeface="Geneva" pitchFamily="1" charset="-128"/>
              </a:rPr>
              <a:t>SCB. Uppgifterna </a:t>
            </a:r>
            <a:r>
              <a:rPr lang="sv-SE" sz="2600" kern="1200" dirty="0">
                <a:latin typeface="+mj-lt"/>
                <a:ea typeface="Geneva" pitchFamily="1" charset="-128"/>
              </a:rPr>
              <a:t>skyddas av sekretess enligt 24 kap. 8 § offentlighets- och sekretesslagen (2009:400</a:t>
            </a:r>
            <a:r>
              <a:rPr lang="sv-SE" sz="2600" kern="1200" dirty="0" smtClean="0">
                <a:latin typeface="+mj-lt"/>
                <a:ea typeface="Geneva" pitchFamily="1" charset="-128"/>
              </a:rPr>
              <a:t>).</a:t>
            </a:r>
          </a:p>
          <a:p>
            <a:pPr eaLnBrk="0" hangingPunct="0">
              <a:lnSpc>
                <a:spcPct val="100000"/>
              </a:lnSpc>
              <a:spcBef>
                <a:spcPct val="30000"/>
              </a:spcBef>
              <a:spcAft>
                <a:spcPts val="600"/>
              </a:spcAft>
              <a:defRPr/>
            </a:pPr>
            <a:r>
              <a:rPr lang="sv-SE" sz="2600" kern="1200" dirty="0">
                <a:latin typeface="+mj-lt"/>
                <a:ea typeface="Geneva" pitchFamily="1" charset="-128"/>
              </a:rPr>
              <a:t>Mer information finns på Insidan</a:t>
            </a:r>
            <a:r>
              <a:rPr lang="sv-SE" sz="2600" b="1" kern="1200" dirty="0">
                <a:latin typeface="+mj-lt"/>
                <a:ea typeface="Geneva" pitchFamily="1" charset="-128"/>
              </a:rPr>
              <a:t> </a:t>
            </a:r>
            <a:r>
              <a:rPr lang="sv-SE" sz="2600" kern="1200" dirty="0">
                <a:latin typeface="+mj-lt"/>
                <a:ea typeface="Geneva" pitchFamily="1" charset="-128"/>
              </a:rPr>
              <a:t>samt på </a:t>
            </a:r>
            <a:r>
              <a:rPr lang="sv-SE" sz="2600" kern="1200" dirty="0" smtClean="0">
                <a:latin typeface="+mj-lt"/>
                <a:ea typeface="Geneva" pitchFamily="1" charset="-128"/>
              </a:rPr>
              <a:t>ESF:s hemsida: </a:t>
            </a:r>
            <a:r>
              <a:rPr lang="sv-SE" sz="2600" i="1" kern="1200" dirty="0" smtClean="0">
                <a:latin typeface="+mj-lt"/>
                <a:ea typeface="Geneva" pitchFamily="1" charset="-128"/>
              </a:rPr>
              <a:t>https</a:t>
            </a:r>
            <a:r>
              <a:rPr lang="sv-SE" sz="2600" i="1" kern="1200" dirty="0">
                <a:latin typeface="+mj-lt"/>
                <a:ea typeface="Geneva" pitchFamily="1" charset="-128"/>
              </a:rPr>
              <a:t>://</a:t>
            </a:r>
            <a:r>
              <a:rPr lang="sv-SE" sz="2600" i="1" kern="1200" dirty="0" smtClean="0">
                <a:latin typeface="+mj-lt"/>
                <a:ea typeface="Geneva" pitchFamily="1" charset="-128"/>
              </a:rPr>
              <a:t>www.esf.se/sv/Varafonder/Socialfonden1/Genomfora/Hur-ska-mitt-projekt-utvarderas</a:t>
            </a:r>
            <a:r>
              <a:rPr lang="sv-SE" sz="2600" i="1" kern="1200" dirty="0">
                <a:latin typeface="+mj-lt"/>
                <a:ea typeface="Geneva" pitchFamily="1" charset="-128"/>
              </a:rPr>
              <a:t>/ </a:t>
            </a:r>
            <a:r>
              <a:rPr lang="sv-SE" sz="2600" i="1" kern="1200" dirty="0" smtClean="0">
                <a:latin typeface="+mj-lt"/>
                <a:ea typeface="Geneva" pitchFamily="1" charset="-128"/>
              </a:rPr>
              <a:t> </a:t>
            </a:r>
            <a:endParaRPr lang="sv-SE" sz="2600" i="1" kern="1200" dirty="0">
              <a:latin typeface="+mj-lt"/>
              <a:ea typeface="Geneva" pitchFamily="1" charset="-128"/>
            </a:endParaRPr>
          </a:p>
          <a:p>
            <a:pPr marL="0" lvl="0" indent="0" eaLnBrk="0" hangingPunct="0">
              <a:lnSpc>
                <a:spcPct val="100000"/>
              </a:lnSpc>
              <a:spcBef>
                <a:spcPct val="30000"/>
              </a:spcBef>
              <a:spcAft>
                <a:spcPct val="0"/>
              </a:spcAft>
              <a:buNone/>
              <a:defRPr/>
            </a:pPr>
            <a:endParaRPr lang="sv-SE" sz="2400" kern="1200" dirty="0">
              <a:latin typeface="Arial" pitchFamily="34" charset="0"/>
              <a:ea typeface="Geneva" pitchFamily="1" charset="-128"/>
            </a:endParaRPr>
          </a:p>
          <a:p>
            <a:pPr marL="0" lvl="0" indent="0" algn="ctr" eaLnBrk="0" hangingPunct="0">
              <a:lnSpc>
                <a:spcPct val="100000"/>
              </a:lnSpc>
              <a:spcBef>
                <a:spcPct val="30000"/>
              </a:spcBef>
              <a:spcAft>
                <a:spcPct val="0"/>
              </a:spcAft>
              <a:buNone/>
              <a:defRPr/>
            </a:pPr>
            <a:r>
              <a:rPr lang="sv-SE" sz="2000" i="1" kern="1200" dirty="0">
                <a:latin typeface="Arial" pitchFamily="34" charset="0"/>
                <a:ea typeface="Geneva" pitchFamily="1" charset="-128"/>
              </a:rPr>
              <a:t>Om information önskas om hur insamlingen av uppgifter går till eller om en person inte vill att uppgifter skickas till SCB för det här ändamålet kan personen höra av sig till projektledningen. </a:t>
            </a:r>
          </a:p>
          <a:p>
            <a:pPr marL="0" lvl="0" indent="0" eaLnBrk="0" hangingPunct="0">
              <a:lnSpc>
                <a:spcPct val="100000"/>
              </a:lnSpc>
              <a:spcBef>
                <a:spcPct val="30000"/>
              </a:spcBef>
              <a:spcAft>
                <a:spcPct val="0"/>
              </a:spcAft>
              <a:buNone/>
              <a:defRPr/>
            </a:pPr>
            <a:endParaRPr lang="sv-SE" sz="2400" dirty="0"/>
          </a:p>
          <a:p>
            <a:pPr marL="0" indent="0">
              <a:buNone/>
            </a:pPr>
            <a:endParaRPr lang="sv-SE" dirty="0"/>
          </a:p>
        </p:txBody>
      </p:sp>
    </p:spTree>
    <p:extLst>
      <p:ext uri="{BB962C8B-B14F-4D97-AF65-F5344CB8AC3E}">
        <p14:creationId xmlns:p14="http://schemas.microsoft.com/office/powerpoint/2010/main" val="378161569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69374"/>
            <a:ext cx="9144000" cy="5142627"/>
          </a:xfrm>
          <a:prstGeom prst="rect">
            <a:avLst/>
          </a:prstGeom>
        </p:spPr>
      </p:pic>
      <p:pic>
        <p:nvPicPr>
          <p:cNvPr id="6" name="Picture 543" descr="eHalsa-linje-rod"/>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0" y="5858085"/>
            <a:ext cx="1457325" cy="9406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ruta 6"/>
          <p:cNvSpPr txBox="1"/>
          <p:nvPr/>
        </p:nvSpPr>
        <p:spPr>
          <a:xfrm>
            <a:off x="3668891" y="6635277"/>
            <a:ext cx="4341633" cy="215444"/>
          </a:xfrm>
          <a:prstGeom prst="rect">
            <a:avLst/>
          </a:prstGeom>
          <a:noFill/>
        </p:spPr>
        <p:txBody>
          <a:bodyPr wrap="square" rtlCol="0">
            <a:spAutoFit/>
          </a:bodyPr>
          <a:lstStyle/>
          <a:p>
            <a:pPr algn="r"/>
            <a:r>
              <a:rPr lang="sv-SE" sz="800" dirty="0">
                <a:solidFill>
                  <a:srgbClr val="000000"/>
                </a:solidFill>
              </a:rPr>
              <a:t>Detta projektet medfinansieras av Europeiska unionen/Europeiska socialfonden</a:t>
            </a:r>
          </a:p>
        </p:txBody>
      </p:sp>
      <p:sp>
        <p:nvSpPr>
          <p:cNvPr id="9" name="textruta 8"/>
          <p:cNvSpPr txBox="1"/>
          <p:nvPr/>
        </p:nvSpPr>
        <p:spPr>
          <a:xfrm>
            <a:off x="1457325" y="3190193"/>
            <a:ext cx="7315200" cy="584775"/>
          </a:xfrm>
          <a:prstGeom prst="rect">
            <a:avLst/>
          </a:prstGeom>
          <a:noFill/>
        </p:spPr>
        <p:txBody>
          <a:bodyPr wrap="square" rtlCol="0">
            <a:spAutoFit/>
          </a:bodyPr>
          <a:lstStyle/>
          <a:p>
            <a:pPr algn="l">
              <a:spcBef>
                <a:spcPts val="0"/>
              </a:spcBef>
            </a:pPr>
            <a:endParaRPr lang="sv-SE" sz="3200" b="1" dirty="0"/>
          </a:p>
        </p:txBody>
      </p:sp>
      <p:pic>
        <p:nvPicPr>
          <p:cNvPr id="8" name="Bildobjekt 7"/>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8010524" y="5926006"/>
            <a:ext cx="1044411" cy="878631"/>
          </a:xfrm>
          <a:prstGeom prst="rect">
            <a:avLst/>
          </a:prstGeom>
        </p:spPr>
      </p:pic>
      <p:sp>
        <p:nvSpPr>
          <p:cNvPr id="13" name="Rubrik 1"/>
          <p:cNvSpPr txBox="1">
            <a:spLocks/>
          </p:cNvSpPr>
          <p:nvPr/>
        </p:nvSpPr>
        <p:spPr>
          <a:xfrm>
            <a:off x="-2264773" y="786784"/>
            <a:ext cx="8229600" cy="1143000"/>
          </a:xfrm>
          <a:prstGeom prst="rect">
            <a:avLst/>
          </a:prstGeom>
        </p:spPr>
        <p:txBody>
          <a:bodyPr vert="horz" lIns="91440" tIns="45720" rIns="91440" bIns="45720" rtlCol="0" anchor="ctr">
            <a:normAutofit/>
          </a:bodyPr>
          <a:lstStyle>
            <a:lvl1pPr algn="l" rtl="0" eaLnBrk="1" fontAlgn="base" hangingPunct="1">
              <a:spcBef>
                <a:spcPct val="0"/>
              </a:spcBef>
              <a:spcAft>
                <a:spcPct val="0"/>
              </a:spcAft>
              <a:defRPr sz="3000">
                <a:solidFill>
                  <a:schemeClr val="tx2"/>
                </a:solidFill>
                <a:latin typeface="+mj-lt"/>
                <a:ea typeface="+mj-ea"/>
                <a:cs typeface="Geneva" charset="0"/>
              </a:defRPr>
            </a:lvl1pPr>
            <a:lvl2pPr algn="l" rtl="0" eaLnBrk="1" fontAlgn="base" hangingPunct="1">
              <a:spcBef>
                <a:spcPct val="0"/>
              </a:spcBef>
              <a:spcAft>
                <a:spcPct val="0"/>
              </a:spcAft>
              <a:defRPr sz="3000">
                <a:solidFill>
                  <a:schemeClr val="tx2"/>
                </a:solidFill>
                <a:latin typeface="Verdana" pitchFamily="34" charset="0"/>
                <a:ea typeface="Geneva" pitchFamily="1" charset="-128"/>
                <a:cs typeface="Geneva" charset="0"/>
              </a:defRPr>
            </a:lvl2pPr>
            <a:lvl3pPr algn="l" rtl="0" eaLnBrk="1" fontAlgn="base" hangingPunct="1">
              <a:spcBef>
                <a:spcPct val="0"/>
              </a:spcBef>
              <a:spcAft>
                <a:spcPct val="0"/>
              </a:spcAft>
              <a:defRPr sz="3000">
                <a:solidFill>
                  <a:schemeClr val="tx2"/>
                </a:solidFill>
                <a:latin typeface="Verdana" pitchFamily="34" charset="0"/>
                <a:ea typeface="Geneva" pitchFamily="1" charset="-128"/>
                <a:cs typeface="Geneva" charset="0"/>
              </a:defRPr>
            </a:lvl3pPr>
            <a:lvl4pPr algn="l" rtl="0" eaLnBrk="1" fontAlgn="base" hangingPunct="1">
              <a:spcBef>
                <a:spcPct val="0"/>
              </a:spcBef>
              <a:spcAft>
                <a:spcPct val="0"/>
              </a:spcAft>
              <a:defRPr sz="3000">
                <a:solidFill>
                  <a:schemeClr val="tx2"/>
                </a:solidFill>
                <a:latin typeface="Verdana" pitchFamily="34" charset="0"/>
                <a:ea typeface="Geneva" pitchFamily="1" charset="-128"/>
                <a:cs typeface="Geneva" charset="0"/>
              </a:defRPr>
            </a:lvl4pPr>
            <a:lvl5pPr algn="l" rtl="0" eaLnBrk="1" fontAlgn="base" hangingPunct="1">
              <a:spcBef>
                <a:spcPct val="0"/>
              </a:spcBef>
              <a:spcAft>
                <a:spcPct val="0"/>
              </a:spcAft>
              <a:defRPr sz="3000">
                <a:solidFill>
                  <a:schemeClr val="tx2"/>
                </a:solidFill>
                <a:latin typeface="Verdana" pitchFamily="34" charset="0"/>
                <a:ea typeface="Geneva" pitchFamily="1" charset="-128"/>
                <a:cs typeface="Geneva" charset="0"/>
              </a:defRPr>
            </a:lvl5pPr>
            <a:lvl6pPr marL="457200" algn="l" rtl="0" eaLnBrk="1" fontAlgn="base" hangingPunct="1">
              <a:spcBef>
                <a:spcPct val="0"/>
              </a:spcBef>
              <a:spcAft>
                <a:spcPct val="0"/>
              </a:spcAft>
              <a:defRPr sz="3000">
                <a:solidFill>
                  <a:schemeClr val="tx2"/>
                </a:solidFill>
                <a:latin typeface="Verdana" pitchFamily="34" charset="0"/>
                <a:ea typeface="Geneva" pitchFamily="1" charset="-128"/>
              </a:defRPr>
            </a:lvl6pPr>
            <a:lvl7pPr marL="914400" algn="l" rtl="0" eaLnBrk="1" fontAlgn="base" hangingPunct="1">
              <a:spcBef>
                <a:spcPct val="0"/>
              </a:spcBef>
              <a:spcAft>
                <a:spcPct val="0"/>
              </a:spcAft>
              <a:defRPr sz="3000">
                <a:solidFill>
                  <a:schemeClr val="tx2"/>
                </a:solidFill>
                <a:latin typeface="Verdana" pitchFamily="34" charset="0"/>
                <a:ea typeface="Geneva" pitchFamily="1" charset="-128"/>
              </a:defRPr>
            </a:lvl7pPr>
            <a:lvl8pPr marL="1371600" algn="l" rtl="0" eaLnBrk="1" fontAlgn="base" hangingPunct="1">
              <a:spcBef>
                <a:spcPct val="0"/>
              </a:spcBef>
              <a:spcAft>
                <a:spcPct val="0"/>
              </a:spcAft>
              <a:defRPr sz="3000">
                <a:solidFill>
                  <a:schemeClr val="tx2"/>
                </a:solidFill>
                <a:latin typeface="Verdana" pitchFamily="34" charset="0"/>
                <a:ea typeface="Geneva" pitchFamily="1" charset="-128"/>
              </a:defRPr>
            </a:lvl8pPr>
            <a:lvl9pPr marL="1828800" algn="l" rtl="0" eaLnBrk="1" fontAlgn="base" hangingPunct="1">
              <a:spcBef>
                <a:spcPct val="0"/>
              </a:spcBef>
              <a:spcAft>
                <a:spcPct val="0"/>
              </a:spcAft>
              <a:defRPr sz="3000">
                <a:solidFill>
                  <a:schemeClr val="tx2"/>
                </a:solidFill>
                <a:latin typeface="Verdana" pitchFamily="34" charset="0"/>
                <a:ea typeface="Geneva" pitchFamily="1" charset="-128"/>
              </a:defRPr>
            </a:lvl9pPr>
          </a:lstStyle>
          <a:p>
            <a:pPr algn="ctr"/>
            <a:r>
              <a:rPr lang="sv-SE" sz="3200" b="1" kern="0" dirty="0" smtClean="0">
                <a:solidFill>
                  <a:srgbClr val="FF0066"/>
                </a:solidFill>
              </a:rPr>
              <a:t>Tack för idag</a:t>
            </a:r>
            <a:endParaRPr lang="sv-SE" sz="3200" b="1" kern="0" dirty="0">
              <a:solidFill>
                <a:srgbClr val="FF0066"/>
              </a:solidFill>
            </a:endParaRPr>
          </a:p>
        </p:txBody>
      </p:sp>
    </p:spTree>
    <p:extLst>
      <p:ext uri="{BB962C8B-B14F-4D97-AF65-F5344CB8AC3E}">
        <p14:creationId xmlns:p14="http://schemas.microsoft.com/office/powerpoint/2010/main" val="88037022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title"/>
          </p:nvPr>
        </p:nvSpPr>
        <p:spPr/>
        <p:txBody>
          <a:bodyPr>
            <a:normAutofit/>
          </a:bodyPr>
          <a:lstStyle/>
          <a:p>
            <a:pPr algn="ctr"/>
            <a:r>
              <a:rPr lang="sv-SE" sz="2000" b="1" dirty="0" smtClean="0">
                <a:solidFill>
                  <a:srgbClr val="FF0066"/>
                </a:solidFill>
              </a:rPr>
              <a:t>Dialogseminarium</a:t>
            </a:r>
            <a:endParaRPr lang="sv-SE" sz="2000" b="1" dirty="0">
              <a:solidFill>
                <a:srgbClr val="FF0066"/>
              </a:solidFill>
            </a:endParaRPr>
          </a:p>
        </p:txBody>
      </p:sp>
      <p:sp>
        <p:nvSpPr>
          <p:cNvPr id="16" name="Platshållare för innehåll 2"/>
          <p:cNvSpPr>
            <a:spLocks noGrp="1"/>
          </p:cNvSpPr>
          <p:nvPr>
            <p:ph idx="1"/>
          </p:nvPr>
        </p:nvSpPr>
        <p:spPr>
          <a:xfrm>
            <a:off x="719138" y="1991832"/>
            <a:ext cx="7700962" cy="3937000"/>
          </a:xfrm>
        </p:spPr>
        <p:txBody>
          <a:bodyPr>
            <a:noAutofit/>
          </a:bodyPr>
          <a:lstStyle/>
          <a:p>
            <a:pPr marL="0" indent="0">
              <a:buNone/>
            </a:pPr>
            <a:r>
              <a:rPr lang="sv-SE" sz="1600" dirty="0" smtClean="0"/>
              <a:t>Stimulerar kompetens- </a:t>
            </a:r>
            <a:r>
              <a:rPr lang="sv-SE" sz="1600" dirty="0"/>
              <a:t>och verksamhetsutveckling </a:t>
            </a:r>
            <a:r>
              <a:rPr lang="sv-SE" sz="1600" dirty="0" smtClean="0"/>
              <a:t>genom kunskapsöverföring </a:t>
            </a:r>
            <a:r>
              <a:rPr lang="sv-SE" sz="1600" dirty="0"/>
              <a:t>och erfarenhetsutbyte. </a:t>
            </a:r>
            <a:endParaRPr lang="sv-SE" sz="1600" dirty="0" smtClean="0"/>
          </a:p>
          <a:p>
            <a:pPr marL="0" indent="0">
              <a:buNone/>
            </a:pPr>
            <a:r>
              <a:rPr lang="sv-SE" sz="1600" b="1" dirty="0" smtClean="0">
                <a:solidFill>
                  <a:srgbClr val="FF0066"/>
                </a:solidFill>
                <a:latin typeface="Verdana" panose="020B0604030504040204" pitchFamily="34" charset="0"/>
                <a:ea typeface="Verdana" panose="020B0604030504040204" pitchFamily="34" charset="0"/>
                <a:cs typeface="Verdana" panose="020B0604030504040204" pitchFamily="34" charset="0"/>
              </a:rPr>
              <a:t>Varför dialog?</a:t>
            </a:r>
          </a:p>
          <a:p>
            <a:pPr marL="0" indent="0">
              <a:buNone/>
            </a:pPr>
            <a:r>
              <a:rPr lang="sv-SE" sz="1600" dirty="0" smtClean="0">
                <a:latin typeface="Verdana" panose="020B0604030504040204" pitchFamily="34" charset="0"/>
                <a:ea typeface="Verdana" panose="020B0604030504040204" pitchFamily="34" charset="0"/>
                <a:cs typeface="Verdana" panose="020B0604030504040204" pitchFamily="34" charset="0"/>
              </a:rPr>
              <a:t>Ett sätt att tänka och arbeta tillsammans. Ge tid för reflektion och utbyte av erfarenheter. Alla lyssnar på alla, uppmuntrar och bygger på varandras kunskap och förslag. </a:t>
            </a:r>
            <a:endParaRPr lang="sv-SE" sz="1400" dirty="0" smtClean="0">
              <a:latin typeface="Verdana" panose="020B0604030504040204" pitchFamily="34" charset="0"/>
              <a:ea typeface="Verdana" panose="020B0604030504040204" pitchFamily="34" charset="0"/>
              <a:cs typeface="Verdana" panose="020B0604030504040204" pitchFamily="34" charset="0"/>
            </a:endParaRPr>
          </a:p>
        </p:txBody>
      </p:sp>
      <p:grpSp>
        <p:nvGrpSpPr>
          <p:cNvPr id="7" name="Grupp 6"/>
          <p:cNvGrpSpPr/>
          <p:nvPr/>
        </p:nvGrpSpPr>
        <p:grpSpPr>
          <a:xfrm>
            <a:off x="3709603" y="4539929"/>
            <a:ext cx="1724795" cy="1602674"/>
            <a:chOff x="3082652" y="3789040"/>
            <a:chExt cx="2857500" cy="2592288"/>
          </a:xfrm>
        </p:grpSpPr>
        <p:pic>
          <p:nvPicPr>
            <p:cNvPr id="8" name="Picture 6" descr="https://s.evbuc.com/https_proxy?url=http%3A%2F%2Fwww.trinitybiblechurch.us%2Fwp-content%2Fuploads%2Fgroup_meeting_trim-300x198.png&amp;sig=ADR2i78CEh1i2IUT89-1EjA5q1dI8_xyrQ"/>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82652" y="4495378"/>
              <a:ext cx="2857500" cy="188595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54127" y="3789040"/>
              <a:ext cx="2114550" cy="790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321507483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p>
            <a:pPr algn="ctr"/>
            <a:r>
              <a:rPr lang="sv-SE" sz="2000" b="1" dirty="0">
                <a:solidFill>
                  <a:srgbClr val="FF0066"/>
                </a:solidFill>
              </a:rPr>
              <a:t>Reflektion kring föregående </a:t>
            </a:r>
            <a:r>
              <a:rPr lang="sv-SE" sz="2000" b="1" dirty="0" smtClean="0">
                <a:solidFill>
                  <a:srgbClr val="FF0066"/>
                </a:solidFill>
              </a:rPr>
              <a:t>dialogseminarium</a:t>
            </a:r>
            <a:endParaRPr lang="sv-SE" sz="2000" dirty="0">
              <a:solidFill>
                <a:srgbClr val="FF0066"/>
              </a:solidFill>
            </a:endParaRPr>
          </a:p>
        </p:txBody>
      </p:sp>
      <p:sp>
        <p:nvSpPr>
          <p:cNvPr id="3" name="Platshållare för innehåll 2"/>
          <p:cNvSpPr>
            <a:spLocks noGrp="1"/>
          </p:cNvSpPr>
          <p:nvPr>
            <p:ph idx="1"/>
          </p:nvPr>
        </p:nvSpPr>
        <p:spPr/>
        <p:txBody>
          <a:bodyPr>
            <a:normAutofit/>
          </a:bodyPr>
          <a:lstStyle/>
          <a:p>
            <a:pPr marL="0" indent="0">
              <a:buNone/>
            </a:pPr>
            <a:r>
              <a:rPr lang="sv-SE" sz="1800" b="1" dirty="0" smtClean="0">
                <a:solidFill>
                  <a:srgbClr val="FF0066"/>
                </a:solidFill>
              </a:rPr>
              <a:t>Vad handlade det om?</a:t>
            </a:r>
          </a:p>
          <a:p>
            <a:r>
              <a:rPr lang="sv-SE" sz="1800" dirty="0" smtClean="0"/>
              <a:t>På gång i verksamheten</a:t>
            </a:r>
          </a:p>
          <a:p>
            <a:r>
              <a:rPr lang="sv-SE" sz="1800" dirty="0" smtClean="0"/>
              <a:t>Patientens process</a:t>
            </a:r>
          </a:p>
          <a:p>
            <a:r>
              <a:rPr lang="sv-SE" sz="1800" dirty="0" smtClean="0"/>
              <a:t>Olika patienttyper</a:t>
            </a:r>
          </a:p>
          <a:p>
            <a:r>
              <a:rPr lang="sv-SE" sz="1800" dirty="0" smtClean="0"/>
              <a:t>Informatik och vårdinformationsmiljö</a:t>
            </a:r>
          </a:p>
        </p:txBody>
      </p:sp>
      <p:pic>
        <p:nvPicPr>
          <p:cNvPr id="27" name="Bildobjekt 26"/>
          <p:cNvPicPr>
            <a:picLocks noChangeAspect="1"/>
          </p:cNvPicPr>
          <p:nvPr/>
        </p:nvPicPr>
        <p:blipFill>
          <a:blip r:embed="rId3"/>
          <a:stretch>
            <a:fillRect/>
          </a:stretch>
        </p:blipFill>
        <p:spPr>
          <a:xfrm>
            <a:off x="3619290" y="4530746"/>
            <a:ext cx="1563169" cy="1565048"/>
          </a:xfrm>
          <a:prstGeom prst="rect">
            <a:avLst/>
          </a:prstGeom>
        </p:spPr>
      </p:pic>
      <p:pic>
        <p:nvPicPr>
          <p:cNvPr id="28" name="Bildobjekt 27"/>
          <p:cNvPicPr>
            <a:picLocks noChangeAspect="1"/>
          </p:cNvPicPr>
          <p:nvPr/>
        </p:nvPicPr>
        <p:blipFill>
          <a:blip r:embed="rId4"/>
          <a:stretch>
            <a:fillRect/>
          </a:stretch>
        </p:blipFill>
        <p:spPr>
          <a:xfrm>
            <a:off x="5666286" y="4286251"/>
            <a:ext cx="3209925" cy="1438275"/>
          </a:xfrm>
          <a:prstGeom prst="rect">
            <a:avLst/>
          </a:prstGeom>
        </p:spPr>
      </p:pic>
      <p:pic>
        <p:nvPicPr>
          <p:cNvPr id="6" name="Bildobjekt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06170" y="2439377"/>
            <a:ext cx="1930155" cy="1205320"/>
          </a:xfrm>
          <a:prstGeom prst="rect">
            <a:avLst/>
          </a:prstGeom>
        </p:spPr>
      </p:pic>
      <p:pic>
        <p:nvPicPr>
          <p:cNvPr id="8" name="irc_mi" descr="Bildresultat för person figur">
            <a:hlinkClick r:id="rId6"/>
          </p:cNvPr>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075953" y="5169647"/>
            <a:ext cx="633506" cy="304801"/>
          </a:xfrm>
          <a:prstGeom prst="rect">
            <a:avLst/>
          </a:prstGeom>
          <a:noFill/>
          <a:ln>
            <a:noFill/>
          </a:ln>
        </p:spPr>
      </p:pic>
    </p:spTree>
    <p:extLst>
      <p:ext uri="{BB962C8B-B14F-4D97-AF65-F5344CB8AC3E}">
        <p14:creationId xmlns:p14="http://schemas.microsoft.com/office/powerpoint/2010/main" val="3163048559"/>
      </p:ext>
    </p:extLst>
  </p:cSld>
  <p:clrMapOvr>
    <a:masterClrMapping/>
  </p:clrMapOvr>
  <p:transition spd="slow" advClick="0" advTm="10000">
    <p:wip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p>
            <a:pPr algn="ctr"/>
            <a:r>
              <a:rPr lang="sv-SE" sz="2000" b="1" dirty="0" smtClean="0">
                <a:solidFill>
                  <a:srgbClr val="FF0066"/>
                </a:solidFill>
              </a:rPr>
              <a:t>Mål för dagens dialogseminarium</a:t>
            </a:r>
            <a:endParaRPr lang="sv-SE" sz="2000" b="1" dirty="0">
              <a:solidFill>
                <a:srgbClr val="FF0066"/>
              </a:solidFill>
            </a:endParaRPr>
          </a:p>
        </p:txBody>
      </p:sp>
      <p:sp>
        <p:nvSpPr>
          <p:cNvPr id="3" name="Platshållare för innehåll 2"/>
          <p:cNvSpPr>
            <a:spLocks noGrp="1"/>
          </p:cNvSpPr>
          <p:nvPr>
            <p:ph idx="1"/>
          </p:nvPr>
        </p:nvSpPr>
        <p:spPr>
          <a:xfrm>
            <a:off x="719138" y="1998434"/>
            <a:ext cx="7700962" cy="3937000"/>
          </a:xfrm>
        </p:spPr>
        <p:txBody>
          <a:bodyPr>
            <a:normAutofit/>
          </a:bodyPr>
          <a:lstStyle/>
          <a:p>
            <a:r>
              <a:rPr lang="sv-SE" sz="1800" dirty="0" smtClean="0"/>
              <a:t>Informera om och skapa delaktighet i Framtidens vårdinformationsmiljö (FVM SLL)</a:t>
            </a:r>
          </a:p>
          <a:p>
            <a:r>
              <a:rPr lang="sv-SE" sz="1800" dirty="0" smtClean="0">
                <a:solidFill>
                  <a:schemeClr val="tx2"/>
                </a:solidFill>
              </a:rPr>
              <a:t>Förstå hur vi som medarbetare kan bidra till Framtidens vårdinformationsmiljö</a:t>
            </a:r>
          </a:p>
        </p:txBody>
      </p:sp>
      <p:pic>
        <p:nvPicPr>
          <p:cNvPr id="9218" name="img455219" descr="1ca5e192-0c51-4809-8ace-8e72eab0dd3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58645" y="3606652"/>
            <a:ext cx="4421948" cy="27114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5788599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p>
            <a:pPr algn="ctr"/>
            <a:r>
              <a:rPr lang="sv-SE" sz="2000" b="1" dirty="0">
                <a:solidFill>
                  <a:srgbClr val="FF0066"/>
                </a:solidFill>
              </a:rPr>
              <a:t>Agenda</a:t>
            </a:r>
          </a:p>
        </p:txBody>
      </p:sp>
      <p:sp>
        <p:nvSpPr>
          <p:cNvPr id="3" name="Platshållare för innehåll 2"/>
          <p:cNvSpPr>
            <a:spLocks noGrp="1"/>
          </p:cNvSpPr>
          <p:nvPr>
            <p:ph idx="1"/>
          </p:nvPr>
        </p:nvSpPr>
        <p:spPr>
          <a:xfrm>
            <a:off x="457200" y="2176691"/>
            <a:ext cx="7851228" cy="3398199"/>
          </a:xfrm>
        </p:spPr>
        <p:txBody>
          <a:bodyPr>
            <a:normAutofit/>
          </a:bodyPr>
          <a:lstStyle/>
          <a:p>
            <a:r>
              <a:rPr lang="sv-SE" sz="1800" dirty="0" smtClean="0"/>
              <a:t>Bakgrund till fortsatt digitalisering i vården</a:t>
            </a:r>
          </a:p>
          <a:p>
            <a:r>
              <a:rPr lang="sv-SE" sz="1800" dirty="0" smtClean="0"/>
              <a:t>Introduktion till Framtidens vårdinformationsmiljö</a:t>
            </a:r>
          </a:p>
          <a:p>
            <a:r>
              <a:rPr lang="sv-SE" sz="1800" dirty="0" smtClean="0"/>
              <a:t>Paus</a:t>
            </a:r>
          </a:p>
          <a:p>
            <a:r>
              <a:rPr lang="sv-SE" sz="1800" dirty="0" smtClean="0"/>
              <a:t>Miniworkshop </a:t>
            </a:r>
            <a:r>
              <a:rPr lang="sv-SE" sz="1800" dirty="0"/>
              <a:t>1 </a:t>
            </a:r>
          </a:p>
          <a:p>
            <a:r>
              <a:rPr lang="sv-SE" sz="1800" dirty="0" smtClean="0"/>
              <a:t>Miniworkshop 2</a:t>
            </a:r>
          </a:p>
          <a:p>
            <a:r>
              <a:rPr lang="sv-SE" sz="1800" dirty="0" smtClean="0"/>
              <a:t>Sammanfattning – vad har vi pratat om?</a:t>
            </a:r>
          </a:p>
          <a:p>
            <a:r>
              <a:rPr lang="sv-SE" sz="1800" dirty="0"/>
              <a:t>R</a:t>
            </a:r>
            <a:r>
              <a:rPr lang="sv-SE" sz="1800" dirty="0" smtClean="0"/>
              <a:t>eflektion – vad tar vi med oss?</a:t>
            </a:r>
            <a:endParaRPr lang="sv-SE" sz="1800" dirty="0"/>
          </a:p>
        </p:txBody>
      </p:sp>
      <p:pic>
        <p:nvPicPr>
          <p:cNvPr id="4" name="Picture 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47471" y="3232101"/>
            <a:ext cx="2560957" cy="1699270"/>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0" cap="flat" cmpd="sng" algn="ctr">
                <a:solidFill>
                  <a:schemeClr val="tx1"/>
                </a:solidFill>
                <a:prstDash val="solid"/>
                <a:miter lim="800000"/>
                <a:headEnd/>
                <a:tailEnd/>
              </a14:hiddenLine>
            </a:ext>
          </a:extLst>
        </p:spPr>
      </p:pic>
    </p:spTree>
    <p:extLst>
      <p:ext uri="{BB962C8B-B14F-4D97-AF65-F5344CB8AC3E}">
        <p14:creationId xmlns:p14="http://schemas.microsoft.com/office/powerpoint/2010/main" val="297478567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719138" y="712152"/>
            <a:ext cx="7700962" cy="836613"/>
          </a:xfrm>
        </p:spPr>
        <p:txBody>
          <a:bodyPr>
            <a:normAutofit/>
          </a:bodyPr>
          <a:lstStyle/>
          <a:p>
            <a:pPr algn="ctr"/>
            <a:r>
              <a:rPr lang="sv-SE" sz="2000" b="1" dirty="0" smtClean="0">
                <a:solidFill>
                  <a:srgbClr val="FF0066"/>
                </a:solidFill>
              </a:rPr>
              <a:t>Intervju med </a:t>
            </a:r>
            <a:r>
              <a:rPr lang="sv-SE" sz="2000" b="1" dirty="0" smtClean="0">
                <a:solidFill>
                  <a:srgbClr val="FF0066"/>
                </a:solidFill>
                <a:hlinkClick r:id="rId4"/>
              </a:rPr>
              <a:t>Roger Molin</a:t>
            </a:r>
            <a:r>
              <a:rPr lang="sv-SE" sz="2000" b="1" dirty="0" smtClean="0">
                <a:solidFill>
                  <a:srgbClr val="FF0066"/>
                </a:solidFill>
              </a:rPr>
              <a:t>, analytiker, ekonomi och styrning, Sveriges Kommuner och landsting</a:t>
            </a:r>
            <a:endParaRPr lang="sv-SE" sz="2000" b="1" dirty="0">
              <a:solidFill>
                <a:srgbClr val="FF0066"/>
              </a:solidFill>
            </a:endParaRPr>
          </a:p>
        </p:txBody>
      </p:sp>
      <p:pic>
        <p:nvPicPr>
          <p:cNvPr id="4" name="2ZEILJYmxec"/>
          <p:cNvPicPr>
            <a:picLocks noRot="1" noChangeAspect="1"/>
          </p:cNvPicPr>
          <p:nvPr>
            <a:videoFile r:link="rId1"/>
          </p:nvPr>
        </p:nvPicPr>
        <p:blipFill>
          <a:blip r:embed="rId5"/>
          <a:stretch>
            <a:fillRect/>
          </a:stretch>
        </p:blipFill>
        <p:spPr>
          <a:xfrm>
            <a:off x="427387" y="1484757"/>
            <a:ext cx="8284464" cy="4358259"/>
          </a:xfrm>
          <a:prstGeom prst="rect">
            <a:avLst/>
          </a:prstGeom>
        </p:spPr>
      </p:pic>
    </p:spTree>
    <p:extLst>
      <p:ext uri="{BB962C8B-B14F-4D97-AF65-F5344CB8AC3E}">
        <p14:creationId xmlns:p14="http://schemas.microsoft.com/office/powerpoint/2010/main" val="337423001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ubrik 6"/>
          <p:cNvSpPr>
            <a:spLocks noGrp="1"/>
          </p:cNvSpPr>
          <p:nvPr>
            <p:ph type="title"/>
          </p:nvPr>
        </p:nvSpPr>
        <p:spPr>
          <a:xfrm>
            <a:off x="542544" y="1088868"/>
            <a:ext cx="8229600" cy="650571"/>
          </a:xfrm>
        </p:spPr>
        <p:txBody>
          <a:bodyPr/>
          <a:lstStyle/>
          <a:p>
            <a:r>
              <a:rPr lang="sv-SE" sz="2000" b="1" dirty="0" smtClean="0">
                <a:solidFill>
                  <a:srgbClr val="FF0066"/>
                </a:solidFill>
              </a:rPr>
              <a:t>Befolkningssituation och prognos i Stockholms län</a:t>
            </a:r>
            <a:endParaRPr lang="en-US" sz="2000" b="1" dirty="0">
              <a:solidFill>
                <a:srgbClr val="FF0066"/>
              </a:solidFill>
            </a:endParaRPr>
          </a:p>
        </p:txBody>
      </p:sp>
      <p:sp>
        <p:nvSpPr>
          <p:cNvPr id="12" name="textruta 11"/>
          <p:cNvSpPr txBox="1"/>
          <p:nvPr/>
        </p:nvSpPr>
        <p:spPr>
          <a:xfrm>
            <a:off x="457200" y="2289150"/>
            <a:ext cx="2869769" cy="120796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4289" tIns="34289" rIns="34289" bIns="34289" numCol="1" spcCol="38100" rtlCol="0" anchor="t">
            <a:noAutofit/>
          </a:bodyPr>
          <a:lstStyle/>
          <a:p>
            <a:pPr marL="214313" indent="-214313" algn="l" defTabSz="342900" hangingPunct="0">
              <a:lnSpc>
                <a:spcPct val="150000"/>
              </a:lnSpc>
              <a:buFont typeface="Arial" panose="020B0604020202020204" pitchFamily="34" charset="0"/>
              <a:buChar char="•"/>
              <a:defRPr/>
            </a:pPr>
            <a:r>
              <a:rPr lang="sv-SE" sz="1600" dirty="0" smtClean="0">
                <a:solidFill>
                  <a:srgbClr val="000000"/>
                </a:solidFill>
                <a:latin typeface="+mj-lt"/>
                <a:cs typeface="Arial" panose="020B0604020202020204" pitchFamily="34" charset="0"/>
                <a:sym typeface="Calibri"/>
              </a:rPr>
              <a:t>Växande befolkning</a:t>
            </a:r>
          </a:p>
          <a:p>
            <a:pPr marL="214313" indent="-214313" algn="l" defTabSz="342900" hangingPunct="0">
              <a:lnSpc>
                <a:spcPct val="150000"/>
              </a:lnSpc>
              <a:buFont typeface="Arial" panose="020B0604020202020204" pitchFamily="34" charset="0"/>
              <a:buChar char="•"/>
              <a:defRPr/>
            </a:pPr>
            <a:r>
              <a:rPr lang="sv-SE" sz="1600" dirty="0" smtClean="0">
                <a:solidFill>
                  <a:srgbClr val="000000"/>
                </a:solidFill>
                <a:latin typeface="+mj-lt"/>
                <a:cs typeface="Arial" panose="020B0604020202020204" pitchFamily="34" charset="0"/>
                <a:sym typeface="Calibri"/>
              </a:rPr>
              <a:t>Åldrande </a:t>
            </a:r>
            <a:r>
              <a:rPr lang="sv-SE" sz="1600" dirty="0">
                <a:solidFill>
                  <a:srgbClr val="000000"/>
                </a:solidFill>
                <a:latin typeface="+mj-lt"/>
                <a:cs typeface="Arial" panose="020B0604020202020204" pitchFamily="34" charset="0"/>
                <a:sym typeface="Calibri"/>
              </a:rPr>
              <a:t>befolkning</a:t>
            </a:r>
          </a:p>
          <a:p>
            <a:pPr marL="214313" indent="-214313" algn="l" defTabSz="342900" hangingPunct="0">
              <a:lnSpc>
                <a:spcPct val="150000"/>
              </a:lnSpc>
              <a:buFont typeface="Arial" panose="020B0604020202020204" pitchFamily="34" charset="0"/>
              <a:buChar char="•"/>
              <a:defRPr/>
            </a:pPr>
            <a:r>
              <a:rPr lang="sv-SE" sz="1600" dirty="0">
                <a:solidFill>
                  <a:srgbClr val="000000"/>
                </a:solidFill>
                <a:latin typeface="+mj-lt"/>
                <a:cs typeface="Arial" panose="020B0604020202020204" pitchFamily="34" charset="0"/>
                <a:sym typeface="Calibri"/>
              </a:rPr>
              <a:t>Fler kroniskt sjuka </a:t>
            </a:r>
          </a:p>
          <a:p>
            <a:pPr marL="214313" indent="-214313" algn="l" defTabSz="342900" hangingPunct="0">
              <a:lnSpc>
                <a:spcPct val="150000"/>
              </a:lnSpc>
              <a:buFont typeface="Arial" panose="020B0604020202020204" pitchFamily="34" charset="0"/>
              <a:buChar char="•"/>
              <a:defRPr/>
            </a:pPr>
            <a:r>
              <a:rPr lang="sv-SE" sz="1600" dirty="0">
                <a:solidFill>
                  <a:srgbClr val="000000"/>
                </a:solidFill>
                <a:latin typeface="+mj-lt"/>
                <a:cs typeface="Arial" panose="020B0604020202020204" pitchFamily="34" charset="0"/>
                <a:sym typeface="Calibri"/>
              </a:rPr>
              <a:t>Högre belastning inom vården</a:t>
            </a:r>
          </a:p>
          <a:p>
            <a:pPr marL="214313" indent="-214313" algn="l" defTabSz="342900" hangingPunct="0">
              <a:lnSpc>
                <a:spcPct val="150000"/>
              </a:lnSpc>
              <a:buFont typeface="Arial" panose="020B0604020202020204" pitchFamily="34" charset="0"/>
              <a:buChar char="•"/>
              <a:defRPr/>
            </a:pPr>
            <a:r>
              <a:rPr lang="sv-SE" sz="1600" dirty="0">
                <a:solidFill>
                  <a:srgbClr val="000000"/>
                </a:solidFill>
                <a:latin typeface="+mj-lt"/>
                <a:cs typeface="Arial" panose="020B0604020202020204" pitchFamily="34" charset="0"/>
                <a:sym typeface="Calibri"/>
              </a:rPr>
              <a:t>Ökade vårdkostnader</a:t>
            </a:r>
          </a:p>
          <a:p>
            <a:pPr marL="214313" indent="-214313" defTabSz="342900" hangingPunct="0">
              <a:lnSpc>
                <a:spcPct val="150000"/>
              </a:lnSpc>
              <a:buFont typeface="Arial" panose="020B0604020202020204" pitchFamily="34" charset="0"/>
              <a:buChar char="•"/>
              <a:defRPr/>
            </a:pPr>
            <a:endParaRPr lang="en-US" sz="1500" dirty="0">
              <a:solidFill>
                <a:srgbClr val="000000"/>
              </a:solidFill>
              <a:latin typeface="Arial" panose="020B0604020202020204" pitchFamily="34" charset="0"/>
              <a:cs typeface="Arial" panose="020B0604020202020204" pitchFamily="34" charset="0"/>
              <a:sym typeface="Calibri"/>
            </a:endParaRPr>
          </a:p>
        </p:txBody>
      </p:sp>
      <p:pic>
        <p:nvPicPr>
          <p:cNvPr id="10242" name="Bildobjekt 1" descr="image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17039" y="1977726"/>
            <a:ext cx="5577174" cy="389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09916211"/>
      </p:ext>
    </p:extLst>
  </p:cSld>
  <p:clrMapOvr>
    <a:masterClrMapping/>
  </p:clrMapOvr>
  <p:transition spd="med"/>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Presentation sll mall plus EU logga_NY">
  <a:themeElements>
    <a:clrScheme name="Standardformgivning 1">
      <a:dk1>
        <a:srgbClr val="000000"/>
      </a:dk1>
      <a:lt1>
        <a:srgbClr val="FFFFFF"/>
      </a:lt1>
      <a:dk2>
        <a:srgbClr val="000000"/>
      </a:dk2>
      <a:lt2>
        <a:srgbClr val="BAB0B9"/>
      </a:lt2>
      <a:accent1>
        <a:srgbClr val="003468"/>
      </a:accent1>
      <a:accent2>
        <a:srgbClr val="00AEEF"/>
      </a:accent2>
      <a:accent3>
        <a:srgbClr val="FFFFFF"/>
      </a:accent3>
      <a:accent4>
        <a:srgbClr val="000000"/>
      </a:accent4>
      <a:accent5>
        <a:srgbClr val="AAAEB9"/>
      </a:accent5>
      <a:accent6>
        <a:srgbClr val="009DD9"/>
      </a:accent6>
      <a:hlink>
        <a:srgbClr val="B30538"/>
      </a:hlink>
      <a:folHlink>
        <a:srgbClr val="E20012"/>
      </a:folHlink>
    </a:clrScheme>
    <a:fontScheme name="Standardformgivning">
      <a:majorFont>
        <a:latin typeface="Verdana"/>
        <a:ea typeface="Geneva"/>
        <a:cs typeface=""/>
      </a:majorFont>
      <a:minorFont>
        <a:latin typeface="Verdana"/>
        <a:ea typeface="Geneva"/>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rgbClr val="003468"/>
          </a:solidFill>
          <a:prstDash val="solid"/>
          <a:round/>
          <a:headEnd type="none" w="med" len="med"/>
          <a:tailEnd type="none" w="med" len="med"/>
        </a:ln>
        <a:effectLst/>
      </a:spPr>
      <a:bodyPr vert="horz" wrap="none" lIns="91440" tIns="45720" rIns="91440" bIns="45720" numCol="1" anchor="ctr" anchorCtr="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sv-SE" sz="2200" b="0" i="0" u="none" strike="noStrike" cap="none" normalizeH="0" baseline="0" smtClean="0">
            <a:ln>
              <a:noFill/>
            </a:ln>
            <a:solidFill>
              <a:schemeClr val="tx1"/>
            </a:solidFill>
            <a:effectLst/>
            <a:latin typeface="Verdana" pitchFamily="34" charset="0"/>
            <a:ea typeface="Geneva" pitchFamily="1" charset="-128"/>
          </a:defRPr>
        </a:defPPr>
      </a:lstStyle>
    </a:spDef>
    <a:lnDef>
      <a:spPr bwMode="auto">
        <a:xfrm>
          <a:off x="0" y="0"/>
          <a:ext cx="1" cy="1"/>
        </a:xfrm>
        <a:custGeom>
          <a:avLst/>
          <a:gdLst/>
          <a:ahLst/>
          <a:cxnLst/>
          <a:rect l="0" t="0" r="0" b="0"/>
          <a:pathLst/>
        </a:custGeom>
        <a:noFill/>
        <a:ln w="9525" cap="flat" cmpd="sng" algn="ctr">
          <a:solidFill>
            <a:srgbClr val="003468"/>
          </a:solidFill>
          <a:prstDash val="solid"/>
          <a:round/>
          <a:headEnd type="none" w="med" len="med"/>
          <a:tailEnd type="none" w="med" len="med"/>
        </a:ln>
        <a:effectLst/>
      </a:spPr>
      <a:bodyPr vert="horz" wrap="none" lIns="91440" tIns="45720" rIns="91440" bIns="45720" numCol="1" anchor="ctr" anchorCtr="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sv-SE" sz="2200" b="0" i="0" u="none" strike="noStrike" cap="none" normalizeH="0" baseline="0" smtClean="0">
            <a:ln>
              <a:noFill/>
            </a:ln>
            <a:solidFill>
              <a:schemeClr val="tx1"/>
            </a:solidFill>
            <a:effectLst/>
            <a:latin typeface="Verdana" pitchFamily="34" charset="0"/>
            <a:ea typeface="Geneva" pitchFamily="1" charset="-128"/>
          </a:defRPr>
        </a:defPPr>
      </a:lstStyle>
    </a:lnDef>
    <a:txDef>
      <a:spPr>
        <a:noFill/>
      </a:spPr>
      <a:bodyPr wrap="square" rtlCol="0">
        <a:spAutoFit/>
      </a:bodyPr>
      <a:lstStyle>
        <a:defPPr algn="l">
          <a:spcBef>
            <a:spcPts val="0"/>
          </a:spcBef>
          <a:defRPr sz="1400" b="1" dirty="0" smtClean="0"/>
        </a:defPPr>
      </a:lstStyle>
    </a:txDef>
  </a:objectDefaults>
  <a:extraClrSchemeLst>
    <a:extraClrScheme>
      <a:clrScheme name="Standardformgivning 1">
        <a:dk1>
          <a:srgbClr val="000000"/>
        </a:dk1>
        <a:lt1>
          <a:srgbClr val="FFFFFF"/>
        </a:lt1>
        <a:dk2>
          <a:srgbClr val="000000"/>
        </a:dk2>
        <a:lt2>
          <a:srgbClr val="BAB0B9"/>
        </a:lt2>
        <a:accent1>
          <a:srgbClr val="003468"/>
        </a:accent1>
        <a:accent2>
          <a:srgbClr val="00AEEF"/>
        </a:accent2>
        <a:accent3>
          <a:srgbClr val="FFFFFF"/>
        </a:accent3>
        <a:accent4>
          <a:srgbClr val="000000"/>
        </a:accent4>
        <a:accent5>
          <a:srgbClr val="AAAEB9"/>
        </a:accent5>
        <a:accent6>
          <a:srgbClr val="009DD9"/>
        </a:accent6>
        <a:hlink>
          <a:srgbClr val="B30538"/>
        </a:hlink>
        <a:folHlink>
          <a:srgbClr val="E2001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t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Presentation sll mall plus EU logga_NY</Template>
  <TotalTime>4205</TotalTime>
  <Words>2457</Words>
  <Application>Microsoft Office PowerPoint</Application>
  <PresentationFormat>Bildspel på skärmen (4:3)</PresentationFormat>
  <Paragraphs>519</Paragraphs>
  <Slides>30</Slides>
  <Notes>30</Notes>
  <HiddenSlides>0</HiddenSlides>
  <MMClips>4</MMClips>
  <ScaleCrop>false</ScaleCrop>
  <HeadingPairs>
    <vt:vector size="8" baseType="variant">
      <vt:variant>
        <vt:lpstr>Använt teckensnitt</vt:lpstr>
      </vt:variant>
      <vt:variant>
        <vt:i4>7</vt:i4>
      </vt:variant>
      <vt:variant>
        <vt:lpstr>Tema</vt:lpstr>
      </vt:variant>
      <vt:variant>
        <vt:i4>1</vt:i4>
      </vt:variant>
      <vt:variant>
        <vt:lpstr>Serverprogram för OLE-inbäddning</vt:lpstr>
      </vt:variant>
      <vt:variant>
        <vt:i4>1</vt:i4>
      </vt:variant>
      <vt:variant>
        <vt:lpstr>Bildrubriker</vt:lpstr>
      </vt:variant>
      <vt:variant>
        <vt:i4>30</vt:i4>
      </vt:variant>
    </vt:vector>
  </HeadingPairs>
  <TitlesOfParts>
    <vt:vector size="39" baseType="lpstr">
      <vt:lpstr>Arial</vt:lpstr>
      <vt:lpstr>Bradley Hand ITC</vt:lpstr>
      <vt:lpstr>Calibri</vt:lpstr>
      <vt:lpstr>Courier New</vt:lpstr>
      <vt:lpstr>Geneva</vt:lpstr>
      <vt:lpstr>Verdana</vt:lpstr>
      <vt:lpstr>Wingdings</vt:lpstr>
      <vt:lpstr>Presentation sll mall plus EU logga_NY</vt:lpstr>
      <vt:lpstr>think-cell Slide</vt:lpstr>
      <vt:lpstr>      </vt:lpstr>
      <vt:lpstr>eHälsalyftet 2016-2019</vt:lpstr>
      <vt:lpstr>eHälsalyftet – ett socialfondsprojekt</vt:lpstr>
      <vt:lpstr>Dialogseminarium</vt:lpstr>
      <vt:lpstr>Reflektion kring föregående dialogseminarium</vt:lpstr>
      <vt:lpstr>Mål för dagens dialogseminarium</vt:lpstr>
      <vt:lpstr>Agenda</vt:lpstr>
      <vt:lpstr>Intervju med Roger Molin, analytiker, ekonomi och styrning, Sveriges Kommuner och landsting</vt:lpstr>
      <vt:lpstr>Befolkningssituation och prognos i Stockholms län</vt:lpstr>
      <vt:lpstr>Dialogfrågor</vt:lpstr>
      <vt:lpstr>Filippa 31 år</vt:lpstr>
      <vt:lpstr>Innovationslandstingsrådet  Daniel Forslund talar om digitalisering</vt:lpstr>
      <vt:lpstr>Den digitala stockholmaren idag</vt:lpstr>
      <vt:lpstr>Framtidens vårdinformationsmiljö – FVM SLL  En del av Framtidens hälso- och sjukvård – vision 2025</vt:lpstr>
      <vt:lpstr>Framtidens vårdinformationsmiljö – FVM SLL</vt:lpstr>
      <vt:lpstr>Syfte med FVM</vt:lpstr>
      <vt:lpstr>Effektmål med FVM</vt:lpstr>
      <vt:lpstr> Vi utvecklar Framtidens vårdinformationsmiljö tillsammans för patienten</vt:lpstr>
      <vt:lpstr>FVM utifrån fyra perspektiv</vt:lpstr>
      <vt:lpstr>”Dokument utifrån” SVT 1984</vt:lpstr>
      <vt:lpstr>Kaffepaus </vt:lpstr>
      <vt:lpstr>Framtidens vårdinformationsmiljö är så mycket mer  än ett nytt journalsystem…</vt:lpstr>
      <vt:lpstr>   Miniworkshop:   Hur kan digitaliseringen underlätta för våra patienter?   </vt:lpstr>
      <vt:lpstr>Miniworkshop:  Hur kan digitaliseringen underlätta för dig som medarbetare i vården?</vt:lpstr>
      <vt:lpstr>Medarbetare i vården är delaktiga i arbetet med Framtidens vårdinformationsmiljö</vt:lpstr>
      <vt:lpstr>Preliminär tidsplan:</vt:lpstr>
      <vt:lpstr>Sammanfattning  Vad har vi pratat om idag?</vt:lpstr>
      <vt:lpstr>Summering och reflektion</vt:lpstr>
      <vt:lpstr>PowerPoint-presentation</vt:lpstr>
      <vt:lpstr>PowerPoint-presentation</vt:lpstr>
    </vt:vector>
  </TitlesOfParts>
  <Company>SLL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Joachim Ljungh Stenström 9RRJ</dc:creator>
  <cp:lastModifiedBy>Tony Brydner B078</cp:lastModifiedBy>
  <cp:revision>360</cp:revision>
  <cp:lastPrinted>2015-04-14T12:20:11Z</cp:lastPrinted>
  <dcterms:created xsi:type="dcterms:W3CDTF">2016-02-16T09:54:35Z</dcterms:created>
  <dcterms:modified xsi:type="dcterms:W3CDTF">2018-05-28T11:55:34Z</dcterms:modified>
</cp:coreProperties>
</file>