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jpeg" ContentType="image/jpeg"/>
  <Default Extension="m4a" ContentType="audio/mp4"/>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64" r:id="rId2"/>
    <p:sldId id="398" r:id="rId3"/>
    <p:sldId id="435" r:id="rId4"/>
    <p:sldId id="444" r:id="rId5"/>
    <p:sldId id="445" r:id="rId6"/>
    <p:sldId id="446" r:id="rId7"/>
    <p:sldId id="447" r:id="rId8"/>
    <p:sldId id="448" r:id="rId9"/>
    <p:sldId id="449" r:id="rId10"/>
    <p:sldId id="450" r:id="rId11"/>
    <p:sldId id="451" r:id="rId12"/>
    <p:sldId id="452" r:id="rId13"/>
    <p:sldId id="453" r:id="rId14"/>
    <p:sldId id="454" r:id="rId15"/>
    <p:sldId id="455" r:id="rId16"/>
    <p:sldId id="397" r:id="rId17"/>
    <p:sldId id="401" r:id="rId18"/>
    <p:sldId id="403" r:id="rId19"/>
    <p:sldId id="404" r:id="rId20"/>
    <p:sldId id="354" r:id="rId21"/>
    <p:sldId id="436" r:id="rId22"/>
    <p:sldId id="438" r:id="rId23"/>
    <p:sldId id="440" r:id="rId24"/>
    <p:sldId id="443" r:id="rId25"/>
    <p:sldId id="439" r:id="rId26"/>
    <p:sldId id="309" r:id="rId27"/>
    <p:sldId id="356" r:id="rId28"/>
    <p:sldId id="351" r:id="rId29"/>
    <p:sldId id="355" r:id="rId30"/>
    <p:sldId id="353" r:id="rId31"/>
    <p:sldId id="399" r:id="rId32"/>
    <p:sldId id="358" r:id="rId33"/>
    <p:sldId id="357" r:id="rId34"/>
    <p:sldId id="414" r:id="rId35"/>
    <p:sldId id="378" r:id="rId36"/>
    <p:sldId id="379" r:id="rId37"/>
    <p:sldId id="380" r:id="rId38"/>
    <p:sldId id="422" r:id="rId39"/>
    <p:sldId id="423" r:id="rId40"/>
    <p:sldId id="424" r:id="rId41"/>
    <p:sldId id="425" r:id="rId42"/>
    <p:sldId id="426" r:id="rId43"/>
    <p:sldId id="427" r:id="rId44"/>
    <p:sldId id="428" r:id="rId45"/>
    <p:sldId id="429" r:id="rId46"/>
    <p:sldId id="430" r:id="rId47"/>
    <p:sldId id="431" r:id="rId48"/>
    <p:sldId id="432" r:id="rId49"/>
    <p:sldId id="434" r:id="rId50"/>
  </p:sldIdLst>
  <p:sldSz cx="9144000" cy="6858000" type="screen4x3"/>
  <p:notesSz cx="6797675" cy="9926638"/>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rika Bjarre 2D9T" initials="UB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70732" autoAdjust="0"/>
  </p:normalViewPr>
  <p:slideViewPr>
    <p:cSldViewPr snapToGrid="0">
      <p:cViewPr varScale="1">
        <p:scale>
          <a:sx n="52" d="100"/>
          <a:sy n="52" d="100"/>
        </p:scale>
        <p:origin x="1956" y="60"/>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107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relationship"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a:t>Rådgivning?</a:t>
          </a:r>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a:t>Reception?</a:t>
          </a:r>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a:t>Läser i journal?</a:t>
          </a:r>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B21E1869-AE07-48B6-A0EA-CF9CDDB5933F}" type="pres">
      <dgm:prSet presAssocID="{10A7164C-03F1-46E6-B243-377F09A4EB4C}" presName="Name0" presStyleCnt="0">
        <dgm:presLayoutVars>
          <dgm:chPref val="1"/>
          <dgm:dir/>
          <dgm:animOne val="branch"/>
          <dgm:animLvl val="lvl"/>
          <dgm:resizeHandles/>
        </dgm:presLayoutVars>
      </dgm:prSet>
      <dgm:spPr/>
    </dgm:pt>
    <dgm:pt modelId="{705348FE-4067-497E-B529-8961CC621D67}" type="pres">
      <dgm:prSet presAssocID="{48796728-2E9B-4FCD-A043-4B25AEB0F61C}" presName="vertOne" presStyleCnt="0"/>
      <dgm:spPr/>
    </dgm:pt>
    <dgm:pt modelId="{6AE50E37-28B2-454A-9836-77D62FEC5832}" type="pres">
      <dgm:prSet presAssocID="{48796728-2E9B-4FCD-A043-4B25AEB0F61C}" presName="txOne" presStyleLbl="node0" presStyleIdx="0" presStyleCnt="3">
        <dgm:presLayoutVars>
          <dgm:chPref val="3"/>
        </dgm:presLayoutVars>
      </dgm:prSet>
      <dgm:spPr/>
      <dgm:t>
        <a:bodyPr/>
        <a:lstStyle/>
        <a:p>
          <a:endParaRPr lang="sv-SE"/>
        </a:p>
      </dgm:t>
    </dgm:pt>
    <dgm:pt modelId="{D009C26F-A5BA-46A3-958B-5DA52F69591F}" type="pres">
      <dgm:prSet presAssocID="{48796728-2E9B-4FCD-A043-4B25AEB0F61C}" presName="horzOne" presStyleCnt="0"/>
      <dgm:spPr/>
    </dgm:pt>
    <dgm:pt modelId="{0CEE8E97-21C9-406D-BA8C-97744A0AC2D7}" type="pres">
      <dgm:prSet presAssocID="{C91EFA26-659F-4976-A5F5-F0EBD3069B3C}" presName="sibSpaceOne" presStyleCnt="0"/>
      <dgm:spPr/>
    </dgm:pt>
    <dgm:pt modelId="{5C7D62A0-EDEE-4A3D-AA0B-EED4CA6F75B0}" type="pres">
      <dgm:prSet presAssocID="{48A0565B-4D65-420F-8AD9-014651878A11}" presName="vertOne" presStyleCnt="0"/>
      <dgm:spPr/>
    </dgm:pt>
    <dgm:pt modelId="{C9707B4A-336A-4D68-9710-7F7C6E5DBCD1}" type="pres">
      <dgm:prSet presAssocID="{48A0565B-4D65-420F-8AD9-014651878A11}" presName="txOne" presStyleLbl="node0" presStyleIdx="1" presStyleCnt="3">
        <dgm:presLayoutVars>
          <dgm:chPref val="3"/>
        </dgm:presLayoutVars>
      </dgm:prSet>
      <dgm:spPr/>
      <dgm:t>
        <a:bodyPr/>
        <a:lstStyle/>
        <a:p>
          <a:endParaRPr lang="sv-SE"/>
        </a:p>
      </dgm:t>
    </dgm:pt>
    <dgm:pt modelId="{AFAAA1F2-1275-4B1C-80E9-3BBEAC49AF34}" type="pres">
      <dgm:prSet presAssocID="{48A0565B-4D65-420F-8AD9-014651878A11}" presName="horzOne" presStyleCnt="0"/>
      <dgm:spPr/>
    </dgm:pt>
    <dgm:pt modelId="{DB8852F2-CA07-4806-92F5-E25A2738BBE1}" type="pres">
      <dgm:prSet presAssocID="{F133C348-2D0C-466B-8CDE-FE63A6F5F46D}" presName="sibSpaceOne" presStyleCnt="0"/>
      <dgm:spPr/>
    </dgm:pt>
    <dgm:pt modelId="{EDD44122-2DE9-40B2-9907-27A0259415CB}" type="pres">
      <dgm:prSet presAssocID="{5841C1CC-B9A7-49ED-9FC4-6AF658BAB47D}" presName="vertOne" presStyleCnt="0"/>
      <dgm:spPr/>
    </dgm:pt>
    <dgm:pt modelId="{D229D159-4A34-41B3-B8F3-78E06C98150F}" type="pres">
      <dgm:prSet presAssocID="{5841C1CC-B9A7-49ED-9FC4-6AF658BAB47D}" presName="txOne" presStyleLbl="node0" presStyleIdx="2" presStyleCnt="3">
        <dgm:presLayoutVars>
          <dgm:chPref val="3"/>
        </dgm:presLayoutVars>
      </dgm:prSet>
      <dgm:spPr/>
      <dgm:t>
        <a:bodyPr/>
        <a:lstStyle/>
        <a:p>
          <a:endParaRPr lang="sv-SE"/>
        </a:p>
      </dgm:t>
    </dgm:pt>
    <dgm:pt modelId="{EF3A37B4-C7F7-4483-8DCA-5E3E436D857B}" type="pres">
      <dgm:prSet presAssocID="{5841C1CC-B9A7-49ED-9FC4-6AF658BAB47D}" presName="horzOne" presStyleCnt="0"/>
      <dgm:spPr/>
    </dgm:pt>
  </dgm:ptLst>
  <dgm:cxnLst>
    <dgm:cxn modelId="{5370B064-5FFE-45E2-9EDF-8B06C55FE430}" srcId="{10A7164C-03F1-46E6-B243-377F09A4EB4C}" destId="{5841C1CC-B9A7-49ED-9FC4-6AF658BAB47D}" srcOrd="2" destOrd="0" parTransId="{CA6268A0-7374-4711-A9EA-EF59353038EE}" sibTransId="{93148F13-0570-4EBF-BD2F-043CB70D39E2}"/>
    <dgm:cxn modelId="{3941A8F2-57B7-44DF-A2C6-0AE9E49D8B73}" type="presOf" srcId="{5841C1CC-B9A7-49ED-9FC4-6AF658BAB47D}" destId="{D229D159-4A34-41B3-B8F3-78E06C98150F}"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DFB2FBE6-3C2C-45A3-8B06-7CCE2B11A247}" type="presOf" srcId="{10A7164C-03F1-46E6-B243-377F09A4EB4C}" destId="{B21E1869-AE07-48B6-A0EA-CF9CDDB5933F}" srcOrd="0" destOrd="0" presId="urn:microsoft.com/office/officeart/2005/8/layout/hierarchy4"/>
    <dgm:cxn modelId="{8EAB29E1-4903-4861-AF78-1577BF6803D7}" type="presOf" srcId="{48A0565B-4D65-420F-8AD9-014651878A11}" destId="{C9707B4A-336A-4D68-9710-7F7C6E5DBCD1}" srcOrd="0" destOrd="0" presId="urn:microsoft.com/office/officeart/2005/8/layout/hierarchy4"/>
    <dgm:cxn modelId="{8A5EBFA1-FB02-4E39-AB45-70D99D81EB45}" type="presOf" srcId="{48796728-2E9B-4FCD-A043-4B25AEB0F61C}" destId="{6AE50E37-28B2-454A-9836-77D62FEC5832}"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DC45691F-0C9B-45F4-82C5-A5DACD30B092}" type="presParOf" srcId="{B21E1869-AE07-48B6-A0EA-CF9CDDB5933F}" destId="{705348FE-4067-497E-B529-8961CC621D67}" srcOrd="0" destOrd="0" presId="urn:microsoft.com/office/officeart/2005/8/layout/hierarchy4"/>
    <dgm:cxn modelId="{FCFDA596-6281-4CD3-A6A1-752833D9DD5A}" type="presParOf" srcId="{705348FE-4067-497E-B529-8961CC621D67}" destId="{6AE50E37-28B2-454A-9836-77D62FEC5832}" srcOrd="0" destOrd="0" presId="urn:microsoft.com/office/officeart/2005/8/layout/hierarchy4"/>
    <dgm:cxn modelId="{4A0F8854-B1E4-406C-B5B8-BDBF2BFA49CD}" type="presParOf" srcId="{705348FE-4067-497E-B529-8961CC621D67}" destId="{D009C26F-A5BA-46A3-958B-5DA52F69591F}" srcOrd="1" destOrd="0" presId="urn:microsoft.com/office/officeart/2005/8/layout/hierarchy4"/>
    <dgm:cxn modelId="{34DD0D92-41E3-432E-8316-DEFBA4E291C6}" type="presParOf" srcId="{B21E1869-AE07-48B6-A0EA-CF9CDDB5933F}" destId="{0CEE8E97-21C9-406D-BA8C-97744A0AC2D7}" srcOrd="1" destOrd="0" presId="urn:microsoft.com/office/officeart/2005/8/layout/hierarchy4"/>
    <dgm:cxn modelId="{965E59BF-2C0A-41F7-82D2-AA9AB9657BAD}" type="presParOf" srcId="{B21E1869-AE07-48B6-A0EA-CF9CDDB5933F}" destId="{5C7D62A0-EDEE-4A3D-AA0B-EED4CA6F75B0}" srcOrd="2" destOrd="0" presId="urn:microsoft.com/office/officeart/2005/8/layout/hierarchy4"/>
    <dgm:cxn modelId="{62AD364D-6C8A-4084-846D-A1DDD658DEA7}" type="presParOf" srcId="{5C7D62A0-EDEE-4A3D-AA0B-EED4CA6F75B0}" destId="{C9707B4A-336A-4D68-9710-7F7C6E5DBCD1}" srcOrd="0" destOrd="0" presId="urn:microsoft.com/office/officeart/2005/8/layout/hierarchy4"/>
    <dgm:cxn modelId="{CA20D52D-6904-40AA-82A7-C69E557DB08F}" type="presParOf" srcId="{5C7D62A0-EDEE-4A3D-AA0B-EED4CA6F75B0}" destId="{AFAAA1F2-1275-4B1C-80E9-3BBEAC49AF34}" srcOrd="1" destOrd="0" presId="urn:microsoft.com/office/officeart/2005/8/layout/hierarchy4"/>
    <dgm:cxn modelId="{89E04A53-D709-4A00-BD27-6485C402160B}" type="presParOf" srcId="{B21E1869-AE07-48B6-A0EA-CF9CDDB5933F}" destId="{DB8852F2-CA07-4806-92F5-E25A2738BBE1}" srcOrd="3" destOrd="0" presId="urn:microsoft.com/office/officeart/2005/8/layout/hierarchy4"/>
    <dgm:cxn modelId="{89AF2D4C-AAE2-4704-A43B-50D5875C0B8C}" type="presParOf" srcId="{B21E1869-AE07-48B6-A0EA-CF9CDDB5933F}" destId="{EDD44122-2DE9-40B2-9907-27A0259415CB}" srcOrd="4" destOrd="0" presId="urn:microsoft.com/office/officeart/2005/8/layout/hierarchy4"/>
    <dgm:cxn modelId="{F91B44D7-3F92-4F5D-92EA-1EAE5A778F5D}" type="presParOf" srcId="{EDD44122-2DE9-40B2-9907-27A0259415CB}" destId="{D229D159-4A34-41B3-B8F3-78E06C98150F}" srcOrd="0" destOrd="0" presId="urn:microsoft.com/office/officeart/2005/8/layout/hierarchy4"/>
    <dgm:cxn modelId="{50B21A00-5F0C-49AE-8DB1-2A9E56290CA3}" type="presParOf" srcId="{EDD44122-2DE9-40B2-9907-27A0259415CB}" destId="{EF3A37B4-C7F7-4483-8DCA-5E3E436D857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a:t>Webbtidbok?</a:t>
          </a:r>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a:t>Väntrumsvärd?</a:t>
          </a:r>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a:t>Videomöte?</a:t>
          </a:r>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C0C20E32-2FDD-4DC0-B273-FA9A769F5499}" type="pres">
      <dgm:prSet presAssocID="{10A7164C-03F1-46E6-B243-377F09A4EB4C}" presName="Name0" presStyleCnt="0">
        <dgm:presLayoutVars>
          <dgm:chPref val="1"/>
          <dgm:dir/>
          <dgm:animOne val="branch"/>
          <dgm:animLvl val="lvl"/>
          <dgm:resizeHandles/>
        </dgm:presLayoutVars>
      </dgm:prSet>
      <dgm:spPr/>
    </dgm:pt>
    <dgm:pt modelId="{0EFFCBE9-40D8-4534-B7D4-CA765A204921}" type="pres">
      <dgm:prSet presAssocID="{48796728-2E9B-4FCD-A043-4B25AEB0F61C}" presName="vertOne" presStyleCnt="0"/>
      <dgm:spPr/>
    </dgm:pt>
    <dgm:pt modelId="{26DC72BD-D95E-4F1A-B5DB-A6CEC523821D}" type="pres">
      <dgm:prSet presAssocID="{48796728-2E9B-4FCD-A043-4B25AEB0F61C}" presName="txOne" presStyleLbl="node0" presStyleIdx="0" presStyleCnt="3">
        <dgm:presLayoutVars>
          <dgm:chPref val="3"/>
        </dgm:presLayoutVars>
      </dgm:prSet>
      <dgm:spPr/>
      <dgm:t>
        <a:bodyPr/>
        <a:lstStyle/>
        <a:p>
          <a:endParaRPr lang="sv-SE"/>
        </a:p>
      </dgm:t>
    </dgm:pt>
    <dgm:pt modelId="{4BD76460-E6BB-47A1-905C-0E193A1E0290}" type="pres">
      <dgm:prSet presAssocID="{48796728-2E9B-4FCD-A043-4B25AEB0F61C}" presName="horzOne" presStyleCnt="0"/>
      <dgm:spPr/>
    </dgm:pt>
    <dgm:pt modelId="{2DBEEFEB-57F5-4250-ADA9-A7EA6FA100C7}" type="pres">
      <dgm:prSet presAssocID="{C91EFA26-659F-4976-A5F5-F0EBD3069B3C}" presName="sibSpaceOne" presStyleCnt="0"/>
      <dgm:spPr/>
    </dgm:pt>
    <dgm:pt modelId="{7504E45E-6078-4C70-B90A-E1D56D05ACE3}" type="pres">
      <dgm:prSet presAssocID="{48A0565B-4D65-420F-8AD9-014651878A11}" presName="vertOne" presStyleCnt="0"/>
      <dgm:spPr/>
    </dgm:pt>
    <dgm:pt modelId="{29363598-951E-4C87-AB39-525F998C6ED1}" type="pres">
      <dgm:prSet presAssocID="{48A0565B-4D65-420F-8AD9-014651878A11}" presName="txOne" presStyleLbl="node0" presStyleIdx="1" presStyleCnt="3">
        <dgm:presLayoutVars>
          <dgm:chPref val="3"/>
        </dgm:presLayoutVars>
      </dgm:prSet>
      <dgm:spPr/>
      <dgm:t>
        <a:bodyPr/>
        <a:lstStyle/>
        <a:p>
          <a:endParaRPr lang="sv-SE"/>
        </a:p>
      </dgm:t>
    </dgm:pt>
    <dgm:pt modelId="{415F6E57-C131-4238-BFBC-F6684E2FA723}" type="pres">
      <dgm:prSet presAssocID="{48A0565B-4D65-420F-8AD9-014651878A11}" presName="horzOne" presStyleCnt="0"/>
      <dgm:spPr/>
    </dgm:pt>
    <dgm:pt modelId="{9CF58786-B4CA-41D2-A2E5-74D7156B7315}" type="pres">
      <dgm:prSet presAssocID="{F133C348-2D0C-466B-8CDE-FE63A6F5F46D}" presName="sibSpaceOne" presStyleCnt="0"/>
      <dgm:spPr/>
    </dgm:pt>
    <dgm:pt modelId="{F766444C-E270-46A0-8951-6B7F76129B0C}" type="pres">
      <dgm:prSet presAssocID="{5841C1CC-B9A7-49ED-9FC4-6AF658BAB47D}" presName="vertOne" presStyleCnt="0"/>
      <dgm:spPr/>
    </dgm:pt>
    <dgm:pt modelId="{9ADE4F76-F304-432C-919B-778DD33F941A}" type="pres">
      <dgm:prSet presAssocID="{5841C1CC-B9A7-49ED-9FC4-6AF658BAB47D}" presName="txOne" presStyleLbl="node0" presStyleIdx="2" presStyleCnt="3">
        <dgm:presLayoutVars>
          <dgm:chPref val="3"/>
        </dgm:presLayoutVars>
      </dgm:prSet>
      <dgm:spPr/>
      <dgm:t>
        <a:bodyPr/>
        <a:lstStyle/>
        <a:p>
          <a:endParaRPr lang="sv-SE"/>
        </a:p>
      </dgm:t>
    </dgm:pt>
    <dgm:pt modelId="{DEBE7701-ABC8-4160-994F-6A5BCCA63DC3}" type="pres">
      <dgm:prSet presAssocID="{5841C1CC-B9A7-49ED-9FC4-6AF658BAB47D}" presName="horzOne" presStyleCnt="0"/>
      <dgm:spPr/>
    </dgm:pt>
  </dgm:ptLst>
  <dgm:cxnLst>
    <dgm:cxn modelId="{5370B064-5FFE-45E2-9EDF-8B06C55FE430}" srcId="{10A7164C-03F1-46E6-B243-377F09A4EB4C}" destId="{5841C1CC-B9A7-49ED-9FC4-6AF658BAB47D}" srcOrd="2" destOrd="0" parTransId="{CA6268A0-7374-4711-A9EA-EF59353038EE}" sibTransId="{93148F13-0570-4EBF-BD2F-043CB70D39E2}"/>
    <dgm:cxn modelId="{56B04B9B-F862-49C7-B73A-EB7CB7EE0F98}" type="presOf" srcId="{48796728-2E9B-4FCD-A043-4B25AEB0F61C}" destId="{26DC72BD-D95E-4F1A-B5DB-A6CEC523821D}" srcOrd="0" destOrd="0" presId="urn:microsoft.com/office/officeart/2005/8/layout/hierarchy4"/>
    <dgm:cxn modelId="{40AE3574-FC33-4D9D-B9BB-A7855A690083}" type="presOf" srcId="{48A0565B-4D65-420F-8AD9-014651878A11}" destId="{29363598-951E-4C87-AB39-525F998C6ED1}"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23E19C44-04D4-4D06-8E09-6F07803B6093}" type="presOf" srcId="{5841C1CC-B9A7-49ED-9FC4-6AF658BAB47D}" destId="{9ADE4F76-F304-432C-919B-778DD33F941A}" srcOrd="0" destOrd="0" presId="urn:microsoft.com/office/officeart/2005/8/layout/hierarchy4"/>
    <dgm:cxn modelId="{F97ED897-CB16-4A0F-9135-2A43633CA774}" type="presOf" srcId="{10A7164C-03F1-46E6-B243-377F09A4EB4C}" destId="{C0C20E32-2FDD-4DC0-B273-FA9A769F5499}"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48B0A9CB-9037-46A5-8110-1395E20E4564}" type="presParOf" srcId="{C0C20E32-2FDD-4DC0-B273-FA9A769F5499}" destId="{0EFFCBE9-40D8-4534-B7D4-CA765A204921}" srcOrd="0" destOrd="0" presId="urn:microsoft.com/office/officeart/2005/8/layout/hierarchy4"/>
    <dgm:cxn modelId="{45651447-6626-4A4B-B7BA-BA2D6FA405A9}" type="presParOf" srcId="{0EFFCBE9-40D8-4534-B7D4-CA765A204921}" destId="{26DC72BD-D95E-4F1A-B5DB-A6CEC523821D}" srcOrd="0" destOrd="0" presId="urn:microsoft.com/office/officeart/2005/8/layout/hierarchy4"/>
    <dgm:cxn modelId="{174954A9-5D48-454B-9944-30B7666DEED8}" type="presParOf" srcId="{0EFFCBE9-40D8-4534-B7D4-CA765A204921}" destId="{4BD76460-E6BB-47A1-905C-0E193A1E0290}" srcOrd="1" destOrd="0" presId="urn:microsoft.com/office/officeart/2005/8/layout/hierarchy4"/>
    <dgm:cxn modelId="{DBCB9539-313D-43D1-9963-A62C9F92C4F6}" type="presParOf" srcId="{C0C20E32-2FDD-4DC0-B273-FA9A769F5499}" destId="{2DBEEFEB-57F5-4250-ADA9-A7EA6FA100C7}" srcOrd="1" destOrd="0" presId="urn:microsoft.com/office/officeart/2005/8/layout/hierarchy4"/>
    <dgm:cxn modelId="{8DB4B8A8-C3D3-4DEF-AA6B-C7487E01063C}" type="presParOf" srcId="{C0C20E32-2FDD-4DC0-B273-FA9A769F5499}" destId="{7504E45E-6078-4C70-B90A-E1D56D05ACE3}" srcOrd="2" destOrd="0" presId="urn:microsoft.com/office/officeart/2005/8/layout/hierarchy4"/>
    <dgm:cxn modelId="{6B727CC0-32E7-429A-8C43-328EA4D0B9D7}" type="presParOf" srcId="{7504E45E-6078-4C70-B90A-E1D56D05ACE3}" destId="{29363598-951E-4C87-AB39-525F998C6ED1}" srcOrd="0" destOrd="0" presId="urn:microsoft.com/office/officeart/2005/8/layout/hierarchy4"/>
    <dgm:cxn modelId="{BF7BD433-F43C-4769-A593-D02F34999DCD}" type="presParOf" srcId="{7504E45E-6078-4C70-B90A-E1D56D05ACE3}" destId="{415F6E57-C131-4238-BFBC-F6684E2FA723}" srcOrd="1" destOrd="0" presId="urn:microsoft.com/office/officeart/2005/8/layout/hierarchy4"/>
    <dgm:cxn modelId="{BD454B45-89FD-403A-88CF-22314AD0A703}" type="presParOf" srcId="{C0C20E32-2FDD-4DC0-B273-FA9A769F5499}" destId="{9CF58786-B4CA-41D2-A2E5-74D7156B7315}" srcOrd="3" destOrd="0" presId="urn:microsoft.com/office/officeart/2005/8/layout/hierarchy4"/>
    <dgm:cxn modelId="{51C36C7D-40DA-4542-89CF-EF8943BFFD7C}" type="presParOf" srcId="{C0C20E32-2FDD-4DC0-B273-FA9A769F5499}" destId="{F766444C-E270-46A0-8951-6B7F76129B0C}" srcOrd="4" destOrd="0" presId="urn:microsoft.com/office/officeart/2005/8/layout/hierarchy4"/>
    <dgm:cxn modelId="{CB35A3B4-6334-4E3B-858F-F03EEB4ED4B2}" type="presParOf" srcId="{F766444C-E270-46A0-8951-6B7F76129B0C}" destId="{9ADE4F76-F304-432C-919B-778DD33F941A}" srcOrd="0" destOrd="0" presId="urn:microsoft.com/office/officeart/2005/8/layout/hierarchy4"/>
    <dgm:cxn modelId="{FC725BFD-A5E0-4EE0-9C7C-151316E03C21}" type="presParOf" srcId="{F766444C-E270-46A0-8951-6B7F76129B0C}" destId="{DEBE7701-ABC8-4160-994F-6A5BCCA63DC3}"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a:t>Väntelista?</a:t>
          </a:r>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a:t>Självincheck?</a:t>
          </a:r>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a:t>Brev?</a:t>
          </a:r>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1371469E-6E85-46BC-9EDE-79C6F253605C}" type="pres">
      <dgm:prSet presAssocID="{10A7164C-03F1-46E6-B243-377F09A4EB4C}" presName="Name0" presStyleCnt="0">
        <dgm:presLayoutVars>
          <dgm:chPref val="1"/>
          <dgm:dir/>
          <dgm:animOne val="branch"/>
          <dgm:animLvl val="lvl"/>
          <dgm:resizeHandles/>
        </dgm:presLayoutVars>
      </dgm:prSet>
      <dgm:spPr/>
    </dgm:pt>
    <dgm:pt modelId="{C9D11DAA-EF00-4346-A400-2979F6DDAA6E}" type="pres">
      <dgm:prSet presAssocID="{48796728-2E9B-4FCD-A043-4B25AEB0F61C}" presName="vertOne" presStyleCnt="0"/>
      <dgm:spPr/>
    </dgm:pt>
    <dgm:pt modelId="{A1FC0306-7772-436F-9B60-56CA405D3C3C}" type="pres">
      <dgm:prSet presAssocID="{48796728-2E9B-4FCD-A043-4B25AEB0F61C}" presName="txOne" presStyleLbl="node0" presStyleIdx="0" presStyleCnt="3">
        <dgm:presLayoutVars>
          <dgm:chPref val="3"/>
        </dgm:presLayoutVars>
      </dgm:prSet>
      <dgm:spPr/>
      <dgm:t>
        <a:bodyPr/>
        <a:lstStyle/>
        <a:p>
          <a:endParaRPr lang="sv-SE"/>
        </a:p>
      </dgm:t>
    </dgm:pt>
    <dgm:pt modelId="{3DBC14F8-09A0-4FFA-9B0A-9226F3E67862}" type="pres">
      <dgm:prSet presAssocID="{48796728-2E9B-4FCD-A043-4B25AEB0F61C}" presName="horzOne" presStyleCnt="0"/>
      <dgm:spPr/>
    </dgm:pt>
    <dgm:pt modelId="{56D31C8E-55DF-49DC-85BE-DE6B5CA9922A}" type="pres">
      <dgm:prSet presAssocID="{C91EFA26-659F-4976-A5F5-F0EBD3069B3C}" presName="sibSpaceOne" presStyleCnt="0"/>
      <dgm:spPr/>
    </dgm:pt>
    <dgm:pt modelId="{11D2131C-90E7-4DDB-8263-C117244FEE1D}" type="pres">
      <dgm:prSet presAssocID="{48A0565B-4D65-420F-8AD9-014651878A11}" presName="vertOne" presStyleCnt="0"/>
      <dgm:spPr/>
    </dgm:pt>
    <dgm:pt modelId="{92BCF233-8254-436F-A49C-62CED9CCBAA5}" type="pres">
      <dgm:prSet presAssocID="{48A0565B-4D65-420F-8AD9-014651878A11}" presName="txOne" presStyleLbl="node0" presStyleIdx="1" presStyleCnt="3">
        <dgm:presLayoutVars>
          <dgm:chPref val="3"/>
        </dgm:presLayoutVars>
      </dgm:prSet>
      <dgm:spPr/>
      <dgm:t>
        <a:bodyPr/>
        <a:lstStyle/>
        <a:p>
          <a:endParaRPr lang="sv-SE"/>
        </a:p>
      </dgm:t>
    </dgm:pt>
    <dgm:pt modelId="{CC44F36D-1201-43F4-ACB7-CC00FADCAF13}" type="pres">
      <dgm:prSet presAssocID="{48A0565B-4D65-420F-8AD9-014651878A11}" presName="horzOne" presStyleCnt="0"/>
      <dgm:spPr/>
    </dgm:pt>
    <dgm:pt modelId="{24227779-8013-42AF-ADA7-5FF2FD622180}" type="pres">
      <dgm:prSet presAssocID="{F133C348-2D0C-466B-8CDE-FE63A6F5F46D}" presName="sibSpaceOne" presStyleCnt="0"/>
      <dgm:spPr/>
    </dgm:pt>
    <dgm:pt modelId="{CF104D3C-7B5B-4A6E-8EA9-54A636DCA9B4}" type="pres">
      <dgm:prSet presAssocID="{5841C1CC-B9A7-49ED-9FC4-6AF658BAB47D}" presName="vertOne" presStyleCnt="0"/>
      <dgm:spPr/>
    </dgm:pt>
    <dgm:pt modelId="{3B818393-832B-43FC-B23D-08CBBD4FD901}" type="pres">
      <dgm:prSet presAssocID="{5841C1CC-B9A7-49ED-9FC4-6AF658BAB47D}" presName="txOne" presStyleLbl="node0" presStyleIdx="2" presStyleCnt="3">
        <dgm:presLayoutVars>
          <dgm:chPref val="3"/>
        </dgm:presLayoutVars>
      </dgm:prSet>
      <dgm:spPr/>
      <dgm:t>
        <a:bodyPr/>
        <a:lstStyle/>
        <a:p>
          <a:endParaRPr lang="sv-SE"/>
        </a:p>
      </dgm:t>
    </dgm:pt>
    <dgm:pt modelId="{9916EA45-B6F7-4F05-B828-EDBA8FB6B56D}" type="pres">
      <dgm:prSet presAssocID="{5841C1CC-B9A7-49ED-9FC4-6AF658BAB47D}" presName="horzOne" presStyleCnt="0"/>
      <dgm:spPr/>
    </dgm:pt>
  </dgm:ptLst>
  <dgm:cxnLst>
    <dgm:cxn modelId="{7C355431-9DB1-4DDC-B20D-FE54A3B434FF}" type="presOf" srcId="{48A0565B-4D65-420F-8AD9-014651878A11}" destId="{92BCF233-8254-436F-A49C-62CED9CCBAA5}" srcOrd="0" destOrd="0" presId="urn:microsoft.com/office/officeart/2005/8/layout/hierarchy4"/>
    <dgm:cxn modelId="{5370B064-5FFE-45E2-9EDF-8B06C55FE430}" srcId="{10A7164C-03F1-46E6-B243-377F09A4EB4C}" destId="{5841C1CC-B9A7-49ED-9FC4-6AF658BAB47D}" srcOrd="2" destOrd="0" parTransId="{CA6268A0-7374-4711-A9EA-EF59353038EE}" sibTransId="{93148F13-0570-4EBF-BD2F-043CB70D39E2}"/>
    <dgm:cxn modelId="{56AC2C43-E3FB-4507-B9F5-BCF5AC5D77AD}" type="presOf" srcId="{48796728-2E9B-4FCD-A043-4B25AEB0F61C}" destId="{A1FC0306-7772-436F-9B60-56CA405D3C3C}" srcOrd="0" destOrd="0" presId="urn:microsoft.com/office/officeart/2005/8/layout/hierarchy4"/>
    <dgm:cxn modelId="{4C1CAE5F-7A50-4B22-8BA9-9D2A26E987B2}" type="presOf" srcId="{5841C1CC-B9A7-49ED-9FC4-6AF658BAB47D}" destId="{3B818393-832B-43FC-B23D-08CBBD4FD901}"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3BB2B0C3-2A83-4B44-93F7-72DCBBA6CC87}" type="presOf" srcId="{10A7164C-03F1-46E6-B243-377F09A4EB4C}" destId="{1371469E-6E85-46BC-9EDE-79C6F253605C}"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3A943073-EB33-4E06-AB9A-48E25870A0F6}" type="presParOf" srcId="{1371469E-6E85-46BC-9EDE-79C6F253605C}" destId="{C9D11DAA-EF00-4346-A400-2979F6DDAA6E}" srcOrd="0" destOrd="0" presId="urn:microsoft.com/office/officeart/2005/8/layout/hierarchy4"/>
    <dgm:cxn modelId="{3CCEB931-2163-4584-8BF7-8F5729436FDF}" type="presParOf" srcId="{C9D11DAA-EF00-4346-A400-2979F6DDAA6E}" destId="{A1FC0306-7772-436F-9B60-56CA405D3C3C}" srcOrd="0" destOrd="0" presId="urn:microsoft.com/office/officeart/2005/8/layout/hierarchy4"/>
    <dgm:cxn modelId="{324A971E-75F5-4ACE-988C-1769968C3EF4}" type="presParOf" srcId="{C9D11DAA-EF00-4346-A400-2979F6DDAA6E}" destId="{3DBC14F8-09A0-4FFA-9B0A-9226F3E67862}" srcOrd="1" destOrd="0" presId="urn:microsoft.com/office/officeart/2005/8/layout/hierarchy4"/>
    <dgm:cxn modelId="{71805790-D6AD-4D8B-9EC2-841216262A2C}" type="presParOf" srcId="{1371469E-6E85-46BC-9EDE-79C6F253605C}" destId="{56D31C8E-55DF-49DC-85BE-DE6B5CA9922A}" srcOrd="1" destOrd="0" presId="urn:microsoft.com/office/officeart/2005/8/layout/hierarchy4"/>
    <dgm:cxn modelId="{BDE9246E-02D0-4026-9C4D-E499217F2E2A}" type="presParOf" srcId="{1371469E-6E85-46BC-9EDE-79C6F253605C}" destId="{11D2131C-90E7-4DDB-8263-C117244FEE1D}" srcOrd="2" destOrd="0" presId="urn:microsoft.com/office/officeart/2005/8/layout/hierarchy4"/>
    <dgm:cxn modelId="{42B831D6-4986-43EC-8192-2DDBAE1B4809}" type="presParOf" srcId="{11D2131C-90E7-4DDB-8263-C117244FEE1D}" destId="{92BCF233-8254-436F-A49C-62CED9CCBAA5}" srcOrd="0" destOrd="0" presId="urn:microsoft.com/office/officeart/2005/8/layout/hierarchy4"/>
    <dgm:cxn modelId="{68A4F2BF-3C9C-4CBB-9F97-4A7645BACE2A}" type="presParOf" srcId="{11D2131C-90E7-4DDB-8263-C117244FEE1D}" destId="{CC44F36D-1201-43F4-ACB7-CC00FADCAF13}" srcOrd="1" destOrd="0" presId="urn:microsoft.com/office/officeart/2005/8/layout/hierarchy4"/>
    <dgm:cxn modelId="{55EBBA4D-FE95-42CE-B686-E423BA881F34}" type="presParOf" srcId="{1371469E-6E85-46BC-9EDE-79C6F253605C}" destId="{24227779-8013-42AF-ADA7-5FF2FD622180}" srcOrd="3" destOrd="0" presId="urn:microsoft.com/office/officeart/2005/8/layout/hierarchy4"/>
    <dgm:cxn modelId="{2B5287D3-FA09-46A2-A68C-2506D4A5BFE2}" type="presParOf" srcId="{1371469E-6E85-46BC-9EDE-79C6F253605C}" destId="{CF104D3C-7B5B-4A6E-8EA9-54A636DCA9B4}" srcOrd="4" destOrd="0" presId="urn:microsoft.com/office/officeart/2005/8/layout/hierarchy4"/>
    <dgm:cxn modelId="{1463EBA8-C4A7-4C1D-9368-CADFEB3EC734}" type="presParOf" srcId="{CF104D3C-7B5B-4A6E-8EA9-54A636DCA9B4}" destId="{3B818393-832B-43FC-B23D-08CBBD4FD901}" srcOrd="0" destOrd="0" presId="urn:microsoft.com/office/officeart/2005/8/layout/hierarchy4"/>
    <dgm:cxn modelId="{DF298A41-FED7-4A25-B27C-A09F541D66B4}" type="presParOf" srcId="{CF104D3C-7B5B-4A6E-8EA9-54A636DCA9B4}" destId="{9916EA45-B6F7-4F05-B828-EDBA8FB6B56D}"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a:t>Uppringd?</a:t>
          </a:r>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a:t>Egen kontaktperson?</a:t>
          </a:r>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a:t>Ringer?</a:t>
          </a:r>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EE6489BD-B764-4CDC-A286-A64C0FA89BAA}" type="pres">
      <dgm:prSet presAssocID="{10A7164C-03F1-46E6-B243-377F09A4EB4C}" presName="Name0" presStyleCnt="0">
        <dgm:presLayoutVars>
          <dgm:chPref val="1"/>
          <dgm:dir/>
          <dgm:animOne val="branch"/>
          <dgm:animLvl val="lvl"/>
          <dgm:resizeHandles/>
        </dgm:presLayoutVars>
      </dgm:prSet>
      <dgm:spPr/>
    </dgm:pt>
    <dgm:pt modelId="{ABBACCFE-5CF9-44FE-9D7A-C691AEF2891D}" type="pres">
      <dgm:prSet presAssocID="{48796728-2E9B-4FCD-A043-4B25AEB0F61C}" presName="vertOne" presStyleCnt="0"/>
      <dgm:spPr/>
    </dgm:pt>
    <dgm:pt modelId="{3BCEA7B7-13B0-4E93-95FA-5AECAB44FF9B}" type="pres">
      <dgm:prSet presAssocID="{48796728-2E9B-4FCD-A043-4B25AEB0F61C}" presName="txOne" presStyleLbl="node0" presStyleIdx="0" presStyleCnt="3">
        <dgm:presLayoutVars>
          <dgm:chPref val="3"/>
        </dgm:presLayoutVars>
      </dgm:prSet>
      <dgm:spPr/>
      <dgm:t>
        <a:bodyPr/>
        <a:lstStyle/>
        <a:p>
          <a:endParaRPr lang="sv-SE"/>
        </a:p>
      </dgm:t>
    </dgm:pt>
    <dgm:pt modelId="{6C984D04-3D91-4E12-AB5C-5D5C2B26FE34}" type="pres">
      <dgm:prSet presAssocID="{48796728-2E9B-4FCD-A043-4B25AEB0F61C}" presName="horzOne" presStyleCnt="0"/>
      <dgm:spPr/>
    </dgm:pt>
    <dgm:pt modelId="{ADC3F6D0-615D-4831-92B6-3647042A3C35}" type="pres">
      <dgm:prSet presAssocID="{C91EFA26-659F-4976-A5F5-F0EBD3069B3C}" presName="sibSpaceOne" presStyleCnt="0"/>
      <dgm:spPr/>
    </dgm:pt>
    <dgm:pt modelId="{3C3CE225-890A-40B1-BF32-8FB431ABD660}" type="pres">
      <dgm:prSet presAssocID="{48A0565B-4D65-420F-8AD9-014651878A11}" presName="vertOne" presStyleCnt="0"/>
      <dgm:spPr/>
    </dgm:pt>
    <dgm:pt modelId="{81F330AB-06AE-4B2B-A12D-F406E7F4BCFC}" type="pres">
      <dgm:prSet presAssocID="{48A0565B-4D65-420F-8AD9-014651878A11}" presName="txOne" presStyleLbl="node0" presStyleIdx="1" presStyleCnt="3">
        <dgm:presLayoutVars>
          <dgm:chPref val="3"/>
        </dgm:presLayoutVars>
      </dgm:prSet>
      <dgm:spPr/>
      <dgm:t>
        <a:bodyPr/>
        <a:lstStyle/>
        <a:p>
          <a:endParaRPr lang="sv-SE"/>
        </a:p>
      </dgm:t>
    </dgm:pt>
    <dgm:pt modelId="{E8B8084B-36AD-4239-8DFD-60E1E73F9D4B}" type="pres">
      <dgm:prSet presAssocID="{48A0565B-4D65-420F-8AD9-014651878A11}" presName="horzOne" presStyleCnt="0"/>
      <dgm:spPr/>
    </dgm:pt>
    <dgm:pt modelId="{2FF95F0A-921F-46AF-BD63-2F8F5E8BBA46}" type="pres">
      <dgm:prSet presAssocID="{F133C348-2D0C-466B-8CDE-FE63A6F5F46D}" presName="sibSpaceOne" presStyleCnt="0"/>
      <dgm:spPr/>
    </dgm:pt>
    <dgm:pt modelId="{13786DD2-2590-4EF2-A013-9417699EDFF5}" type="pres">
      <dgm:prSet presAssocID="{5841C1CC-B9A7-49ED-9FC4-6AF658BAB47D}" presName="vertOne" presStyleCnt="0"/>
      <dgm:spPr/>
    </dgm:pt>
    <dgm:pt modelId="{7A1482FD-3142-4665-B5DE-2686A602F41E}" type="pres">
      <dgm:prSet presAssocID="{5841C1CC-B9A7-49ED-9FC4-6AF658BAB47D}" presName="txOne" presStyleLbl="node0" presStyleIdx="2" presStyleCnt="3">
        <dgm:presLayoutVars>
          <dgm:chPref val="3"/>
        </dgm:presLayoutVars>
      </dgm:prSet>
      <dgm:spPr/>
      <dgm:t>
        <a:bodyPr/>
        <a:lstStyle/>
        <a:p>
          <a:endParaRPr lang="sv-SE"/>
        </a:p>
      </dgm:t>
    </dgm:pt>
    <dgm:pt modelId="{7AD570D7-4B46-477E-BFA6-DEB7A6568272}" type="pres">
      <dgm:prSet presAssocID="{5841C1CC-B9A7-49ED-9FC4-6AF658BAB47D}" presName="horzOne" presStyleCnt="0"/>
      <dgm:spPr/>
    </dgm:pt>
  </dgm:ptLst>
  <dgm:cxnLst>
    <dgm:cxn modelId="{A3C0BFCE-9C6E-49C1-9057-66B2DC67B30B}" type="presOf" srcId="{10A7164C-03F1-46E6-B243-377F09A4EB4C}" destId="{EE6489BD-B764-4CDC-A286-A64C0FA89BAA}" srcOrd="0" destOrd="0" presId="urn:microsoft.com/office/officeart/2005/8/layout/hierarchy4"/>
    <dgm:cxn modelId="{A6CD6B46-D6E8-4F27-B17B-74226FCDA61F}" type="presOf" srcId="{48A0565B-4D65-420F-8AD9-014651878A11}" destId="{81F330AB-06AE-4B2B-A12D-F406E7F4BCFC}"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DE93023E-A38C-44F1-A391-F442D95D60C9}" type="presOf" srcId="{5841C1CC-B9A7-49ED-9FC4-6AF658BAB47D}" destId="{7A1482FD-3142-4665-B5DE-2686A602F41E}" srcOrd="0" destOrd="0" presId="urn:microsoft.com/office/officeart/2005/8/layout/hierarchy4"/>
    <dgm:cxn modelId="{17A4F0E3-E1DA-4EF9-B682-9AFDCB371029}" type="presOf" srcId="{48796728-2E9B-4FCD-A043-4B25AEB0F61C}" destId="{3BCEA7B7-13B0-4E93-95FA-5AECAB44FF9B}" srcOrd="0" destOrd="0" presId="urn:microsoft.com/office/officeart/2005/8/layout/hierarchy4"/>
    <dgm:cxn modelId="{5370B064-5FFE-45E2-9EDF-8B06C55FE430}" srcId="{10A7164C-03F1-46E6-B243-377F09A4EB4C}" destId="{5841C1CC-B9A7-49ED-9FC4-6AF658BAB47D}" srcOrd="2" destOrd="0" parTransId="{CA6268A0-7374-4711-A9EA-EF59353038EE}" sibTransId="{93148F13-0570-4EBF-BD2F-043CB70D39E2}"/>
    <dgm:cxn modelId="{E07A1A16-1224-4682-BAD9-6F3181A2DB6C}" srcId="{10A7164C-03F1-46E6-B243-377F09A4EB4C}" destId="{48796728-2E9B-4FCD-A043-4B25AEB0F61C}" srcOrd="0" destOrd="0" parTransId="{9265883A-F1B6-48F4-A436-4194F1D557CC}" sibTransId="{C91EFA26-659F-4976-A5F5-F0EBD3069B3C}"/>
    <dgm:cxn modelId="{60ECCFF4-E485-4362-BFAC-5547D48BAAD7}" type="presParOf" srcId="{EE6489BD-B764-4CDC-A286-A64C0FA89BAA}" destId="{ABBACCFE-5CF9-44FE-9D7A-C691AEF2891D}" srcOrd="0" destOrd="0" presId="urn:microsoft.com/office/officeart/2005/8/layout/hierarchy4"/>
    <dgm:cxn modelId="{21D18848-A6FC-4B60-9A8E-23F9174269BF}" type="presParOf" srcId="{ABBACCFE-5CF9-44FE-9D7A-C691AEF2891D}" destId="{3BCEA7B7-13B0-4E93-95FA-5AECAB44FF9B}" srcOrd="0" destOrd="0" presId="urn:microsoft.com/office/officeart/2005/8/layout/hierarchy4"/>
    <dgm:cxn modelId="{C11DB7F5-235C-480A-B602-EA2E007A2D1A}" type="presParOf" srcId="{ABBACCFE-5CF9-44FE-9D7A-C691AEF2891D}" destId="{6C984D04-3D91-4E12-AB5C-5D5C2B26FE34}" srcOrd="1" destOrd="0" presId="urn:microsoft.com/office/officeart/2005/8/layout/hierarchy4"/>
    <dgm:cxn modelId="{4C5EDCB2-EF6D-4F81-8B70-57A89531EB58}" type="presParOf" srcId="{EE6489BD-B764-4CDC-A286-A64C0FA89BAA}" destId="{ADC3F6D0-615D-4831-92B6-3647042A3C35}" srcOrd="1" destOrd="0" presId="urn:microsoft.com/office/officeart/2005/8/layout/hierarchy4"/>
    <dgm:cxn modelId="{30667A81-23D8-4DB0-9C84-1F33F7246FB2}" type="presParOf" srcId="{EE6489BD-B764-4CDC-A286-A64C0FA89BAA}" destId="{3C3CE225-890A-40B1-BF32-8FB431ABD660}" srcOrd="2" destOrd="0" presId="urn:microsoft.com/office/officeart/2005/8/layout/hierarchy4"/>
    <dgm:cxn modelId="{33B4D12F-1CAC-47E6-9675-CF63C409E6F8}" type="presParOf" srcId="{3C3CE225-890A-40B1-BF32-8FB431ABD660}" destId="{81F330AB-06AE-4B2B-A12D-F406E7F4BCFC}" srcOrd="0" destOrd="0" presId="urn:microsoft.com/office/officeart/2005/8/layout/hierarchy4"/>
    <dgm:cxn modelId="{8A376A77-A425-412A-AE8B-499C3F4005AB}" type="presParOf" srcId="{3C3CE225-890A-40B1-BF32-8FB431ABD660}" destId="{E8B8084B-36AD-4239-8DFD-60E1E73F9D4B}" srcOrd="1" destOrd="0" presId="urn:microsoft.com/office/officeart/2005/8/layout/hierarchy4"/>
    <dgm:cxn modelId="{D6916B66-041D-4ED5-8AEB-2FACFEF99E07}" type="presParOf" srcId="{EE6489BD-B764-4CDC-A286-A64C0FA89BAA}" destId="{2FF95F0A-921F-46AF-BD63-2F8F5E8BBA46}" srcOrd="3" destOrd="0" presId="urn:microsoft.com/office/officeart/2005/8/layout/hierarchy4"/>
    <dgm:cxn modelId="{F4B44D98-2D9E-4A71-88D2-C9ABC849B2F2}" type="presParOf" srcId="{EE6489BD-B764-4CDC-A286-A64C0FA89BAA}" destId="{13786DD2-2590-4EF2-A013-9417699EDFF5}" srcOrd="4" destOrd="0" presId="urn:microsoft.com/office/officeart/2005/8/layout/hierarchy4"/>
    <dgm:cxn modelId="{E6A4E63E-3AF9-48C2-AA79-CE5DDB04FE24}" type="presParOf" srcId="{13786DD2-2590-4EF2-A013-9417699EDFF5}" destId="{7A1482FD-3142-4665-B5DE-2686A602F41E}" srcOrd="0" destOrd="0" presId="urn:microsoft.com/office/officeart/2005/8/layout/hierarchy4"/>
    <dgm:cxn modelId="{A05F6DBF-BE67-492F-B320-F0FADE8295DB}" type="presParOf" srcId="{13786DD2-2590-4EF2-A013-9417699EDFF5}" destId="{7AD570D7-4B46-477E-BFA6-DEB7A6568272}" srcOrd="1" destOrd="0" presId="urn:microsoft.com/office/officeart/2005/8/layout/hierarchy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0E37-28B2-454A-9836-77D62FEC5832}">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Rådgivning?</a:t>
          </a:r>
        </a:p>
      </dsp:txBody>
      <dsp:txXfrm>
        <a:off x="25132" y="20556"/>
        <a:ext cx="1809271" cy="660720"/>
      </dsp:txXfrm>
    </dsp:sp>
    <dsp:sp modelId="{C9707B4A-336A-4D68-9710-7F7C6E5DBCD1}">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Reception?</a:t>
          </a:r>
        </a:p>
      </dsp:txBody>
      <dsp:txXfrm>
        <a:off x="2186380" y="20556"/>
        <a:ext cx="1809271" cy="660720"/>
      </dsp:txXfrm>
    </dsp:sp>
    <dsp:sp modelId="{D229D159-4A34-41B3-B8F3-78E06C98150F}">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Läser i journal?</a:t>
          </a:r>
        </a:p>
      </dsp:txBody>
      <dsp:txXfrm>
        <a:off x="4347628" y="20556"/>
        <a:ext cx="1809271" cy="660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C72BD-D95E-4F1A-B5DB-A6CEC523821D}">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Webbtidbok?</a:t>
          </a:r>
        </a:p>
      </dsp:txBody>
      <dsp:txXfrm>
        <a:off x="25132" y="20556"/>
        <a:ext cx="1809271" cy="660720"/>
      </dsp:txXfrm>
    </dsp:sp>
    <dsp:sp modelId="{29363598-951E-4C87-AB39-525F998C6ED1}">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Väntrumsvärd?</a:t>
          </a:r>
        </a:p>
      </dsp:txBody>
      <dsp:txXfrm>
        <a:off x="2186380" y="20556"/>
        <a:ext cx="1809271" cy="660720"/>
      </dsp:txXfrm>
    </dsp:sp>
    <dsp:sp modelId="{9ADE4F76-F304-432C-919B-778DD33F941A}">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Videomöte?</a:t>
          </a:r>
        </a:p>
      </dsp:txBody>
      <dsp:txXfrm>
        <a:off x="4347628" y="20556"/>
        <a:ext cx="1809271" cy="66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0306-7772-436F-9B60-56CA405D3C3C}">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Väntelista?</a:t>
          </a:r>
        </a:p>
      </dsp:txBody>
      <dsp:txXfrm>
        <a:off x="25132" y="20556"/>
        <a:ext cx="1809271" cy="660720"/>
      </dsp:txXfrm>
    </dsp:sp>
    <dsp:sp modelId="{92BCF233-8254-436F-A49C-62CED9CCBAA5}">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Självincheck?</a:t>
          </a:r>
        </a:p>
      </dsp:txBody>
      <dsp:txXfrm>
        <a:off x="2186380" y="20556"/>
        <a:ext cx="1809271" cy="660720"/>
      </dsp:txXfrm>
    </dsp:sp>
    <dsp:sp modelId="{3B818393-832B-43FC-B23D-08CBBD4FD901}">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Brev?</a:t>
          </a:r>
        </a:p>
      </dsp:txBody>
      <dsp:txXfrm>
        <a:off x="4347628" y="20556"/>
        <a:ext cx="1809271" cy="66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A7B7-13B0-4E93-95FA-5AECAB44FF9B}">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Uppringd?</a:t>
          </a:r>
        </a:p>
      </dsp:txBody>
      <dsp:txXfrm>
        <a:off x="25132" y="20556"/>
        <a:ext cx="1809271" cy="660720"/>
      </dsp:txXfrm>
    </dsp:sp>
    <dsp:sp modelId="{81F330AB-06AE-4B2B-A12D-F406E7F4BCFC}">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Egen kontaktperson?</a:t>
          </a:r>
        </a:p>
      </dsp:txBody>
      <dsp:txXfrm>
        <a:off x="2186380" y="20556"/>
        <a:ext cx="1809271" cy="660720"/>
      </dsp:txXfrm>
    </dsp:sp>
    <dsp:sp modelId="{7A1482FD-3142-4665-B5DE-2686A602F41E}">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Ringer?</a:t>
          </a:r>
        </a:p>
      </dsp:txBody>
      <dsp:txXfrm>
        <a:off x="4347628" y="20556"/>
        <a:ext cx="1809271" cy="6607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04B59C-27AA-40BB-A939-FF05A7B8656E}" type="datetime1">
              <a:rPr lang="sv-SE"/>
              <a:pPr>
                <a:defRPr/>
              </a:pPr>
              <a:t>2018-01-09</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dirty="0"/>
              <a:t>Hjälptext för UL:</a:t>
            </a:r>
          </a:p>
          <a:p>
            <a:pPr marL="171450" indent="-171450">
              <a:buFont typeface="Arial" panose="020B0604020202020204" pitchFamily="34" charset="0"/>
              <a:buChar char="•"/>
            </a:pPr>
            <a:r>
              <a:rPr lang="sv-SE" sz="1000" dirty="0"/>
              <a:t>Läs</a:t>
            </a:r>
            <a:r>
              <a:rPr lang="sv-SE" sz="1000" baseline="0" dirty="0"/>
              <a:t> </a:t>
            </a:r>
            <a:r>
              <a:rPr lang="sv-SE" sz="1000" u="none" baseline="0" dirty="0"/>
              <a:t>handboken för utvecklingsledare innan dialogseminariet.  </a:t>
            </a:r>
          </a:p>
          <a:p>
            <a:pPr marL="171450" indent="-171450">
              <a:buFont typeface="Arial" panose="020B0604020202020204" pitchFamily="34" charset="0"/>
              <a:buChar char="•"/>
            </a:pPr>
            <a:r>
              <a:rPr lang="sv-SE" sz="1000" u="none" baseline="0" dirty="0"/>
              <a:t>Presentationsrunda </a:t>
            </a:r>
          </a:p>
          <a:p>
            <a:pPr marL="171450" indent="-171450">
              <a:buFont typeface="Arial" panose="020B0604020202020204" pitchFamily="34" charset="0"/>
              <a:buChar char="•"/>
            </a:pPr>
            <a:r>
              <a:rPr lang="sv-SE" sz="1000" u="none" baseline="0" dirty="0"/>
              <a:t>Klargör din roll som utvecklingsledare för </a:t>
            </a:r>
            <a:r>
              <a:rPr lang="sv-SE" sz="1000" u="none" baseline="0" dirty="0" err="1"/>
              <a:t>eHälsalyftet</a:t>
            </a:r>
            <a:r>
              <a:rPr lang="sv-SE" sz="1000" u="none" baseline="0" dirty="0"/>
              <a:t>. Under seminariet är du dialogledare - inte expert eller representant för ditt yrke.</a:t>
            </a:r>
          </a:p>
          <a:p>
            <a:pPr marL="171450" indent="-171450">
              <a:buFont typeface="Arial" panose="020B0604020202020204" pitchFamily="34" charset="0"/>
              <a:buChar char="•"/>
            </a:pPr>
            <a:r>
              <a:rPr lang="sv-SE" sz="1000" u="none" baseline="0" dirty="0"/>
              <a:t>Tydliggör att det rör sig om ett dialogseminarium, inte en regelrätt utbildning. </a:t>
            </a:r>
          </a:p>
          <a:p>
            <a:pPr marL="171450" lvl="0" indent="-171450">
              <a:buFont typeface="Arial" panose="020B0604020202020204" pitchFamily="34" charset="0"/>
              <a:buChar char="•"/>
            </a:pPr>
            <a:r>
              <a:rPr lang="sv-SE" sz="1000" u="none" kern="1200" dirty="0">
                <a:solidFill>
                  <a:schemeClr val="tx1"/>
                </a:solidFill>
                <a:effectLst/>
                <a:latin typeface="Arial" pitchFamily="34" charset="0"/>
                <a:ea typeface="Geneva" pitchFamily="1" charset="-128"/>
                <a:cs typeface="Geneva" charset="0"/>
              </a:rPr>
              <a:t>Skicka</a:t>
            </a:r>
            <a:r>
              <a:rPr lang="sv-SE" sz="1000" u="none" kern="1200" baseline="0" dirty="0">
                <a:solidFill>
                  <a:schemeClr val="tx1"/>
                </a:solidFill>
                <a:effectLst/>
                <a:latin typeface="Arial" pitchFamily="34" charset="0"/>
                <a:ea typeface="Geneva" pitchFamily="1" charset="-128"/>
                <a:cs typeface="Geneva" charset="0"/>
              </a:rPr>
              <a:t> runt närvarolistan.</a:t>
            </a:r>
            <a:endParaRPr lang="sv-SE" sz="1000" u="none" kern="1200" dirty="0">
              <a:solidFill>
                <a:schemeClr val="tx1"/>
              </a:solidFill>
              <a:effectLst/>
              <a:latin typeface="Arial" pitchFamily="34" charset="0"/>
              <a:ea typeface="Geneva" pitchFamily="1" charset="-128"/>
              <a:cs typeface="Geneva" charset="0"/>
            </a:endParaRPr>
          </a:p>
          <a:p>
            <a:pPr marL="171450" lvl="0" indent="-171450">
              <a:buFont typeface="Arial" panose="020B0604020202020204" pitchFamily="34" charset="0"/>
              <a:buChar char="•"/>
            </a:pPr>
            <a:r>
              <a:rPr lang="sv-SE" sz="1000" u="none" kern="1200" dirty="0">
                <a:solidFill>
                  <a:schemeClr val="tx1"/>
                </a:solidFill>
                <a:effectLst/>
                <a:latin typeface="Arial" pitchFamily="34" charset="0"/>
                <a:ea typeface="Geneva" pitchFamily="1" charset="-128"/>
                <a:cs typeface="Geneva" charset="0"/>
              </a:rPr>
              <a:t>Praktisk information (toalett, fika, nödutgång, tider, mobilsamtal mm)</a:t>
            </a:r>
          </a:p>
          <a:p>
            <a:pPr marL="171450" indent="-171450">
              <a:buFont typeface="Arial" panose="020B0604020202020204" pitchFamily="34" charset="0"/>
              <a:buChar char="•"/>
            </a:pPr>
            <a:r>
              <a:rPr lang="sv-SE" sz="1000" u="none" baseline="0" dirty="0"/>
              <a:t>Om du inte i förväg har utsett en person som ska föra anteckningar, gör det nu (endast punktform inte som ett protokoll)</a:t>
            </a:r>
          </a:p>
          <a:p>
            <a:pPr marL="171450" indent="-171450">
              <a:buFont typeface="Arial" panose="020B0604020202020204" pitchFamily="34" charset="0"/>
              <a:buChar char="•"/>
            </a:pPr>
            <a:r>
              <a:rPr lang="sv-SE" sz="1000" u="none" baseline="0" dirty="0"/>
              <a:t>Trycka på mötesregler, parkera frågor, (jag kan komma att parkera frågor för att vi kommer in på det senare eller för att det inte hör till dagens tema) mobilsamtal, tidsramar- 3h och det är viktigt att alla stannar kvar, inte bara för egen skull utan även för gruppen</a:t>
            </a:r>
            <a:r>
              <a:rPr lang="sv-SE" sz="1000" baseline="0" dirty="0"/>
              <a:t>, dialogseminarium = kunskapsöverföring, lära tillsammans. </a:t>
            </a:r>
          </a:p>
          <a:p>
            <a:pPr lvl="0"/>
            <a:endParaRPr lang="sv-SE" sz="1000" kern="1200" dirty="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a:t>
            </a:fld>
            <a:endParaRPr lang="sv-SE"/>
          </a:p>
        </p:txBody>
      </p:sp>
    </p:spTree>
    <p:extLst>
      <p:ext uri="{BB962C8B-B14F-4D97-AF65-F5344CB8AC3E}">
        <p14:creationId xmlns:p14="http://schemas.microsoft.com/office/powerpoint/2010/main" val="2808211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Försegling</a:t>
            </a:r>
            <a:r>
              <a:rPr lang="sv-SE" baseline="0" dirty="0"/>
              <a:t> av tjänsten journal via nätet har inget med spärrade journaler att göra. En försegling berör enbart patientens egen åtkomst till sin journalinformation via tjänsten och har inget att göra med vårdpersonals åtkomst till patients journaldata via </a:t>
            </a:r>
            <a:r>
              <a:rPr lang="sv-SE" baseline="0" dirty="0" err="1"/>
              <a:t>TakeCare</a:t>
            </a:r>
            <a:r>
              <a:rPr lang="sv-SE" baseline="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Geneva" charset="0"/>
              </a:rPr>
              <a:t>Väl inloggad i tjänsten väljer patienten fliken ”Alternativ” sedan ”Försegla konto” samt klickar på rutan ”Försegla konto”.</a:t>
            </a:r>
          </a:p>
          <a:p>
            <a:r>
              <a:rPr lang="sv-SE" baseline="0" dirty="0"/>
              <a:t> </a:t>
            </a:r>
          </a:p>
          <a:p>
            <a:r>
              <a:rPr lang="sv-SE" baseline="0" dirty="0"/>
              <a:t>Har patienten ingen e-legitimation eller vill av andra anledningar inte logga in i tjänsten och försegla sin journal kan vi i vården vara behjälpliga med att förse patienten med en blankett som fylls i och skrivs under av vårdpersonal så förseglar administratör patientens journal. Då är handläggningstiden några dagar. (Se nästa </a:t>
            </a:r>
            <a:r>
              <a:rPr lang="sv-SE" baseline="0" dirty="0" err="1"/>
              <a:t>slide</a:t>
            </a:r>
            <a:r>
              <a:rPr lang="sv-SE" baseline="0" dirty="0"/>
              <a:t>.)</a:t>
            </a:r>
          </a:p>
          <a:p>
            <a:endParaRPr lang="sv-SE" baseline="0" dirty="0"/>
          </a:p>
          <a:p>
            <a:pPr marL="0" indent="0">
              <a:buNone/>
            </a:pPr>
            <a:r>
              <a:rPr lang="sv-SE" dirty="0"/>
              <a:t>Att</a:t>
            </a:r>
            <a:r>
              <a:rPr lang="sv-SE" baseline="0" dirty="0"/>
              <a:t> fråga om hot och våld.</a:t>
            </a:r>
          </a:p>
          <a:p>
            <a:pPr marL="0" indent="0">
              <a:buNone/>
            </a:pPr>
            <a:r>
              <a:rPr lang="sv-SE" baseline="0" dirty="0"/>
              <a:t>Många </a:t>
            </a:r>
            <a:r>
              <a:rPr lang="sv-SE" dirty="0"/>
              <a:t>kan ha svårt att beskriva sin situation utan en direkt fråga. Det finns många sätt att fråga på. </a:t>
            </a:r>
          </a:p>
          <a:p>
            <a:pPr marL="0" indent="0">
              <a:buNone/>
            </a:pPr>
            <a:r>
              <a:rPr lang="sv-SE" dirty="0"/>
              <a:t>Exempel:</a:t>
            </a:r>
          </a:p>
          <a:p>
            <a:pPr marL="400050" lvl="1" indent="0">
              <a:buNone/>
            </a:pPr>
            <a:r>
              <a:rPr lang="sv-SE" sz="2400" dirty="0"/>
              <a:t>”</a:t>
            </a:r>
            <a:r>
              <a:rPr lang="sv-SE" dirty="0"/>
              <a:t>Det går nu att via nätet själv se information ur sin journal. Det betyder att du själv kan logga in och se vad som står i just din journal. Tror du att det skulle kunna bli ett problem för dig?” </a:t>
            </a:r>
          </a:p>
          <a:p>
            <a:endParaRPr lang="sv-SE" baseline="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62531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blanketter finns samlade under ”</a:t>
            </a:r>
            <a:r>
              <a:rPr lang="sv-SE" baseline="0" dirty="0"/>
              <a:t>riktlinje samt rutinbeskrivning för journal via nätet” där finns även information om exempelvis vem som får fatta beslut om att patientens journal ska förseglas (blockeras) på vårdens initiativ samt hur vi går till väga för att göra detta.</a:t>
            </a:r>
          </a:p>
          <a:p>
            <a:endParaRPr lang="sv-SE" baseline="0" dirty="0"/>
          </a:p>
          <a:p>
            <a:r>
              <a:rPr lang="sv-SE" baseline="0" dirty="0"/>
              <a:t>Alla blanketter, även dem som fylls i på patientens initiativ måste undertecknas även av vårdpersonal. </a:t>
            </a:r>
          </a:p>
          <a:p>
            <a:endParaRPr lang="sv-SE" baseline="0" dirty="0"/>
          </a:p>
          <a:p>
            <a:r>
              <a:rPr lang="sv-SE" baseline="0" dirty="0"/>
              <a:t>Visa gärna på </a:t>
            </a:r>
            <a:r>
              <a:rPr lang="sv-SE" baseline="0" dirty="0" err="1"/>
              <a:t>DSnet</a:t>
            </a:r>
            <a:r>
              <a:rPr lang="sv-SE" baseline="0" dirty="0"/>
              <a:t> hur vi hittar dokumentet.</a:t>
            </a:r>
          </a:p>
          <a:p>
            <a:r>
              <a:rPr lang="sv-SE" baseline="0" dirty="0"/>
              <a:t>Öppna </a:t>
            </a:r>
            <a:r>
              <a:rPr lang="sv-SE" baseline="0" dirty="0" err="1"/>
              <a:t>DSnet</a:t>
            </a:r>
            <a:r>
              <a:rPr lang="sv-SE" baseline="0" dirty="0"/>
              <a:t>, välj fliken riktlinjer skriv in ”journal via nätet” i sökfältet så dyker dokumentet upp. </a:t>
            </a:r>
          </a:p>
          <a:p>
            <a:endParaRPr lang="sv-SE" baseline="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40042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finns 23 undantagna sökord relaterade till hot/våld/sexuella övergrepp samt det mer generella sökordet ” Uppgifter som kräver särskild </a:t>
            </a:r>
            <a:r>
              <a:rPr lang="sv-SE" baseline="0" dirty="0" err="1"/>
              <a:t>menprövning</a:t>
            </a:r>
            <a:r>
              <a:rPr lang="sv-SE" baseline="0" dirty="0"/>
              <a:t>”. Vissa kliniker har lagt in dessa sökord i sina journalmallar andra ej. Men sökorden finns alltid enkelt åtkomliga via tilläggsmallen i TC. Se bilder ovan. </a:t>
            </a:r>
          </a:p>
          <a:p>
            <a:endParaRPr lang="sv-SE" baseline="0" dirty="0"/>
          </a:p>
          <a:p>
            <a:r>
              <a:rPr lang="sv-SE" baseline="0" dirty="0"/>
              <a:t>Utförligare instruktioner rörande tilläggsmallen finns på DS intranät på sidan</a:t>
            </a:r>
          </a:p>
          <a:p>
            <a:r>
              <a:rPr lang="sv-SE" baseline="0" dirty="0"/>
              <a:t> http://dsnet.ds.sll.se/TOP/Service--tjanster/IT/Systeminformation1/1177-Vardguiden/Journal-via-natet1/</a:t>
            </a:r>
          </a:p>
          <a:p>
            <a:r>
              <a:rPr lang="sv-SE" baseline="0" dirty="0"/>
              <a:t>(kan tyvärr ej göra </a:t>
            </a:r>
            <a:r>
              <a:rPr lang="sv-SE" baseline="0" dirty="0" err="1"/>
              <a:t>hypelänkar</a:t>
            </a:r>
            <a:r>
              <a:rPr lang="sv-SE" baseline="0" dirty="0"/>
              <a:t> här)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70159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Inera</a:t>
            </a:r>
            <a:r>
              <a:rPr lang="sv-SE" dirty="0"/>
              <a:t> är ägare</a:t>
            </a:r>
            <a:r>
              <a:rPr lang="sv-SE" baseline="0" dirty="0"/>
              <a:t> av e-tjänsten Journal via nätet. </a:t>
            </a:r>
          </a:p>
          <a:p>
            <a:endParaRPr lang="sv-SE" dirty="0"/>
          </a:p>
          <a:p>
            <a:r>
              <a:rPr lang="sv-SE" dirty="0"/>
              <a:t>Detta ske ej påverka vårdnadshavares rätt att se sina barns journaler fram tills</a:t>
            </a:r>
            <a:r>
              <a:rPr lang="sv-SE" baseline="0" dirty="0"/>
              <a:t> den dagen då det fyller 13 år. </a:t>
            </a:r>
            <a:endParaRPr lang="sv-SE" dirty="0"/>
          </a:p>
        </p:txBody>
      </p:sp>
      <p:sp>
        <p:nvSpPr>
          <p:cNvPr id="4" name="Platshållare för bildnummer 3"/>
          <p:cNvSpPr>
            <a:spLocks noGrp="1"/>
          </p:cNvSpPr>
          <p:nvPr>
            <p:ph type="sldNum" sz="quarter" idx="10"/>
          </p:nvPr>
        </p:nvSpPr>
        <p:spPr/>
        <p:txBody>
          <a:bodyPr/>
          <a:lstStyle/>
          <a:p>
            <a:fld id="{F7BE9E81-037F-4E21-BB38-DED1A4A5B492}" type="slidenum">
              <a:rPr lang="sv-SE" smtClean="0"/>
              <a:t>13</a:t>
            </a:fld>
            <a:endParaRPr lang="sv-SE"/>
          </a:p>
        </p:txBody>
      </p:sp>
    </p:spTree>
    <p:extLst>
      <p:ext uri="{BB962C8B-B14F-4D97-AF65-F5344CB8AC3E}">
        <p14:creationId xmlns:p14="http://schemas.microsoft.com/office/powerpoint/2010/main" val="208820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66647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Lokalanpassas</a:t>
            </a:r>
            <a:endParaRPr lang="sv-SE" b="1" dirty="0"/>
          </a:p>
          <a:p>
            <a:endParaRPr lang="sv-SE" b="1" dirty="0"/>
          </a:p>
          <a:p>
            <a:r>
              <a:rPr lang="sv-SE" b="0" dirty="0"/>
              <a:t>Tema 2 fokuserar</a:t>
            </a:r>
            <a:r>
              <a:rPr lang="sv-SE" b="0" baseline="0" dirty="0"/>
              <a:t> på Patientens process, Vårddokumentation och Informatik som </a:t>
            </a:r>
            <a:r>
              <a:rPr lang="sv-SE" b="0" baseline="0" dirty="0" err="1"/>
              <a:t>eHälsa</a:t>
            </a:r>
            <a:endParaRPr lang="sv-SE" b="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146628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17</a:t>
            </a:fld>
            <a:endParaRPr lang="sv-SE"/>
          </a:p>
        </p:txBody>
      </p:sp>
    </p:spTree>
    <p:extLst>
      <p:ext uri="{BB962C8B-B14F-4D97-AF65-F5344CB8AC3E}">
        <p14:creationId xmlns:p14="http://schemas.microsoft.com/office/powerpoint/2010/main" val="371917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Arial" pitchFamily="34" charset="0"/>
                <a:ea typeface="Geneva" pitchFamily="1" charset="-128"/>
                <a:cs typeface="Geneva" charset="0"/>
              </a:rPr>
              <a:t>Syfte: </a:t>
            </a:r>
            <a:endParaRPr lang="sv-SE" sz="1200" kern="1200" dirty="0">
              <a:solidFill>
                <a:schemeClr val="tx1"/>
              </a:solidFill>
              <a:effectLst/>
              <a:latin typeface="Arial" pitchFamily="34" charset="0"/>
              <a:ea typeface="Geneva" pitchFamily="1" charset="-128"/>
              <a:cs typeface="Geneva" charset="0"/>
            </a:endParaRPr>
          </a:p>
          <a:p>
            <a:r>
              <a:rPr lang="sv-SE" sz="1200" kern="1200" dirty="0">
                <a:solidFill>
                  <a:schemeClr val="tx1"/>
                </a:solidFill>
                <a:effectLst/>
                <a:latin typeface="Arial" pitchFamily="34" charset="0"/>
                <a:ea typeface="Geneva" pitchFamily="1" charset="-128"/>
                <a:cs typeface="Geneva" charset="0"/>
              </a:rPr>
              <a:t>Skapa ytterligare förståelse för vad</a:t>
            </a:r>
            <a:r>
              <a:rPr lang="sv-SE" sz="1200" kern="1200" baseline="0" dirty="0">
                <a:solidFill>
                  <a:schemeClr val="tx1"/>
                </a:solidFill>
                <a:effectLst/>
                <a:latin typeface="Arial" pitchFamily="34" charset="0"/>
                <a:ea typeface="Geneva" pitchFamily="1" charset="-128"/>
                <a:cs typeface="Geneva" charset="0"/>
              </a:rPr>
              <a:t> </a:t>
            </a:r>
            <a:r>
              <a:rPr lang="sv-SE" sz="1200" kern="1200" dirty="0">
                <a:solidFill>
                  <a:schemeClr val="tx1"/>
                </a:solidFill>
                <a:effectLst/>
                <a:latin typeface="Arial" pitchFamily="34" charset="0"/>
                <a:ea typeface="Geneva" pitchFamily="1" charset="-128"/>
                <a:cs typeface="Geneva" charset="0"/>
              </a:rPr>
              <a:t>patientens</a:t>
            </a:r>
            <a:r>
              <a:rPr lang="sv-SE" sz="1200" kern="1200" baseline="0" dirty="0">
                <a:solidFill>
                  <a:schemeClr val="tx1"/>
                </a:solidFill>
                <a:effectLst/>
                <a:latin typeface="Arial" pitchFamily="34" charset="0"/>
                <a:ea typeface="Geneva" pitchFamily="1" charset="-128"/>
                <a:cs typeface="Geneva" charset="0"/>
              </a:rPr>
              <a:t> p</a:t>
            </a:r>
            <a:r>
              <a:rPr lang="sv-SE" sz="1200" kern="1200" dirty="0">
                <a:solidFill>
                  <a:schemeClr val="tx1"/>
                </a:solidFill>
                <a:effectLst/>
                <a:latin typeface="Arial" pitchFamily="34" charset="0"/>
                <a:ea typeface="Geneva" pitchFamily="1" charset="-128"/>
                <a:cs typeface="Geneva" charset="0"/>
              </a:rPr>
              <a:t>rocess är genom att diskutera konkreta exempel på delar av processen. </a:t>
            </a:r>
            <a:r>
              <a:rPr lang="sv-SE" sz="1200" b="1" kern="1200" dirty="0">
                <a:solidFill>
                  <a:schemeClr val="tx1"/>
                </a:solidFill>
                <a:effectLst/>
                <a:latin typeface="Arial" pitchFamily="34" charset="0"/>
                <a:ea typeface="Geneva" pitchFamily="1" charset="-128"/>
                <a:cs typeface="Geneva" charset="0"/>
              </a:rPr>
              <a:t>Den här bilden behöver ta tid</a:t>
            </a:r>
          </a:p>
          <a:p>
            <a:r>
              <a:rPr lang="sv-SE" sz="1200" kern="1200" dirty="0">
                <a:solidFill>
                  <a:schemeClr val="tx1"/>
                </a:solidFill>
                <a:effectLst/>
                <a:latin typeface="Arial" pitchFamily="34" charset="0"/>
                <a:ea typeface="Geneva" pitchFamily="1" charset="-128"/>
                <a:cs typeface="Geneva" charset="0"/>
              </a:rPr>
              <a:t> </a:t>
            </a:r>
          </a:p>
          <a:p>
            <a:r>
              <a:rPr lang="sv-SE" sz="1200" b="1" kern="1200" dirty="0">
                <a:solidFill>
                  <a:schemeClr val="tx1"/>
                </a:solidFill>
                <a:effectLst/>
                <a:latin typeface="Arial" pitchFamily="34" charset="0"/>
                <a:ea typeface="Geneva" pitchFamily="1" charset="-128"/>
                <a:cs typeface="Geneva" charset="0"/>
              </a:rPr>
              <a:t>OBS! </a:t>
            </a:r>
            <a:r>
              <a:rPr lang="sv-SE" sz="1200" b="0" kern="1200" dirty="0">
                <a:solidFill>
                  <a:schemeClr val="tx1"/>
                </a:solidFill>
                <a:effectLst/>
                <a:latin typeface="Arial" pitchFamily="34" charset="0"/>
                <a:ea typeface="Geneva" pitchFamily="1" charset="-128"/>
                <a:cs typeface="Geneva" charset="0"/>
              </a:rPr>
              <a:t>Rubriken är animerad, öppna</a:t>
            </a:r>
            <a:r>
              <a:rPr lang="sv-SE" sz="1200" b="0" kern="1200" baseline="0" dirty="0">
                <a:solidFill>
                  <a:schemeClr val="tx1"/>
                </a:solidFill>
                <a:effectLst/>
                <a:latin typeface="Arial" pitchFamily="34" charset="0"/>
                <a:ea typeface="Geneva" pitchFamily="1" charset="-128"/>
                <a:cs typeface="Geneva" charset="0"/>
              </a:rPr>
              <a:t> i visningsläge. </a:t>
            </a:r>
          </a:p>
          <a:p>
            <a:endParaRPr lang="sv-SE" sz="1200" b="1" kern="1200" dirty="0">
              <a:solidFill>
                <a:schemeClr val="tx1"/>
              </a:solidFill>
              <a:effectLst/>
              <a:latin typeface="Arial" pitchFamily="34" charset="0"/>
              <a:ea typeface="Geneva" pitchFamily="1" charset="-128"/>
              <a:cs typeface="Geneva" charset="0"/>
            </a:endParaRPr>
          </a:p>
          <a:p>
            <a:r>
              <a:rPr lang="sv-SE" sz="1200" b="1" kern="1200" dirty="0">
                <a:solidFill>
                  <a:schemeClr val="tx1"/>
                </a:solidFill>
                <a:effectLst/>
                <a:latin typeface="Arial" pitchFamily="34" charset="0"/>
                <a:ea typeface="Geneva" pitchFamily="1" charset="-128"/>
                <a:cs typeface="Geneva" charset="0"/>
              </a:rPr>
              <a:t>Genomförande: </a:t>
            </a:r>
            <a:endParaRPr lang="sv-SE" sz="1200" kern="1200" dirty="0">
              <a:solidFill>
                <a:schemeClr val="tx1"/>
              </a:solidFill>
              <a:effectLst/>
              <a:latin typeface="Arial" pitchFamily="34" charset="0"/>
              <a:ea typeface="Geneva" pitchFamily="1" charset="-128"/>
              <a:cs typeface="Geneva" charset="0"/>
            </a:endParaRPr>
          </a:p>
          <a:p>
            <a:r>
              <a:rPr lang="sv-SE" sz="1200" kern="1200" dirty="0">
                <a:solidFill>
                  <a:schemeClr val="tx1"/>
                </a:solidFill>
                <a:effectLst/>
                <a:latin typeface="Arial" pitchFamily="34" charset="0"/>
                <a:ea typeface="Geneva" pitchFamily="1" charset="-128"/>
                <a:cs typeface="Geneva" charset="0"/>
              </a:rPr>
              <a:t>Presentera bilden med stöd av hjälptexten, gå</a:t>
            </a:r>
            <a:r>
              <a:rPr lang="sv-SE" sz="1200" kern="1200" baseline="0" dirty="0">
                <a:solidFill>
                  <a:schemeClr val="tx1"/>
                </a:solidFill>
                <a:effectLst/>
                <a:latin typeface="Arial" pitchFamily="34" charset="0"/>
                <a:ea typeface="Geneva" pitchFamily="1" charset="-128"/>
                <a:cs typeface="Geneva" charset="0"/>
              </a:rPr>
              <a:t> igenom ruta för ruta och</a:t>
            </a:r>
            <a:r>
              <a:rPr lang="sv-SE" sz="1200" kern="1200" dirty="0">
                <a:solidFill>
                  <a:schemeClr val="tx1"/>
                </a:solidFill>
                <a:effectLst/>
                <a:latin typeface="Arial" pitchFamily="34" charset="0"/>
                <a:ea typeface="Geneva" pitchFamily="1" charset="-128"/>
                <a:cs typeface="Geneva" charset="0"/>
              </a:rPr>
              <a:t> genomför dialogfrågorna</a:t>
            </a:r>
          </a:p>
          <a:p>
            <a:r>
              <a:rPr lang="sv-SE" sz="1200" kern="1200" dirty="0">
                <a:solidFill>
                  <a:schemeClr val="tx1"/>
                </a:solidFill>
                <a:effectLst/>
                <a:latin typeface="Arial" pitchFamily="34" charset="0"/>
                <a:ea typeface="Geneva" pitchFamily="1" charset="-128"/>
                <a:cs typeface="Geneva" charset="0"/>
              </a:rPr>
              <a:t> </a:t>
            </a:r>
          </a:p>
          <a:p>
            <a:r>
              <a:rPr lang="sv-SE" sz="1200" b="1" kern="1200" dirty="0">
                <a:solidFill>
                  <a:schemeClr val="tx1"/>
                </a:solidFill>
                <a:effectLst/>
                <a:latin typeface="Arial" pitchFamily="34" charset="0"/>
                <a:ea typeface="Geneva" pitchFamily="1" charset="-128"/>
                <a:cs typeface="Geneva" charset="0"/>
              </a:rPr>
              <a:t>Dialog: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ea typeface="Geneva" pitchFamily="1" charset="-128"/>
              </a:rPr>
              <a:t>”Var börjar patientens process?”</a:t>
            </a:r>
            <a:endParaRPr lang="sv-SE" sz="1200" kern="1200" dirty="0">
              <a:solidFill>
                <a:schemeClr val="tx1"/>
              </a:solidFill>
              <a:effectLst/>
              <a:latin typeface="Arial" pitchFamily="34" charset="0"/>
              <a:ea typeface="Geneva" pitchFamily="1" charset="-128"/>
              <a:cs typeface="Geneva" charset="0"/>
            </a:endParaRPr>
          </a:p>
          <a:p>
            <a:r>
              <a:rPr lang="sv-SE" sz="1200" dirty="0">
                <a:ea typeface="Geneva" pitchFamily="1" charset="-128"/>
              </a:rPr>
              <a:t>”Hur ser våra patienters processer ut?”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Arial" pitchFamily="34" charset="0"/>
                <a:ea typeface="Geneva" pitchFamily="1" charset="-128"/>
                <a:cs typeface="Geneva" charset="0"/>
              </a:rPr>
              <a:t>”</a:t>
            </a:r>
            <a:r>
              <a:rPr lang="sv-SE" sz="1200" dirty="0">
                <a:ea typeface="Geneva" pitchFamily="1" charset="-128"/>
              </a:rPr>
              <a:t>Var/hur fortsätter patientens process?”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ea typeface="Geneva" pitchFamily="1" charset="-128"/>
              </a:rPr>
              <a:t>”Vilka </a:t>
            </a:r>
            <a:r>
              <a:rPr lang="sv-SE" sz="1200" dirty="0" err="1">
                <a:ea typeface="Geneva" pitchFamily="1" charset="-128"/>
              </a:rPr>
              <a:t>eHälsotjänster</a:t>
            </a:r>
            <a:r>
              <a:rPr lang="sv-SE" sz="1200" dirty="0">
                <a:ea typeface="Geneva" pitchFamily="1" charset="-128"/>
              </a:rPr>
              <a:t> som stödjer patientens process har vi hos oss idag?”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ea typeface="Geneva" pitchFamily="1" charset="-128"/>
              </a:rPr>
              <a:t>”Finns det andra tjänster som skulle kunna stödja patientens process?”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dirty="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a:solidFill>
                  <a:schemeClr val="tx1"/>
                </a:solidFill>
                <a:effectLst/>
                <a:latin typeface="Arial" pitchFamily="34" charset="0"/>
                <a:ea typeface="Geneva" pitchFamily="1" charset="-128"/>
                <a:cs typeface="Geneva" charset="0"/>
              </a:rPr>
              <a:t>Ta hand om de förslag som kommer upp, kanske finns förslag som är värda att börja realisera redan nu!</a:t>
            </a:r>
          </a:p>
          <a:p>
            <a:endParaRPr lang="sv-SE" sz="1200" kern="1200" dirty="0">
              <a:solidFill>
                <a:schemeClr val="tx1"/>
              </a:solidFill>
              <a:effectLst/>
              <a:latin typeface="Arial" pitchFamily="34" charset="0"/>
              <a:ea typeface="Geneva" pitchFamily="1" charset="-128"/>
              <a:cs typeface="Geneva" charset="0"/>
            </a:endParaRPr>
          </a:p>
          <a:p>
            <a:r>
              <a:rPr lang="sv-SE" sz="1200" b="1" kern="1200" dirty="0">
                <a:solidFill>
                  <a:schemeClr val="tx1"/>
                </a:solidFill>
                <a:effectLst/>
                <a:latin typeface="Arial" pitchFamily="34" charset="0"/>
                <a:ea typeface="Geneva" pitchFamily="1" charset="-128"/>
                <a:cs typeface="Geneva" charset="0"/>
              </a:rPr>
              <a:t>Nedan följer text för stöd vid behov:</a:t>
            </a:r>
          </a:p>
          <a:p>
            <a:endParaRPr lang="sv-SE" sz="1200" b="1" kern="1200" dirty="0">
              <a:solidFill>
                <a:schemeClr val="tx1"/>
              </a:solidFill>
              <a:effectLst/>
              <a:latin typeface="Arial" pitchFamily="34" charset="0"/>
              <a:ea typeface="Geneva" pitchFamily="1" charset="-128"/>
              <a:cs typeface="Geneva" charset="0"/>
            </a:endParaRPr>
          </a:p>
          <a:p>
            <a:r>
              <a:rPr lang="sv-SE" sz="1200" b="1" kern="1200" dirty="0">
                <a:solidFill>
                  <a:schemeClr val="tx1"/>
                </a:solidFill>
                <a:effectLst/>
                <a:latin typeface="Arial" pitchFamily="34" charset="0"/>
                <a:ea typeface="Geneva" pitchFamily="1" charset="-128"/>
                <a:cs typeface="Geneva" charset="0"/>
              </a:rPr>
              <a:t>Hjälptext:</a:t>
            </a:r>
            <a:endParaRPr lang="sv-SE" sz="1200" kern="1200" dirty="0">
              <a:solidFill>
                <a:schemeClr val="tx1"/>
              </a:solidFill>
              <a:effectLst/>
              <a:latin typeface="Arial" pitchFamily="34" charset="0"/>
              <a:ea typeface="Geneva" pitchFamily="1" charset="-128"/>
              <a:cs typeface="Geneva" charset="0"/>
            </a:endParaRPr>
          </a:p>
          <a:p>
            <a:r>
              <a:rPr lang="sv-SE" sz="1200" kern="1200" dirty="0">
                <a:solidFill>
                  <a:schemeClr val="tx1"/>
                </a:solidFill>
                <a:effectLst/>
                <a:latin typeface="Arial" pitchFamily="34" charset="0"/>
                <a:ea typeface="Geneva" pitchFamily="1" charset="-128"/>
                <a:cs typeface="Geneva" charset="0"/>
              </a:rPr>
              <a:t>Inom ramen för initiativet SLL </a:t>
            </a:r>
            <a:r>
              <a:rPr lang="sv-SE" sz="1200" kern="1200" dirty="0" err="1">
                <a:solidFill>
                  <a:schemeClr val="tx1"/>
                </a:solidFill>
                <a:effectLst/>
                <a:latin typeface="Arial" pitchFamily="34" charset="0"/>
                <a:ea typeface="Geneva" pitchFamily="1" charset="-128"/>
                <a:cs typeface="Geneva" charset="0"/>
              </a:rPr>
              <a:t>Patientprocesser</a:t>
            </a:r>
            <a:r>
              <a:rPr lang="sv-SE" sz="1200" kern="1200" dirty="0">
                <a:solidFill>
                  <a:schemeClr val="tx1"/>
                </a:solidFill>
                <a:effectLst/>
                <a:latin typeface="Arial" pitchFamily="34" charset="0"/>
                <a:ea typeface="Geneva" pitchFamily="1" charset="-128"/>
                <a:cs typeface="Geneva" charset="0"/>
              </a:rPr>
              <a:t> har ett antal exempel på delar i </a:t>
            </a:r>
            <a:r>
              <a:rPr lang="sv-SE" sz="1200" kern="1200" dirty="0" err="1">
                <a:solidFill>
                  <a:schemeClr val="tx1"/>
                </a:solidFill>
                <a:effectLst/>
                <a:latin typeface="Arial" pitchFamily="34" charset="0"/>
                <a:ea typeface="Geneva" pitchFamily="1" charset="-128"/>
                <a:cs typeface="Geneva" charset="0"/>
              </a:rPr>
              <a:t>patientprocessen</a:t>
            </a:r>
            <a:r>
              <a:rPr lang="sv-SE" sz="1200" kern="1200" dirty="0">
                <a:solidFill>
                  <a:schemeClr val="tx1"/>
                </a:solidFill>
                <a:effectLst/>
                <a:latin typeface="Arial" pitchFamily="34" charset="0"/>
                <a:ea typeface="Geneva" pitchFamily="1" charset="-128"/>
                <a:cs typeface="Geneva" charset="0"/>
              </a:rPr>
              <a:t> tagits fram för att underlätta förståelse av patientens perspektiv och patientens process. Nedan följer en kort förklaring av olika delar av processen som skapar värde för patienten</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Främja min hälsa: Patientens resa startar ju redan med det långsiktiga arbetet med levnadsvanor och andra hälsofrämjande åtgärder</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Förebygga sjukdom: Primär prevention, sekundär prevention för att undvika återfall och tertiär prevention i form av rehabilitering. Tidig identifiering och upptäckt av sjukdomstillstånd gör att vi har större möjligheter att uppnå ett bättre resultat eller till och med förhindra insjuknandet.</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Få tillgång till vård för mina symptom: Hur hittar jag som patient rätt i vårdsystemet med mitt symptom? När jag väl identifierat rätt vårdgivare hur får jag vård i rätt tid?</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Öka min kunskap och förmåga: Patientens egen kunskap och förmåga är viktig för att uppnå bra resultat, viktigt att stödja inlärning och utnyttja patientens förmåga i alla delar av </a:t>
            </a:r>
            <a:r>
              <a:rPr lang="sv-SE" sz="1200" kern="1200" dirty="0" err="1">
                <a:solidFill>
                  <a:schemeClr val="tx1"/>
                </a:solidFill>
                <a:effectLst/>
                <a:latin typeface="Arial" pitchFamily="34" charset="0"/>
                <a:ea typeface="Geneva" pitchFamily="1" charset="-128"/>
                <a:cs typeface="Geneva" charset="0"/>
              </a:rPr>
              <a:t>patientprocessen</a:t>
            </a:r>
            <a:endParaRPr lang="sv-SE" sz="1200" kern="1200" dirty="0">
              <a:solidFill>
                <a:schemeClr val="tx1"/>
              </a:solidFill>
              <a:effectLst/>
              <a:latin typeface="Arial" pitchFamily="34" charset="0"/>
              <a:ea typeface="Geneva" pitchFamily="1" charset="-128"/>
              <a:cs typeface="Geneva" charset="0"/>
            </a:endParaRP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Diagnos: Utredning och analys för att komma från symptom till diagnos</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Behandling: Behandling och interventioner</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Följa upp och utvärdera: Tydlig och effektiv uppföljning av behandling och åtgärd av eventuella komplikationer. </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Kontinuitet för mitt tillstånd: Hur får patienter med kroniska eller återkommande problem stöd och kontinuitet i processen så att patienten inte behöver ”börja om” i processen</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Stöd till anhöriga och närstående: Anhöriga och närstående är i många sjukdomstillstånd mycket viktiga aktörer framförallt som en viktig medaktör i vården av sin anhöriga men även i sin egen process att bearbeta den nya situationen och få stöd.</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Egenvård och åter till vardagen: Patienter är bara en liten del av sin tid i vården, den största delen av tiden sker utanför vården och vi behöver stödja, möjliggöra och utnyttja patienternas förmåga att bidra till sin egen vård. Vi behöver även underlätta återgången till vardagen och samhället.</a:t>
            </a:r>
          </a:p>
          <a:p>
            <a:endParaRPr lang="sv-SE" baseline="0" noProof="0" dirty="0"/>
          </a:p>
          <a:p>
            <a:r>
              <a:rPr lang="sv-SE" sz="1200" kern="1200" dirty="0">
                <a:solidFill>
                  <a:schemeClr val="tx1"/>
                </a:solidFill>
                <a:effectLst/>
                <a:latin typeface="Arial" pitchFamily="34" charset="0"/>
                <a:ea typeface="Geneva" pitchFamily="1" charset="-128"/>
                <a:cs typeface="Geneva" charset="0"/>
              </a:rPr>
              <a:t>Minns ni från förra temat att vi diskuterade olika </a:t>
            </a:r>
            <a:r>
              <a:rPr lang="sv-SE" sz="1200" kern="1200" dirty="0" err="1">
                <a:solidFill>
                  <a:schemeClr val="tx1"/>
                </a:solidFill>
                <a:effectLst/>
                <a:latin typeface="Arial" pitchFamily="34" charset="0"/>
                <a:ea typeface="Geneva" pitchFamily="1" charset="-128"/>
                <a:cs typeface="Geneva" charset="0"/>
              </a:rPr>
              <a:t>eHälsotjänster</a:t>
            </a:r>
            <a:r>
              <a:rPr lang="sv-SE" sz="1200" kern="1200" dirty="0">
                <a:solidFill>
                  <a:schemeClr val="tx1"/>
                </a:solidFill>
                <a:effectLst/>
                <a:latin typeface="Arial" pitchFamily="34" charset="0"/>
                <a:ea typeface="Geneva" pitchFamily="1" charset="-128"/>
                <a:cs typeface="Geneva" charset="0"/>
              </a:rPr>
              <a:t>, vilka vi har och vilka vi använder privat och i arbetet. Förslag på </a:t>
            </a:r>
            <a:r>
              <a:rPr lang="sv-SE" sz="1200" kern="1200" dirty="0" err="1">
                <a:solidFill>
                  <a:schemeClr val="tx1"/>
                </a:solidFill>
                <a:effectLst/>
                <a:latin typeface="Arial" pitchFamily="34" charset="0"/>
                <a:ea typeface="Geneva" pitchFamily="1" charset="-128"/>
                <a:cs typeface="Geneva" charset="0"/>
              </a:rPr>
              <a:t>eHälsotjänster</a:t>
            </a:r>
            <a:r>
              <a:rPr lang="sv-SE" sz="1200" kern="1200" dirty="0">
                <a:solidFill>
                  <a:schemeClr val="tx1"/>
                </a:solidFill>
                <a:effectLst/>
                <a:latin typeface="Arial" pitchFamily="34" charset="0"/>
                <a:ea typeface="Geneva" pitchFamily="1" charset="-128"/>
                <a:cs typeface="Geneva" charset="0"/>
              </a:rPr>
              <a:t> är tex: </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Journalen (JVN)</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Patientens egen provhantering kallad PEP. Möjlighet för patienter att själva beställa sin egen provtagning via 1177. Patienter får sina provresultat i inkorgen på 1177. Detta är ett 4D-artriter projekt. Fortsatt utveckling pågår för fler diagnoser.</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Surfplatta för kvinnokliniken och NEO (neonatal) på SÖS, efter snitt kan mamman på </a:t>
            </a:r>
            <a:r>
              <a:rPr lang="sv-SE" sz="1200" kern="1200" dirty="0" err="1">
                <a:solidFill>
                  <a:schemeClr val="tx1"/>
                </a:solidFill>
                <a:effectLst/>
                <a:latin typeface="Arial" pitchFamily="34" charset="0"/>
                <a:ea typeface="Geneva" pitchFamily="1" charset="-128"/>
                <a:cs typeface="Geneva" charset="0"/>
              </a:rPr>
              <a:t>uppvaket</a:t>
            </a:r>
            <a:r>
              <a:rPr lang="sv-SE" sz="1200" kern="1200" dirty="0">
                <a:solidFill>
                  <a:schemeClr val="tx1"/>
                </a:solidFill>
                <a:effectLst/>
                <a:latin typeface="Arial" pitchFamily="34" charset="0"/>
                <a:ea typeface="Geneva" pitchFamily="1" charset="-128"/>
                <a:cs typeface="Geneva" charset="0"/>
              </a:rPr>
              <a:t> kommunicera via videosamtal med sin partner och se sitt barn med hjälp av en surfplatta.</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Online screening tex för reumatisk sjukdom www.reumatiskt.se (ont i lederna, ont i ryggen)</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Webbformulär tex levnadsvanor, EQ5D, CAT </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Vård på distans (videosamtal med patienterna hemma, kontroll av blodtryck tex.)</a:t>
            </a:r>
          </a:p>
          <a:p>
            <a:pPr marL="171450" indent="-171450">
              <a:buFont typeface="Arial" panose="020B0604020202020204" pitchFamily="34" charset="0"/>
              <a:buChar char="•"/>
            </a:pPr>
            <a:r>
              <a:rPr lang="sv-SE" sz="1200" kern="1200" dirty="0" err="1">
                <a:solidFill>
                  <a:schemeClr val="tx1"/>
                </a:solidFill>
                <a:effectLst/>
                <a:latin typeface="Arial" pitchFamily="34" charset="0"/>
                <a:ea typeface="Geneva" pitchFamily="1" charset="-128"/>
                <a:cs typeface="Geneva" charset="0"/>
              </a:rPr>
              <a:t>Webbtidbokning</a:t>
            </a:r>
            <a:endParaRPr lang="sv-SE" sz="1200" kern="1200" dirty="0">
              <a:solidFill>
                <a:schemeClr val="tx1"/>
              </a:solidFill>
              <a:effectLst/>
              <a:latin typeface="Arial" pitchFamily="34" charset="0"/>
              <a:ea typeface="Geneva" pitchFamily="1" charset="-128"/>
              <a:cs typeface="Geneva" charset="0"/>
            </a:endParaRP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Behandling av IBD patienter (</a:t>
            </a:r>
            <a:r>
              <a:rPr lang="sv-SE" sz="1200" kern="1200" dirty="0" err="1">
                <a:solidFill>
                  <a:schemeClr val="tx1"/>
                </a:solidFill>
                <a:effectLst/>
                <a:latin typeface="Arial" pitchFamily="34" charset="0"/>
                <a:ea typeface="Geneva" pitchFamily="1" charset="-128"/>
                <a:cs typeface="Geneva" charset="0"/>
              </a:rPr>
              <a:t>inflammatory</a:t>
            </a:r>
            <a:r>
              <a:rPr lang="sv-SE" sz="1200" kern="1200" dirty="0">
                <a:solidFill>
                  <a:schemeClr val="tx1"/>
                </a:solidFill>
                <a:effectLst/>
                <a:latin typeface="Arial" pitchFamily="34" charset="0"/>
                <a:ea typeface="Geneva" pitchFamily="1" charset="-128"/>
                <a:cs typeface="Geneva" charset="0"/>
              </a:rPr>
              <a:t> </a:t>
            </a:r>
            <a:r>
              <a:rPr lang="sv-SE" sz="1200" kern="1200" dirty="0" err="1">
                <a:solidFill>
                  <a:schemeClr val="tx1"/>
                </a:solidFill>
                <a:effectLst/>
                <a:latin typeface="Arial" pitchFamily="34" charset="0"/>
                <a:ea typeface="Geneva" pitchFamily="1" charset="-128"/>
                <a:cs typeface="Geneva" charset="0"/>
              </a:rPr>
              <a:t>bowel</a:t>
            </a:r>
            <a:r>
              <a:rPr lang="sv-SE" sz="1200" kern="1200" dirty="0">
                <a:solidFill>
                  <a:schemeClr val="tx1"/>
                </a:solidFill>
                <a:effectLst/>
                <a:latin typeface="Arial" pitchFamily="34" charset="0"/>
                <a:ea typeface="Geneva" pitchFamily="1" charset="-128"/>
                <a:cs typeface="Geneva" charset="0"/>
              </a:rPr>
              <a:t> </a:t>
            </a:r>
            <a:r>
              <a:rPr lang="sv-SE" sz="1200" kern="1200" dirty="0" err="1">
                <a:solidFill>
                  <a:schemeClr val="tx1"/>
                </a:solidFill>
                <a:effectLst/>
                <a:latin typeface="Arial" pitchFamily="34" charset="0"/>
                <a:ea typeface="Geneva" pitchFamily="1" charset="-128"/>
                <a:cs typeface="Geneva" charset="0"/>
              </a:rPr>
              <a:t>disease</a:t>
            </a:r>
            <a:r>
              <a:rPr lang="sv-SE" sz="1200" kern="1200" dirty="0">
                <a:solidFill>
                  <a:schemeClr val="tx1"/>
                </a:solidFill>
                <a:effectLst/>
                <a:latin typeface="Arial" pitchFamily="34" charset="0"/>
                <a:ea typeface="Geneva" pitchFamily="1" charset="-128"/>
                <a:cs typeface="Geneva" charset="0"/>
              </a:rPr>
              <a:t>)</a:t>
            </a:r>
          </a:p>
          <a:p>
            <a:pPr marL="171450" indent="-171450">
              <a:buFont typeface="Arial" panose="020B0604020202020204" pitchFamily="34" charset="0"/>
              <a:buChar char="•"/>
            </a:pPr>
            <a:r>
              <a:rPr lang="sv-SE" sz="1200" kern="1200" dirty="0">
                <a:solidFill>
                  <a:schemeClr val="tx1"/>
                </a:solidFill>
                <a:effectLst/>
                <a:latin typeface="Arial" pitchFamily="34" charset="0"/>
                <a:ea typeface="Geneva" pitchFamily="1" charset="-128"/>
                <a:cs typeface="Geneva" charset="0"/>
              </a:rPr>
              <a:t>Internetpsykiatri </a:t>
            </a:r>
          </a:p>
          <a:p>
            <a:pPr marL="171450" indent="-171450">
              <a:buFont typeface="Arial" panose="020B0604020202020204" pitchFamily="34" charset="0"/>
              <a:buChar char="•"/>
            </a:pPr>
            <a:r>
              <a:rPr lang="sv-SE" sz="1200" kern="1200" dirty="0" err="1">
                <a:solidFill>
                  <a:schemeClr val="tx1"/>
                </a:solidFill>
                <a:effectLst/>
                <a:latin typeface="Arial" pitchFamily="34" charset="0"/>
                <a:ea typeface="Geneva" pitchFamily="1" charset="-128"/>
                <a:cs typeface="Geneva" charset="0"/>
              </a:rPr>
              <a:t>Appar</a:t>
            </a:r>
            <a:r>
              <a:rPr lang="sv-SE" sz="1200" kern="1200" dirty="0">
                <a:solidFill>
                  <a:schemeClr val="tx1"/>
                </a:solidFill>
                <a:effectLst/>
                <a:latin typeface="Arial" pitchFamily="34" charset="0"/>
                <a:ea typeface="Geneva" pitchFamily="1" charset="-128"/>
                <a:cs typeface="Geneva" charset="0"/>
              </a:rPr>
              <a:t>/webbsidor som patienterna använder själva – lyssna och se vad patienten använder, uppmuntra, bra att de tar ansvar för sin egen hälsa</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sv-SE" sz="1200" kern="1200" dirty="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noProof="0" dirty="0"/>
          </a:p>
          <a:p>
            <a:endParaRPr lang="sv-SE"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18</a:t>
            </a:fld>
            <a:endParaRPr lang="sv-SE"/>
          </a:p>
        </p:txBody>
      </p:sp>
    </p:spTree>
    <p:extLst>
      <p:ext uri="{BB962C8B-B14F-4D97-AF65-F5344CB8AC3E}">
        <p14:creationId xmlns:p14="http://schemas.microsoft.com/office/powerpoint/2010/main" val="415817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Genomförande/</a:t>
            </a:r>
            <a:r>
              <a:rPr lang="sv-SE" dirty="0" err="1"/>
              <a:t>Talmanus</a:t>
            </a:r>
            <a:r>
              <a:rPr lang="sv-SE" dirty="0"/>
              <a:t>:</a:t>
            </a:r>
            <a:r>
              <a:rPr lang="sv-SE" baseline="0" dirty="0"/>
              <a:t> ”Nu ska vi lyssna på en intervju med Jon Engström, forskare”</a:t>
            </a:r>
            <a:endParaRPr lang="sv-SE" sz="1200" b="0" i="0" u="none" strike="noStrike" kern="1200" baseline="0" dirty="0">
              <a:solidFill>
                <a:schemeClr val="tx1"/>
              </a:solidFill>
              <a:latin typeface="Arial" pitchFamily="34" charset="0"/>
              <a:ea typeface="Geneva" pitchFamily="1" charset="-128"/>
              <a:cs typeface="Geneva" charset="0"/>
            </a:endParaRP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19</a:t>
            </a:fld>
            <a:endParaRPr lang="sv-SE"/>
          </a:p>
        </p:txBody>
      </p:sp>
    </p:spTree>
    <p:extLst>
      <p:ext uri="{BB962C8B-B14F-4D97-AF65-F5344CB8AC3E}">
        <p14:creationId xmlns:p14="http://schemas.microsoft.com/office/powerpoint/2010/main" val="362989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 </a:t>
            </a:r>
          </a:p>
          <a:p>
            <a:r>
              <a:rPr lang="sv-SE" dirty="0"/>
              <a:t>Förstå</a:t>
            </a:r>
            <a:r>
              <a:rPr lang="sv-SE" baseline="0" dirty="0"/>
              <a:t> hur olika behov och beteende hos våra patienter gör att vi behöver erbjuda vård på olika sätt.</a:t>
            </a:r>
          </a:p>
          <a:p>
            <a:endParaRPr lang="sv-SE" baseline="0" dirty="0">
              <a:effectLst/>
            </a:endParaRPr>
          </a:p>
          <a:p>
            <a:r>
              <a:rPr lang="sv-SE" b="1" baseline="0" dirty="0">
                <a:effectLst/>
              </a:rPr>
              <a:t>Genomförande: Filmen har transkriberats, dokument ligger på: http://ehalsalyftet.se/tema-2/moduler/</a:t>
            </a:r>
          </a:p>
          <a:p>
            <a:r>
              <a:rPr lang="sv-SE" baseline="0" dirty="0">
                <a:effectLst/>
              </a:rPr>
              <a:t>Spela upp filmen</a:t>
            </a:r>
          </a:p>
          <a:p>
            <a:r>
              <a:rPr lang="sv-SE" baseline="0" dirty="0">
                <a:effectLst/>
              </a:rPr>
              <a:t>Länk till filmen: https://www.youtube.com/watch?v=pCC6tzy60d0</a:t>
            </a:r>
          </a:p>
          <a:p>
            <a:endParaRPr lang="sv-SE" sz="1200" b="0" i="0" u="none" strike="noStrike" kern="1200" baseline="0" dirty="0">
              <a:solidFill>
                <a:schemeClr val="tx1"/>
              </a:solidFill>
              <a:latin typeface="Arial" pitchFamily="34" charset="0"/>
              <a:ea typeface="Geneva" pitchFamily="1" charset="-128"/>
              <a:cs typeface="Geneva" charset="0"/>
            </a:endParaRPr>
          </a:p>
          <a:p>
            <a:r>
              <a:rPr lang="sv-SE" sz="1200" b="1" i="0" u="none" strike="noStrike" kern="1200" baseline="0" dirty="0">
                <a:solidFill>
                  <a:schemeClr val="tx1"/>
                </a:solidFill>
                <a:latin typeface="Arial" pitchFamily="34" charset="0"/>
                <a:ea typeface="Geneva" pitchFamily="1" charset="-128"/>
                <a:cs typeface="Geneva" charset="0"/>
              </a:rPr>
              <a:t>Hjälptext: </a:t>
            </a:r>
          </a:p>
          <a:p>
            <a:r>
              <a:rPr lang="sv-SE" sz="1200" b="0" i="0" u="none" strike="noStrike" kern="1200" baseline="0" dirty="0">
                <a:solidFill>
                  <a:schemeClr val="tx1"/>
                </a:solidFill>
                <a:latin typeface="Arial" pitchFamily="34" charset="0"/>
                <a:ea typeface="Geneva" pitchFamily="1" charset="-128"/>
                <a:cs typeface="Geneva" charset="0"/>
              </a:rPr>
              <a:t>Sveriges Kommuner och Landsting har tillsammans med en forskargrupp undersökt olika behov och beteenden bland den svenska befolkningen. Resultatet kan delas in i fyra tydliga grupper/segment.</a:t>
            </a:r>
            <a:endParaRPr lang="sv-SE" dirty="0">
              <a:effectLst/>
            </a:endParaRPr>
          </a:p>
          <a:p>
            <a:r>
              <a:rPr lang="sv-SE" dirty="0"/>
              <a:t>Länk till rapporten:</a:t>
            </a:r>
          </a:p>
          <a:p>
            <a:r>
              <a:rPr lang="sv-SE" dirty="0"/>
              <a:t>http://www.primarvard.nu/material-fran-skl</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20</a:t>
            </a:fld>
            <a:endParaRPr lang="sv-SE"/>
          </a:p>
        </p:txBody>
      </p:sp>
    </p:spTree>
    <p:extLst>
      <p:ext uri="{BB962C8B-B14F-4D97-AF65-F5344CB8AC3E}">
        <p14:creationId xmlns:p14="http://schemas.microsoft.com/office/powerpoint/2010/main" val="165085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r>
              <a:rPr lang="sv-SE" b="1" baseline="0" dirty="0"/>
              <a:t> med bilden: </a:t>
            </a:r>
            <a:r>
              <a:rPr lang="sv-SE" baseline="0" dirty="0"/>
              <a:t>Ge en kort introduktion till </a:t>
            </a:r>
            <a:r>
              <a:rPr lang="sv-SE" baseline="0" dirty="0" err="1"/>
              <a:t>eHälsalyftet</a:t>
            </a:r>
            <a:r>
              <a:rPr lang="sv-SE" baseline="0" dirty="0"/>
              <a:t> för att introducera nya deltagare och upprepa för gamla.</a:t>
            </a:r>
            <a:endParaRPr lang="sv-SE" dirty="0"/>
          </a:p>
          <a:p>
            <a:endParaRPr lang="sv-SE" dirty="0"/>
          </a:p>
          <a:p>
            <a:r>
              <a:rPr lang="sv-SE" dirty="0"/>
              <a:t>Under hösten 2015 ansökte Karolinska universitetssjukhuset, Södersjukhuset, Danderyds sjukhus, Södertälje sjukhus, S:t Eriks ögonsjukhus och Stockholms läns sjukvårdsområde om stöd för att genomföra </a:t>
            </a:r>
            <a:r>
              <a:rPr lang="sv-SE" dirty="0" err="1"/>
              <a:t>eHälsalyftet</a:t>
            </a:r>
            <a:r>
              <a:rPr lang="sv-SE" dirty="0"/>
              <a:t> under 2016-2018. I december 2015 året beviljade Europeiska Socialfonden ansökan och i januari 2016 startade </a:t>
            </a:r>
            <a:r>
              <a:rPr lang="sv-SE" dirty="0" err="1"/>
              <a:t>eHälsalyftets</a:t>
            </a:r>
            <a:r>
              <a:rPr lang="sv-SE" dirty="0"/>
              <a:t> första styrgruppsmöten och projektgruppsmöten.</a:t>
            </a:r>
          </a:p>
          <a:p>
            <a:endParaRPr lang="sv-SE" dirty="0"/>
          </a:p>
          <a:p>
            <a:endParaRPr lang="sv-SE" dirty="0"/>
          </a:p>
          <a:p>
            <a:r>
              <a:rPr lang="sv-SE" dirty="0"/>
              <a:t>Varje organisation går själva in med en medfinansiering i form av att medarbetare deltar i dialogseminarium (kompetensutvecklingsinsatsen). </a:t>
            </a:r>
          </a:p>
          <a:p>
            <a:endParaRPr lang="sv-SE" dirty="0"/>
          </a:p>
          <a:p>
            <a:r>
              <a:rPr lang="sv-SE" dirty="0"/>
              <a:t>Finansieringen av </a:t>
            </a:r>
            <a:r>
              <a:rPr lang="sv-SE" dirty="0" err="1"/>
              <a:t>eHälsalyftet</a:t>
            </a:r>
            <a:r>
              <a:rPr lang="sv-SE" dirty="0"/>
              <a:t> utgörs till 47 % av stöd från svenska ESF-rådet och 53 % av medfinansieringen från de deltagande organisationerna. För att erhålla stöd från ESF får medfinansieringsgraden inte understiga 53 % av den sammanlagda budgeten. Medfinansiering sker genom att de deltagande organisationernas medarbetare deltar i dialogseminarium under betald arbetstid. </a:t>
            </a:r>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a:t>
            </a:fld>
            <a:endParaRPr lang="sv-SE"/>
          </a:p>
        </p:txBody>
      </p:sp>
    </p:spTree>
    <p:extLst>
      <p:ext uri="{BB962C8B-B14F-4D97-AF65-F5344CB8AC3E}">
        <p14:creationId xmlns:p14="http://schemas.microsoft.com/office/powerpoint/2010/main" val="1249613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tshållare för bildobjekt 1"/>
          <p:cNvSpPr>
            <a:spLocks noGrp="1" noRot="1" noChangeAspect="1" noTextEdit="1"/>
          </p:cNvSpPr>
          <p:nvPr>
            <p:ph type="sldImg"/>
          </p:nvPr>
        </p:nvSpPr>
        <p:spPr>
          <a:ln/>
        </p:spPr>
      </p:sp>
      <p:sp>
        <p:nvSpPr>
          <p:cNvPr id="8806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14" tIns="43608" rIns="87214" bIns="43608"/>
          <a:lstStyle/>
          <a:p>
            <a:pPr>
              <a:lnSpc>
                <a:spcPct val="80000"/>
              </a:lnSpc>
            </a:pPr>
            <a:r>
              <a:rPr lang="sv-SE" altLang="sv-SE" sz="1000" dirty="0">
                <a:latin typeface="Arial" panose="020B0604020202020204" pitchFamily="34" charset="0"/>
              </a:rPr>
              <a:t>Vad var viktigast idag…. Vi får genom denna fråga direkt </a:t>
            </a:r>
            <a:r>
              <a:rPr lang="sv-SE" altLang="sv-SE" sz="1000" dirty="0" err="1">
                <a:latin typeface="Arial" panose="020B0604020202020204" pitchFamily="34" charset="0"/>
              </a:rPr>
              <a:t>feed</a:t>
            </a:r>
            <a:r>
              <a:rPr lang="sv-SE" altLang="sv-SE" sz="1000" dirty="0">
                <a:latin typeface="Arial" panose="020B0604020202020204" pitchFamily="34" charset="0"/>
              </a:rPr>
              <a:t>-back på vad som patienten tagit med sig efter samtalet.</a:t>
            </a:r>
          </a:p>
          <a:p>
            <a:pPr>
              <a:lnSpc>
                <a:spcPct val="80000"/>
              </a:lnSpc>
            </a:pPr>
            <a:endParaRPr lang="sv-SE" altLang="sv-SE" sz="1000" dirty="0">
              <a:latin typeface="Arial" panose="020B0604020202020204" pitchFamily="34" charset="0"/>
            </a:endParaRPr>
          </a:p>
          <a:p>
            <a:pPr>
              <a:lnSpc>
                <a:spcPct val="80000"/>
              </a:lnSpc>
            </a:pPr>
            <a:r>
              <a:rPr lang="sv-SE" altLang="sv-SE" sz="1000" dirty="0">
                <a:latin typeface="Arial" panose="020B0604020202020204" pitchFamily="34" charset="0"/>
              </a:rPr>
              <a:t>Första och sista – Du kan alltid använda dessa – vid rond, vid inskrivning, utskrivning, mottagningsbesök – vid långa eller korta möten.</a:t>
            </a:r>
          </a:p>
          <a:p>
            <a:pPr>
              <a:lnSpc>
                <a:spcPct val="80000"/>
              </a:lnSpc>
            </a:pPr>
            <a:endParaRPr lang="sv-SE" altLang="sv-SE" sz="1000" dirty="0">
              <a:latin typeface="Arial" panose="020B0604020202020204" pitchFamily="34" charset="0"/>
            </a:endParaRPr>
          </a:p>
          <a:p>
            <a:pPr>
              <a:lnSpc>
                <a:spcPct val="80000"/>
              </a:lnSpc>
            </a:pPr>
            <a:r>
              <a:rPr lang="sv-SE" altLang="sv-SE" sz="1000" dirty="0">
                <a:latin typeface="Arial" panose="020B0604020202020204" pitchFamily="34" charset="0"/>
              </a:rPr>
              <a:t>En patient som söker Akutmottagningen med bröstsmärtor får frågan av SSK – ”Vill du berätta varför du sökte till sjukhuset?” Istället för att beskriva sina symtom berättar patienten istället om de problem som hon har i sin vardag och vilken förtvivlan hon känner för att hon inte klarar av dem. Det visade sig senare att det var just detta som var det viktiga och orsaken till hennes symtom. Hjärtat var inte problemet. Att starta ett samtal på detta sätt kan ge mycket värdefull information. Be </a:t>
            </a:r>
            <a:r>
              <a:rPr lang="sv-SE" altLang="sv-SE" sz="1000" dirty="0" err="1">
                <a:latin typeface="Arial" panose="020B0604020202020204" pitchFamily="34" charset="0"/>
              </a:rPr>
              <a:t>pat</a:t>
            </a:r>
            <a:r>
              <a:rPr lang="sv-SE" altLang="sv-SE" sz="1000" dirty="0">
                <a:latin typeface="Arial" panose="020B0604020202020204" pitchFamily="34" charset="0"/>
              </a:rPr>
              <a:t> berätta varför han/hon sökt eller fråga dem vid ronden eller mottagningsbesöket ”Hur mår du idag?”</a:t>
            </a:r>
          </a:p>
          <a:p>
            <a:pPr>
              <a:lnSpc>
                <a:spcPct val="80000"/>
              </a:lnSpc>
            </a:pPr>
            <a:endParaRPr lang="sv-SE" altLang="sv-SE" sz="1000" dirty="0">
              <a:latin typeface="Arial" panose="020B0604020202020204" pitchFamily="34" charset="0"/>
            </a:endParaRPr>
          </a:p>
          <a:p>
            <a:pPr>
              <a:lnSpc>
                <a:spcPct val="80000"/>
              </a:lnSpc>
            </a:pPr>
            <a:r>
              <a:rPr lang="sv-SE" altLang="sv-SE" sz="1000" dirty="0">
                <a:latin typeface="Arial" panose="020B0604020202020204" pitchFamily="34" charset="0"/>
              </a:rPr>
              <a:t>Vid information om provsvar, behandling eller liknande är det värdefullt att be patienten sammanfatta det ni pratat om. Sjukvårdspersonalen kan ställa frågan ”Vad var viktigast för dig under vårt samtal idag?” På detta sätt får vi enkelt en tydlig feedback av samtalet. Behövs ett uppföljande samtal? Har något nytt lyfts som behöver undersökas ytterligare?</a:t>
            </a:r>
          </a:p>
          <a:p>
            <a:pPr>
              <a:lnSpc>
                <a:spcPct val="80000"/>
              </a:lnSpc>
            </a:pPr>
            <a:r>
              <a:rPr lang="sv-SE" altLang="sv-SE" sz="1000" dirty="0">
                <a:latin typeface="Arial" panose="020B0604020202020204" pitchFamily="34" charset="0"/>
              </a:rPr>
              <a:t> </a:t>
            </a:r>
          </a:p>
          <a:p>
            <a:pPr>
              <a:lnSpc>
                <a:spcPct val="80000"/>
              </a:lnSpc>
            </a:pPr>
            <a:r>
              <a:rPr lang="sv-SE" altLang="sv-SE" sz="1000" dirty="0">
                <a:latin typeface="Arial" panose="020B0604020202020204" pitchFamily="34" charset="0"/>
              </a:rPr>
              <a:t>Vid mottagningsbesök, utskrivningssamtal eller liknande har sjukvårdspersonalen oftast några punkter som ska tas upp med patienten. Men patienten har oftast också några punkter som han/hon vill lyfta. Berätta för patienten vad som står på din agenda men fråga också vad som står på dennes agenda. Börja sedan med patientens punkter. Genom att patienten har fått svar på det som har varit angeläget för honom/henne så är det sedan lättare att ta till sig informationen från sjukvårdspersonalen.</a:t>
            </a:r>
          </a:p>
          <a:p>
            <a:pPr>
              <a:lnSpc>
                <a:spcPct val="80000"/>
              </a:lnSpc>
            </a:pPr>
            <a:endParaRPr lang="sv-SE" altLang="sv-SE" sz="1000" dirty="0">
              <a:latin typeface="Arial" panose="020B0604020202020204" pitchFamily="34" charset="0"/>
            </a:endParaRPr>
          </a:p>
        </p:txBody>
      </p:sp>
      <p:sp>
        <p:nvSpPr>
          <p:cNvPr id="88068" name="Platshållare för bildnummer 3"/>
          <p:cNvSpPr txBox="1">
            <a:spLocks noGrp="1"/>
          </p:cNvSpPr>
          <p:nvPr/>
        </p:nvSpPr>
        <p:spPr bwMode="auto">
          <a:xfrm>
            <a:off x="3776663" y="9377363"/>
            <a:ext cx="28908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14" tIns="43608" rIns="87214" bIns="43608"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60B6135-208B-4EA5-A8F8-9ABB900E1E93}" type="slidenum">
              <a:rPr lang="sv-SE" altLang="sv-SE" sz="1100"/>
              <a:pPr algn="r" eaLnBrk="1" hangingPunct="1"/>
              <a:t>23</a:t>
            </a:fld>
            <a:endParaRPr lang="sv-SE" altLang="sv-SE" sz="1100"/>
          </a:p>
        </p:txBody>
      </p:sp>
    </p:spTree>
    <p:extLst>
      <p:ext uri="{BB962C8B-B14F-4D97-AF65-F5344CB8AC3E}">
        <p14:creationId xmlns:p14="http://schemas.microsoft.com/office/powerpoint/2010/main" val="310333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tshållare för bildobjekt 1"/>
          <p:cNvSpPr>
            <a:spLocks noGrp="1" noRot="1" noChangeAspect="1" noTextEdit="1"/>
          </p:cNvSpPr>
          <p:nvPr>
            <p:ph type="sldImg"/>
          </p:nvPr>
        </p:nvSpPr>
        <p:spPr>
          <a:ln/>
        </p:spPr>
      </p:sp>
      <p:sp>
        <p:nvSpPr>
          <p:cNvPr id="8806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14" tIns="43608" rIns="87214" bIns="43608"/>
          <a:lstStyle/>
          <a:p>
            <a:pPr>
              <a:lnSpc>
                <a:spcPct val="80000"/>
              </a:lnSpc>
            </a:pPr>
            <a:r>
              <a:rPr lang="sv-SE" altLang="sv-SE" sz="1000" dirty="0">
                <a:latin typeface="Arial" panose="020B0604020202020204" pitchFamily="34" charset="0"/>
              </a:rPr>
              <a:t>Vad var viktigast idag…. Vi får genom denna fråga direkt </a:t>
            </a:r>
            <a:r>
              <a:rPr lang="sv-SE" altLang="sv-SE" sz="1000" dirty="0" err="1">
                <a:latin typeface="Arial" panose="020B0604020202020204" pitchFamily="34" charset="0"/>
              </a:rPr>
              <a:t>feed</a:t>
            </a:r>
            <a:r>
              <a:rPr lang="sv-SE" altLang="sv-SE" sz="1000" dirty="0">
                <a:latin typeface="Arial" panose="020B0604020202020204" pitchFamily="34" charset="0"/>
              </a:rPr>
              <a:t>-back på vad som patienten tagit med sig efter samtalet.</a:t>
            </a:r>
          </a:p>
          <a:p>
            <a:pPr>
              <a:lnSpc>
                <a:spcPct val="80000"/>
              </a:lnSpc>
            </a:pPr>
            <a:endParaRPr lang="sv-SE" altLang="sv-SE" sz="1000" dirty="0">
              <a:latin typeface="Arial" panose="020B0604020202020204" pitchFamily="34" charset="0"/>
            </a:endParaRPr>
          </a:p>
          <a:p>
            <a:pPr>
              <a:lnSpc>
                <a:spcPct val="80000"/>
              </a:lnSpc>
            </a:pPr>
            <a:r>
              <a:rPr lang="sv-SE" altLang="sv-SE" sz="1000" dirty="0">
                <a:latin typeface="Arial" panose="020B0604020202020204" pitchFamily="34" charset="0"/>
              </a:rPr>
              <a:t>Första och sista – Du kan alltid använda dessa – vid rond, vid inskrivning, utskrivning, mottagningsbesök – vid långa eller korta möten.</a:t>
            </a:r>
          </a:p>
          <a:p>
            <a:pPr>
              <a:lnSpc>
                <a:spcPct val="80000"/>
              </a:lnSpc>
            </a:pPr>
            <a:endParaRPr lang="sv-SE" altLang="sv-SE" sz="1000" dirty="0">
              <a:latin typeface="Arial" panose="020B0604020202020204" pitchFamily="34" charset="0"/>
            </a:endParaRPr>
          </a:p>
          <a:p>
            <a:pPr>
              <a:lnSpc>
                <a:spcPct val="80000"/>
              </a:lnSpc>
            </a:pPr>
            <a:r>
              <a:rPr lang="sv-SE" altLang="sv-SE" sz="1000" dirty="0">
                <a:latin typeface="Arial" panose="020B0604020202020204" pitchFamily="34" charset="0"/>
              </a:rPr>
              <a:t>En patient som söker Akutmottagningen med bröstsmärtor får frågan av SSK – ”Vill du berätta varför du sökte till sjukhuset?” Istället för att beskriva sina symtom berättar patienten istället om de problem som hon har i sin vardag och vilken förtvivlan hon känner för att hon inte klarar av dem. Det visade sig senare att det var just detta som var det viktiga och orsaken till hennes symtom. Hjärtat var inte problemet. Att starta ett samtal på detta sätt kan ge mycket värdefull information. Be </a:t>
            </a:r>
            <a:r>
              <a:rPr lang="sv-SE" altLang="sv-SE" sz="1000" dirty="0" err="1">
                <a:latin typeface="Arial" panose="020B0604020202020204" pitchFamily="34" charset="0"/>
              </a:rPr>
              <a:t>pat</a:t>
            </a:r>
            <a:r>
              <a:rPr lang="sv-SE" altLang="sv-SE" sz="1000" dirty="0">
                <a:latin typeface="Arial" panose="020B0604020202020204" pitchFamily="34" charset="0"/>
              </a:rPr>
              <a:t> berätta varför han/hon sökt eller fråga dem vid ronden eller mottagningsbesöket ”Hur mår du idag?”</a:t>
            </a:r>
          </a:p>
          <a:p>
            <a:pPr>
              <a:lnSpc>
                <a:spcPct val="80000"/>
              </a:lnSpc>
            </a:pPr>
            <a:endParaRPr lang="sv-SE" altLang="sv-SE" sz="1000" dirty="0">
              <a:latin typeface="Arial" panose="020B0604020202020204" pitchFamily="34" charset="0"/>
            </a:endParaRPr>
          </a:p>
          <a:p>
            <a:pPr>
              <a:lnSpc>
                <a:spcPct val="80000"/>
              </a:lnSpc>
            </a:pPr>
            <a:r>
              <a:rPr lang="sv-SE" altLang="sv-SE" sz="1000" dirty="0">
                <a:latin typeface="Arial" panose="020B0604020202020204" pitchFamily="34" charset="0"/>
              </a:rPr>
              <a:t>Vid information om provsvar, behandling eller liknande är det värdefullt att be patienten sammanfatta det ni pratat om. Sjukvårdspersonalen kan ställa frågan ”Vad var viktigast för dig under vårt samtal idag?” På detta sätt får vi enkelt en tydlig feedback av samtalet. Behövs ett uppföljande samtal? Har något nytt lyfts som behöver undersökas ytterligare?</a:t>
            </a:r>
          </a:p>
          <a:p>
            <a:pPr>
              <a:lnSpc>
                <a:spcPct val="80000"/>
              </a:lnSpc>
            </a:pPr>
            <a:r>
              <a:rPr lang="sv-SE" altLang="sv-SE" sz="1000" dirty="0">
                <a:latin typeface="Arial" panose="020B0604020202020204" pitchFamily="34" charset="0"/>
              </a:rPr>
              <a:t> </a:t>
            </a:r>
          </a:p>
          <a:p>
            <a:pPr>
              <a:lnSpc>
                <a:spcPct val="80000"/>
              </a:lnSpc>
            </a:pPr>
            <a:r>
              <a:rPr lang="sv-SE" altLang="sv-SE" sz="1000" dirty="0">
                <a:latin typeface="Arial" panose="020B0604020202020204" pitchFamily="34" charset="0"/>
              </a:rPr>
              <a:t>Vid mottagningsbesök, utskrivningssamtal eller liknande har sjukvårdspersonalen oftast några punkter som ska tas upp med patienten. Men patienten har oftast också några punkter som han/hon vill lyfta. Berätta för patienten vad som står på din agenda men fråga också vad som står på dennes agenda. Börja sedan med patientens punkter. Genom att patienten har fått svar på det som har varit angeläget för honom/henne så är det sedan lättare att ta till sig informationen från sjukvårdspersonalen.</a:t>
            </a:r>
          </a:p>
          <a:p>
            <a:pPr>
              <a:lnSpc>
                <a:spcPct val="80000"/>
              </a:lnSpc>
            </a:pPr>
            <a:endParaRPr lang="sv-SE" altLang="sv-SE" sz="1000" dirty="0">
              <a:latin typeface="Arial" panose="020B0604020202020204" pitchFamily="34" charset="0"/>
            </a:endParaRPr>
          </a:p>
        </p:txBody>
      </p:sp>
      <p:sp>
        <p:nvSpPr>
          <p:cNvPr id="88068" name="Platshållare för bildnummer 3"/>
          <p:cNvSpPr txBox="1">
            <a:spLocks noGrp="1"/>
          </p:cNvSpPr>
          <p:nvPr/>
        </p:nvSpPr>
        <p:spPr bwMode="auto">
          <a:xfrm>
            <a:off x="3776663" y="9377363"/>
            <a:ext cx="28908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14" tIns="43608" rIns="87214" bIns="43608"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60B6135-208B-4EA5-A8F8-9ABB900E1E93}" type="slidenum">
              <a:rPr lang="sv-SE" altLang="sv-SE" sz="1100"/>
              <a:pPr algn="r" eaLnBrk="1" hangingPunct="1"/>
              <a:t>24</a:t>
            </a:fld>
            <a:endParaRPr lang="sv-SE" altLang="sv-SE" sz="1100"/>
          </a:p>
        </p:txBody>
      </p:sp>
    </p:spTree>
    <p:extLst>
      <p:ext uri="{BB962C8B-B14F-4D97-AF65-F5344CB8AC3E}">
        <p14:creationId xmlns:p14="http://schemas.microsoft.com/office/powerpoint/2010/main" val="657012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t>Syfte: </a:t>
            </a:r>
          </a:p>
          <a:p>
            <a:r>
              <a:rPr lang="sv-SE" sz="1100" dirty="0"/>
              <a:t>Visa på olika patienttyper</a:t>
            </a:r>
            <a:r>
              <a:rPr lang="sv-SE" sz="1100" baseline="0" dirty="0"/>
              <a:t> som vi kan möta i vården och </a:t>
            </a:r>
            <a:r>
              <a:rPr lang="sv-SE" sz="1100" dirty="0"/>
              <a:t>hur</a:t>
            </a:r>
            <a:r>
              <a:rPr lang="sv-SE" sz="1100" baseline="0" dirty="0"/>
              <a:t> vi bemöter dessa patienter utifrån typer och behov.  </a:t>
            </a:r>
          </a:p>
          <a:p>
            <a:endParaRPr lang="sv-SE" sz="1100" baseline="0" dirty="0"/>
          </a:p>
          <a:p>
            <a:r>
              <a:rPr lang="sv-SE" sz="1100" b="1" baseline="0" dirty="0"/>
              <a:t>Genomförande: </a:t>
            </a:r>
          </a:p>
          <a:p>
            <a:r>
              <a:rPr lang="sv-SE" sz="1100" baseline="0" dirty="0"/>
              <a:t>1. Klicka på respektive typ så kommer en intervju med den patienttypen. Spela upp alla bilder. </a:t>
            </a:r>
          </a:p>
          <a:p>
            <a:r>
              <a:rPr lang="sv-SE" sz="1100" baseline="0" dirty="0"/>
              <a:t>2. Klicka vidare för att få fram 2 dialogrutor</a:t>
            </a:r>
          </a:p>
          <a:p>
            <a:endParaRPr lang="sv-SE" sz="1100" b="1" i="0" u="none" strike="noStrike" kern="1200" baseline="0" dirty="0">
              <a:solidFill>
                <a:schemeClr val="tx1"/>
              </a:solidFill>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E237F8-7095-47D1-AD93-B41ED59F381C}"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7094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Genomförande: </a:t>
            </a:r>
          </a:p>
          <a:p>
            <a:r>
              <a:rPr lang="sv-SE" dirty="0"/>
              <a:t>Spela upp och klicka</a:t>
            </a:r>
            <a:r>
              <a:rPr lang="sv-SE" baseline="0" dirty="0"/>
              <a:t> sedan på tillbakapilen</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27</a:t>
            </a:fld>
            <a:endParaRPr lang="sv-SE"/>
          </a:p>
        </p:txBody>
      </p:sp>
    </p:spTree>
    <p:extLst>
      <p:ext uri="{BB962C8B-B14F-4D97-AF65-F5344CB8AC3E}">
        <p14:creationId xmlns:p14="http://schemas.microsoft.com/office/powerpoint/2010/main" val="2150033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a:t>Genomförande: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Spela upp och klicka</a:t>
            </a:r>
            <a:r>
              <a:rPr lang="sv-SE" baseline="0" dirty="0"/>
              <a:t> sedan på tillbakapilen</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28</a:t>
            </a:fld>
            <a:endParaRPr lang="sv-SE"/>
          </a:p>
        </p:txBody>
      </p:sp>
    </p:spTree>
    <p:extLst>
      <p:ext uri="{BB962C8B-B14F-4D97-AF65-F5344CB8AC3E}">
        <p14:creationId xmlns:p14="http://schemas.microsoft.com/office/powerpoint/2010/main" val="1865395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a:t>Genomförande: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Spela upp och klicka</a:t>
            </a:r>
            <a:r>
              <a:rPr lang="sv-SE" baseline="0" dirty="0"/>
              <a:t> sedan på tillbakapilen</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29</a:t>
            </a:fld>
            <a:endParaRPr lang="sv-SE"/>
          </a:p>
        </p:txBody>
      </p:sp>
    </p:spTree>
    <p:extLst>
      <p:ext uri="{BB962C8B-B14F-4D97-AF65-F5344CB8AC3E}">
        <p14:creationId xmlns:p14="http://schemas.microsoft.com/office/powerpoint/2010/main" val="2308661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a:t>Genomförande: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Spela upp och klicka</a:t>
            </a:r>
            <a:r>
              <a:rPr lang="sv-SE" baseline="0" dirty="0"/>
              <a:t> sedan på tillbakapilen</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30</a:t>
            </a:fld>
            <a:endParaRPr lang="sv-SE"/>
          </a:p>
        </p:txBody>
      </p:sp>
    </p:spTree>
    <p:extLst>
      <p:ext uri="{BB962C8B-B14F-4D97-AF65-F5344CB8AC3E}">
        <p14:creationId xmlns:p14="http://schemas.microsoft.com/office/powerpoint/2010/main" val="2570209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100" b="1" baseline="0" dirty="0"/>
              <a:t>Syfte: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100" dirty="0"/>
              <a:t>Visa på olika patienttyper</a:t>
            </a:r>
            <a:r>
              <a:rPr lang="sv-SE" sz="1100" baseline="0" dirty="0"/>
              <a:t> som vi kan möta i vården och </a:t>
            </a:r>
            <a:r>
              <a:rPr lang="sv-SE" sz="1100" dirty="0"/>
              <a:t>hur</a:t>
            </a:r>
            <a:r>
              <a:rPr lang="sv-SE" sz="1100" baseline="0" dirty="0"/>
              <a:t> vi bemöter dessa patienter utifrån typer och behov.  </a:t>
            </a:r>
          </a:p>
          <a:p>
            <a:endParaRPr lang="sv-SE" sz="1100" baseline="0" dirty="0"/>
          </a:p>
          <a:p>
            <a:r>
              <a:rPr lang="sv-SE" sz="1100" b="1" baseline="0" dirty="0"/>
              <a:t>Genomförande/Dialog: </a:t>
            </a:r>
          </a:p>
          <a:p>
            <a:r>
              <a:rPr lang="sv-SE" sz="1100" dirty="0"/>
              <a:t>Hur skulle du som patient vilja ha vården utformad?</a:t>
            </a:r>
            <a:endParaRPr kumimoji="0" lang="sv-SE" sz="1200" b="0" i="0" u="none" strike="noStrike" cap="none" normalizeH="0" baseline="0" dirty="0">
              <a:ln>
                <a:noFill/>
              </a:ln>
              <a:solidFill>
                <a:schemeClr val="tx1"/>
              </a:solidFill>
              <a:effectLst/>
              <a:latin typeface="Verdana" pitchFamily="34" charset="0"/>
              <a:ea typeface="Geneva" pitchFamily="1" charset="-128"/>
            </a:endParaRPr>
          </a:p>
          <a:p>
            <a:r>
              <a:rPr lang="sv-SE" sz="1100" dirty="0"/>
              <a:t>Hur kan vi utforma vården hos oss för att möta de olika typernas behov?</a:t>
            </a:r>
            <a:endParaRPr kumimoji="0" lang="sv-SE" sz="1200" b="0" i="0" u="none" strike="noStrike" cap="none" normalizeH="0" baseline="0" dirty="0">
              <a:ln>
                <a:noFill/>
              </a:ln>
              <a:solidFill>
                <a:schemeClr val="tx1"/>
              </a:solidFill>
              <a:effectLst/>
              <a:latin typeface="Verdana" pitchFamily="34" charset="0"/>
              <a:ea typeface="Geneva" pitchFamily="1" charset="-128"/>
            </a:endParaRPr>
          </a:p>
          <a:p>
            <a:endParaRPr lang="sv-SE" sz="1100" b="0" i="0" u="none" strike="noStrike" kern="1200" baseline="0" dirty="0">
              <a:solidFill>
                <a:schemeClr val="tx1"/>
              </a:solidFill>
              <a:latin typeface="Arial" pitchFamily="34" charset="0"/>
              <a:ea typeface="Geneva" pitchFamily="1" charset="-128"/>
              <a:cs typeface="Geneva" charset="0"/>
            </a:endParaRPr>
          </a:p>
          <a:p>
            <a:r>
              <a:rPr lang="sv-SE" sz="1100" b="0" i="0" u="none" strike="noStrike" kern="1200" baseline="0" dirty="0">
                <a:solidFill>
                  <a:schemeClr val="tx1"/>
                </a:solidFill>
                <a:latin typeface="Arial" pitchFamily="34" charset="0"/>
                <a:ea typeface="Geneva" pitchFamily="1" charset="-128"/>
                <a:cs typeface="Geneva" charset="0"/>
              </a:rPr>
              <a:t>Ge exempel på andra typer om diskussion uteblir.</a:t>
            </a:r>
          </a:p>
          <a:p>
            <a:endParaRPr lang="sv-SE" sz="1100" b="0" i="0" u="none" strike="noStrike" kern="1200" baseline="0" dirty="0">
              <a:solidFill>
                <a:schemeClr val="tx1"/>
              </a:solidFill>
              <a:latin typeface="Arial" pitchFamily="34" charset="0"/>
              <a:ea typeface="Geneva" pitchFamily="1" charset="-128"/>
              <a:cs typeface="Geneva" charset="0"/>
            </a:endParaRPr>
          </a:p>
          <a:p>
            <a:r>
              <a:rPr lang="sv-SE" sz="1100" b="1" i="0" u="none" strike="noStrike" kern="1200" baseline="0" dirty="0">
                <a:solidFill>
                  <a:schemeClr val="tx1"/>
                </a:solidFill>
                <a:latin typeface="Arial" pitchFamily="34" charset="0"/>
                <a:ea typeface="Geneva" pitchFamily="1" charset="-128"/>
                <a:cs typeface="Geneva" charset="0"/>
              </a:rPr>
              <a:t>Hjälptext:</a:t>
            </a:r>
          </a:p>
          <a:p>
            <a:r>
              <a:rPr lang="sv-SE" sz="1100" b="0" i="0" u="none" strike="noStrike" kern="1200" baseline="0" dirty="0">
                <a:solidFill>
                  <a:schemeClr val="tx1"/>
                </a:solidFill>
                <a:latin typeface="Arial" pitchFamily="34" charset="0"/>
                <a:ea typeface="Geneva" pitchFamily="1" charset="-128"/>
                <a:cs typeface="Geneva" charset="0"/>
              </a:rPr>
              <a:t>Kortfattad beskrivning av persontyperna:</a:t>
            </a:r>
          </a:p>
          <a:p>
            <a:r>
              <a:rPr lang="sv-SE" sz="1100" b="1" dirty="0"/>
              <a:t>Självständiga och engagerade: </a:t>
            </a:r>
            <a:r>
              <a:rPr lang="sv-SE" sz="1100" dirty="0"/>
              <a:t>jag vill</a:t>
            </a:r>
            <a:r>
              <a:rPr lang="sv-SE" sz="1100" baseline="0" dirty="0"/>
              <a:t> vara med och bestämma. Absolut. Jag vill veta vad det finns för alternativ så att jag kan vara med och tycka och tänka!</a:t>
            </a:r>
          </a:p>
          <a:p>
            <a:r>
              <a:rPr lang="sv-SE" sz="1100" b="1" baseline="0" dirty="0"/>
              <a:t>Oroliga och engagerade: </a:t>
            </a:r>
            <a:r>
              <a:rPr lang="sv-SE" sz="1100" baseline="0" dirty="0"/>
              <a:t>jag kan gå och oroa mig för saker om det är så att jag känner symtom och tänker på vad det är. Så jag tycker att det är skönt att komma hit och få reda på vad som är galet.</a:t>
            </a:r>
          </a:p>
          <a:p>
            <a:r>
              <a:rPr lang="sv-SE" sz="1100" b="1" baseline="0" dirty="0"/>
              <a:t>Traditionella och obrydda: </a:t>
            </a:r>
            <a:r>
              <a:rPr lang="sv-SE" sz="1100" baseline="0" dirty="0"/>
              <a:t>säger en läkare till mig att ”du behöver göra så här” så tror jag på det. Det är ju trots allt läkarens jobb att göra den bedömningen. Jag kan inte tycka så mycket om det, för vad kan jag?</a:t>
            </a:r>
          </a:p>
          <a:p>
            <a:r>
              <a:rPr lang="sv-SE" sz="1100" b="1" baseline="0" dirty="0"/>
              <a:t>Sårbara och oroliga: </a:t>
            </a:r>
            <a:r>
              <a:rPr lang="sv-SE" sz="1100" baseline="0" dirty="0"/>
              <a:t>när jag blir sjuk så väntar jag alltid så länge som möjligt för att det sak gå över. Jag är väldigt rädd för sjukhus överhuvudtaget, väldigt rädd för att råka ut för något otrevligt.</a:t>
            </a:r>
            <a:endParaRPr lang="sv-SE" sz="1100" dirty="0"/>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E237F8-7095-47D1-AD93-B41ED59F381C}"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60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p>
          <a:p>
            <a:r>
              <a:rPr lang="sv-SE" baseline="0" dirty="0"/>
              <a:t>Visa att alla segment finns representerade i alla åldrar.</a:t>
            </a:r>
          </a:p>
          <a:p>
            <a:endParaRPr lang="sv-SE" baseline="0" dirty="0"/>
          </a:p>
          <a:p>
            <a:r>
              <a:rPr lang="sv-SE" b="1" baseline="0" dirty="0"/>
              <a:t>Dialog:</a:t>
            </a:r>
          </a:p>
          <a:p>
            <a:r>
              <a:rPr lang="sv-SE" b="0" baseline="0" dirty="0"/>
              <a:t>Vilka tjänster kan möta de olika behoven hos de olika patienttyperna?</a:t>
            </a:r>
          </a:p>
          <a:p>
            <a:endParaRPr lang="sv-SE" baseline="0" dirty="0"/>
          </a:p>
          <a:p>
            <a:r>
              <a:rPr lang="sv-SE" b="1" baseline="0" dirty="0"/>
              <a:t>Genomförande: </a:t>
            </a:r>
          </a:p>
          <a:p>
            <a:r>
              <a:rPr lang="sv-SE" baseline="0" dirty="0"/>
              <a:t>Visa och reflektera</a:t>
            </a:r>
          </a:p>
          <a:p>
            <a:endParaRPr lang="sv-SE"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32</a:t>
            </a:fld>
            <a:endParaRPr lang="sv-SE"/>
          </a:p>
        </p:txBody>
      </p:sp>
    </p:spTree>
    <p:extLst>
      <p:ext uri="{BB962C8B-B14F-4D97-AF65-F5344CB8AC3E}">
        <p14:creationId xmlns:p14="http://schemas.microsoft.com/office/powerpoint/2010/main" val="3584517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r>
              <a:rPr lang="sv-SE" b="1" baseline="0" dirty="0"/>
              <a:t> </a:t>
            </a:r>
          </a:p>
          <a:p>
            <a:r>
              <a:rPr lang="sv-SE" baseline="0" dirty="0"/>
              <a:t>Visar exempel på hur olika tjänster kan användas genom vården  </a:t>
            </a:r>
          </a:p>
          <a:p>
            <a:endParaRPr lang="sv-S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a:t>Genomförande: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a:t>Läs upp eller låt deltagarna själva läsa på bilden</a:t>
            </a:r>
          </a:p>
          <a:p>
            <a:endParaRPr lang="sv-SE" baseline="0" dirty="0"/>
          </a:p>
          <a:p>
            <a:r>
              <a:rPr lang="sv-SE" b="1" baseline="0" dirty="0"/>
              <a:t>Dialog: </a:t>
            </a:r>
          </a:p>
          <a:p>
            <a:r>
              <a:rPr lang="sv-SE" baseline="0" dirty="0"/>
              <a:t>Hur ser det ut hos oss?</a:t>
            </a:r>
          </a:p>
          <a:p>
            <a:r>
              <a:rPr lang="sv-SE" baseline="0" dirty="0"/>
              <a:t>Hur kan vi möta olika behov?</a:t>
            </a:r>
          </a:p>
          <a:p>
            <a:endParaRPr lang="sv-SE" baseline="0" dirty="0"/>
          </a:p>
          <a:p>
            <a:r>
              <a:rPr lang="sv-SE" b="1" baseline="0" dirty="0"/>
              <a:t>Hjälptext:</a:t>
            </a:r>
          </a:p>
          <a:p>
            <a:r>
              <a:rPr lang="sv-SE" baseline="0" dirty="0"/>
              <a:t>Har ni möjlighet att erbjuda era patienter </a:t>
            </a:r>
            <a:r>
              <a:rPr lang="sv-SE" baseline="0" dirty="0" err="1"/>
              <a:t>webbtidbokning</a:t>
            </a:r>
            <a:r>
              <a:rPr lang="sv-SE" baseline="0" dirty="0"/>
              <a:t>, väntrumsvärd mm. Har vi de här olika vägarna för patienterna? För vilka personlighetstyper är vår verksamhet utformad?</a:t>
            </a:r>
          </a:p>
          <a:p>
            <a:r>
              <a:rPr lang="sv-SE" baseline="0" dirty="0"/>
              <a:t>Genomförande: Läs upp eller låt deltagarna själva läsa på bilden</a:t>
            </a:r>
          </a:p>
          <a:p>
            <a:endParaRPr lang="sv-SE" baseline="0" dirty="0"/>
          </a:p>
          <a:p>
            <a:endParaRPr lang="sv-SE" baseline="0" dirty="0"/>
          </a:p>
          <a:p>
            <a:r>
              <a:rPr lang="sv-SE" b="1" baseline="0" dirty="0"/>
              <a:t>Källa: </a:t>
            </a:r>
            <a:r>
              <a:rPr lang="sv-SE" baseline="0" dirty="0"/>
              <a:t>rapport som tidigare</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33</a:t>
            </a:fld>
            <a:endParaRPr lang="sv-SE"/>
          </a:p>
        </p:txBody>
      </p:sp>
    </p:spTree>
    <p:extLst>
      <p:ext uri="{BB962C8B-B14F-4D97-AF65-F5344CB8AC3E}">
        <p14:creationId xmlns:p14="http://schemas.microsoft.com/office/powerpoint/2010/main" val="250570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p>
          <a:p>
            <a:r>
              <a:rPr lang="sv-SE" b="0" dirty="0"/>
              <a:t>Fånga upp tankar efter</a:t>
            </a:r>
            <a:r>
              <a:rPr lang="sv-SE" b="0" baseline="0" dirty="0"/>
              <a:t> förra temat</a:t>
            </a:r>
            <a:endParaRPr lang="sv-SE" b="0" dirty="0"/>
          </a:p>
          <a:p>
            <a:endParaRPr lang="sv-SE" b="1" dirty="0"/>
          </a:p>
          <a:p>
            <a:r>
              <a:rPr lang="sv-SE" b="1" dirty="0"/>
              <a:t>Hjälptext:</a:t>
            </a:r>
          </a:p>
          <a:p>
            <a:r>
              <a:rPr lang="sv-SE" b="0" dirty="0"/>
              <a:t>Tema</a:t>
            </a:r>
            <a:r>
              <a:rPr lang="sv-SE" b="0" baseline="0" dirty="0"/>
              <a:t> 1 var aktuellt genom att vi påbörjade införandet av Journal via nätet.</a:t>
            </a:r>
          </a:p>
          <a:p>
            <a:endParaRPr lang="sv-SE" b="0" baseline="0" dirty="0"/>
          </a:p>
          <a:p>
            <a:r>
              <a:rPr lang="sv-SE" b="1" baseline="0" dirty="0"/>
              <a:t>Dialog:</a:t>
            </a:r>
            <a:endParaRPr lang="sv-SE" b="0" baseline="0" dirty="0"/>
          </a:p>
          <a:p>
            <a:r>
              <a:rPr lang="sv-SE" b="0" baseline="0" dirty="0"/>
              <a:t>Hur har det gått?</a:t>
            </a:r>
            <a:endParaRPr lang="sv-SE" b="1"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a:t>
            </a:fld>
            <a:endParaRPr lang="sv-SE"/>
          </a:p>
        </p:txBody>
      </p:sp>
    </p:spTree>
    <p:extLst>
      <p:ext uri="{BB962C8B-B14F-4D97-AF65-F5344CB8AC3E}">
        <p14:creationId xmlns:p14="http://schemas.microsoft.com/office/powerpoint/2010/main" val="439751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34</a:t>
            </a:fld>
            <a:endParaRPr lang="sv-SE"/>
          </a:p>
        </p:txBody>
      </p:sp>
    </p:spTree>
    <p:extLst>
      <p:ext uri="{BB962C8B-B14F-4D97-AF65-F5344CB8AC3E}">
        <p14:creationId xmlns:p14="http://schemas.microsoft.com/office/powerpoint/2010/main" val="587241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35</a:t>
            </a:fld>
            <a:endParaRPr lang="sv-SE"/>
          </a:p>
        </p:txBody>
      </p:sp>
    </p:spTree>
    <p:extLst>
      <p:ext uri="{BB962C8B-B14F-4D97-AF65-F5344CB8AC3E}">
        <p14:creationId xmlns:p14="http://schemas.microsoft.com/office/powerpoint/2010/main" val="834869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a:t>Syfte: </a:t>
            </a:r>
            <a:r>
              <a:rPr lang="sv-SE" sz="1200" dirty="0"/>
              <a:t>Introducera varför</a:t>
            </a:r>
            <a:r>
              <a:rPr lang="sv-SE" sz="1200" baseline="0" dirty="0"/>
              <a:t> digitalisering och </a:t>
            </a:r>
            <a:r>
              <a:rPr lang="sv-SE" sz="1200" baseline="0" dirty="0" err="1"/>
              <a:t>e</a:t>
            </a:r>
            <a:r>
              <a:rPr lang="sv-SE" sz="1200" dirty="0" err="1"/>
              <a:t>Hälsa</a:t>
            </a:r>
            <a:r>
              <a:rPr lang="sv-SE" sz="1200" dirty="0"/>
              <a:t> är viktigt och</a:t>
            </a:r>
            <a:r>
              <a:rPr lang="sv-SE" sz="1200" baseline="0" dirty="0"/>
              <a:t> visa på möjligheter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a:t>Hjälptext:</a:t>
            </a:r>
            <a:r>
              <a:rPr lang="sv-SE" sz="1200" b="1" baseline="0" dirty="0"/>
              <a:t> </a:t>
            </a:r>
            <a:r>
              <a:rPr lang="sv-SE" sz="1200" baseline="0" dirty="0"/>
              <a:t>Här kommer en i</a:t>
            </a:r>
            <a:r>
              <a:rPr lang="sv-SE" sz="1200" dirty="0"/>
              <a:t>ntroduktionsfilm</a:t>
            </a:r>
            <a:r>
              <a:rPr lang="sv-SE" sz="1200" baseline="0" dirty="0"/>
              <a:t> från </a:t>
            </a:r>
            <a:r>
              <a:rPr lang="sv-SE" sz="1200" dirty="0"/>
              <a:t>SKL, som arbetar med att</a:t>
            </a:r>
            <a:r>
              <a:rPr lang="sv-SE" sz="1200" baseline="0" dirty="0"/>
              <a:t> främja digitalisering och </a:t>
            </a:r>
            <a:r>
              <a:rPr lang="sv-SE" sz="1200" dirty="0"/>
              <a:t>utveckling av e-hälsa. </a:t>
            </a:r>
            <a:endParaRPr lang="sv-SE" sz="1200" b="1" dirty="0"/>
          </a:p>
          <a:p>
            <a:r>
              <a:rPr lang="sv-SE" b="1" dirty="0"/>
              <a:t>Genomförande: </a:t>
            </a:r>
            <a:r>
              <a:rPr lang="sv-SE" dirty="0"/>
              <a:t>Starta filmen genom att klicka på bilden i visningsläge.</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a:effectLst/>
              </a:rPr>
              <a:t>Filmen har transkriberats, dokument ligger på: http://ehalsalyftet.se/tema-2/moduler/</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Länk till</a:t>
            </a:r>
            <a:r>
              <a:rPr lang="sv-SE" baseline="0" dirty="0"/>
              <a:t> film: </a:t>
            </a:r>
            <a:r>
              <a:rPr lang="sv-SE" sz="1200" dirty="0"/>
              <a:t>https://www.youtube.com/watch?v=cRVTdBlfuDQ</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36</a:t>
            </a:fld>
            <a:endParaRPr lang="sv-SE"/>
          </a:p>
        </p:txBody>
      </p:sp>
    </p:spTree>
    <p:extLst>
      <p:ext uri="{BB962C8B-B14F-4D97-AF65-F5344CB8AC3E}">
        <p14:creationId xmlns:p14="http://schemas.microsoft.com/office/powerpoint/2010/main" val="3970250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a:effectLst/>
              </a:rPr>
              <a:t>Syfte: </a:t>
            </a:r>
            <a:r>
              <a:rPr lang="sv-SE" b="0" baseline="0" dirty="0">
                <a:effectLst/>
              </a:rPr>
              <a:t>Att introducera programmet FVM SLL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1" baseline="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a:effectLst/>
              </a:rPr>
              <a:t>Hjälptext till UL: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1" baseline="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a:effectLst/>
              </a:rPr>
              <a:t>- Landstingsfullmäktige</a:t>
            </a:r>
          </a:p>
          <a:p>
            <a:r>
              <a:rPr lang="sv-SE" b="0" dirty="0">
                <a:effectLst/>
              </a:rPr>
              <a:t>Landstingsfullmäktige beslutade den 14 februari 2017 att Stockholms läns landsting ska inleda programmet Framtidens vårdinformationsmiljö SLL, FVM SLL, samt börja förbereda en upphandling av</a:t>
            </a:r>
            <a:r>
              <a:rPr lang="sv-SE" b="0" baseline="0" dirty="0">
                <a:effectLst/>
              </a:rPr>
              <a:t> de delar som krävs för att realisera detta</a:t>
            </a:r>
            <a:r>
              <a:rPr lang="sv-SE" b="0" dirty="0">
                <a:effectLst/>
              </a:rPr>
              <a:t>. </a:t>
            </a:r>
          </a:p>
          <a:p>
            <a:pPr marL="0" marR="0" indent="0" defTabSz="91440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Arial" pitchFamily="34" charset="0"/>
              <a:ea typeface="Geneva" pitchFamily="1" charset="-128"/>
              <a:cs typeface="Geneva" charset="0"/>
              <a:sym typeface="Calibri"/>
            </a:endParaRPr>
          </a:p>
          <a:p>
            <a:pPr marL="0" marR="0" indent="0" defTabSz="91440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Arial" pitchFamily="34" charset="0"/>
                <a:ea typeface="Geneva" pitchFamily="1" charset="-128"/>
                <a:cs typeface="Geneva" charset="0"/>
                <a:sym typeface="Calibri"/>
              </a:rPr>
              <a:t>I</a:t>
            </a:r>
            <a:r>
              <a:rPr lang="sv-SE" sz="1200" b="0" kern="1200" baseline="0" dirty="0">
                <a:solidFill>
                  <a:schemeClr val="tx1"/>
                </a:solidFill>
                <a:effectLst/>
                <a:latin typeface="Arial" pitchFamily="34" charset="0"/>
                <a:ea typeface="Geneva" pitchFamily="1" charset="-128"/>
                <a:cs typeface="Geneva" charset="0"/>
                <a:sym typeface="Calibri"/>
              </a:rPr>
              <a:t> den nya v</a:t>
            </a:r>
            <a:r>
              <a:rPr lang="sv-SE" sz="1200" b="0" kern="1200" dirty="0">
                <a:solidFill>
                  <a:schemeClr val="tx1"/>
                </a:solidFill>
                <a:effectLst/>
                <a:latin typeface="Arial" pitchFamily="34" charset="0"/>
                <a:ea typeface="Geneva" pitchFamily="1" charset="-128"/>
                <a:cs typeface="Geneva" charset="0"/>
                <a:sym typeface="Calibri"/>
              </a:rPr>
              <a:t>årdinformationsmiljön </a:t>
            </a:r>
            <a:r>
              <a:rPr lang="sv-SE" sz="1200" b="0" kern="1200" baseline="0" dirty="0">
                <a:solidFill>
                  <a:schemeClr val="tx1"/>
                </a:solidFill>
                <a:effectLst/>
                <a:latin typeface="Arial" pitchFamily="34" charset="0"/>
                <a:ea typeface="Geneva" pitchFamily="1" charset="-128"/>
                <a:cs typeface="Geneva" charset="0"/>
                <a:sym typeface="Calibri"/>
              </a:rPr>
              <a:t>är ambitionen att informationen ska följa med patienten på dennes resa genom vården, en resa som väldigt ofta skär genom olika huvudmän, vårdgivare och </a:t>
            </a:r>
            <a:r>
              <a:rPr lang="sv-SE" sz="1200" b="0" kern="1200" baseline="0" dirty="0" err="1">
                <a:solidFill>
                  <a:schemeClr val="tx1"/>
                </a:solidFill>
                <a:effectLst/>
                <a:latin typeface="Arial" pitchFamily="34" charset="0"/>
                <a:ea typeface="Geneva" pitchFamily="1" charset="-128"/>
                <a:cs typeface="Geneva" charset="0"/>
                <a:sym typeface="Calibri"/>
              </a:rPr>
              <a:t>it-system</a:t>
            </a:r>
            <a:r>
              <a:rPr lang="sv-SE" sz="1200" b="0" kern="1200" baseline="0" dirty="0">
                <a:solidFill>
                  <a:schemeClr val="tx1"/>
                </a:solidFill>
                <a:effectLst/>
                <a:latin typeface="Arial" pitchFamily="34" charset="0"/>
                <a:ea typeface="Geneva" pitchFamily="1" charset="-128"/>
                <a:cs typeface="Geneva" charset="0"/>
                <a:sym typeface="Calibri"/>
              </a:rPr>
              <a:t>. Detta innebär bland annat att information endast ska registreras en gång och att den sömlöst ska kunna delas mellan olika vårdgivare, </a:t>
            </a:r>
            <a:r>
              <a:rPr lang="sv-SE" sz="1200" b="0" kern="1200" baseline="0" dirty="0" err="1">
                <a:solidFill>
                  <a:schemeClr val="tx1"/>
                </a:solidFill>
                <a:effectLst/>
                <a:latin typeface="Arial" pitchFamily="34" charset="0"/>
                <a:ea typeface="Geneva" pitchFamily="1" charset="-128"/>
                <a:cs typeface="Geneva" charset="0"/>
                <a:sym typeface="Calibri"/>
              </a:rPr>
              <a:t>it-system</a:t>
            </a:r>
            <a:r>
              <a:rPr lang="sv-SE" sz="1200" b="0" kern="1200" baseline="0" dirty="0">
                <a:solidFill>
                  <a:schemeClr val="tx1"/>
                </a:solidFill>
                <a:effectLst/>
                <a:latin typeface="Arial" pitchFamily="34" charset="0"/>
                <a:ea typeface="Geneva" pitchFamily="1" charset="-128"/>
                <a:cs typeface="Geneva" charset="0"/>
                <a:sym typeface="Calibri"/>
              </a:rPr>
              <a:t> och med patienter. I vårdinformationsmiljön ska dessutom </a:t>
            </a:r>
            <a:r>
              <a:rPr lang="sv-SE" sz="1200" b="0" kern="1200" dirty="0">
                <a:solidFill>
                  <a:schemeClr val="tx1"/>
                </a:solidFill>
                <a:effectLst/>
                <a:latin typeface="Arial" pitchFamily="34" charset="0"/>
                <a:ea typeface="Geneva" pitchFamily="1" charset="-128"/>
                <a:cs typeface="Geneva" charset="0"/>
                <a:sym typeface="Calibri"/>
              </a:rPr>
              <a:t>PM, riktlinjer och vårdprogram vara integrerade</a:t>
            </a:r>
            <a:r>
              <a:rPr lang="sv-SE" sz="1200" b="0" kern="1200" baseline="0" dirty="0">
                <a:solidFill>
                  <a:schemeClr val="tx1"/>
                </a:solidFill>
                <a:effectLst/>
                <a:latin typeface="Arial" pitchFamily="34" charset="0"/>
                <a:ea typeface="Geneva" pitchFamily="1" charset="-128"/>
                <a:cs typeface="Geneva" charset="0"/>
                <a:sym typeface="Calibri"/>
              </a:rPr>
              <a:t> med </a:t>
            </a:r>
            <a:r>
              <a:rPr lang="sv-SE" sz="1200" b="0" kern="1200" dirty="0">
                <a:solidFill>
                  <a:schemeClr val="tx1"/>
                </a:solidFill>
                <a:effectLst/>
                <a:latin typeface="Arial" pitchFamily="34" charset="0"/>
                <a:ea typeface="Geneva" pitchFamily="1" charset="-128"/>
                <a:cs typeface="Geneva" charset="0"/>
                <a:sym typeface="Calibri"/>
              </a:rPr>
              <a:t>journalsystemet, och därmed fungera som ett kunskaps- och beslutsstöd för medarbetarna. </a:t>
            </a:r>
          </a:p>
          <a:p>
            <a:pPr marL="0" marR="0" indent="0" defTabSz="91440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effectLst/>
              <a:latin typeface="Arial" pitchFamily="34" charset="0"/>
              <a:ea typeface="Geneva" pitchFamily="1" charset="-128"/>
              <a:cs typeface="Geneva" charset="0"/>
              <a:sym typeface="Calibri"/>
            </a:endParaRPr>
          </a:p>
          <a:p>
            <a:pPr marL="0" marR="0" indent="0" defTabSz="91440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effectLst/>
                <a:latin typeface="Arial" pitchFamily="34" charset="0"/>
                <a:ea typeface="Geneva" pitchFamily="1" charset="-128"/>
                <a:cs typeface="Geneva" charset="0"/>
                <a:sym typeface="Calibri"/>
              </a:rPr>
              <a:t>Vårdinformationsmiljön </a:t>
            </a:r>
            <a:r>
              <a:rPr lang="sv-SE" sz="1200" b="0" kern="1200" dirty="0">
                <a:solidFill>
                  <a:schemeClr val="tx1"/>
                </a:solidFill>
                <a:effectLst/>
                <a:latin typeface="Arial" pitchFamily="34" charset="0"/>
                <a:ea typeface="Geneva" pitchFamily="1" charset="-128"/>
                <a:cs typeface="Geneva" charset="0"/>
                <a:sym typeface="Calibri"/>
              </a:rPr>
              <a:t>ger också helt nya möjligheter att analysera, lagra och dra nytta av data</a:t>
            </a:r>
            <a:r>
              <a:rPr lang="sv-SE" sz="1200" b="0" kern="1200" baseline="0" dirty="0">
                <a:solidFill>
                  <a:schemeClr val="tx1"/>
                </a:solidFill>
                <a:effectLst/>
                <a:latin typeface="Arial" pitchFamily="34" charset="0"/>
                <a:ea typeface="Geneva" pitchFamily="1" charset="-128"/>
                <a:cs typeface="Geneva" charset="0"/>
                <a:sym typeface="Calibri"/>
              </a:rPr>
              <a:t> och informationen.</a:t>
            </a:r>
          </a:p>
          <a:p>
            <a:r>
              <a:rPr lang="sv-SE" sz="1200" b="0" kern="1200" dirty="0">
                <a:solidFill>
                  <a:schemeClr val="tx1"/>
                </a:solidFill>
                <a:effectLst/>
                <a:latin typeface="Arial" pitchFamily="34" charset="0"/>
                <a:ea typeface="Geneva" pitchFamily="1" charset="-128"/>
                <a:cs typeface="Geneva" charset="0"/>
                <a:sym typeface="Calibri"/>
              </a:rPr>
              <a:t>Allt</a:t>
            </a:r>
            <a:r>
              <a:rPr lang="sv-SE" sz="1200" b="0" kern="1200" baseline="0" dirty="0">
                <a:solidFill>
                  <a:schemeClr val="tx1"/>
                </a:solidFill>
                <a:effectLst/>
                <a:latin typeface="Arial" pitchFamily="34" charset="0"/>
                <a:ea typeface="Geneva" pitchFamily="1" charset="-128"/>
                <a:cs typeface="Geneva" charset="0"/>
                <a:sym typeface="Calibri"/>
              </a:rPr>
              <a:t> sammantaget så möjliggör v</a:t>
            </a:r>
            <a:r>
              <a:rPr lang="sv-SE" sz="1200" b="0" kern="1200" dirty="0">
                <a:solidFill>
                  <a:schemeClr val="tx1"/>
                </a:solidFill>
                <a:effectLst/>
                <a:latin typeface="Arial" pitchFamily="34" charset="0"/>
                <a:ea typeface="Geneva" pitchFamily="1" charset="-128"/>
                <a:cs typeface="Geneva" charset="0"/>
                <a:sym typeface="Calibri"/>
              </a:rPr>
              <a:t>årdinformationsmiljön nya arbetssätt</a:t>
            </a:r>
            <a:r>
              <a:rPr lang="sv-SE" sz="1200" b="0" kern="1200" baseline="0" dirty="0">
                <a:solidFill>
                  <a:schemeClr val="tx1"/>
                </a:solidFill>
                <a:effectLst/>
                <a:latin typeface="Arial" pitchFamily="34" charset="0"/>
                <a:ea typeface="Geneva" pitchFamily="1" charset="-128"/>
                <a:cs typeface="Geneva" charset="0"/>
                <a:sym typeface="Calibri"/>
              </a:rPr>
              <a:t>.</a:t>
            </a:r>
          </a:p>
          <a:p>
            <a:endParaRPr lang="sv-SE" sz="1200" b="0" kern="1200" baseline="0" dirty="0">
              <a:solidFill>
                <a:schemeClr val="tx1"/>
              </a:solidFill>
              <a:effectLst/>
              <a:latin typeface="Arial" pitchFamily="34" charset="0"/>
              <a:ea typeface="Geneva" pitchFamily="1" charset="-128"/>
              <a:cs typeface="Geneva" charset="0"/>
              <a:sym typeface="Calibri"/>
            </a:endParaRPr>
          </a:p>
          <a:p>
            <a:r>
              <a:rPr lang="sv-SE" sz="1200" b="0" kern="1200" baseline="0" dirty="0">
                <a:solidFill>
                  <a:schemeClr val="tx1"/>
                </a:solidFill>
                <a:effectLst/>
                <a:latin typeface="Arial" pitchFamily="34" charset="0"/>
                <a:ea typeface="Geneva" pitchFamily="1" charset="-128"/>
                <a:cs typeface="Geneva" charset="0"/>
                <a:sym typeface="Calibri"/>
              </a:rPr>
              <a:t>Länk till vårdgivarguiden om FVM: http://www.vardgivarguiden.se/utbildningutveckling/Projekt/framtidens-vardinformationsmiljo-i-sll/</a:t>
            </a:r>
          </a:p>
        </p:txBody>
      </p:sp>
    </p:spTree>
    <p:extLst>
      <p:ext uri="{BB962C8B-B14F-4D97-AF65-F5344CB8AC3E}">
        <p14:creationId xmlns:p14="http://schemas.microsoft.com/office/powerpoint/2010/main" val="4041940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Syfte: </a:t>
            </a:r>
            <a:r>
              <a:rPr lang="sv-SE" b="0" baseline="0" dirty="0"/>
              <a:t>Att ha en dialog om och öka förståelsen för att ett vårdinformationssystem består av mycket mer än ett system för journalanteckningar</a:t>
            </a:r>
          </a:p>
          <a:p>
            <a:endParaRPr lang="sv-SE" b="0" baseline="0" dirty="0"/>
          </a:p>
          <a:p>
            <a:r>
              <a:rPr lang="sv-SE" b="1" baseline="0" dirty="0"/>
              <a:t>Hjälptext:: </a:t>
            </a:r>
            <a:r>
              <a:rPr lang="sv-SE" b="0" baseline="0" dirty="0"/>
              <a:t>En vårdinformationsmiljö består vanligtvis av flera moduler:</a:t>
            </a:r>
          </a:p>
          <a:p>
            <a:endParaRPr lang="sv-SE" b="0" baseline="0" dirty="0"/>
          </a:p>
          <a:p>
            <a:pPr marL="171450" indent="-171450">
              <a:buFont typeface="Arial" panose="020B0604020202020204" pitchFamily="34" charset="0"/>
              <a:buChar char="•"/>
            </a:pPr>
            <a:r>
              <a:rPr lang="sv-SE" b="0" baseline="0" dirty="0"/>
              <a:t>Vårddokumentation med t.ex. journalanteckningar</a:t>
            </a:r>
          </a:p>
          <a:p>
            <a:pPr marL="171450" indent="-171450">
              <a:buFont typeface="Arial" panose="020B0604020202020204" pitchFamily="34" charset="0"/>
              <a:buChar char="•"/>
            </a:pPr>
            <a:r>
              <a:rPr lang="sv-SE" b="0" baseline="0" dirty="0"/>
              <a:t>Beställningar och svar för elektroniska remisser</a:t>
            </a:r>
          </a:p>
          <a:p>
            <a:pPr marL="171450" indent="-171450">
              <a:buFont typeface="Arial" panose="020B0604020202020204" pitchFamily="34" charset="0"/>
              <a:buChar char="•"/>
            </a:pPr>
            <a:r>
              <a:rPr lang="sv-SE" b="0" baseline="0" dirty="0"/>
              <a:t>Läkemedelsmodul</a:t>
            </a:r>
          </a:p>
          <a:p>
            <a:pPr marL="171450" indent="-171450">
              <a:buFont typeface="Arial" panose="020B0604020202020204" pitchFamily="34" charset="0"/>
              <a:buChar char="•"/>
            </a:pPr>
            <a:r>
              <a:rPr lang="sv-SE" b="0" baseline="0" dirty="0"/>
              <a:t>Vård- och resursplanering</a:t>
            </a:r>
          </a:p>
          <a:p>
            <a:pPr marL="171450" indent="-171450">
              <a:buFont typeface="Arial" panose="020B0604020202020204" pitchFamily="34" charset="0"/>
              <a:buChar char="•"/>
            </a:pPr>
            <a:r>
              <a:rPr lang="sv-SE" b="0" baseline="0" dirty="0"/>
              <a:t>Patientadministration</a:t>
            </a:r>
          </a:p>
          <a:p>
            <a:pPr marL="171450" indent="-171450">
              <a:buFont typeface="Arial" panose="020B0604020202020204" pitchFamily="34" charset="0"/>
              <a:buChar char="•"/>
            </a:pPr>
            <a:r>
              <a:rPr lang="sv-SE" b="0" baseline="0" dirty="0"/>
              <a:t>Uppföljningsdatabas* för forskning samt kvalitets- och ekonomiuppföljning, tex ICD-10 eller ordinerade läkemedel</a:t>
            </a:r>
          </a:p>
          <a:p>
            <a:pPr marL="171450" indent="-171450">
              <a:buFont typeface="Arial" panose="020B0604020202020204" pitchFamily="34" charset="0"/>
              <a:buChar char="•"/>
            </a:pPr>
            <a:r>
              <a:rPr lang="sv-SE" b="0" baseline="0" dirty="0"/>
              <a:t>Multimedia för t.ex. bilder och ljudupptagningar med mera. </a:t>
            </a:r>
          </a:p>
          <a:p>
            <a:pPr marL="171450" indent="-171450">
              <a:buFont typeface="Arial" panose="020B0604020202020204" pitchFamily="34" charset="0"/>
              <a:buChar char="•"/>
            </a:pPr>
            <a:r>
              <a:rPr lang="sv-SE" b="0" baseline="0" dirty="0"/>
              <a:t>Integrationsplattform för att kunna kommunicera mellan system (</a:t>
            </a:r>
            <a:r>
              <a:rPr lang="sv-SE" b="0" baseline="0" dirty="0" err="1"/>
              <a:t>interoperabilitet</a:t>
            </a:r>
            <a:r>
              <a:rPr lang="sv-SE" b="0" baseline="0" dirty="0"/>
              <a:t>) (En plattform där system kan kommunicera med varandra)</a:t>
            </a:r>
          </a:p>
          <a:p>
            <a:pPr marL="171450" indent="-171450">
              <a:buFont typeface="Arial" panose="020B0604020202020204" pitchFamily="34" charset="0"/>
              <a:buChar char="•"/>
            </a:pPr>
            <a:r>
              <a:rPr lang="sv-SE" b="0" baseline="0" dirty="0"/>
              <a:t>Specialfunktioner t.ex. Samordnad vårdplanering och akutliggaren</a:t>
            </a:r>
          </a:p>
          <a:p>
            <a:pPr marL="0" indent="0">
              <a:buFont typeface="Arial" panose="020B0604020202020204" pitchFamily="34" charset="0"/>
              <a:buNone/>
            </a:pPr>
            <a:endParaRPr lang="sv-SE" b="0" baseline="0" dirty="0"/>
          </a:p>
          <a:p>
            <a:pPr marL="0" indent="0">
              <a:buFont typeface="Arial" panose="020B0604020202020204" pitchFamily="34" charset="0"/>
              <a:buNone/>
            </a:pPr>
            <a:r>
              <a:rPr lang="sv-SE" b="1" baseline="0" dirty="0"/>
              <a:t>Genomförande:</a:t>
            </a:r>
            <a:r>
              <a:rPr lang="sv-SE" b="0" baseline="0" dirty="0"/>
              <a:t> Animerad bild</a:t>
            </a:r>
          </a:p>
          <a:p>
            <a:pPr marL="0" indent="0">
              <a:buFont typeface="Arial" panose="020B0604020202020204" pitchFamily="34" charset="0"/>
              <a:buNone/>
            </a:pPr>
            <a:r>
              <a:rPr lang="sv-SE" b="1" baseline="0" dirty="0"/>
              <a:t>Animering: </a:t>
            </a:r>
            <a:r>
              <a:rPr lang="sv-SE" b="0" baseline="0" dirty="0"/>
              <a:t>Biten Vårddokumentation flyter upp till nästa bild klicka 2ggr</a:t>
            </a:r>
            <a:endParaRPr lang="sv-SE" b="1" baseline="0"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38</a:t>
            </a:fld>
            <a:endParaRPr lang="sv-SE"/>
          </a:p>
        </p:txBody>
      </p:sp>
    </p:spTree>
    <p:extLst>
      <p:ext uri="{BB962C8B-B14F-4D97-AF65-F5344CB8AC3E}">
        <p14:creationId xmlns:p14="http://schemas.microsoft.com/office/powerpoint/2010/main" val="3711358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 </a:t>
            </a:r>
            <a:r>
              <a:rPr lang="sv-SE" b="0" dirty="0"/>
              <a:t>Vi vill visa fem</a:t>
            </a:r>
            <a:r>
              <a:rPr lang="sv-SE" b="0" baseline="0" dirty="0"/>
              <a:t> </a:t>
            </a:r>
            <a:r>
              <a:rPr lang="sv-SE" dirty="0"/>
              <a:t>exempel på journaldokumentation med olika</a:t>
            </a:r>
            <a:r>
              <a:rPr lang="sv-SE" baseline="0" dirty="0"/>
              <a:t> möjligheter genom en struktur</a:t>
            </a:r>
            <a:endParaRPr lang="sv-SE" dirty="0"/>
          </a:p>
          <a:p>
            <a:r>
              <a:rPr lang="sv-SE" b="1" dirty="0"/>
              <a:t>Hjälptext:</a:t>
            </a:r>
          </a:p>
          <a:p>
            <a:r>
              <a:rPr lang="sv-SE" dirty="0"/>
              <a:t>För att få:</a:t>
            </a:r>
          </a:p>
          <a:p>
            <a:pPr marL="171450" indent="-171450">
              <a:buFont typeface="Arial" panose="020B0604020202020204" pitchFamily="34" charset="0"/>
              <a:buChar char="•"/>
            </a:pPr>
            <a:r>
              <a:rPr lang="sv-SE" dirty="0"/>
              <a:t>Förbättrad information från och till patienten</a:t>
            </a:r>
          </a:p>
          <a:p>
            <a:pPr marL="171450" indent="-171450">
              <a:buFont typeface="Arial" panose="020B0604020202020204" pitchFamily="34" charset="0"/>
              <a:buChar char="•"/>
            </a:pPr>
            <a:r>
              <a:rPr lang="sv-SE" dirty="0"/>
              <a:t>Effektiva överlämningar mellan vårdgivare</a:t>
            </a:r>
          </a:p>
          <a:p>
            <a:pPr marL="171450" indent="-171450">
              <a:buFont typeface="Arial" panose="020B0604020202020204" pitchFamily="34" charset="0"/>
              <a:buChar char="•"/>
            </a:pPr>
            <a:r>
              <a:rPr lang="sv-SE" dirty="0"/>
              <a:t>Minskad dubbeldokumentation</a:t>
            </a:r>
          </a:p>
          <a:p>
            <a:pPr marL="171450" indent="-171450">
              <a:buFont typeface="Arial" panose="020B0604020202020204" pitchFamily="34" charset="0"/>
              <a:buChar char="•"/>
            </a:pPr>
            <a:r>
              <a:rPr lang="sv-SE" dirty="0"/>
              <a:t>Möjlighet till uppföljning av kvalitet på kort och lång sikt</a:t>
            </a:r>
          </a:p>
          <a:p>
            <a:pPr marL="171450" indent="-171450">
              <a:buFont typeface="Arial" panose="020B0604020202020204" pitchFamily="34" charset="0"/>
              <a:buChar char="•"/>
            </a:pPr>
            <a:r>
              <a:rPr lang="sv-SE" dirty="0"/>
              <a:t>Möjlighet till forskning och utveckling.</a:t>
            </a:r>
            <a:r>
              <a:rPr lang="sv-SE"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baseline="0"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39</a:t>
            </a:fld>
            <a:endParaRPr lang="sv-SE"/>
          </a:p>
        </p:txBody>
      </p:sp>
    </p:spTree>
    <p:extLst>
      <p:ext uri="{BB962C8B-B14F-4D97-AF65-F5344CB8AC3E}">
        <p14:creationId xmlns:p14="http://schemas.microsoft.com/office/powerpoint/2010/main" val="1928959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a:t>Syftet</a:t>
            </a:r>
            <a:r>
              <a:rPr lang="sv-SE" sz="1200" b="0" dirty="0"/>
              <a:t>: Att visa en </a:t>
            </a:r>
            <a:r>
              <a:rPr lang="sv-SE" sz="1200" b="0" baseline="0" dirty="0"/>
              <a:t>journaltext utan struktur.</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a:t>Hjälptext: </a:t>
            </a:r>
            <a:r>
              <a:rPr lang="sv-SE" sz="1200" b="0" baseline="0" dirty="0"/>
              <a:t>Att påvisa att dokumentationen har värdefull information som dock är svår att hitta och följa upp. I tabellen visas vad texten har för möjligheter.</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dirty="0"/>
              <a:t>Om vi har rätt struktur öppnas</a:t>
            </a:r>
            <a:r>
              <a:rPr lang="sv-SE" sz="1200" b="0" baseline="0" dirty="0"/>
              <a:t> möjligheten till att använda informationen som stöd för vård och ska vara:</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0" baseline="0" dirty="0"/>
              <a:t>Informativ</a:t>
            </a:r>
          </a:p>
          <a:p>
            <a:pPr marL="171450" indent="-171450">
              <a:buFont typeface="Arial" panose="020B0604020202020204" pitchFamily="34" charset="0"/>
              <a:buChar char="•"/>
              <a:defRPr/>
            </a:pPr>
            <a:r>
              <a:rPr lang="sv-SE" altLang="sv-SE" sz="1200" b="0" dirty="0">
                <a:solidFill>
                  <a:schemeClr val="bg1"/>
                </a:solidFill>
              </a:rPr>
              <a:t>Lätt att hitta</a:t>
            </a:r>
          </a:p>
          <a:p>
            <a:pPr marL="171450" indent="-171450">
              <a:buFont typeface="Arial" panose="020B0604020202020204" pitchFamily="34" charset="0"/>
              <a:buChar char="•"/>
              <a:defRPr/>
            </a:pPr>
            <a:r>
              <a:rPr lang="sv-SE" altLang="sv-SE" sz="1200" b="0" dirty="0">
                <a:solidFill>
                  <a:schemeClr val="bg1"/>
                </a:solidFill>
              </a:rPr>
              <a:t>Lätt att tolka och värdera</a:t>
            </a:r>
          </a:p>
          <a:p>
            <a:pPr marL="171450" indent="-171450">
              <a:buFont typeface="Arial" panose="020B0604020202020204" pitchFamily="34" charset="0"/>
              <a:buChar char="•"/>
              <a:defRPr/>
            </a:pPr>
            <a:r>
              <a:rPr lang="sv-SE" altLang="sv-SE" sz="1200" b="0" dirty="0">
                <a:solidFill>
                  <a:schemeClr val="bg1"/>
                </a:solidFill>
              </a:rPr>
              <a:t>Neutral och objektiv</a:t>
            </a:r>
          </a:p>
          <a:p>
            <a:pPr marL="171450" indent="-171450">
              <a:buFont typeface="Arial" panose="020B0604020202020204" pitchFamily="34" charset="0"/>
              <a:buChar char="•"/>
              <a:defRPr/>
            </a:pPr>
            <a:r>
              <a:rPr lang="sv-SE" altLang="sv-SE" sz="1200" b="0" dirty="0">
                <a:solidFill>
                  <a:schemeClr val="bg1"/>
                </a:solidFill>
              </a:rPr>
              <a:t>Uppföljningsbar</a:t>
            </a:r>
          </a:p>
          <a:p>
            <a:pPr marL="171450" indent="-171450">
              <a:buFont typeface="Arial" panose="020B0604020202020204" pitchFamily="34" charset="0"/>
              <a:buChar char="•"/>
              <a:defRPr/>
            </a:pPr>
            <a:r>
              <a:rPr lang="sv-SE" altLang="sv-SE" sz="1200" b="0" dirty="0">
                <a:solidFill>
                  <a:schemeClr val="bg1"/>
                </a:solidFill>
              </a:rPr>
              <a:t>Nationellt och internationellt uppföljningsbar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40</a:t>
            </a:fld>
            <a:endParaRPr lang="sv-SE"/>
          </a:p>
        </p:txBody>
      </p:sp>
    </p:spTree>
    <p:extLst>
      <p:ext uri="{BB962C8B-B14F-4D97-AF65-F5344CB8AC3E}">
        <p14:creationId xmlns:p14="http://schemas.microsoft.com/office/powerpoint/2010/main" val="2899308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baseline="0" dirty="0"/>
              <a:t>Syfte: </a:t>
            </a:r>
            <a:r>
              <a:rPr lang="sv-SE" sz="1200" b="0" baseline="0" dirty="0"/>
              <a:t>Att visa sökord med fritext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baseline="0" dirty="0"/>
              <a:t>Hjälptext: </a:t>
            </a:r>
            <a:r>
              <a:rPr lang="sv-SE" sz="1200" b="0" baseline="0" dirty="0"/>
              <a:t>Sökord med fritext ger en viss struktur i journalmallen men är dock fortfarande svårtydd. Detta möjliggör att informationen blir lättare att hitta men fortfarande svår att följa upp och värdera och det finns en stor risk för felskrivning.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baseline="0" dirty="0"/>
              <a:t>I första exemplet hänvisas till att dokumentationen skett i ett annat journalsystem (</a:t>
            </a:r>
            <a:r>
              <a:rPr lang="sv-SE" sz="1200" b="0" baseline="0" dirty="0" err="1"/>
              <a:t>Sephia</a:t>
            </a:r>
            <a:r>
              <a:rPr lang="sv-SE" sz="1200" b="0" baseline="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baseline="0" dirty="0"/>
              <a:t>I andra exemplet visas ett värde där det inte framgår om det är systoliskt eller diastoliskt blodtryck som har dokumenterats.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baseline="0" dirty="0"/>
              <a:t>I tredje exemplet är systoliskt och diastoliskt blodtryck dokumenterade tillsammans i samma term vilket gör det svårt att följa upp.</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baseline="0" dirty="0"/>
              <a:t>I det fjärde exemplet är också värdena hopskrivna i samma term och dessutom klart felskrivna.  </a:t>
            </a:r>
            <a:endParaRPr lang="sv-SE" sz="1200"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41</a:t>
            </a:fld>
            <a:endParaRPr lang="sv-SE"/>
          </a:p>
        </p:txBody>
      </p:sp>
    </p:spTree>
    <p:extLst>
      <p:ext uri="{BB962C8B-B14F-4D97-AF65-F5344CB8AC3E}">
        <p14:creationId xmlns:p14="http://schemas.microsoft.com/office/powerpoint/2010/main" val="726399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 </a:t>
            </a:r>
            <a:r>
              <a:rPr lang="sv-SE" dirty="0"/>
              <a:t>Att visa sökord med fasta val </a:t>
            </a:r>
          </a:p>
          <a:p>
            <a:r>
              <a:rPr lang="sv-SE" b="1" dirty="0"/>
              <a:t>Hjälptext:</a:t>
            </a:r>
            <a:r>
              <a:rPr lang="sv-SE" b="1" baseline="0" dirty="0"/>
              <a:t> </a:t>
            </a:r>
            <a:r>
              <a:rPr lang="sv-SE" dirty="0"/>
              <a:t>Detta är ett sökord med fasta val vilket gör att informationen blir mer neutral och baseras på överenskomna valmöjligheter. Lättare att följa upp och värdera.</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42</a:t>
            </a:fld>
            <a:endParaRPr lang="sv-SE"/>
          </a:p>
        </p:txBody>
      </p:sp>
    </p:spTree>
    <p:extLst>
      <p:ext uri="{BB962C8B-B14F-4D97-AF65-F5344CB8AC3E}">
        <p14:creationId xmlns:p14="http://schemas.microsoft.com/office/powerpoint/2010/main" val="3773707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a:t>Syfte: </a:t>
            </a:r>
            <a:r>
              <a:rPr lang="sv-SE" sz="1200" b="0" baseline="0" dirty="0"/>
              <a:t>Att visa sökord med numeriska värden. </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a:t>Hjälptext: </a:t>
            </a:r>
            <a:r>
              <a:rPr lang="sv-SE" sz="1200" b="0" baseline="0" dirty="0"/>
              <a:t>Ett sökord med numeriska värden ger möjlighet att följa utveckling över tid och även att visa som tabell eller graf.</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43</a:t>
            </a:fld>
            <a:endParaRPr lang="sv-SE"/>
          </a:p>
        </p:txBody>
      </p:sp>
    </p:spTree>
    <p:extLst>
      <p:ext uri="{BB962C8B-B14F-4D97-AF65-F5344CB8AC3E}">
        <p14:creationId xmlns:p14="http://schemas.microsoft.com/office/powerpoint/2010/main" val="35502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Hjälptext:</a:t>
            </a:r>
          </a:p>
          <a:p>
            <a:pPr marL="0" marR="0" indent="0" algn="l" defTabSz="914400" rtl="0" eaLnBrk="0" fontAlgn="base" latinLnBrk="0" hangingPunct="0">
              <a:lnSpc>
                <a:spcPct val="100000"/>
              </a:lnSpc>
              <a:spcBef>
                <a:spcPct val="30000"/>
              </a:spcBef>
              <a:spcAft>
                <a:spcPct val="0"/>
              </a:spcAft>
              <a:buClrTx/>
              <a:buSzTx/>
              <a:buFontTx/>
              <a:buNone/>
              <a:tabLst/>
              <a:defRPr/>
            </a:pPr>
            <a:r>
              <a:rPr lang="sv-SE" b="0" dirty="0"/>
              <a:t>Animerad bild, ta fram rubrik</a:t>
            </a:r>
            <a:r>
              <a:rPr lang="sv-SE" b="0" baseline="0" dirty="0"/>
              <a:t> först.</a:t>
            </a:r>
            <a:r>
              <a:rPr lang="sv-SE" sz="1200" dirty="0"/>
              <a:t> Exempel; journalsystem, 1177, webbportaler med information riktad till patient och vårdgivare och rapportverktyg</a:t>
            </a:r>
          </a:p>
          <a:p>
            <a:endParaRPr lang="sv-SE" b="0" baseline="0" dirty="0"/>
          </a:p>
          <a:p>
            <a:r>
              <a:rPr lang="sv-SE" b="1" dirty="0"/>
              <a:t>Dialog: </a:t>
            </a:r>
            <a:r>
              <a:rPr lang="sv-SE" baseline="0" dirty="0"/>
              <a:t>Vad tänker du om begreppet? Vad får du för associationer? Reflektion på filmen?</a:t>
            </a:r>
          </a:p>
          <a:p>
            <a:endParaRPr lang="sv-S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dirty="0"/>
              <a:t>Länken är till Regeringen</a:t>
            </a:r>
            <a:r>
              <a:rPr lang="sv-SE" sz="1200" baseline="0" dirty="0"/>
              <a:t> och SKLs Vision 2025 med definition av begreppet </a:t>
            </a:r>
            <a:r>
              <a:rPr lang="sv-SE" sz="1200" baseline="0" dirty="0" err="1"/>
              <a:t>eHälsa</a:t>
            </a:r>
            <a:r>
              <a:rPr lang="sv-SE" sz="1200" baseline="0" dirty="0"/>
              <a:t> på sida 5. </a:t>
            </a:r>
            <a:r>
              <a:rPr lang="sv-SE" sz="1200" b="1" i="0" u="none" strike="noStrike" kern="1200" baseline="0" dirty="0">
                <a:solidFill>
                  <a:schemeClr val="tx1"/>
                </a:solidFill>
                <a:latin typeface="Arial" pitchFamily="34" charset="0"/>
                <a:ea typeface="Geneva" pitchFamily="1" charset="-128"/>
                <a:cs typeface="Geneva" charset="0"/>
              </a:rPr>
              <a:t>Vision e-hälsa 2025 - </a:t>
            </a:r>
            <a:r>
              <a:rPr lang="sv-SE" sz="1200" b="0" i="0" u="none" strike="noStrike" kern="1200" baseline="0" dirty="0">
                <a:solidFill>
                  <a:schemeClr val="tx1"/>
                </a:solidFill>
                <a:latin typeface="Arial" pitchFamily="34" charset="0"/>
                <a:ea typeface="Geneva" pitchFamily="1" charset="-128"/>
                <a:cs typeface="Geneva" charset="0"/>
              </a:rPr>
              <a:t>År 2025 ska Sverige vara bäst i världen på att använda digitaliseringens och e-hälsans möjligheter i syfte att underlätta för människor att uppnå en god och jämlik hälsa och välfärd samt utveckla och stärka egna resurser för ökad självständighet och delaktighet i samhällslivet.</a:t>
            </a:r>
            <a:endParaRPr lang="sv-SE" sz="1200" i="0" dirty="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a:t>
            </a:fld>
            <a:endParaRPr lang="sv-SE"/>
          </a:p>
        </p:txBody>
      </p:sp>
    </p:spTree>
    <p:extLst>
      <p:ext uri="{BB962C8B-B14F-4D97-AF65-F5344CB8AC3E}">
        <p14:creationId xmlns:p14="http://schemas.microsoft.com/office/powerpoint/2010/main" val="1981546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a:t>Syfte: </a:t>
            </a:r>
            <a:r>
              <a:rPr lang="sv-SE" sz="1200" b="0" baseline="0" dirty="0"/>
              <a:t>Sökord med klassifikationer </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a:t>Hjälptext:</a:t>
            </a:r>
            <a:r>
              <a:rPr lang="sv-SE" sz="1200" b="0" baseline="0" dirty="0"/>
              <a:t> Dokumentation med fastställda klassifikationer ger möjlighet att följa grupper, åtgärder etc.</a:t>
            </a:r>
          </a:p>
          <a:p>
            <a:pPr>
              <a:spcBef>
                <a:spcPct val="30000"/>
              </a:spcBef>
              <a:defRPr/>
            </a:pPr>
            <a:r>
              <a:rPr lang="sv-SE" sz="1200" b="0" baseline="0" dirty="0"/>
              <a:t>Kontinuerligt arbete krävs för att säkerställa att vi använder samma klassifikationer och har samma referensramar vid bedömningar.</a:t>
            </a:r>
            <a:r>
              <a:rPr lang="sv-SE" dirty="0"/>
              <a:t> </a:t>
            </a:r>
          </a:p>
          <a:p>
            <a:pPr>
              <a:spcBef>
                <a:spcPct val="30000"/>
              </a:spcBef>
              <a:defRPr/>
            </a:pPr>
            <a:endParaRPr lang="sv-SE" sz="1200"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ea typeface="Geneva" pitchFamily="1" charset="-128"/>
              </a:rPr>
              <a:t>Gul =</a:t>
            </a:r>
            <a:r>
              <a:rPr lang="sv-SE" sz="1200" baseline="0" dirty="0">
                <a:ea typeface="Geneva" pitchFamily="1" charset="-128"/>
              </a:rPr>
              <a:t> Kan vara informativ men behöver ej vara det</a:t>
            </a:r>
            <a:endParaRPr lang="sv-SE" sz="1200" dirty="0">
              <a:ea typeface="Geneva" pitchFamily="1" charset="-128"/>
            </a:endParaRPr>
          </a:p>
          <a:p>
            <a:pPr>
              <a:spcBef>
                <a:spcPct val="30000"/>
              </a:spcBef>
              <a:defRPr/>
            </a:pPr>
            <a:endParaRPr lang="sv-SE" sz="1200" b="0"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44</a:t>
            </a:fld>
            <a:endParaRPr lang="sv-SE"/>
          </a:p>
        </p:txBody>
      </p:sp>
    </p:spTree>
    <p:extLst>
      <p:ext uri="{BB962C8B-B14F-4D97-AF65-F5344CB8AC3E}">
        <p14:creationId xmlns:p14="http://schemas.microsoft.com/office/powerpoint/2010/main" val="764267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a:t>Syfte: </a:t>
            </a:r>
            <a:r>
              <a:rPr lang="sv-SE" b="0" dirty="0"/>
              <a:t>En sammanfattning av avsnittet med alla exempel i en dialog för förståelse</a:t>
            </a:r>
            <a:r>
              <a:rPr lang="sv-SE" b="0" baseline="0" dirty="0"/>
              <a:t> om vad som behöver förändras.</a:t>
            </a:r>
            <a:endParaRPr lang="sv-SE"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a:t>Dialog: </a:t>
            </a:r>
            <a:r>
              <a:rPr lang="sv-SE" sz="1200" dirty="0">
                <a:ea typeface="Geneva" pitchFamily="1" charset="-128"/>
              </a:rPr>
              <a:t>Hur dokumenterar vi idag? Vad kan vi förbättra?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a:ea typeface="Geneva"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ea typeface="Geneva" pitchFamily="1" charset="-128"/>
              </a:rPr>
              <a:t>Gul = </a:t>
            </a:r>
            <a:r>
              <a:rPr lang="sv-SE" sz="1200" baseline="0" dirty="0">
                <a:ea typeface="Geneva" pitchFamily="1" charset="-128"/>
              </a:rPr>
              <a:t>Kan vara informativ men behöver ej vara det</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45</a:t>
            </a:fld>
            <a:endParaRPr lang="sv-SE"/>
          </a:p>
        </p:txBody>
      </p:sp>
    </p:spTree>
    <p:extLst>
      <p:ext uri="{BB962C8B-B14F-4D97-AF65-F5344CB8AC3E}">
        <p14:creationId xmlns:p14="http://schemas.microsoft.com/office/powerpoint/2010/main" val="3348032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a:t>Syftet: </a:t>
            </a:r>
            <a:r>
              <a:rPr lang="sv-SE" sz="1200" dirty="0"/>
              <a:t>Att utifrån </a:t>
            </a:r>
            <a:r>
              <a:rPr lang="sv-SE" sz="1200" b="0" dirty="0" err="1"/>
              <a:t>patientprocessen</a:t>
            </a:r>
            <a:r>
              <a:rPr lang="sv-SE" altLang="sv-SE" sz="1200" b="0" dirty="0"/>
              <a:t> fokusera på fördelen med gemensamt vårdinformationssystem och strukturerad vårddokumentation</a:t>
            </a:r>
          </a:p>
          <a:p>
            <a:pPr algn="l"/>
            <a:r>
              <a:rPr lang="sv-SE" altLang="sv-SE" sz="1200" b="1" dirty="0"/>
              <a:t>Hjälptext:</a:t>
            </a:r>
            <a:r>
              <a:rPr lang="sv-SE" altLang="sv-SE" sz="1200" b="1" baseline="0" dirty="0"/>
              <a:t> </a:t>
            </a:r>
            <a:r>
              <a:rPr lang="sv-SE" b="0" dirty="0"/>
              <a:t>Vi behöver kunna följa patienten genom hela </a:t>
            </a:r>
            <a:r>
              <a:rPr lang="sv-SE" b="0" dirty="0" err="1"/>
              <a:t>patientprocessen</a:t>
            </a:r>
            <a:r>
              <a:rPr lang="sv-SE" b="0" dirty="0"/>
              <a:t> och behöver enas om gemensamma dokumentationsrutiner inom och mellan vårdgivare.</a:t>
            </a:r>
            <a:r>
              <a:rPr lang="sv-SE" b="0" baseline="0" dirty="0"/>
              <a:t> </a:t>
            </a:r>
            <a:r>
              <a:rPr lang="sv-SE" b="0" dirty="0"/>
              <a:t>Patienten vill kunna följa sin process genom vården för att kunna vara delaktig och behöver kunna känna igen termer som används. Patienten är också en viktig medaktör vid dokumentation.</a:t>
            </a:r>
            <a:endParaRPr lang="sv-SE" altLang="sv-SE" sz="1200" b="0" dirty="0"/>
          </a:p>
          <a:p>
            <a:pPr algn="l"/>
            <a:endParaRPr lang="sv-SE" sz="1200" b="0" dirty="0"/>
          </a:p>
          <a:p>
            <a:pPr algn="l"/>
            <a:r>
              <a:rPr lang="sv-SE" sz="1200" dirty="0"/>
              <a:t>1. Patienten söker primärvården för symtom.</a:t>
            </a:r>
          </a:p>
          <a:p>
            <a:pPr algn="l">
              <a:spcBef>
                <a:spcPts val="0"/>
              </a:spcBef>
            </a:pPr>
            <a:r>
              <a:rPr lang="sv-SE" sz="1200" dirty="0"/>
              <a:t>2. Strukturerad basutredning görs på vårdcentralen enligt vårdprogram. </a:t>
            </a:r>
          </a:p>
          <a:p>
            <a:pPr algn="l"/>
            <a:r>
              <a:rPr lang="sv-SE" sz="1200" dirty="0"/>
              <a:t>3. Remiss sänds från vårdcentralen till specialistmottagning för utökad utredning vid behov.</a:t>
            </a:r>
          </a:p>
          <a:p>
            <a:pPr algn="l"/>
            <a:r>
              <a:rPr lang="sv-SE" sz="1200" dirty="0"/>
              <a:t>4. Patienten tas emot på mottagningen där kompletterande utredning görs och behandling planeras, startas och justeras. Eventuell patientutbildning ges eller påbörjas.</a:t>
            </a:r>
          </a:p>
          <a:p>
            <a:pPr algn="l"/>
            <a:r>
              <a:rPr lang="sv-SE" sz="1200" dirty="0"/>
              <a:t>5. Så många termer som möjligt är gemensamma och kända för både primärvården och specialistmottagningarna för att undvika dubbeldokumentation. </a:t>
            </a:r>
          </a:p>
          <a:p>
            <a:pPr algn="l"/>
            <a:r>
              <a:rPr lang="sv-SE" sz="1200" dirty="0"/>
              <a:t>Patienten kan läsa dokumentationen fortlöpande i Journal via nätet.</a:t>
            </a:r>
          </a:p>
          <a:p>
            <a:pPr algn="l"/>
            <a:r>
              <a:rPr lang="sv-SE" sz="1200" dirty="0"/>
              <a:t>6. Efter avslutad utredning och insatt behandling på specialistmottagningen skrivs remiss åter till primärvården för fortsatt vård och allt sammanfattas i en ”överföringsanteckning”.</a:t>
            </a:r>
          </a:p>
          <a:p>
            <a:pPr algn="l"/>
            <a:r>
              <a:rPr lang="sv-SE" sz="1200" dirty="0"/>
              <a:t>7. Överföringsanteckningen innehåller termer, strukturerad vårddokumentation, som både specialistmottagning och primärvård är överens om är av värde för fortsatt behandling och uppföljning.</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46</a:t>
            </a:fld>
            <a:endParaRPr lang="sv-SE"/>
          </a:p>
        </p:txBody>
      </p:sp>
    </p:spTree>
    <p:extLst>
      <p:ext uri="{BB962C8B-B14F-4D97-AF65-F5344CB8AC3E}">
        <p14:creationId xmlns:p14="http://schemas.microsoft.com/office/powerpoint/2010/main" val="107515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a:t>Syftet: </a:t>
            </a:r>
            <a:r>
              <a:rPr lang="sv-SE" sz="1200" dirty="0"/>
              <a:t>Att visa exempel på när överenskommen strukturerad dokumentation lönar sig</a:t>
            </a:r>
          </a:p>
          <a:p>
            <a:pPr algn="l"/>
            <a:r>
              <a:rPr lang="sv-SE" sz="1200" b="1" dirty="0"/>
              <a:t>Hjälptext:</a:t>
            </a:r>
          </a:p>
          <a:p>
            <a:pPr algn="l"/>
            <a:r>
              <a:rPr lang="sv-SE" sz="1200" dirty="0"/>
              <a:t>1. Det här visar att det saknas dokumentation vid enheten om en patient som kommer på ett första besök. Patienten har dock varit på andra enheter som dokumenterar i samma journalsystem. </a:t>
            </a:r>
          </a:p>
          <a:p>
            <a:pPr algn="l"/>
            <a:r>
              <a:rPr lang="sv-SE" sz="1200" dirty="0"/>
              <a:t>2. När vi öppnar Aktiva val med patientens godkännande kan vi läsa den dokumentation som redan finns på andra enheter. </a:t>
            </a:r>
          </a:p>
          <a:p>
            <a:pPr algn="l"/>
            <a:r>
              <a:rPr lang="sv-SE" sz="1200" dirty="0"/>
              <a:t>För att kunna hitta denna dokumentation förutsätts att vi har kommit överens om vilka termer/sökord som vi ska använda. Dubbeldokumentation</a:t>
            </a:r>
            <a:r>
              <a:rPr lang="sv-SE" sz="1200" baseline="0" dirty="0"/>
              <a:t> undviks och vi kan använda sig av redan gjord dokumentation om till exempel undersökningar. </a:t>
            </a:r>
            <a:endParaRPr lang="sv-SE" sz="1200" dirty="0"/>
          </a:p>
          <a:p>
            <a:r>
              <a:rPr lang="sv-SE" b="1" dirty="0"/>
              <a:t>Genomförande: </a:t>
            </a:r>
            <a:r>
              <a:rPr lang="sv-SE" dirty="0"/>
              <a:t>Bilden är animerad</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47</a:t>
            </a:fld>
            <a:endParaRPr lang="sv-SE"/>
          </a:p>
        </p:txBody>
      </p:sp>
    </p:spTree>
    <p:extLst>
      <p:ext uri="{BB962C8B-B14F-4D97-AF65-F5344CB8AC3E}">
        <p14:creationId xmlns:p14="http://schemas.microsoft.com/office/powerpoint/2010/main" val="1429479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 </a:t>
            </a:r>
            <a:r>
              <a:rPr lang="sv-SE" dirty="0"/>
              <a:t>Här sammanfattar vi delarna i tema 2.</a:t>
            </a:r>
          </a:p>
          <a:p>
            <a:r>
              <a:rPr lang="sv-SE" dirty="0"/>
              <a:t>Patientens process,</a:t>
            </a:r>
            <a:r>
              <a:rPr lang="sv-SE" baseline="0" dirty="0"/>
              <a:t> patienttyper, framtidens vårdinformationsmiljö och strukturerad vårddokumentation.</a:t>
            </a:r>
            <a:endParaRPr lang="sv-SE" dirty="0"/>
          </a:p>
          <a:p>
            <a:r>
              <a:rPr lang="sv-SE" b="1" dirty="0"/>
              <a:t>Dialog: </a:t>
            </a:r>
            <a:r>
              <a:rPr lang="sv-SE" dirty="0"/>
              <a:t>Utifrån tema 2 innehåll. Reflektion?</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48</a:t>
            </a:fld>
            <a:endParaRPr lang="sv-SE"/>
          </a:p>
        </p:txBody>
      </p:sp>
    </p:spTree>
    <p:extLst>
      <p:ext uri="{BB962C8B-B14F-4D97-AF65-F5344CB8AC3E}">
        <p14:creationId xmlns:p14="http://schemas.microsoft.com/office/powerpoint/2010/main" val="952026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Hjälptext</a:t>
            </a:r>
          </a:p>
          <a:p>
            <a:r>
              <a:rPr lang="sv-SE" dirty="0"/>
              <a:t>Reflektionsrunda. Låt</a:t>
            </a:r>
            <a:r>
              <a:rPr lang="sv-SE" baseline="0" dirty="0"/>
              <a:t> deltagarna fundera kring om det finns behov av reviderade rutiner eller utbildning/mer information med anledning av dagens tema. </a:t>
            </a:r>
          </a:p>
          <a:p>
            <a:endParaRPr lang="sv-SE" baseline="0" dirty="0"/>
          </a:p>
          <a:p>
            <a:r>
              <a:rPr lang="sv-SE" baseline="0" dirty="0"/>
              <a:t>Ta hjälp av gruppen att sortera i vad som ska till ledningen och vad som bör tas vidare till APT.</a:t>
            </a:r>
          </a:p>
          <a:p>
            <a:endParaRPr lang="sv-SE" baseline="0" dirty="0"/>
          </a:p>
          <a:p>
            <a:r>
              <a:rPr lang="sv-SE" baseline="0" dirty="0"/>
              <a:t>Frågor som är till ledning och projekt specifika tar du som utvecklingsledare vidare till utvecklingsledarnätverket. </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49</a:t>
            </a:fld>
            <a:endParaRPr lang="sv-SE"/>
          </a:p>
        </p:txBody>
      </p:sp>
    </p:spTree>
    <p:extLst>
      <p:ext uri="{BB962C8B-B14F-4D97-AF65-F5344CB8AC3E}">
        <p14:creationId xmlns:p14="http://schemas.microsoft.com/office/powerpoint/2010/main" val="295076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sv-SE" sz="1100" b="1" baseline="0" dirty="0"/>
              <a:t>Hjälptext:</a:t>
            </a:r>
          </a:p>
          <a:p>
            <a:pPr marL="0" indent="0">
              <a:buFont typeface="Arial"/>
              <a:buNone/>
            </a:pPr>
            <a:r>
              <a:rPr lang="sv-SE" sz="1100" dirty="0">
                <a:latin typeface="Verdana" panose="020B0604030504040204" pitchFamily="34" charset="0"/>
                <a:ea typeface="Verdana" panose="020B0604030504040204" pitchFamily="34" charset="0"/>
                <a:cs typeface="Verdana" panose="020B0604030504040204" pitchFamily="34" charset="0"/>
              </a:rPr>
              <a:t>1177 Vårdguiden är hela</a:t>
            </a:r>
            <a:r>
              <a:rPr lang="sv-SE" sz="1100" baseline="0" dirty="0">
                <a:latin typeface="Verdana" panose="020B0604030504040204" pitchFamily="34" charset="0"/>
                <a:ea typeface="Verdana" panose="020B0604030504040204" pitchFamily="34" charset="0"/>
                <a:cs typeface="Verdana" panose="020B0604030504040204" pitchFamily="34" charset="0"/>
              </a:rPr>
              <a:t> Sveriges samlingsplats för information och tjänster inom hälsa och vård. Mer information om 1177 vårdguiden på nästa bild.</a:t>
            </a:r>
            <a:endParaRPr lang="sv-SE" sz="11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sv-SE" sz="1100" b="1" baseline="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100" b="1" baseline="0" dirty="0">
                <a:latin typeface="Verdana" panose="020B0604030504040204" pitchFamily="34" charset="0"/>
                <a:ea typeface="Verdana" panose="020B0604030504040204" pitchFamily="34" charset="0"/>
                <a:cs typeface="Verdana" panose="020B0604030504040204" pitchFamily="34" charset="0"/>
              </a:rPr>
              <a:t>Självservice för invånaren:</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100" dirty="0">
                <a:latin typeface="Verdana" panose="020B0604030504040204" pitchFamily="34" charset="0"/>
                <a:ea typeface="Verdana" panose="020B0604030504040204" pitchFamily="34" charset="0"/>
                <a:cs typeface="Verdana" panose="020B0604030504040204" pitchFamily="34" charset="0"/>
              </a:rPr>
              <a:t>Hitta och jämföra vård – här kan invånare hitta</a:t>
            </a:r>
            <a:r>
              <a:rPr lang="sv-SE" sz="1100" baseline="0" dirty="0">
                <a:latin typeface="Verdana" panose="020B0604030504040204" pitchFamily="34" charset="0"/>
                <a:ea typeface="Verdana" panose="020B0604030504040204" pitchFamily="34" charset="0"/>
                <a:cs typeface="Verdana" panose="020B0604030504040204" pitchFamily="34" charset="0"/>
              </a:rPr>
              <a:t> kontaktuppgifter till olika verksamheter i vården. Invånare kan jämföra hur lätt det är att komma i kontakt med och få tid på olika vårdinrättningar och se olika kvalitetsomdömen från patienter. </a:t>
            </a:r>
            <a:endParaRPr lang="sv-SE" sz="1100" dirty="0">
              <a:latin typeface="Verdana" panose="020B0604030504040204" pitchFamily="34" charset="0"/>
              <a:ea typeface="Verdana" panose="020B0604030504040204" pitchFamily="34" charset="0"/>
              <a:cs typeface="Verdana" panose="020B0604030504040204" pitchFamily="34" charset="0"/>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100" dirty="0">
                <a:latin typeface="Verdana" panose="020B0604030504040204" pitchFamily="34" charset="0"/>
                <a:ea typeface="Verdana" panose="020B0604030504040204" pitchFamily="34" charset="0"/>
                <a:cs typeface="Verdana" panose="020B0604030504040204" pitchFamily="34" charset="0"/>
              </a:rPr>
              <a:t>Boka och avboka tid</a:t>
            </a:r>
            <a:r>
              <a:rPr lang="sv-SE" sz="1100" baseline="0" dirty="0">
                <a:latin typeface="Verdana" panose="020B0604030504040204" pitchFamily="34" charset="0"/>
                <a:ea typeface="Verdana" panose="020B0604030504040204" pitchFamily="34" charset="0"/>
                <a:cs typeface="Verdana" panose="020B0604030504040204" pitchFamily="34" charset="0"/>
              </a:rPr>
              <a:t> – olika mottagningar erbjuder olika tjänster.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100" baseline="0" dirty="0">
                <a:latin typeface="Verdana" panose="020B0604030504040204" pitchFamily="34" charset="0"/>
                <a:ea typeface="Verdana" panose="020B0604030504040204" pitchFamily="34" charset="0"/>
                <a:cs typeface="Verdana" panose="020B0604030504040204" pitchFamily="34" charset="0"/>
              </a:rPr>
              <a:t>Göra tester – är personen 15 år eller äldre kan en enkelt beställa hem </a:t>
            </a:r>
            <a:r>
              <a:rPr lang="sv-SE" sz="1100" baseline="0" dirty="0" err="1" smtClean="0">
                <a:latin typeface="Verdana" panose="020B0604030504040204" pitchFamily="34" charset="0"/>
                <a:ea typeface="Verdana" panose="020B0604030504040204" pitchFamily="34" charset="0"/>
                <a:cs typeface="Verdana" panose="020B0604030504040204" pitchFamily="34" charset="0"/>
              </a:rPr>
              <a:t>t.ex</a:t>
            </a:r>
            <a:r>
              <a:rPr lang="sv-SE" sz="1100" baseline="0" dirty="0" smtClean="0">
                <a:latin typeface="Verdana" panose="020B0604030504040204" pitchFamily="34" charset="0"/>
                <a:ea typeface="Verdana" panose="020B0604030504040204" pitchFamily="34" charset="0"/>
                <a:cs typeface="Verdana" panose="020B0604030504040204" pitchFamily="34" charset="0"/>
              </a:rPr>
              <a:t> </a:t>
            </a:r>
            <a:r>
              <a:rPr lang="sv-SE" sz="1100" baseline="0" dirty="0">
                <a:latin typeface="Verdana" panose="020B0604030504040204" pitchFamily="34" charset="0"/>
                <a:ea typeface="Verdana" panose="020B0604030504040204" pitchFamily="34" charset="0"/>
                <a:cs typeface="Verdana" panose="020B0604030504040204" pitchFamily="34" charset="0"/>
              </a:rPr>
              <a:t>Klamydiatest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100" dirty="0">
                <a:latin typeface="Verdana" panose="020B0604030504040204" pitchFamily="34" charset="0"/>
                <a:ea typeface="Verdana" panose="020B0604030504040204" pitchFamily="34" charset="0"/>
                <a:cs typeface="Verdana" panose="020B0604030504040204" pitchFamily="34" charset="0"/>
              </a:rPr>
              <a:t>Journal</a:t>
            </a:r>
            <a:r>
              <a:rPr lang="sv-SE" sz="1100" baseline="0" dirty="0">
                <a:latin typeface="Verdana" panose="020B0604030504040204" pitchFamily="34" charset="0"/>
                <a:ea typeface="Verdana" panose="020B0604030504040204" pitchFamily="34" charset="0"/>
                <a:cs typeface="Verdana" panose="020B0604030504040204" pitchFamily="34" charset="0"/>
              </a:rPr>
              <a:t> via nätet – kommer som tjänst under 2017</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100" baseline="0" dirty="0">
                <a:latin typeface="Verdana" panose="020B0604030504040204" pitchFamily="34" charset="0"/>
                <a:ea typeface="Verdana" panose="020B0604030504040204" pitchFamily="34" charset="0"/>
                <a:cs typeface="Verdana" panose="020B0604030504040204" pitchFamily="34" charset="0"/>
              </a:rPr>
              <a:t>Graviditetskalendern en applikation som laddas ner från 1177 Vårdguiden</a:t>
            </a:r>
          </a:p>
          <a:p>
            <a:pPr marL="285750" indent="-285750">
              <a:buFont typeface="Arial" panose="020B0604020202020204" pitchFamily="34" charset="0"/>
              <a:buChar char="•"/>
            </a:pPr>
            <a:r>
              <a:rPr lang="sv-SE" sz="1100" dirty="0">
                <a:latin typeface="Verdana" panose="020B0604030504040204" pitchFamily="34" charset="0"/>
                <a:ea typeface="Verdana" panose="020B0604030504040204" pitchFamily="34" charset="0"/>
                <a:cs typeface="Verdana" panose="020B0604030504040204" pitchFamily="34" charset="0"/>
              </a:rPr>
              <a:t>Övriga ex på tjänster: Lista sig på vårdcentraler och BVC,</a:t>
            </a:r>
            <a:r>
              <a:rPr lang="sv-SE" sz="1100" baseline="0" dirty="0">
                <a:latin typeface="Verdana" panose="020B0604030504040204" pitchFamily="34" charset="0"/>
                <a:ea typeface="Verdana" panose="020B0604030504040204" pitchFamily="34" charset="0"/>
                <a:cs typeface="Verdana" panose="020B0604030504040204" pitchFamily="34" charset="0"/>
              </a:rPr>
              <a:t> s</a:t>
            </a:r>
            <a:r>
              <a:rPr lang="sv-SE" sz="1100" dirty="0">
                <a:latin typeface="Verdana" panose="020B0604030504040204" pitchFamily="34" charset="0"/>
                <a:ea typeface="Verdana" panose="020B0604030504040204" pitchFamily="34" charset="0"/>
                <a:cs typeface="Verdana" panose="020B0604030504040204" pitchFamily="34" charset="0"/>
              </a:rPr>
              <a:t>e pollenprognos, ansluta sig till internetpsykiatri.</a:t>
            </a:r>
            <a:r>
              <a:rPr lang="sv-SE" sz="1100" baseline="0" dirty="0">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sv-SE" sz="1100" baseline="0" dirty="0">
                <a:latin typeface="Verdana" panose="020B0604030504040204" pitchFamily="34" charset="0"/>
                <a:ea typeface="Verdana" panose="020B0604030504040204" pitchFamily="34" charset="0"/>
                <a:cs typeface="Verdana" panose="020B0604030504040204" pitchFamily="34" charset="0"/>
              </a:rPr>
              <a:t>UMO.se – en systersajt till 1177 som är en ungdomsmottagning på webben som Sveriges alla landsting och regioner står bakom.  </a:t>
            </a:r>
          </a:p>
          <a:p>
            <a:pPr marL="171450" indent="-171450">
              <a:buFont typeface="Arial"/>
              <a:buNone/>
            </a:pPr>
            <a:endParaRPr lang="sv-SE" sz="1100" b="1" baseline="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a:buNone/>
            </a:pPr>
            <a:r>
              <a:rPr lang="sv-SE" sz="1100" b="1" baseline="0" dirty="0">
                <a:latin typeface="Verdana" panose="020B0604030504040204" pitchFamily="34" charset="0"/>
                <a:ea typeface="Verdana" panose="020B0604030504040204" pitchFamily="34" charset="0"/>
                <a:cs typeface="Verdana" panose="020B0604030504040204" pitchFamily="34" charset="0"/>
              </a:rPr>
              <a:t>Tjänster i patientmötet</a:t>
            </a:r>
            <a:endParaRPr lang="sv-SE" sz="1100" b="0" baseline="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sv-SE" sz="11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Titta tillsammans med patient på informationen som finns på 1177 Vårdguiden</a:t>
            </a:r>
          </a:p>
          <a:p>
            <a:pPr marL="171450" indent="-171450">
              <a:buFont typeface="Arial" panose="020B0604020202020204" pitchFamily="34" charset="0"/>
              <a:buChar char="•"/>
            </a:pPr>
            <a:r>
              <a:rPr lang="sv-SE" sz="1100" dirty="0"/>
              <a:t>E-recept, elektronisk receptförskrivning, är en tjänst som gör att läkaren kan skicka recept elektroniskt till apoteket från sitt journalsystem. Läkare som saknar journalsystem kan skicka e-recept via en webbtjänst. Alla apotekskedjor i Sverige har tillgång till e-recepten via ett nationellt receptregister.</a:t>
            </a:r>
          </a:p>
          <a:p>
            <a:pPr marL="171450" indent="-171450">
              <a:buFont typeface="Arial" panose="020B0604020202020204" pitchFamily="34" charset="0"/>
              <a:buChar char="•"/>
            </a:pPr>
            <a:r>
              <a:rPr lang="sv-SE" sz="1100" dirty="0"/>
              <a:t>E-remiss innebär att vårdgivare kan skicka och ta emot remisser elektroniskt mellan olika journalsystem</a:t>
            </a:r>
            <a:r>
              <a:rPr lang="sv-SE" sz="1100" baseline="0" dirty="0"/>
              <a:t>.</a:t>
            </a:r>
          </a:p>
          <a:p>
            <a:pPr marL="171450" indent="-171450">
              <a:buFont typeface="Arial" panose="020B0604020202020204" pitchFamily="34" charset="0"/>
              <a:buChar char="•"/>
            </a:pPr>
            <a:r>
              <a:rPr lang="sv-SE" sz="1100" dirty="0"/>
              <a:t>Intygstjänsten är en lagringstjänst för läkarintyg. Det innebär att vissa l</a:t>
            </a:r>
            <a:r>
              <a:rPr lang="sv-SE" sz="1200" kern="1200" dirty="0">
                <a:solidFill>
                  <a:schemeClr val="tx1"/>
                </a:solidFill>
                <a:effectLst/>
                <a:latin typeface="Arial" pitchFamily="34" charset="0"/>
                <a:ea typeface="Geneva" pitchFamily="1" charset="-128"/>
                <a:cs typeface="Geneva" charset="0"/>
              </a:rPr>
              <a:t>äkarintyg kan skickas av vårdgivaren elektroniskt till mottagaren eller till patientens konto på 1177 e-tjänster (Mina intyg) så att patienten själv kan hantera</a:t>
            </a:r>
            <a:r>
              <a:rPr lang="sv-SE" sz="1200" kern="1200" baseline="0" dirty="0">
                <a:solidFill>
                  <a:schemeClr val="tx1"/>
                </a:solidFill>
                <a:effectLst/>
                <a:latin typeface="Arial" pitchFamily="34" charset="0"/>
                <a:ea typeface="Geneva" pitchFamily="1" charset="-128"/>
                <a:cs typeface="Geneva" charset="0"/>
              </a:rPr>
              <a:t> sitt intyg och skicka det elektroniskt till mottagaren. Nu finns det möjlighet att hantera intyg till Försäkringskassan och Transportstyrelsen på detta sätt men i </a:t>
            </a:r>
            <a:r>
              <a:rPr lang="sv-SE" dirty="0"/>
              <a:t>framtiden kommer det bli möjligt att lagra andra läkarintyg. </a:t>
            </a:r>
            <a:endParaRPr lang="sv-SE" sz="1200" kern="1200" dirty="0">
              <a:solidFill>
                <a:schemeClr val="tx1"/>
              </a:solidFill>
              <a:effectLst/>
              <a:latin typeface="Arial" pitchFamily="34" charset="0"/>
              <a:ea typeface="Geneva" pitchFamily="1" charset="-128"/>
              <a:cs typeface="Geneva" charset="0"/>
            </a:endParaRPr>
          </a:p>
          <a:p>
            <a:pPr marL="171450" indent="-171450">
              <a:buFont typeface="Arial" panose="020B0604020202020204" pitchFamily="34" charset="0"/>
              <a:buChar char="•"/>
            </a:pPr>
            <a:r>
              <a:rPr lang="sv-SE" sz="1100" dirty="0">
                <a:effectLst/>
              </a:rPr>
              <a:t>Läkarbesök via videomöte innebär att invånare träffar en läkare via sin telefon/dator, oavsett var invånaren befinner sig. Via videomötet kan invånare få råd, recept på läkemedel eller remiss till vidare vård - precis som vid ett vanligt läkarbesök.</a:t>
            </a:r>
            <a:endParaRPr lang="sv-SE" sz="11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a:buNone/>
            </a:pPr>
            <a:endParaRPr lang="sv-SE" sz="1100" b="1" baseline="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a:buNone/>
            </a:pPr>
            <a:r>
              <a:rPr lang="sv-SE" sz="1100" b="1" baseline="0" dirty="0">
                <a:latin typeface="Verdana" panose="020B0604030504040204" pitchFamily="34" charset="0"/>
                <a:ea typeface="Verdana" panose="020B0604030504040204" pitchFamily="34" charset="0"/>
                <a:cs typeface="Verdana" panose="020B0604030504040204" pitchFamily="34" charset="0"/>
              </a:rPr>
              <a:t>Tjänster för vården</a:t>
            </a:r>
          </a:p>
          <a:p>
            <a:pPr marL="171450" indent="-171450">
              <a:buFont typeface="Arial" panose="020B0604020202020204" pitchFamily="34" charset="0"/>
              <a:buChar char="•"/>
            </a:pPr>
            <a:r>
              <a:rPr lang="sv-SE" sz="1100" dirty="0"/>
              <a:t>Webbtjänsten </a:t>
            </a:r>
            <a:r>
              <a:rPr lang="sv-SE" sz="1100" dirty="0" err="1"/>
              <a:t>HändelseVis</a:t>
            </a:r>
            <a:r>
              <a:rPr lang="sv-SE" sz="1100" dirty="0"/>
              <a:t> är Stockholms läns landstings gemensamma IT-stöd för risk- och avvikelserapportering. </a:t>
            </a:r>
          </a:p>
          <a:p>
            <a:pPr marL="171450" indent="-171450">
              <a:buFont typeface="Arial" panose="020B0604020202020204" pitchFamily="34" charset="0"/>
              <a:buChar char="•"/>
            </a:pPr>
            <a:r>
              <a:rPr lang="sv-SE" sz="1100" dirty="0" err="1"/>
              <a:t>Lärtorget</a:t>
            </a:r>
            <a:r>
              <a:rPr lang="sv-SE" sz="1100" dirty="0"/>
              <a:t> är Stockholms läns landstings (SLL) plattform för de kurser som SLL erbjuder medarbetare och uppdragstagare. Här kan vårdpersonal ta del av e-utbildningar och anmäla sig till fysiska kurser.</a:t>
            </a:r>
          </a:p>
          <a:p>
            <a:pPr marL="171450" indent="-171450">
              <a:buFont typeface="Arial" panose="020B0604020202020204" pitchFamily="34" charset="0"/>
              <a:buChar char="•"/>
            </a:pPr>
            <a:r>
              <a:rPr lang="sv-SE" sz="1200" b="0" kern="1200" dirty="0">
                <a:solidFill>
                  <a:schemeClr val="tx1"/>
                </a:solidFill>
                <a:effectLst/>
                <a:latin typeface="Arial" pitchFamily="34" charset="0"/>
                <a:ea typeface="Geneva" pitchFamily="1" charset="-128"/>
                <a:cs typeface="Geneva" charset="0"/>
              </a:rPr>
              <a:t>Vårdgivarguiden</a:t>
            </a:r>
            <a:r>
              <a:rPr lang="sv-SE" sz="1200" kern="1200" dirty="0">
                <a:solidFill>
                  <a:schemeClr val="tx1"/>
                </a:solidFill>
                <a:effectLst/>
                <a:latin typeface="Arial" pitchFamily="34" charset="0"/>
                <a:ea typeface="Geneva" pitchFamily="1" charset="-128"/>
                <a:cs typeface="Geneva" charset="0"/>
              </a:rPr>
              <a:t> är en samlingsplats för Stockholms läns landstings information och tjänster till vårdgivare - snabbt, enkelt och samlat på ett ställe</a:t>
            </a:r>
          </a:p>
          <a:p>
            <a:pPr marL="171450" indent="-171450">
              <a:buFont typeface="Arial" panose="020B0604020202020204" pitchFamily="34" charset="0"/>
              <a:buChar char="•"/>
            </a:pPr>
            <a:r>
              <a:rPr lang="sv-SE" dirty="0"/>
              <a:t>Rådgivningsstödet webb stödjer legitimerad vårdpersonal, framför allt sjuksköterskor, att bedöma vårdbehov. Det innehåller cirka 180 medicinskt kvalitetssäkrade beslutsunderlag strukturerade utifrån fem </a:t>
            </a:r>
            <a:r>
              <a:rPr lang="sv-SE" dirty="0" err="1"/>
              <a:t>brådskegrader</a:t>
            </a:r>
            <a:r>
              <a:rPr lang="sv-SE" dirty="0"/>
              <a:t>. Det medicinska innehållet uppdateras regelbundet.</a:t>
            </a:r>
            <a:endParaRPr lang="sv-SE" sz="1200" kern="1200" dirty="0">
              <a:solidFill>
                <a:schemeClr val="tx1"/>
              </a:solidFill>
              <a:effectLst/>
              <a:latin typeface="Arial" pitchFamily="34" charset="0"/>
              <a:ea typeface="Geneva" pitchFamily="1" charset="-128"/>
              <a:cs typeface="Geneva" charset="0"/>
            </a:endParaRPr>
          </a:p>
          <a:p>
            <a:pPr marL="171450" indent="-171450">
              <a:buFont typeface="Arial"/>
              <a:buNone/>
            </a:pPr>
            <a:endParaRPr lang="sv-SE" sz="1100" dirty="0"/>
          </a:p>
          <a:p>
            <a:pPr marL="171450" indent="-171450">
              <a:buFont typeface="Arial"/>
              <a:buNone/>
            </a:pPr>
            <a:endParaRPr lang="sv-SE" sz="1100" baseline="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a:buNone/>
            </a:pPr>
            <a:endParaRPr lang="sv-SE"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Platshållare för bildnummer 3"/>
          <p:cNvSpPr>
            <a:spLocks noGrp="1"/>
          </p:cNvSpPr>
          <p:nvPr>
            <p:ph type="sldNum" sz="quarter" idx="10"/>
          </p:nvPr>
        </p:nvSpPr>
        <p:spPr/>
        <p:txBody>
          <a:bodyPr/>
          <a:lstStyle/>
          <a:p>
            <a:fld id="{11FB6F1A-C325-4EDC-8331-31705A74A405}" type="slidenum">
              <a:rPr lang="sv-SE" smtClean="0"/>
              <a:pPr/>
              <a:t>5</a:t>
            </a:fld>
            <a:endParaRPr lang="sv-SE" dirty="0"/>
          </a:p>
        </p:txBody>
      </p:sp>
    </p:spTree>
    <p:extLst>
      <p:ext uri="{BB962C8B-B14F-4D97-AF65-F5344CB8AC3E}">
        <p14:creationId xmlns:p14="http://schemas.microsoft.com/office/powerpoint/2010/main" val="192192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sv-SE" b="1" baseline="0" dirty="0"/>
              <a:t>Hjälptext:</a:t>
            </a:r>
          </a:p>
          <a:p>
            <a:pPr marL="0" marR="0" lvl="1" indent="0" algn="l" defTabSz="914400" rtl="0" eaLnBrk="0" fontAlgn="base" latinLnBrk="0" hangingPunct="0">
              <a:lnSpc>
                <a:spcPct val="100000"/>
              </a:lnSpc>
              <a:spcBef>
                <a:spcPct val="30000"/>
              </a:spcBef>
              <a:spcAft>
                <a:spcPct val="0"/>
              </a:spcAft>
              <a:buClrTx/>
              <a:buSzTx/>
              <a:buFontTx/>
              <a:buNone/>
              <a:tabLst/>
              <a:defRPr/>
            </a:pPr>
            <a:r>
              <a:rPr lang="sv-SE" sz="1200" b="0" i="0" dirty="0"/>
              <a:t>Kontaktkort är en sida på 1177 vårdguiden som visar vad en viss mottagning, klinik eller sjukhus kan erbjuda för e-tjänster och har</a:t>
            </a:r>
            <a:r>
              <a:rPr lang="sv-SE" sz="1200" b="0" i="0" baseline="0" dirty="0"/>
              <a:t> för kontaktuppgifter.</a:t>
            </a:r>
            <a:r>
              <a:rPr lang="sv-SE" sz="1200" b="0" i="0" dirty="0"/>
              <a:t> Vårdgivare</a:t>
            </a:r>
            <a:r>
              <a:rPr lang="sv-SE" sz="1200" b="0" i="0" baseline="0" dirty="0"/>
              <a:t> kan ansluta sig till olika typer av tjänster, </a:t>
            </a:r>
            <a:r>
              <a:rPr lang="sv-SE" sz="1200" b="0" i="0" baseline="0" dirty="0" err="1"/>
              <a:t>t.ex</a:t>
            </a:r>
            <a:r>
              <a:rPr lang="sv-SE" sz="1200" b="0" i="0" baseline="0" dirty="0"/>
              <a:t> boka, omboka eller avboka tider, förfrågan om receptförnyelse, synpunkter på vården. För vissa vårduppdrag i SLL står det skrivet i avtalen med Hälso- och sjukvårdsförvaltningen att det är obligatoriskt att erbjuda sina patienter vissa tjänster, därför ser också kontaktkorten olika ut. Det är också möjligt att utveckla och anpassa egna tjänster om vårdgivaren så önskar. </a:t>
            </a:r>
            <a:r>
              <a:rPr lang="sv-SE" sz="1200" dirty="0"/>
              <a:t>På kontaktkorten</a:t>
            </a:r>
            <a:r>
              <a:rPr lang="sv-SE" sz="1200" baseline="0" dirty="0"/>
              <a:t> finns stora möjligheter att informera patienter och närstående om verksamheten t ex besökstider.</a:t>
            </a:r>
            <a:endParaRPr lang="sv-SE" sz="1200"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sv-SE" sz="1200" b="0" i="0" baseline="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sv-SE" sz="1200" b="1" baseline="0" dirty="0"/>
              <a:t>Dialog: </a:t>
            </a:r>
          </a:p>
          <a:p>
            <a:pPr marL="0" marR="0" lvl="1" indent="0" algn="l" defTabSz="914400" rtl="0" eaLnBrk="0" fontAlgn="base" latinLnBrk="0" hangingPunct="0">
              <a:lnSpc>
                <a:spcPct val="100000"/>
              </a:lnSpc>
              <a:spcBef>
                <a:spcPct val="30000"/>
              </a:spcBef>
              <a:spcAft>
                <a:spcPct val="0"/>
              </a:spcAft>
              <a:buClrTx/>
              <a:buSzTx/>
              <a:buFontTx/>
              <a:buNone/>
              <a:tabLst/>
              <a:defRPr/>
            </a:pPr>
            <a:r>
              <a:rPr lang="sv-SE" sz="1200" b="0" i="0" baseline="0" dirty="0"/>
              <a:t>Vilka tjänster finns hos oss? </a:t>
            </a:r>
          </a:p>
          <a:p>
            <a:pPr marL="0" marR="0" lvl="1" indent="0" algn="l" defTabSz="914400" rtl="0" eaLnBrk="0" fontAlgn="base" latinLnBrk="0" hangingPunct="0">
              <a:lnSpc>
                <a:spcPct val="100000"/>
              </a:lnSpc>
              <a:spcBef>
                <a:spcPct val="30000"/>
              </a:spcBef>
              <a:spcAft>
                <a:spcPct val="0"/>
              </a:spcAft>
              <a:buClrTx/>
              <a:buSzTx/>
              <a:buFontTx/>
              <a:buNone/>
              <a:tabLst/>
              <a:defRPr/>
            </a:pPr>
            <a:r>
              <a:rPr lang="sv-SE" sz="1200" baseline="0" dirty="0"/>
              <a:t>Vilka tjänster skulle vi ha behov av framöver? </a:t>
            </a:r>
          </a:p>
          <a:p>
            <a:pPr marL="0" marR="0" lvl="1" indent="0" algn="l" defTabSz="914400" rtl="0" eaLnBrk="0" fontAlgn="base" latinLnBrk="0" hangingPunct="0">
              <a:lnSpc>
                <a:spcPct val="100000"/>
              </a:lnSpc>
              <a:spcBef>
                <a:spcPct val="30000"/>
              </a:spcBef>
              <a:spcAft>
                <a:spcPct val="0"/>
              </a:spcAft>
              <a:buClrTx/>
              <a:buSzTx/>
              <a:buFontTx/>
              <a:buNone/>
              <a:tabLst/>
              <a:defRPr/>
            </a:pPr>
            <a:r>
              <a:rPr lang="sv-SE" sz="1200" dirty="0"/>
              <a:t>Hur talar vi om e-tjänster med patienterna?</a:t>
            </a:r>
          </a:p>
          <a:p>
            <a:pPr marL="0" marR="0" lvl="1" indent="0" algn="l" defTabSz="914400" rtl="0" eaLnBrk="0" fontAlgn="base" latinLnBrk="0" hangingPunct="0">
              <a:lnSpc>
                <a:spcPct val="100000"/>
              </a:lnSpc>
              <a:spcBef>
                <a:spcPct val="30000"/>
              </a:spcBef>
              <a:spcAft>
                <a:spcPct val="0"/>
              </a:spcAft>
              <a:buClrTx/>
              <a:buSzTx/>
              <a:buFontTx/>
              <a:buNone/>
              <a:tabLst/>
              <a:defRPr/>
            </a:pPr>
            <a:r>
              <a:rPr lang="sv-SE" sz="1200" b="0" i="0" baseline="0" dirty="0"/>
              <a:t>Syftet är att </a:t>
            </a:r>
            <a:r>
              <a:rPr lang="sv-SE" sz="1200" dirty="0"/>
              <a:t>göra deltagarna medvetna om vilka tjänster som finns inom</a:t>
            </a:r>
            <a:r>
              <a:rPr lang="sv-SE" sz="1200" baseline="0" dirty="0"/>
              <a:t> den egna verksamheten för att</a:t>
            </a:r>
            <a:r>
              <a:rPr lang="sv-SE" sz="1200" dirty="0"/>
              <a:t> kunna informera patienterna.</a:t>
            </a:r>
            <a:endParaRPr lang="sv-SE" sz="1200" b="1" baseline="0" dirty="0"/>
          </a:p>
          <a:p>
            <a:endParaRPr lang="sv-SE" sz="1200" dirty="0"/>
          </a:p>
          <a:p>
            <a:r>
              <a:rPr lang="sv-SE" sz="1200" baseline="0" dirty="0"/>
              <a:t> </a:t>
            </a:r>
            <a:endParaRPr lang="sv-SE" baseline="0"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sv-SE" sz="120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6</a:t>
            </a:fld>
            <a:endParaRPr lang="sv-SE"/>
          </a:p>
        </p:txBody>
      </p:sp>
    </p:spTree>
    <p:extLst>
      <p:ext uri="{BB962C8B-B14F-4D97-AF65-F5344CB8AC3E}">
        <p14:creationId xmlns:p14="http://schemas.microsoft.com/office/powerpoint/2010/main" val="1356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Hjälptext: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baseline="0" dirty="0">
                <a:latin typeface="Verdana" panose="020B0604030504040204" pitchFamily="34" charset="0"/>
                <a:ea typeface="Verdana" panose="020B0604030504040204" pitchFamily="34" charset="0"/>
                <a:cs typeface="Verdana" panose="020B0604030504040204" pitchFamily="34" charset="0"/>
              </a:rPr>
              <a:t>Denna bild visar hur det ser ut när en person loggat in på 1177. Invånarna har tillgång till olika tjänster via sin inloggning.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i="0" baseline="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i="0" baseline="0" dirty="0">
                <a:latin typeface="Verdana" panose="020B0604030504040204" pitchFamily="34" charset="0"/>
                <a:ea typeface="Verdana" panose="020B0604030504040204" pitchFamily="34" charset="0"/>
                <a:cs typeface="Verdana" panose="020B0604030504040204" pitchFamily="34" charset="0"/>
              </a:rPr>
              <a:t>Förslag:</a:t>
            </a:r>
            <a:r>
              <a:rPr lang="sv-SE" sz="1200" b="0" i="0" baseline="0" dirty="0">
                <a:latin typeface="Verdana" panose="020B0604030504040204" pitchFamily="34" charset="0"/>
                <a:ea typeface="Verdana" panose="020B0604030504040204" pitchFamily="34" charset="0"/>
                <a:cs typeface="Verdana" panose="020B0604030504040204" pitchFamily="34" charset="0"/>
              </a:rPr>
              <a:t> Be deltagarna att logga in om de har mobiler på sig (och mobilt bank id) eller om du känner dig bekväm att logga in kan du göra det för att visa hur det ser ut. </a:t>
            </a:r>
          </a:p>
        </p:txBody>
      </p:sp>
      <p:sp>
        <p:nvSpPr>
          <p:cNvPr id="4" name="Platshållare för bildnummer 3"/>
          <p:cNvSpPr>
            <a:spLocks noGrp="1"/>
          </p:cNvSpPr>
          <p:nvPr>
            <p:ph type="sldNum" sz="quarter" idx="10"/>
          </p:nvPr>
        </p:nvSpPr>
        <p:spPr/>
        <p:txBody>
          <a:bodyPr/>
          <a:lstStyle/>
          <a:p>
            <a:fld id="{ECFABE25-5EDC-4F4E-8362-203947644F86}" type="slidenum">
              <a:rPr lang="sv-SE" smtClean="0"/>
              <a:pPr/>
              <a:t>7</a:t>
            </a:fld>
            <a:endParaRPr lang="sv-SE"/>
          </a:p>
        </p:txBody>
      </p:sp>
    </p:spTree>
    <p:extLst>
      <p:ext uri="{BB962C8B-B14F-4D97-AF65-F5344CB8AC3E}">
        <p14:creationId xmlns:p14="http://schemas.microsoft.com/office/powerpoint/2010/main" val="189013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baseline="0" dirty="0"/>
              <a:t>Hjälptext:</a:t>
            </a:r>
          </a:p>
          <a:p>
            <a:pPr marL="0" indent="0">
              <a:buFont typeface="Arial" panose="020B0604020202020204" pitchFamily="34" charset="0"/>
              <a:buNone/>
            </a:pPr>
            <a:r>
              <a:rPr lang="sv-SE" b="0" baseline="0" dirty="0"/>
              <a:t>Bilden till vänster är en </a:t>
            </a:r>
            <a:r>
              <a:rPr lang="sv-SE" b="0" baseline="0" dirty="0" err="1"/>
              <a:t>skärmdump</a:t>
            </a:r>
            <a:r>
              <a:rPr lang="sv-SE" b="0" baseline="0" dirty="0"/>
              <a:t> och visar hur Journal via nätet ser ut när en invånare loggat in via 1177. </a:t>
            </a:r>
            <a:r>
              <a:rPr lang="sv-SE" baseline="0" dirty="0"/>
              <a:t>Invånaren kommer att kunna ta del av journalinformation från och med 160101. Tidigare journalinformation lämnas ut på begäran som tidigare (papperskopia).</a:t>
            </a:r>
          </a:p>
          <a:p>
            <a:pPr marL="171450" indent="-171450">
              <a:buFont typeface="Arial" panose="020B0604020202020204" pitchFamily="34" charset="0"/>
              <a:buChar char="•"/>
            </a:pPr>
            <a:r>
              <a:rPr lang="sv-SE" b="1" baseline="0" dirty="0"/>
              <a:t>Journalanteckningar: </a:t>
            </a:r>
            <a:r>
              <a:rPr lang="sv-SE" baseline="0" dirty="0"/>
              <a:t>Från alla journalförande yrkekategorier. Införande sker succesivt. Till en början kommer vissa journalanteckningar att visas men målet är att allt ska visas. Vid frågor hänvisa till verksamhetschef eller lokalt ansvarig för införandet av Journal via nätet. </a:t>
            </a:r>
          </a:p>
          <a:p>
            <a:pPr marL="171450" indent="-171450">
              <a:buFont typeface="Arial" panose="020B0604020202020204" pitchFamily="34" charset="0"/>
              <a:buChar char="•"/>
            </a:pPr>
            <a:r>
              <a:rPr lang="sv-SE" b="1" baseline="0" dirty="0"/>
              <a:t>Klinisk kemi-</a:t>
            </a:r>
            <a:r>
              <a:rPr lang="sv-SE" b="1" baseline="0" dirty="0" err="1"/>
              <a:t>labsvar</a:t>
            </a:r>
            <a:r>
              <a:rPr lang="sv-SE" b="1" baseline="0" dirty="0"/>
              <a:t>: </a:t>
            </a:r>
            <a:r>
              <a:rPr lang="sv-SE" b="0" baseline="0" dirty="0"/>
              <a:t>Blodprover analyserade på ett laboratorium. </a:t>
            </a:r>
            <a:r>
              <a:rPr lang="sv-SE" b="1" baseline="0" dirty="0"/>
              <a:t> </a:t>
            </a:r>
          </a:p>
          <a:p>
            <a:pPr marL="171450" indent="-171450">
              <a:buFont typeface="Arial" panose="020B0604020202020204" pitchFamily="34" charset="0"/>
              <a:buChar char="•"/>
            </a:pPr>
            <a:r>
              <a:rPr lang="sv-SE" b="1" baseline="0" dirty="0"/>
              <a:t>Besök och vårdtillfällen: </a:t>
            </a:r>
            <a:r>
              <a:rPr lang="sv-SE" b="0" baseline="0" dirty="0"/>
              <a:t>när och var har invånaren haft kontakt med vården</a:t>
            </a:r>
          </a:p>
          <a:p>
            <a:pPr marL="0" indent="0">
              <a:buFont typeface="Arial" panose="020B0604020202020204" pitchFamily="34" charset="0"/>
              <a:buNone/>
            </a:pPr>
            <a:endParaRPr lang="sv-SE" b="0" baseline="0" dirty="0"/>
          </a:p>
          <a:p>
            <a:pPr marL="0" indent="0">
              <a:buFont typeface="Arial" panose="020B0604020202020204" pitchFamily="34" charset="0"/>
              <a:buNone/>
            </a:pPr>
            <a:r>
              <a:rPr lang="sv-SE" b="0" baseline="0" dirty="0"/>
              <a:t>Initialt kommer invånaren inte kunna ta del av: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a:t>Mätvärden (vikt , längd, blodtryck, puls temperatur, syreupptagningsförmåga, det finns fler men dessa är de vanligaste). </a:t>
            </a:r>
          </a:p>
          <a:p>
            <a:pPr marL="171450" indent="-171450">
              <a:buFont typeface="Arial" panose="020B0604020202020204" pitchFamily="34" charset="0"/>
              <a:buChar char="•"/>
            </a:pPr>
            <a:r>
              <a:rPr lang="sv-SE" b="0" baseline="0" dirty="0"/>
              <a:t>Läkemedelslistan. </a:t>
            </a:r>
            <a:endParaRPr lang="sv-SE" b="0" i="0" baseline="0" dirty="0">
              <a:solidFill>
                <a:srgbClr val="FF0000"/>
              </a:solidFill>
            </a:endParaRPr>
          </a:p>
          <a:p>
            <a:pPr marL="171450" indent="-171450">
              <a:buFont typeface="Arial" panose="020B0604020202020204" pitchFamily="34" charset="0"/>
              <a:buChar char="•"/>
            </a:pPr>
            <a:r>
              <a:rPr lang="sv-SE" i="0" dirty="0">
                <a:solidFill>
                  <a:srgbClr val="FF0000"/>
                </a:solidFill>
              </a:rPr>
              <a:t>Patientnära analyser (kapillära</a:t>
            </a:r>
            <a:r>
              <a:rPr lang="sv-SE" i="0" baseline="0" dirty="0">
                <a:solidFill>
                  <a:srgbClr val="FF0000"/>
                </a:solidFill>
              </a:rPr>
              <a:t> prover exempelvis blodsocker, </a:t>
            </a:r>
            <a:r>
              <a:rPr lang="sv-SE" i="0" baseline="0" dirty="0" err="1">
                <a:solidFill>
                  <a:srgbClr val="FF0000"/>
                </a:solidFill>
              </a:rPr>
              <a:t>Waranprover</a:t>
            </a:r>
            <a:r>
              <a:rPr lang="sv-SE" i="0" baseline="0" dirty="0">
                <a:solidFill>
                  <a:srgbClr val="FF0000"/>
                </a:solidFill>
              </a:rPr>
              <a:t> vissa infektionsprover)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Brev, intyg och skannade dokument.</a:t>
            </a:r>
            <a:r>
              <a:rPr lang="sv-SE" sz="1200" kern="1200" baseline="0" dirty="0">
                <a:solidFill>
                  <a:schemeClr val="tx1"/>
                </a:solidFill>
                <a:effectLst/>
                <a:latin typeface="+mn-lt"/>
                <a:ea typeface="+mn-ea"/>
                <a:cs typeface="+mn-cs"/>
              </a:rPr>
              <a:t> </a:t>
            </a:r>
            <a:endParaRPr lang="sv-SE" i="0" dirty="0">
              <a:solidFill>
                <a:srgbClr val="FF0000"/>
              </a:solidFill>
            </a:endParaRPr>
          </a:p>
          <a:p>
            <a:pPr marL="171450" indent="-171450">
              <a:buFont typeface="Arial" panose="020B0604020202020204" pitchFamily="34" charset="0"/>
              <a:buChar char="•"/>
            </a:pPr>
            <a:endParaRPr lang="sv-SE" i="0" dirty="0">
              <a:solidFill>
                <a:srgbClr val="FF0000"/>
              </a:solidFill>
            </a:endParaRPr>
          </a:p>
          <a:p>
            <a:r>
              <a:rPr lang="sv-SE" sz="1200" kern="1200" dirty="0">
                <a:solidFill>
                  <a:schemeClr val="tx1"/>
                </a:solidFill>
                <a:effectLst/>
                <a:latin typeface="+mn-lt"/>
                <a:ea typeface="+mn-ea"/>
                <a:cs typeface="+mn-cs"/>
              </a:rPr>
              <a:t>Tekniska begränsningar gör att all information som finns i journalen i </a:t>
            </a:r>
            <a:r>
              <a:rPr lang="sv-SE" sz="1200" kern="1200" dirty="0" err="1">
                <a:solidFill>
                  <a:schemeClr val="tx1"/>
                </a:solidFill>
                <a:effectLst/>
                <a:latin typeface="+mn-lt"/>
                <a:ea typeface="+mn-ea"/>
                <a:cs typeface="+mn-cs"/>
              </a:rPr>
              <a:t>TakeCare</a:t>
            </a:r>
            <a:r>
              <a:rPr lang="sv-SE" sz="1200" kern="1200" dirty="0">
                <a:solidFill>
                  <a:schemeClr val="tx1"/>
                </a:solidFill>
                <a:effectLst/>
                <a:latin typeface="+mn-lt"/>
                <a:ea typeface="+mn-ea"/>
                <a:cs typeface="+mn-cs"/>
              </a:rPr>
              <a:t> inte kan visas i Journal via nätet. Mer information än den som visas i nuläget kommer att läggas till successivt.</a:t>
            </a:r>
            <a:endParaRPr lang="sv-SE" dirty="0"/>
          </a:p>
        </p:txBody>
      </p:sp>
      <p:sp>
        <p:nvSpPr>
          <p:cNvPr id="4" name="Platshållare för bildnummer 3"/>
          <p:cNvSpPr>
            <a:spLocks noGrp="1"/>
          </p:cNvSpPr>
          <p:nvPr>
            <p:ph type="sldNum" sz="quarter" idx="10"/>
          </p:nvPr>
        </p:nvSpPr>
        <p:spPr/>
        <p:txBody>
          <a:bodyPr/>
          <a:lstStyle/>
          <a:p>
            <a:fld id="{288A3E54-1491-4B7E-B7CA-9B826DB6682C}" type="slidenum">
              <a:rPr lang="sv-SE" smtClean="0"/>
              <a:pPr/>
              <a:t>8</a:t>
            </a:fld>
            <a:endParaRPr lang="sv-SE"/>
          </a:p>
        </p:txBody>
      </p:sp>
    </p:spTree>
    <p:extLst>
      <p:ext uri="{BB962C8B-B14F-4D97-AF65-F5344CB8AC3E}">
        <p14:creationId xmlns:p14="http://schemas.microsoft.com/office/powerpoint/2010/main" val="30323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Hela sjukhuset anslöt sig samtidigt. Bara </a:t>
            </a:r>
            <a:r>
              <a:rPr lang="sv-SE" dirty="0" err="1"/>
              <a:t>SeSam</a:t>
            </a:r>
            <a:r>
              <a:rPr lang="sv-SE" baseline="0" dirty="0"/>
              <a:t> mottagningen är undantagen. </a:t>
            </a:r>
          </a:p>
          <a:p>
            <a:r>
              <a:rPr lang="sv-SE" baseline="0" dirty="0"/>
              <a:t>Stor del av både privata samt landstingsägda vården inom SLL är ansluten. Barnsjukvården anslöt sig till tjänsten under november 2017 men Karolinska sjukhuset har skjutit på sitt anslutande </a:t>
            </a:r>
            <a:r>
              <a:rPr lang="sv-SE" baseline="0" dirty="0" err="1"/>
              <a:t>pga</a:t>
            </a:r>
            <a:r>
              <a:rPr lang="sv-SE" baseline="0" dirty="0"/>
              <a:t> tekniska problem på Karolinska.</a:t>
            </a:r>
          </a:p>
          <a:p>
            <a:endParaRPr lang="sv-SE" baseline="0" dirty="0"/>
          </a:p>
          <a:p>
            <a:r>
              <a:rPr lang="sv-SE" baseline="0" dirty="0"/>
              <a:t>Journalanteckningar från samtliga yrkeskategorier visas.</a:t>
            </a:r>
          </a:p>
          <a:p>
            <a:endParaRPr lang="sv-SE" baseline="0" dirty="0"/>
          </a:p>
          <a:p>
            <a:r>
              <a:rPr lang="sv-SE" baseline="0" dirty="0"/>
              <a:t>Den lokala </a:t>
            </a:r>
            <a:r>
              <a:rPr lang="sv-SE" baseline="0" dirty="0" err="1"/>
              <a:t>TakeCare</a:t>
            </a:r>
            <a:r>
              <a:rPr lang="sv-SE" baseline="0" dirty="0"/>
              <a:t> förvaltningen på DS har inte haft ett enda ärende (någon blankett) ifrån patienten rörande tjänsten journal via nätet. Men det har hänt patient har läst patient om diagnos innan patienten fått återkoppling ifrån behandlande läkare samt att patienter hört av sig till klinikerna och önskat rättelser i sina journalanteckningar.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21467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defRPr sz="2800"/>
            </a:lvl1pPr>
          </a:lstStyle>
          <a:p>
            <a:r>
              <a:rPr lang="sv-SE"/>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457200" y="884018"/>
            <a:ext cx="7700962" cy="114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dirty="0"/>
              <a:t>Klicka här för att ändra format</a:t>
            </a:r>
          </a:p>
        </p:txBody>
      </p:sp>
      <p:sp>
        <p:nvSpPr>
          <p:cNvPr id="23" name="Rectangle 3"/>
          <p:cNvSpPr>
            <a:spLocks noGrp="1" noChangeArrowheads="1"/>
          </p:cNvSpPr>
          <p:nvPr>
            <p:ph idx="1"/>
          </p:nvPr>
        </p:nvSpPr>
        <p:spPr bwMode="auto">
          <a:xfrm>
            <a:off x="457200" y="2098309"/>
            <a:ext cx="7700962" cy="393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3062" y="884238"/>
            <a:ext cx="8229600" cy="11430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63062" y="2107219"/>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2107219"/>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5901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a:t>Klicka här för att ändra format</a:t>
            </a:r>
          </a:p>
        </p:txBody>
      </p:sp>
      <p:sp>
        <p:nvSpPr>
          <p:cNvPr id="3" name="Platshållare för text 2"/>
          <p:cNvSpPr>
            <a:spLocks noGrp="1"/>
          </p:cNvSpPr>
          <p:nvPr>
            <p:ph type="body" idx="1" hasCustomPrompt="1"/>
          </p:nvPr>
        </p:nvSpPr>
        <p:spPr>
          <a:xfrm>
            <a:off x="457200" y="1535113"/>
            <a:ext cx="4040188" cy="492125"/>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4" name="Platshållare för innehåll 3"/>
          <p:cNvSpPr>
            <a:spLocks noGrp="1"/>
          </p:cNvSpPr>
          <p:nvPr>
            <p:ph sz="half" idx="2"/>
          </p:nvPr>
        </p:nvSpPr>
        <p:spPr>
          <a:xfrm>
            <a:off x="457200" y="2098431"/>
            <a:ext cx="4040188" cy="402773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4645025" y="1535113"/>
            <a:ext cx="4041775" cy="49212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6" name="Platshållare för innehåll 5"/>
          <p:cNvSpPr>
            <a:spLocks noGrp="1"/>
          </p:cNvSpPr>
          <p:nvPr>
            <p:ph sz="quarter" idx="4"/>
          </p:nvPr>
        </p:nvSpPr>
        <p:spPr>
          <a:xfrm>
            <a:off x="4645025" y="2098431"/>
            <a:ext cx="4041775" cy="402773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836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2000" b="1">
                <a:solidFill>
                  <a:srgbClr val="000000"/>
                </a:solidFill>
              </a:defRPr>
            </a:lvl1pPr>
          </a:lstStyle>
          <a:p>
            <a:r>
              <a:rPr lang="sv-SE"/>
              <a:t>Klicka här för att ändra format</a:t>
            </a:r>
          </a:p>
        </p:txBody>
      </p:sp>
    </p:spTree>
    <p:extLst>
      <p:ext uri="{BB962C8B-B14F-4D97-AF65-F5344CB8AC3E}">
        <p14:creationId xmlns:p14="http://schemas.microsoft.com/office/powerpoint/2010/main" val="22906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8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marL="809625" indent="-138113">
              <a:defRPr sz="1200">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1234990322"/>
      </p:ext>
    </p:extLst>
  </p:cSld>
  <p:clrMapOvr>
    <a:masterClrMapping/>
  </p:clrMapOvr>
  <p:transition spd="med"/>
  <p:extLst mod="1">
    <p:ext uri="{DCECCB84-F9BA-43D5-87BE-67443E8EF086}">
      <p15:sldGuideLst xmlns:p15="http://schemas.microsoft.com/office/powerpoint/2012/main">
        <p15:guide id="1" pos="370">
          <p15:clr>
            <a:srgbClr val="FBAE40"/>
          </p15:clr>
        </p15:guide>
        <p15:guide id="2" pos="3840">
          <p15:clr>
            <a:srgbClr val="FBAE40"/>
          </p15:clr>
        </p15:guide>
        <p15:guide id="3" pos="7310">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21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949613319"/>
      </p:ext>
    </p:extLst>
  </p:cSld>
  <p:clrMapOvr>
    <a:masterClrMapping/>
  </p:clrMapOvr>
  <p:transition spd="med"/>
  <p:extLst mod="1">
    <p:ext uri="{DCECCB84-F9BA-43D5-87BE-67443E8EF086}">
      <p15:sldGuideLst xmlns:p15="http://schemas.microsoft.com/office/powerpoint/2012/main">
        <p15:guide id="1" pos="370">
          <p15:clr>
            <a:srgbClr val="FBAE40"/>
          </p15:clr>
        </p15:guide>
        <p15:guide id="2" pos="3840">
          <p15:clr>
            <a:srgbClr val="FBAE40"/>
          </p15:clr>
        </p15:guide>
        <p15:guide id="3" pos="7310">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459C1F2-46D2-1E46-8CB3-6F36FB3145BF}" type="datetimeFigureOut">
              <a:rPr lang="sv-SE" smtClean="0"/>
              <a:t>2018-01-09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EAE01CE-56E3-4D41-BF84-29D00197ADA3}" type="slidenum">
              <a:rPr lang="sv-SE" smtClean="0"/>
              <a:t>‹#›</a:t>
            </a:fld>
            <a:endParaRPr lang="sv-SE"/>
          </a:p>
        </p:txBody>
      </p:sp>
    </p:spTree>
    <p:extLst>
      <p:ext uri="{BB962C8B-B14F-4D97-AF65-F5344CB8AC3E}">
        <p14:creationId xmlns:p14="http://schemas.microsoft.com/office/powerpoint/2010/main" val="286424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pPr>
              <a:defRPr/>
            </a:pPr>
            <a:fld id="{541B236E-1F63-4084-9589-B7B1848FF4A5}" type="slidenum">
              <a:rPr lang="sv-SE" altLang="sv-SE"/>
              <a:pPr>
                <a:defRPr/>
              </a:pPr>
              <a:t>‹#›</a:t>
            </a:fld>
            <a:endParaRPr lang="sv-SE" altLang="sv-SE"/>
          </a:p>
        </p:txBody>
      </p:sp>
    </p:spTree>
    <p:extLst>
      <p:ext uri="{BB962C8B-B14F-4D97-AF65-F5344CB8AC3E}">
        <p14:creationId xmlns:p14="http://schemas.microsoft.com/office/powerpoint/2010/main" val="384886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29" name="Picture 543" descr="eHalsa-linje-ro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1026" name="Picture 2" descr="G:\Information-Kommunikation\Grafiskt_material\SLL_logotyper\png\sll_rgb_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3" r:id="rId4"/>
    <p:sldLayoutId id="2147483980" r:id="rId5"/>
    <p:sldLayoutId id="2147483981" r:id="rId6"/>
    <p:sldLayoutId id="2147483982" r:id="rId7"/>
    <p:sldLayoutId id="2147483983" r:id="rId8"/>
    <p:sldLayoutId id="2147483984" r:id="rId9"/>
  </p:sldLayoutIdLst>
  <p:hf sldNum="0" hdr="0" dt="0"/>
  <p:txStyles>
    <p:titleStyle>
      <a:lvl1pPr algn="l" rtl="0" eaLnBrk="1" fontAlgn="base" hangingPunct="1">
        <a:spcBef>
          <a:spcPct val="0"/>
        </a:spcBef>
        <a:spcAft>
          <a:spcPct val="0"/>
        </a:spcAft>
        <a:defRPr sz="2000" b="1">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18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16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sz="1400">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ideo" Target="https://www.youtube.com/embed/pCC6tzy60d0" TargetMode="External"/><Relationship Id="rId5" Type="http://schemas.openxmlformats.org/officeDocument/2006/relationships/image" Target="../media/image18.png"/><Relationship Id="rId4" Type="http://schemas.openxmlformats.org/officeDocument/2006/relationships/hyperlink" Target="https://skl.se/download/18.5e588ed415aa6ecabde9f48f/1489484509965/Beteenden+och+behov+hos+personer+i+kontakt+med+v%C3%A5rden.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7.xml"/><Relationship Id="rId7" Type="http://schemas.openxmlformats.org/officeDocument/2006/relationships/slide" Target="slide29.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slide" Target="slide28.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2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26.xml"/><Relationship Id="rId5" Type="http://schemas.openxmlformats.org/officeDocument/2006/relationships/image" Target="../media/image21.png"/><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slide" Target="slide26.xml"/><Relationship Id="rId5" Type="http://schemas.openxmlformats.org/officeDocument/2006/relationships/image" Target="../media/image22.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slide" Target="slide26.xml"/><Relationship Id="rId5" Type="http://schemas.openxmlformats.org/officeDocument/2006/relationships/image" Target="../media/image23.png"/><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27.xml"/><Relationship Id="rId7" Type="http://schemas.openxmlformats.org/officeDocument/2006/relationships/slide" Target="slide2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slide" Target="slide28.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cRVTdBlfuDQ" TargetMode="Externa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regeringen.se/contentassets/5a2c8365d1b04d33a9bc7512d5d1c5aa/overenskommelse-om-vision-ehalsa-202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regeringen.se/contentassets/6ccc07793ab841b888fb343a49d75d54/nationell-ehalsa---strategin-for-tillganglig-och-saker-information-inom-vard-och-oms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p:txBody>
          <a:bodyPr/>
          <a:lstStyle/>
          <a:p>
            <a:r>
              <a:rPr lang="sv-SE" dirty="0"/>
              <a:t>Välkomna till eHälsalyftet!</a:t>
            </a:r>
            <a:br>
              <a:rPr lang="sv-SE" dirty="0"/>
            </a:br>
            <a:r>
              <a:rPr lang="sv-SE" dirty="0"/>
              <a:t/>
            </a:r>
            <a:br>
              <a:rPr lang="sv-SE" dirty="0"/>
            </a:br>
            <a:r>
              <a:rPr lang="sv-SE" dirty="0"/>
              <a:t>Tema 2</a:t>
            </a:r>
          </a:p>
        </p:txBody>
      </p:sp>
    </p:spTree>
    <p:extLst>
      <p:ext uri="{BB962C8B-B14F-4D97-AF65-F5344CB8AC3E}">
        <p14:creationId xmlns:p14="http://schemas.microsoft.com/office/powerpoint/2010/main" val="170832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Möjliga åtgärder för att dölja information i </a:t>
            </a:r>
            <a:br>
              <a:rPr lang="sv-SE" dirty="0"/>
            </a:br>
            <a:r>
              <a:rPr lang="sv-SE" dirty="0"/>
              <a:t>e-tjänsten Journal via nätet 1</a:t>
            </a:r>
          </a:p>
        </p:txBody>
      </p:sp>
      <p:sp>
        <p:nvSpPr>
          <p:cNvPr id="3" name="Platshållare för innehåll 2"/>
          <p:cNvSpPr>
            <a:spLocks noGrp="1"/>
          </p:cNvSpPr>
          <p:nvPr>
            <p:ph idx="1"/>
          </p:nvPr>
        </p:nvSpPr>
        <p:spPr>
          <a:xfrm>
            <a:off x="457200" y="1641109"/>
            <a:ext cx="7700962" cy="3937001"/>
          </a:xfrm>
        </p:spPr>
        <p:txBody>
          <a:bodyPr/>
          <a:lstStyle/>
          <a:p>
            <a:r>
              <a:rPr lang="sv-SE" sz="1600" dirty="0"/>
              <a:t>Att försegla = stoppa åtkomst till informationen i </a:t>
            </a:r>
            <a:br>
              <a:rPr lang="sv-SE" sz="1600" dirty="0"/>
            </a:br>
            <a:r>
              <a:rPr lang="sv-SE" sz="1600" dirty="0"/>
              <a:t>e-tjänsten Journal via nätet</a:t>
            </a:r>
          </a:p>
          <a:p>
            <a:r>
              <a:rPr lang="sv-SE" sz="1600" dirty="0"/>
              <a:t>Försegla helt; patienten kan själv försegla hela sitt konto direkt i e-tjänsten eller via blankett</a:t>
            </a:r>
          </a:p>
          <a:p>
            <a:pPr marL="0" indent="0">
              <a:buNone/>
            </a:pPr>
            <a:endParaRPr lang="sv-SE" dirty="0"/>
          </a:p>
        </p:txBody>
      </p:sp>
      <p:pic>
        <p:nvPicPr>
          <p:cNvPr id="4" name="Bildobjekt 3"/>
          <p:cNvPicPr/>
          <p:nvPr/>
        </p:nvPicPr>
        <p:blipFill rotWithShape="1">
          <a:blip r:embed="rId3"/>
          <a:srcRect t="5360" r="628" b="49981"/>
          <a:stretch/>
        </p:blipFill>
        <p:spPr bwMode="auto">
          <a:xfrm>
            <a:off x="1104900" y="3187700"/>
            <a:ext cx="6616700" cy="2603500"/>
          </a:xfrm>
          <a:prstGeom prst="rect">
            <a:avLst/>
          </a:prstGeom>
          <a:ln>
            <a:noFill/>
          </a:ln>
          <a:extLst>
            <a:ext uri="{53640926-AAD7-44D8-BBD7-CCE9431645EC}">
              <a14:shadowObscured xmlns:a14="http://schemas.microsoft.com/office/drawing/2010/main"/>
            </a:ext>
          </a:extLst>
        </p:spPr>
      </p:pic>
      <p:sp>
        <p:nvSpPr>
          <p:cNvPr id="5" name="Ellips 4"/>
          <p:cNvSpPr/>
          <p:nvPr/>
        </p:nvSpPr>
        <p:spPr>
          <a:xfrm>
            <a:off x="4413250" y="3854450"/>
            <a:ext cx="577850" cy="2857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FFFFFF"/>
              </a:solidFill>
              <a:effectLst/>
              <a:uLnTx/>
              <a:uFillTx/>
              <a:latin typeface="Verdana"/>
              <a:cs typeface="+mn-cs"/>
            </a:endParaRPr>
          </a:p>
        </p:txBody>
      </p:sp>
      <p:sp>
        <p:nvSpPr>
          <p:cNvPr id="6" name="Ellips 5"/>
          <p:cNvSpPr/>
          <p:nvPr/>
        </p:nvSpPr>
        <p:spPr>
          <a:xfrm>
            <a:off x="3289300" y="4140200"/>
            <a:ext cx="800099" cy="3492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FFFFFF"/>
              </a:solidFill>
              <a:effectLst/>
              <a:uLnTx/>
              <a:uFillTx/>
              <a:latin typeface="Verdana"/>
              <a:cs typeface="+mn-cs"/>
            </a:endParaRPr>
          </a:p>
        </p:txBody>
      </p:sp>
      <p:sp>
        <p:nvSpPr>
          <p:cNvPr id="7" name="Ellips 6"/>
          <p:cNvSpPr/>
          <p:nvPr/>
        </p:nvSpPr>
        <p:spPr>
          <a:xfrm>
            <a:off x="1371599" y="5208588"/>
            <a:ext cx="749301" cy="36952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FFFFFF"/>
              </a:solidFill>
              <a:effectLst/>
              <a:uLnTx/>
              <a:uFillTx/>
              <a:latin typeface="Verdana"/>
              <a:cs typeface="+mn-cs"/>
            </a:endParaRPr>
          </a:p>
        </p:txBody>
      </p:sp>
    </p:spTree>
    <p:extLst>
      <p:ext uri="{BB962C8B-B14F-4D97-AF65-F5344CB8AC3E}">
        <p14:creationId xmlns:p14="http://schemas.microsoft.com/office/powerpoint/2010/main" val="32055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Möjliga åtgärder för att dölja information i </a:t>
            </a:r>
            <a:br>
              <a:rPr lang="sv-SE" dirty="0"/>
            </a:br>
            <a:r>
              <a:rPr lang="sv-SE" dirty="0"/>
              <a:t>e-tjänsten Journal via nätet 2</a:t>
            </a:r>
          </a:p>
        </p:txBody>
      </p:sp>
      <p:sp>
        <p:nvSpPr>
          <p:cNvPr id="3" name="Platshållare för innehåll 2"/>
          <p:cNvSpPr>
            <a:spLocks noGrp="1"/>
          </p:cNvSpPr>
          <p:nvPr>
            <p:ph idx="1"/>
          </p:nvPr>
        </p:nvSpPr>
        <p:spPr>
          <a:xfrm>
            <a:off x="457200" y="1778000"/>
            <a:ext cx="7700962" cy="4156077"/>
          </a:xfrm>
        </p:spPr>
        <p:txBody>
          <a:bodyPr/>
          <a:lstStyle/>
          <a:p>
            <a:r>
              <a:rPr lang="sv-SE" sz="1600" dirty="0"/>
              <a:t>Försegla delvis; journalinformation från en vårdenhet förseglas så att information från ett verksamhetsområde inte syns. (sker via blankett)</a:t>
            </a:r>
          </a:p>
          <a:p>
            <a:r>
              <a:rPr lang="sv-SE" sz="1600" dirty="0"/>
              <a:t>Försegling (blockering) på vårdens initiativ; om åtkomst är till men för patient eller 3:e person t ex vårdpersonal (sker via blankett)</a:t>
            </a:r>
          </a:p>
          <a:p>
            <a:r>
              <a:rPr lang="sv-SE" sz="1600" dirty="0"/>
              <a:t>Vårdnadshavares åtkomst till barns journalinformation via e-tjänsten Journal via nätet kan stoppas av vårdpersonal (sker via blankett)</a:t>
            </a:r>
          </a:p>
          <a:p>
            <a:r>
              <a:rPr lang="sv-SE" sz="1600" dirty="0"/>
              <a:t>Försegling (blockering) på vårdens initiativ kan göras även under beredskapstid</a:t>
            </a:r>
          </a:p>
          <a:p>
            <a:r>
              <a:rPr lang="sv-SE" sz="1600" dirty="0"/>
              <a:t>Rutiner, riktlinje och länkar till blanketter finns samlat på dokumenten ”</a:t>
            </a:r>
            <a:r>
              <a:rPr lang="sv-SE" sz="1600" b="1" dirty="0"/>
              <a:t>Riktlinje samt rutinbeskrivning för Journal via nätet</a:t>
            </a:r>
            <a:r>
              <a:rPr lang="sv-SE" sz="1600" dirty="0"/>
              <a:t>” finns i EDIT och söks enklast via </a:t>
            </a:r>
            <a:r>
              <a:rPr lang="sv-SE" sz="1600" dirty="0" err="1"/>
              <a:t>DSnet</a:t>
            </a:r>
            <a:r>
              <a:rPr lang="sv-SE" sz="1600" dirty="0"/>
              <a:t> &gt; riktlinjer</a:t>
            </a:r>
          </a:p>
          <a:p>
            <a:endParaRPr lang="sv-SE" sz="1600" dirty="0"/>
          </a:p>
          <a:p>
            <a:endParaRPr lang="sv-SE" dirty="0"/>
          </a:p>
        </p:txBody>
      </p:sp>
    </p:spTree>
    <p:extLst>
      <p:ext uri="{BB962C8B-B14F-4D97-AF65-F5344CB8AC3E}">
        <p14:creationId xmlns:p14="http://schemas.microsoft.com/office/powerpoint/2010/main" val="72104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Möjliga åtgärder för att dölja information i </a:t>
            </a:r>
            <a:br>
              <a:rPr lang="sv-SE" dirty="0"/>
            </a:br>
            <a:r>
              <a:rPr lang="sv-SE" dirty="0"/>
              <a:t>e-tjänsten Journal via nätet 3</a:t>
            </a:r>
          </a:p>
        </p:txBody>
      </p:sp>
      <p:sp>
        <p:nvSpPr>
          <p:cNvPr id="3" name="Platshållare för innehåll 2"/>
          <p:cNvSpPr>
            <a:spLocks noGrp="1"/>
          </p:cNvSpPr>
          <p:nvPr>
            <p:ph idx="1"/>
          </p:nvPr>
        </p:nvSpPr>
        <p:spPr>
          <a:xfrm>
            <a:off x="457200" y="1866901"/>
            <a:ext cx="7700962" cy="4168410"/>
          </a:xfrm>
        </p:spPr>
        <p:txBody>
          <a:bodyPr/>
          <a:lstStyle/>
          <a:p>
            <a:r>
              <a:rPr lang="sv-SE" dirty="0"/>
              <a:t>Undantagna sökord </a:t>
            </a:r>
          </a:p>
          <a:p>
            <a:pPr lvl="1"/>
            <a:r>
              <a:rPr lang="sv-SE" dirty="0"/>
              <a:t>Om uppgifter inte bör visas i e-tjänsten Journal via nätet kan anteckningar göras under undantagna sökord i journalsystemet.</a:t>
            </a:r>
          </a:p>
          <a:p>
            <a:pPr lvl="1"/>
            <a:r>
              <a:rPr lang="sv-SE" dirty="0"/>
              <a:t>Undantagna sökord samt all text som dokumenteras under dem filtreras bort och visas inte för patienten i e-tjänsten Journal via nätet</a:t>
            </a:r>
            <a:endParaRPr lang="sv-SE" sz="1800" dirty="0"/>
          </a:p>
          <a:p>
            <a:pPr lvl="1"/>
            <a:endParaRPr lang="sv-SE" sz="1800" dirty="0"/>
          </a:p>
          <a:p>
            <a:pPr marL="0" indent="0">
              <a:buNone/>
            </a:pPr>
            <a:endParaRPr lang="sv-SE" dirty="0"/>
          </a:p>
        </p:txBody>
      </p:sp>
      <p:pic>
        <p:nvPicPr>
          <p:cNvPr id="4" name="Bildobjekt 3"/>
          <p:cNvPicPr/>
          <p:nvPr/>
        </p:nvPicPr>
        <p:blipFill rotWithShape="1">
          <a:blip r:embed="rId3">
            <a:extLst>
              <a:ext uri="{28A0092B-C50C-407E-A947-70E740481C1C}">
                <a14:useLocalDpi xmlns:a14="http://schemas.microsoft.com/office/drawing/2010/main" val="0"/>
              </a:ext>
            </a:extLst>
          </a:blip>
          <a:srcRect l="17030" t="8680" r="39484" b="67459"/>
          <a:stretch/>
        </p:blipFill>
        <p:spPr bwMode="auto">
          <a:xfrm>
            <a:off x="790575" y="3951106"/>
            <a:ext cx="4362450" cy="1914525"/>
          </a:xfrm>
          <a:prstGeom prst="rect">
            <a:avLst/>
          </a:prstGeom>
          <a:ln>
            <a:noFill/>
          </a:ln>
          <a:extLst>
            <a:ext uri="{53640926-AAD7-44D8-BBD7-CCE9431645EC}">
              <a14:shadowObscured xmlns:a14="http://schemas.microsoft.com/office/drawing/2010/main"/>
            </a:ext>
          </a:extLst>
        </p:spPr>
      </p:pic>
      <p:pic>
        <p:nvPicPr>
          <p:cNvPr id="5" name="Bildobjekt 4"/>
          <p:cNvPicPr/>
          <p:nvPr/>
        </p:nvPicPr>
        <p:blipFill rotWithShape="1">
          <a:blip r:embed="rId4"/>
          <a:srcRect l="35714" t="24801" r="30109" b="53773"/>
          <a:stretch/>
        </p:blipFill>
        <p:spPr bwMode="auto">
          <a:xfrm>
            <a:off x="3976687" y="4908368"/>
            <a:ext cx="3019425" cy="1514475"/>
          </a:xfrm>
          <a:prstGeom prst="rect">
            <a:avLst/>
          </a:prstGeom>
          <a:ln>
            <a:noFill/>
          </a:ln>
          <a:extLst>
            <a:ext uri="{53640926-AAD7-44D8-BBD7-CCE9431645EC}">
              <a14:shadowObscured xmlns:a14="http://schemas.microsoft.com/office/drawing/2010/main"/>
            </a:ext>
          </a:extLst>
        </p:spPr>
      </p:pic>
      <p:sp>
        <p:nvSpPr>
          <p:cNvPr id="6" name="Ellips 5"/>
          <p:cNvSpPr/>
          <p:nvPr/>
        </p:nvSpPr>
        <p:spPr bwMode="auto">
          <a:xfrm>
            <a:off x="3594100" y="4152536"/>
            <a:ext cx="952500" cy="368300"/>
          </a:xfrm>
          <a:prstGeom prst="ellipse">
            <a:avLst/>
          </a:prstGeom>
          <a:noFill/>
          <a:ln w="381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sv-SE" sz="2200" b="0" i="0" u="none" strike="noStrike" kern="1200" cap="none" spc="0" normalizeH="0" baseline="0" noProof="0">
              <a:ln>
                <a:noFill/>
              </a:ln>
              <a:solidFill>
                <a:srgbClr val="000000"/>
              </a:solidFill>
              <a:effectLst/>
              <a:uLnTx/>
              <a:uFillTx/>
              <a:latin typeface="Verdana" pitchFamily="34" charset="0"/>
              <a:ea typeface="Geneva" pitchFamily="1" charset="-128"/>
            </a:endParaRPr>
          </a:p>
        </p:txBody>
      </p:sp>
      <p:cxnSp>
        <p:nvCxnSpPr>
          <p:cNvPr id="8" name="Rak pilkoppling 7"/>
          <p:cNvCxnSpPr/>
          <p:nvPr/>
        </p:nvCxnSpPr>
        <p:spPr bwMode="auto">
          <a:xfrm>
            <a:off x="3276600" y="6172200"/>
            <a:ext cx="635000" cy="0"/>
          </a:xfrm>
          <a:prstGeom prst="straightConnector1">
            <a:avLst/>
          </a:prstGeom>
          <a:noFill/>
          <a:ln w="381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185134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Ombudsfunktionen tas bort under våren 2018</a:t>
            </a:r>
          </a:p>
        </p:txBody>
      </p:sp>
      <p:sp>
        <p:nvSpPr>
          <p:cNvPr id="3" name="Platshållare för innehåll 2"/>
          <p:cNvSpPr>
            <a:spLocks noGrp="1"/>
          </p:cNvSpPr>
          <p:nvPr>
            <p:ph idx="1"/>
          </p:nvPr>
        </p:nvSpPr>
        <p:spPr>
          <a:xfrm>
            <a:off x="596097" y="1455628"/>
            <a:ext cx="7700962" cy="4542177"/>
          </a:xfrm>
        </p:spPr>
        <p:txBody>
          <a:bodyPr/>
          <a:lstStyle/>
          <a:p>
            <a:pPr marL="0" indent="0">
              <a:buNone/>
            </a:pPr>
            <a:r>
              <a:rPr lang="sv-SE" kern="1200" dirty="0"/>
              <a:t>Högsta förvaltningsdomstolen konstaterade i sin dom den 4 december 2017 att enligt patientdatalagen får bara patienten ha åtkomst via nätet, så kallad direktåtkomst, till sin journalinformation. Detta gäller även om patienten har samtyckt till att ge ett ombud åtkomst. </a:t>
            </a:r>
            <a:r>
              <a:rPr lang="sv-SE" dirty="0"/>
              <a:t>Ombudsfunktionen i e-tjänsten Journal via nätet är därmed inte tillåten.</a:t>
            </a:r>
            <a:endParaRPr lang="sv-SE" kern="1200" dirty="0"/>
          </a:p>
          <a:p>
            <a:pPr marL="0" indent="0">
              <a:buNone/>
            </a:pPr>
            <a:r>
              <a:rPr lang="sv-SE" dirty="0"/>
              <a:t>Ombudsfunktionen finns dock kvar i e-tjänsten, men </a:t>
            </a:r>
            <a:r>
              <a:rPr lang="sv-SE" dirty="0" err="1"/>
              <a:t>Inera</a:t>
            </a:r>
            <a:r>
              <a:rPr lang="sv-SE" dirty="0"/>
              <a:t> förbereder nu för att ta bort funktionen till våren 2018.</a:t>
            </a:r>
          </a:p>
          <a:p>
            <a:pPr marL="0" indent="0">
              <a:buNone/>
            </a:pPr>
            <a:r>
              <a:rPr lang="sv-SE" dirty="0"/>
              <a:t>Vårdgivare ska inte längre hjälpa patienter att ge ombud åtkomst i e-tjänsten Journal via nätet. Blanketten för att utse ombud har tagits bort.</a:t>
            </a:r>
          </a:p>
          <a:p>
            <a:pPr marL="0" indent="0">
              <a:buNone/>
            </a:pPr>
            <a:endParaRPr lang="sv-SE" dirty="0"/>
          </a:p>
        </p:txBody>
      </p:sp>
    </p:spTree>
    <p:extLst>
      <p:ext uri="{BB962C8B-B14F-4D97-AF65-F5344CB8AC3E}">
        <p14:creationId xmlns:p14="http://schemas.microsoft.com/office/powerpoint/2010/main" val="200041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84018"/>
            <a:ext cx="7700962" cy="944782"/>
          </a:xfrm>
        </p:spPr>
        <p:txBody>
          <a:bodyPr/>
          <a:lstStyle/>
          <a:p>
            <a:r>
              <a:rPr lang="sv-SE" dirty="0"/>
              <a:t>Åldersänkning samt kommande informationsmängder</a:t>
            </a:r>
          </a:p>
        </p:txBody>
      </p:sp>
      <p:sp>
        <p:nvSpPr>
          <p:cNvPr id="3" name="Platshållare för innehåll 2"/>
          <p:cNvSpPr>
            <a:spLocks noGrp="1"/>
          </p:cNvSpPr>
          <p:nvPr>
            <p:ph idx="1"/>
          </p:nvPr>
        </p:nvSpPr>
        <p:spPr>
          <a:xfrm>
            <a:off x="457200" y="1828800"/>
            <a:ext cx="7700962" cy="3937001"/>
          </a:xfrm>
        </p:spPr>
        <p:txBody>
          <a:bodyPr/>
          <a:lstStyle/>
          <a:p>
            <a:r>
              <a:rPr lang="sv-SE" dirty="0"/>
              <a:t>1 november 2017 sänktes åldersgränsen från 18 år till 16 år i e-tjänsten Journal via nätet, gäller i hela Sverige. Ingen information ifrån ungdomsmottagningar inom SLL syns.</a:t>
            </a:r>
          </a:p>
          <a:p>
            <a:pPr marL="0" indent="0">
              <a:buNone/>
            </a:pPr>
            <a:endParaRPr lang="sv-SE" dirty="0"/>
          </a:p>
          <a:p>
            <a:r>
              <a:rPr lang="sv-SE" dirty="0"/>
              <a:t>Remisstatus aktiveras under vintern/våren 2018. </a:t>
            </a:r>
          </a:p>
          <a:p>
            <a:pPr marL="0" indent="0">
              <a:buNone/>
            </a:pPr>
            <a:endParaRPr lang="sv-SE" dirty="0"/>
          </a:p>
          <a:p>
            <a:r>
              <a:rPr lang="sv-SE" dirty="0"/>
              <a:t>Tester pågår rörande informationsmängden läkemedel och vaccinationer. </a:t>
            </a:r>
          </a:p>
          <a:p>
            <a:pPr marL="0" indent="0">
              <a:buNone/>
            </a:pPr>
            <a:endParaRPr lang="sv-SE" dirty="0"/>
          </a:p>
        </p:txBody>
      </p:sp>
    </p:spTree>
    <p:extLst>
      <p:ext uri="{BB962C8B-B14F-4D97-AF65-F5344CB8AC3E}">
        <p14:creationId xmlns:p14="http://schemas.microsoft.com/office/powerpoint/2010/main" val="204025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Ett pilotprojekt startade i december 2017 rörande mödravårds data ifrån </a:t>
            </a:r>
            <a:r>
              <a:rPr lang="sv-SE" dirty="0" err="1"/>
              <a:t>Obstetrix</a:t>
            </a:r>
            <a:endParaRPr lang="sv-SE" dirty="0"/>
          </a:p>
        </p:txBody>
      </p:sp>
      <p:pic>
        <p:nvPicPr>
          <p:cNvPr id="3" name="Bildobjekt 2"/>
          <p:cNvPicPr>
            <a:picLocks noChangeAspect="1"/>
          </p:cNvPicPr>
          <p:nvPr/>
        </p:nvPicPr>
        <p:blipFill rotWithShape="1">
          <a:blip r:embed="rId2"/>
          <a:srcRect l="3147" t="9451" r="2608" b="24388"/>
          <a:stretch/>
        </p:blipFill>
        <p:spPr>
          <a:xfrm>
            <a:off x="1605834" y="2310064"/>
            <a:ext cx="6078334" cy="3867974"/>
          </a:xfrm>
          <a:prstGeom prst="rect">
            <a:avLst/>
          </a:prstGeom>
        </p:spPr>
      </p:pic>
    </p:spTree>
    <p:extLst>
      <p:ext uri="{BB962C8B-B14F-4D97-AF65-F5344CB8AC3E}">
        <p14:creationId xmlns:p14="http://schemas.microsoft.com/office/powerpoint/2010/main" val="568979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rundade hörn 6"/>
          <p:cNvSpPr/>
          <p:nvPr/>
        </p:nvSpPr>
        <p:spPr bwMode="auto">
          <a:xfrm>
            <a:off x="457200" y="3326524"/>
            <a:ext cx="7851228" cy="709448"/>
          </a:xfrm>
          <a:prstGeom prst="roundRect">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 name="Rubrik 1"/>
          <p:cNvSpPr>
            <a:spLocks noGrp="1"/>
          </p:cNvSpPr>
          <p:nvPr>
            <p:ph type="title"/>
          </p:nvPr>
        </p:nvSpPr>
        <p:spPr/>
        <p:txBody>
          <a:bodyPr/>
          <a:lstStyle/>
          <a:p>
            <a:r>
              <a:rPr lang="sv-SE"/>
              <a:t>Agenda</a:t>
            </a:r>
            <a:endParaRPr lang="sv-SE" dirty="0"/>
          </a:p>
        </p:txBody>
      </p:sp>
      <p:sp>
        <p:nvSpPr>
          <p:cNvPr id="3" name="Platshållare för innehåll 2"/>
          <p:cNvSpPr>
            <a:spLocks noGrp="1"/>
          </p:cNvSpPr>
          <p:nvPr>
            <p:ph idx="1"/>
          </p:nvPr>
        </p:nvSpPr>
        <p:spPr>
          <a:xfrm>
            <a:off x="457200" y="2098309"/>
            <a:ext cx="7851228" cy="3937001"/>
          </a:xfrm>
        </p:spPr>
        <p:txBody>
          <a:bodyPr/>
          <a:lstStyle/>
          <a:p>
            <a:r>
              <a:rPr lang="sv-SE" dirty="0"/>
              <a:t>Patientprocesser </a:t>
            </a:r>
          </a:p>
          <a:p>
            <a:r>
              <a:rPr lang="sv-SE" dirty="0"/>
              <a:t>Olika beteenden och behov hos personer i kontakt med vården </a:t>
            </a:r>
          </a:p>
          <a:p>
            <a:endParaRPr lang="sv-SE" dirty="0">
              <a:solidFill>
                <a:schemeClr val="bg1"/>
              </a:solidFill>
            </a:endParaRPr>
          </a:p>
          <a:p>
            <a:pPr marL="0" indent="0" algn="ctr">
              <a:buNone/>
            </a:pPr>
            <a:r>
              <a:rPr lang="sv-SE" dirty="0">
                <a:solidFill>
                  <a:schemeClr val="bg1"/>
                </a:solidFill>
              </a:rPr>
              <a:t>Fikapaus</a:t>
            </a:r>
          </a:p>
          <a:p>
            <a:endParaRPr lang="sv-SE" dirty="0"/>
          </a:p>
          <a:p>
            <a:r>
              <a:rPr lang="sv-SE" dirty="0"/>
              <a:t>Informatik och vårdinformationsmiljö</a:t>
            </a:r>
          </a:p>
          <a:p>
            <a:r>
              <a:rPr lang="sv-SE" dirty="0"/>
              <a:t>Möjligheter med strukturerad vårddokumentation</a:t>
            </a:r>
          </a:p>
        </p:txBody>
      </p:sp>
    </p:spTree>
    <p:extLst>
      <p:ext uri="{BB962C8B-B14F-4D97-AF65-F5344CB8AC3E}">
        <p14:creationId xmlns:p14="http://schemas.microsoft.com/office/powerpoint/2010/main" val="4270330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p:txBody>
          <a:bodyPr/>
          <a:lstStyle/>
          <a:p>
            <a:r>
              <a:rPr lang="sv-SE"/>
              <a:t>Patientens process</a:t>
            </a:r>
            <a:endParaRPr lang="sv-SE" dirty="0"/>
          </a:p>
        </p:txBody>
      </p:sp>
    </p:spTree>
    <p:extLst>
      <p:ext uri="{BB962C8B-B14F-4D97-AF65-F5344CB8AC3E}">
        <p14:creationId xmlns:p14="http://schemas.microsoft.com/office/powerpoint/2010/main" val="188206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ödesschema: Koppling 26"/>
          <p:cNvSpPr/>
          <p:nvPr/>
        </p:nvSpPr>
        <p:spPr>
          <a:xfrm>
            <a:off x="1864598" y="1600113"/>
            <a:ext cx="5042148" cy="5042148"/>
          </a:xfrm>
          <a:prstGeom prst="flowChartConnector">
            <a:avLst/>
          </a:prstGeom>
          <a:solidFill>
            <a:srgbClr val="8DC63F"/>
          </a:solidFill>
          <a:ln w="28575"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rgbClr val="FFFFFF"/>
              </a:solidFill>
              <a:effectLst/>
              <a:uLnTx/>
              <a:uFillTx/>
              <a:latin typeface="Verdana"/>
              <a:ea typeface="ＭＳ Ｐゴシック"/>
            </a:endParaRPr>
          </a:p>
        </p:txBody>
      </p:sp>
      <p:sp>
        <p:nvSpPr>
          <p:cNvPr id="28" name="Rektangel: rundade hörn 27">
            <a:hlinkClick r:id="" action="ppaction://noaction"/>
          </p:cNvPr>
          <p:cNvSpPr/>
          <p:nvPr/>
        </p:nvSpPr>
        <p:spPr>
          <a:xfrm>
            <a:off x="5296264" y="2959797"/>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Förebygga sjukdom</a:t>
            </a:r>
          </a:p>
        </p:txBody>
      </p:sp>
      <p:sp>
        <p:nvSpPr>
          <p:cNvPr id="29" name="Rektangel: rundade hörn 28">
            <a:hlinkClick r:id="" action="ppaction://noaction"/>
          </p:cNvPr>
          <p:cNvSpPr/>
          <p:nvPr/>
        </p:nvSpPr>
        <p:spPr>
          <a:xfrm>
            <a:off x="2023310" y="3883463"/>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Kontinuitet för mitt tillstånd</a:t>
            </a:r>
          </a:p>
        </p:txBody>
      </p:sp>
      <p:sp>
        <p:nvSpPr>
          <p:cNvPr id="30" name="Rektangel: rundade hörn 29">
            <a:hlinkClick r:id="" action="ppaction://noaction"/>
          </p:cNvPr>
          <p:cNvSpPr/>
          <p:nvPr/>
        </p:nvSpPr>
        <p:spPr>
          <a:xfrm>
            <a:off x="2310662" y="4818030"/>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Följa upp och utvärdera</a:t>
            </a:r>
          </a:p>
        </p:txBody>
      </p:sp>
      <p:sp>
        <p:nvSpPr>
          <p:cNvPr id="31" name="Rektangel: rundade hörn 30">
            <a:hlinkClick r:id="" action="ppaction://noaction"/>
          </p:cNvPr>
          <p:cNvSpPr/>
          <p:nvPr/>
        </p:nvSpPr>
        <p:spPr>
          <a:xfrm>
            <a:off x="3191821" y="5686337"/>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Behandling</a:t>
            </a:r>
          </a:p>
        </p:txBody>
      </p:sp>
      <p:sp>
        <p:nvSpPr>
          <p:cNvPr id="32" name="Rektangel: rundade hörn 31">
            <a:hlinkClick r:id="" action="ppaction://noaction"/>
          </p:cNvPr>
          <p:cNvSpPr/>
          <p:nvPr/>
        </p:nvSpPr>
        <p:spPr>
          <a:xfrm>
            <a:off x="4562505" y="5686337"/>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Diagnos</a:t>
            </a:r>
          </a:p>
        </p:txBody>
      </p:sp>
      <p:sp>
        <p:nvSpPr>
          <p:cNvPr id="33" name="Rektangel: rundade hörn 32">
            <a:hlinkClick r:id="" action="ppaction://noaction"/>
          </p:cNvPr>
          <p:cNvSpPr/>
          <p:nvPr/>
        </p:nvSpPr>
        <p:spPr>
          <a:xfrm>
            <a:off x="5633450" y="3890730"/>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Få tillgång till vård för mina symptom</a:t>
            </a:r>
          </a:p>
        </p:txBody>
      </p:sp>
      <p:sp>
        <p:nvSpPr>
          <p:cNvPr id="34" name="Rektangel: rundade hörn 33">
            <a:hlinkClick r:id="" action="ppaction://noaction"/>
          </p:cNvPr>
          <p:cNvSpPr/>
          <p:nvPr/>
        </p:nvSpPr>
        <p:spPr>
          <a:xfrm>
            <a:off x="3191821" y="2054086"/>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Egenvård och åter till vardagen</a:t>
            </a:r>
          </a:p>
        </p:txBody>
      </p:sp>
      <p:sp>
        <p:nvSpPr>
          <p:cNvPr id="35" name="Rektangel: rundade hörn 34">
            <a:hlinkClick r:id="" action="ppaction://noaction"/>
          </p:cNvPr>
          <p:cNvSpPr/>
          <p:nvPr/>
        </p:nvSpPr>
        <p:spPr>
          <a:xfrm>
            <a:off x="2358517" y="2948898"/>
            <a:ext cx="1111370" cy="510578"/>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Stöd till anhöriga och närstående</a:t>
            </a:r>
          </a:p>
        </p:txBody>
      </p:sp>
      <p:sp>
        <p:nvSpPr>
          <p:cNvPr id="36" name="Rektangel: rundade hörn 35">
            <a:hlinkClick r:id="" action="ppaction://noaction"/>
          </p:cNvPr>
          <p:cNvSpPr/>
          <p:nvPr/>
        </p:nvSpPr>
        <p:spPr>
          <a:xfrm>
            <a:off x="5347089" y="4821663"/>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Öka min kunskap och förmåga</a:t>
            </a:r>
          </a:p>
        </p:txBody>
      </p:sp>
      <p:sp>
        <p:nvSpPr>
          <p:cNvPr id="37" name="Moln 36"/>
          <p:cNvSpPr/>
          <p:nvPr/>
        </p:nvSpPr>
        <p:spPr>
          <a:xfrm>
            <a:off x="3675233" y="4646758"/>
            <a:ext cx="1461028" cy="568278"/>
          </a:xfrm>
          <a:prstGeom prst="cloud">
            <a:avLst/>
          </a:prstGeom>
          <a:solidFill>
            <a:srgbClr val="FFFFFF"/>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Individ-anpassning</a:t>
            </a:r>
          </a:p>
        </p:txBody>
      </p:sp>
      <p:sp>
        <p:nvSpPr>
          <p:cNvPr id="38" name="Moln 37"/>
          <p:cNvSpPr/>
          <p:nvPr/>
        </p:nvSpPr>
        <p:spPr>
          <a:xfrm>
            <a:off x="3586858" y="3032115"/>
            <a:ext cx="1528010" cy="581242"/>
          </a:xfrm>
          <a:prstGeom prst="cloud">
            <a:avLst/>
          </a:prstGeom>
          <a:solidFill>
            <a:srgbClr val="FFFFFF"/>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000" b="1" i="0" u="none" strike="noStrike" kern="0" cap="none" spc="0" normalizeH="0" baseline="0" noProof="0" dirty="0">
              <a:ln>
                <a:noFill/>
              </a:ln>
              <a:solidFill>
                <a:srgbClr val="000000"/>
              </a:solidFill>
              <a:effectLst/>
              <a:uLnTx/>
              <a:uFillTx/>
              <a:latin typeface="Verdana"/>
              <a:ea typeface="ＭＳ Ｐゴシック"/>
            </a:endParaRPr>
          </a:p>
        </p:txBody>
      </p:sp>
      <p:sp>
        <p:nvSpPr>
          <p:cNvPr id="39" name="Rektangel 38"/>
          <p:cNvSpPr/>
          <p:nvPr/>
        </p:nvSpPr>
        <p:spPr>
          <a:xfrm>
            <a:off x="3657542" y="3099573"/>
            <a:ext cx="1424794" cy="415498"/>
          </a:xfrm>
          <a:prstGeom prst="rect">
            <a:avLst/>
          </a:prstGeom>
          <a:noFill/>
        </p:spPr>
        <p:txBody>
          <a:bodyPr wrap="square">
            <a:spAutoFit/>
          </a:bodyPr>
          <a:lstStyle/>
          <a:p>
            <a:pPr eaLnBrk="1" fontAlgn="auto" hangingPunct="1">
              <a:spcBef>
                <a:spcPts val="0"/>
              </a:spcBef>
              <a:spcAft>
                <a:spcPts val="0"/>
              </a:spcAft>
            </a:pPr>
            <a:r>
              <a:rPr lang="sv-SE" sz="1000" b="1" dirty="0">
                <a:solidFill>
                  <a:srgbClr val="000000"/>
                </a:solidFill>
                <a:latin typeface="Verdana"/>
                <a:ea typeface="ＭＳ Ｐゴシック"/>
              </a:rPr>
              <a:t>Kommunikation och planering</a:t>
            </a:r>
          </a:p>
        </p:txBody>
      </p:sp>
      <p:sp>
        <p:nvSpPr>
          <p:cNvPr id="40" name="Rektangel: rundade hörn 39">
            <a:hlinkClick r:id="" action="ppaction://noaction"/>
          </p:cNvPr>
          <p:cNvSpPr/>
          <p:nvPr/>
        </p:nvSpPr>
        <p:spPr>
          <a:xfrm>
            <a:off x="4562505" y="2068620"/>
            <a:ext cx="1111370" cy="510580"/>
          </a:xfrm>
          <a:prstGeom prst="roundRect">
            <a:avLst/>
          </a:prstGeom>
          <a:solidFill>
            <a:srgbClr val="BAB0A5">
              <a:lumMod val="40000"/>
              <a:lumOff val="60000"/>
            </a:srgbClr>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Främja min hälsa</a:t>
            </a:r>
          </a:p>
        </p:txBody>
      </p:sp>
      <p:pic>
        <p:nvPicPr>
          <p:cNvPr id="41" name="Bildobjekt 40"/>
          <p:cNvPicPr>
            <a:picLocks noChangeAspect="1"/>
          </p:cNvPicPr>
          <p:nvPr/>
        </p:nvPicPr>
        <p:blipFill rotWithShape="1">
          <a:blip r:embed="rId3">
            <a:extLst>
              <a:ext uri="{28A0092B-C50C-407E-A947-70E740481C1C}">
                <a14:useLocalDpi xmlns:a14="http://schemas.microsoft.com/office/drawing/2010/main"/>
              </a:ext>
            </a:extLst>
          </a:blip>
          <a:srcRect l="10620" t="21453" r="10243" b="18930"/>
          <a:stretch/>
        </p:blipFill>
        <p:spPr>
          <a:xfrm>
            <a:off x="3294019" y="3673508"/>
            <a:ext cx="2112886" cy="895358"/>
          </a:xfrm>
          <a:prstGeom prst="rect">
            <a:avLst/>
          </a:prstGeom>
        </p:spPr>
      </p:pic>
      <p:sp>
        <p:nvSpPr>
          <p:cNvPr id="22" name="Rubrik 9"/>
          <p:cNvSpPr>
            <a:spLocks noGrp="1"/>
          </p:cNvSpPr>
          <p:nvPr>
            <p:ph type="title"/>
          </p:nvPr>
        </p:nvSpPr>
        <p:spPr/>
        <p:txBody>
          <a:bodyPr/>
          <a:lstStyle/>
          <a:p>
            <a:r>
              <a:rPr lang="sv-SE" dirty="0"/>
              <a:t>Olika delar i patientens process</a:t>
            </a:r>
          </a:p>
        </p:txBody>
      </p:sp>
      <p:sp>
        <p:nvSpPr>
          <p:cNvPr id="18" name="Tankebubbla: moln 17"/>
          <p:cNvSpPr/>
          <p:nvPr/>
        </p:nvSpPr>
        <p:spPr bwMode="auto">
          <a:xfrm>
            <a:off x="84544" y="1571774"/>
            <a:ext cx="2888497" cy="1171339"/>
          </a:xfrm>
          <a:prstGeom prst="cloudCallout">
            <a:avLst>
              <a:gd name="adj1" fmla="val 49140"/>
              <a:gd name="adj2" fmla="val 4620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Hur ser våra patienters processer ut?</a:t>
            </a:r>
          </a:p>
        </p:txBody>
      </p:sp>
      <p:sp>
        <p:nvSpPr>
          <p:cNvPr id="20" name="Tankebubbla: moln 19"/>
          <p:cNvSpPr/>
          <p:nvPr/>
        </p:nvSpPr>
        <p:spPr bwMode="auto">
          <a:xfrm>
            <a:off x="6072110" y="1308807"/>
            <a:ext cx="2833470" cy="1171339"/>
          </a:xfrm>
          <a:prstGeom prst="cloudCallout">
            <a:avLst>
              <a:gd name="adj1" fmla="val -54941"/>
              <a:gd name="adj2" fmla="val 49982"/>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Var/hur börjar patientens process?</a:t>
            </a:r>
          </a:p>
        </p:txBody>
      </p:sp>
      <p:sp>
        <p:nvSpPr>
          <p:cNvPr id="2" name="textruta 1"/>
          <p:cNvSpPr txBox="1"/>
          <p:nvPr/>
        </p:nvSpPr>
        <p:spPr>
          <a:xfrm>
            <a:off x="6669287" y="5255450"/>
            <a:ext cx="2350323" cy="43088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100" dirty="0">
                <a:solidFill>
                  <a:schemeClr val="tx1"/>
                </a:solidFill>
              </a:rPr>
              <a:t>Källa: Generisk patientprocess</a:t>
            </a:r>
            <a:br>
              <a:rPr lang="sv-SE" sz="1100" dirty="0">
                <a:solidFill>
                  <a:schemeClr val="tx1"/>
                </a:solidFill>
              </a:rPr>
            </a:br>
            <a:r>
              <a:rPr lang="sv-SE" sz="1100" dirty="0">
                <a:solidFill>
                  <a:schemeClr val="tx1"/>
                </a:solidFill>
              </a:rPr>
              <a:t>SLL Patientprocesser</a:t>
            </a:r>
          </a:p>
        </p:txBody>
      </p:sp>
      <p:sp>
        <p:nvSpPr>
          <p:cNvPr id="21" name="Tankebubbla: moln 19"/>
          <p:cNvSpPr/>
          <p:nvPr/>
        </p:nvSpPr>
        <p:spPr bwMode="auto">
          <a:xfrm>
            <a:off x="233069" y="5470894"/>
            <a:ext cx="2549382" cy="1171368"/>
          </a:xfrm>
          <a:prstGeom prst="cloudCallout">
            <a:avLst>
              <a:gd name="adj1" fmla="val 53177"/>
              <a:gd name="adj2" fmla="val -49858"/>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Var/hur fortsätter patientens process?</a:t>
            </a:r>
          </a:p>
        </p:txBody>
      </p:sp>
      <p:sp>
        <p:nvSpPr>
          <p:cNvPr id="23" name="Tankebubbla: moln 20"/>
          <p:cNvSpPr/>
          <p:nvPr/>
        </p:nvSpPr>
        <p:spPr bwMode="auto">
          <a:xfrm>
            <a:off x="6634179" y="3340787"/>
            <a:ext cx="2803539" cy="1180795"/>
          </a:xfrm>
          <a:prstGeom prst="cloudCallout">
            <a:avLst>
              <a:gd name="adj1" fmla="val -60126"/>
              <a:gd name="adj2" fmla="val 49982"/>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Vilka eHälsotjänster som stödjer patientens process har vi hos oss idag? </a:t>
            </a:r>
          </a:p>
        </p:txBody>
      </p:sp>
      <p:sp>
        <p:nvSpPr>
          <p:cNvPr id="24" name="Tankebubbla: moln 22"/>
          <p:cNvSpPr/>
          <p:nvPr/>
        </p:nvSpPr>
        <p:spPr bwMode="auto">
          <a:xfrm>
            <a:off x="-283684" y="2850202"/>
            <a:ext cx="2546659" cy="1173673"/>
          </a:xfrm>
          <a:prstGeom prst="cloudCallout">
            <a:avLst>
              <a:gd name="adj1" fmla="val 62202"/>
              <a:gd name="adj2" fmla="val 25520"/>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Finns det andra tjänster som skulle kunna stödja patientens process?</a:t>
            </a:r>
          </a:p>
        </p:txBody>
      </p:sp>
      <p:sp>
        <p:nvSpPr>
          <p:cNvPr id="25" name="Rubrik 9"/>
          <p:cNvSpPr txBox="1">
            <a:spLocks/>
          </p:cNvSpPr>
          <p:nvPr/>
        </p:nvSpPr>
        <p:spPr>
          <a:xfrm>
            <a:off x="967536" y="905905"/>
            <a:ext cx="8229600" cy="1143000"/>
          </a:xfrm>
          <a:prstGeom prst="rect">
            <a:avLst/>
          </a:prstGeom>
        </p:spPr>
        <p:txBody>
          <a:bodyPr vert="horz" lIns="91440" tIns="45720" rIns="91440" bIns="45720" rtlCol="0" anchor="t">
            <a:normAutofit/>
          </a:bodyPr>
          <a:lstStyle>
            <a:lvl1pPr algn="l" rtl="0" eaLnBrk="1" fontAlgn="base" hangingPunct="1">
              <a:spcBef>
                <a:spcPct val="0"/>
              </a:spcBef>
              <a:spcAft>
                <a:spcPct val="0"/>
              </a:spcAft>
              <a:defRPr sz="2000" b="1">
                <a:solidFill>
                  <a:srgbClr val="000000"/>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kern="0" dirty="0" err="1"/>
              <a:t>eHälsotjänster</a:t>
            </a:r>
            <a:r>
              <a:rPr lang="sv-SE" kern="0" dirty="0"/>
              <a:t> som stödjer patientens process</a:t>
            </a:r>
            <a:br>
              <a:rPr lang="sv-SE" kern="0" dirty="0"/>
            </a:br>
            <a:endParaRPr lang="sv-SE" kern="0" dirty="0"/>
          </a:p>
        </p:txBody>
      </p:sp>
      <p:sp>
        <p:nvSpPr>
          <p:cNvPr id="3" name="textruta 2"/>
          <p:cNvSpPr txBox="1"/>
          <p:nvPr/>
        </p:nvSpPr>
        <p:spPr>
          <a:xfrm>
            <a:off x="-4200939" y="768626"/>
            <a:ext cx="3034748"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a:t>Bilden är animerad!</a:t>
            </a:r>
          </a:p>
        </p:txBody>
      </p:sp>
    </p:spTree>
    <p:extLst>
      <p:ext uri="{BB962C8B-B14F-4D97-AF65-F5344CB8AC3E}">
        <p14:creationId xmlns:p14="http://schemas.microsoft.com/office/powerpoint/2010/main" val="33067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animBg="1"/>
      <p:bldP spid="18" grpId="1" animBg="1"/>
      <p:bldP spid="20" grpId="0" animBg="1"/>
      <p:bldP spid="20" grpId="1" animBg="1"/>
      <p:bldP spid="21" grpId="0" animBg="1"/>
      <p:bldP spid="21" grpId="1" animBg="1"/>
      <p:bldP spid="23" grpId="0" animBg="1"/>
      <p:bldP spid="24"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p:txBody>
          <a:bodyPr/>
          <a:lstStyle/>
          <a:p>
            <a:r>
              <a:rPr lang="sv-SE" dirty="0"/>
              <a:t>Olika beteenden och behov hos personer i kontakt med vården</a:t>
            </a:r>
          </a:p>
        </p:txBody>
      </p:sp>
    </p:spTree>
    <p:extLst>
      <p:ext uri="{BB962C8B-B14F-4D97-AF65-F5344CB8AC3E}">
        <p14:creationId xmlns:p14="http://schemas.microsoft.com/office/powerpoint/2010/main" val="335927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Introduktion till eHälsalyftet</a:t>
            </a:r>
            <a:endParaRPr lang="sv-SE" dirty="0"/>
          </a:p>
        </p:txBody>
      </p:sp>
      <p:sp>
        <p:nvSpPr>
          <p:cNvPr id="3" name="Platshållare för innehåll 2"/>
          <p:cNvSpPr>
            <a:spLocks noGrp="1"/>
          </p:cNvSpPr>
          <p:nvPr>
            <p:ph idx="1"/>
          </p:nvPr>
        </p:nvSpPr>
        <p:spPr>
          <a:xfrm>
            <a:off x="457199" y="2098309"/>
            <a:ext cx="8130209" cy="3937001"/>
          </a:xfrm>
        </p:spPr>
        <p:txBody>
          <a:bodyPr/>
          <a:lstStyle/>
          <a:p>
            <a:pPr>
              <a:lnSpc>
                <a:spcPct val="170000"/>
              </a:lnSpc>
            </a:pPr>
            <a:r>
              <a:rPr lang="sv-SE" sz="1600" dirty="0"/>
              <a:t>Pågår mellan 2016-2018</a:t>
            </a:r>
          </a:p>
          <a:p>
            <a:pPr>
              <a:lnSpc>
                <a:spcPct val="170000"/>
              </a:lnSpc>
            </a:pPr>
            <a:r>
              <a:rPr lang="sv-SE" sz="1600" b="1" dirty="0"/>
              <a:t>Deltagare</a:t>
            </a:r>
            <a:r>
              <a:rPr lang="sv-SE" sz="1600" dirty="0"/>
              <a:t>: Danderyds sjukhus, Karolinska universitetssjukhuset, S:t Eriks ögonsjukhus, Södersjukhuset och Stockholms läns sjukvårdsområde</a:t>
            </a:r>
          </a:p>
          <a:p>
            <a:pPr>
              <a:lnSpc>
                <a:spcPct val="170000"/>
              </a:lnSpc>
            </a:pPr>
            <a:r>
              <a:rPr lang="sv-SE" sz="1600" dirty="0"/>
              <a:t>Projektmedel beviljade av </a:t>
            </a:r>
            <a:r>
              <a:rPr lang="sv-SE" sz="1600" b="1" dirty="0"/>
              <a:t>Europeiska Socialfonden</a:t>
            </a:r>
          </a:p>
          <a:p>
            <a:pPr>
              <a:lnSpc>
                <a:spcPct val="170000"/>
              </a:lnSpc>
            </a:pPr>
            <a:r>
              <a:rPr lang="sv-SE" altLang="sv-SE" sz="1600" b="1" dirty="0">
                <a:solidFill>
                  <a:srgbClr val="000000"/>
                </a:solidFill>
                <a:latin typeface="Verdana" charset="0"/>
              </a:rPr>
              <a:t>Medfinansiering</a:t>
            </a:r>
            <a:r>
              <a:rPr lang="sv-SE" altLang="sv-SE" sz="1600" dirty="0">
                <a:solidFill>
                  <a:srgbClr val="000000"/>
                </a:solidFill>
                <a:latin typeface="Verdana" charset="0"/>
              </a:rPr>
              <a:t> av deltagande organisationer</a:t>
            </a:r>
          </a:p>
          <a:p>
            <a:pPr>
              <a:lnSpc>
                <a:spcPct val="170000"/>
              </a:lnSpc>
            </a:pPr>
            <a:r>
              <a:rPr lang="sv-SE" sz="1600" dirty="0"/>
              <a:t>Höja och vidareutveckla vår e- hälsokompetens</a:t>
            </a:r>
          </a:p>
          <a:p>
            <a:pPr>
              <a:lnSpc>
                <a:spcPct val="170000"/>
              </a:lnSpc>
            </a:pPr>
            <a:r>
              <a:rPr lang="sv-SE" sz="1600" dirty="0"/>
              <a:t>Nätverksmodell med lokala </a:t>
            </a:r>
            <a:r>
              <a:rPr lang="sv-SE" sz="1600" b="1" dirty="0"/>
              <a:t>dialogseminarium</a:t>
            </a:r>
          </a:p>
        </p:txBody>
      </p:sp>
    </p:spTree>
    <p:extLst>
      <p:ext uri="{BB962C8B-B14F-4D97-AF65-F5344CB8AC3E}">
        <p14:creationId xmlns:p14="http://schemas.microsoft.com/office/powerpoint/2010/main" val="357961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Olika beteenden och behov hos personer i kontakt med vården</a:t>
            </a:r>
          </a:p>
        </p:txBody>
      </p:sp>
      <p:sp>
        <p:nvSpPr>
          <p:cNvPr id="4" name="textruta 3"/>
          <p:cNvSpPr txBox="1"/>
          <p:nvPr/>
        </p:nvSpPr>
        <p:spPr>
          <a:xfrm rot="10800000" flipV="1">
            <a:off x="1113182" y="5934355"/>
            <a:ext cx="6559826"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v-SE" sz="1000" kern="0" dirty="0">
                <a:solidFill>
                  <a:srgbClr val="000000"/>
                </a:solidFill>
                <a:ea typeface="ＭＳ Ｐゴシック"/>
              </a:rPr>
              <a:t>Källa: Beteenden och behov för personer i kontakt med vården, Sveriges Kommuner och Landsting </a:t>
            </a:r>
            <a:r>
              <a:rPr lang="sv-SE" sz="1000" kern="0" dirty="0">
                <a:solidFill>
                  <a:srgbClr val="000000"/>
                </a:solidFill>
                <a:ea typeface="ＭＳ Ｐゴシック"/>
                <a:hlinkClick r:id="rId4"/>
              </a:rPr>
              <a:t>https://skl.se/download/18.5e588ed415aa6ecabde9f48f/1489484509965/Beteenden+och+behov+hos+personer+i+kontakt+med+v%C3%A5rden.pdf</a:t>
            </a:r>
            <a:r>
              <a:rPr lang="sv-SE" sz="1000" kern="0" dirty="0">
                <a:solidFill>
                  <a:srgbClr val="000000"/>
                </a:solidFill>
                <a:ea typeface="ＭＳ Ｐゴシック"/>
              </a:rPr>
              <a:t> </a:t>
            </a:r>
          </a:p>
        </p:txBody>
      </p:sp>
      <p:pic>
        <p:nvPicPr>
          <p:cNvPr id="6" name="pCC6tzy60d0"/>
          <p:cNvPicPr>
            <a:picLocks noRot="1" noChangeAspect="1"/>
          </p:cNvPicPr>
          <p:nvPr>
            <a:videoFile r:link="rId1"/>
          </p:nvPr>
        </p:nvPicPr>
        <p:blipFill>
          <a:blip r:embed="rId5"/>
          <a:stretch>
            <a:fillRect/>
          </a:stretch>
        </p:blipFill>
        <p:spPr>
          <a:xfrm>
            <a:off x="562708" y="1524000"/>
            <a:ext cx="8120037" cy="4329723"/>
          </a:xfrm>
          <a:prstGeom prst="rect">
            <a:avLst/>
          </a:prstGeom>
        </p:spPr>
      </p:pic>
    </p:spTree>
    <p:extLst>
      <p:ext uri="{BB962C8B-B14F-4D97-AF65-F5344CB8AC3E}">
        <p14:creationId xmlns:p14="http://schemas.microsoft.com/office/powerpoint/2010/main" val="350927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Det personcentrerade samtalet</a:t>
            </a:r>
          </a:p>
        </p:txBody>
      </p:sp>
      <p:sp>
        <p:nvSpPr>
          <p:cNvPr id="3" name="Platshållare för innehåll 2"/>
          <p:cNvSpPr>
            <a:spLocks noGrp="1"/>
          </p:cNvSpPr>
          <p:nvPr>
            <p:ph idx="1"/>
          </p:nvPr>
        </p:nvSpPr>
        <p:spPr/>
        <p:txBody>
          <a:bodyPr/>
          <a:lstStyle/>
          <a:p>
            <a:pPr>
              <a:defRPr/>
            </a:pPr>
            <a:r>
              <a:rPr lang="sv-SE" dirty="0"/>
              <a:t>Är ett förhållningssätt där vi ska </a:t>
            </a:r>
            <a:r>
              <a:rPr lang="sv-SE" b="1" dirty="0"/>
              <a:t>lyssna </a:t>
            </a:r>
            <a:r>
              <a:rPr lang="sv-SE" dirty="0"/>
              <a:t>in personens berättelse för att hitta dennes livskraft och resurs.</a:t>
            </a:r>
          </a:p>
          <a:p>
            <a:pPr>
              <a:defRPr/>
            </a:pPr>
            <a:r>
              <a:rPr lang="sv-SE" dirty="0"/>
              <a:t>Samtalet ska ske öppet och förutsättningslöst</a:t>
            </a:r>
          </a:p>
          <a:p>
            <a:pPr>
              <a:defRPr/>
            </a:pPr>
            <a:r>
              <a:rPr lang="sv-SE" dirty="0"/>
              <a:t>Det övergripande målet med samtalet är att identifiera </a:t>
            </a:r>
            <a:r>
              <a:rPr lang="sv-SE" b="1" i="1" dirty="0"/>
              <a:t>vem</a:t>
            </a:r>
            <a:endParaRPr lang="sv-SE" dirty="0"/>
          </a:p>
          <a:p>
            <a:pPr>
              <a:defRPr/>
            </a:pPr>
            <a:r>
              <a:rPr lang="sv-SE" dirty="0"/>
              <a:t>Genom att lyssna kan vi identifiera personens unika kapacitet, resurser och identifiera eventuella hinder för att nå mål som från början i samtalet är okända för den som </a:t>
            </a:r>
            <a:r>
              <a:rPr lang="sv-SE" b="1" dirty="0"/>
              <a:t>lyssnar </a:t>
            </a:r>
            <a:endParaRPr lang="sv-SE" dirty="0"/>
          </a:p>
          <a:p>
            <a:pPr>
              <a:buFont typeface="Wingdings" pitchFamily="2" charset="2"/>
              <a:buNone/>
              <a:defRPr/>
            </a:pPr>
            <a:r>
              <a:rPr lang="sv-SE" i="1" dirty="0"/>
              <a:t>                                         </a:t>
            </a:r>
          </a:p>
          <a:p>
            <a:pPr>
              <a:buFont typeface="Wingdings" pitchFamily="2" charset="2"/>
              <a:buNone/>
              <a:defRPr/>
            </a:pPr>
            <a:endParaRPr lang="sv-SE" sz="825" i="1" dirty="0"/>
          </a:p>
          <a:p>
            <a:pPr>
              <a:buFont typeface="Wingdings" pitchFamily="2" charset="2"/>
              <a:buNone/>
              <a:defRPr/>
            </a:pPr>
            <a:r>
              <a:rPr lang="sv-SE" sz="825" i="1" dirty="0"/>
              <a:t>					”Personcentrering inom hälso- och sjukvård”</a:t>
            </a:r>
            <a:r>
              <a:rPr lang="sv-SE" sz="825" dirty="0"/>
              <a:t> Inger Ekman (red)  2014</a:t>
            </a:r>
            <a:endParaRPr lang="sv-SE" dirty="0"/>
          </a:p>
        </p:txBody>
      </p:sp>
      <p:sp>
        <p:nvSpPr>
          <p:cNvPr id="4" name="Platshållare för bildnummer 3"/>
          <p:cNvSpPr>
            <a:spLocks noGrp="1"/>
          </p:cNvSpPr>
          <p:nvPr>
            <p:ph type="sldNum" sz="quarter" idx="12"/>
          </p:nvPr>
        </p:nvSpPr>
        <p:spPr/>
        <p:txBody>
          <a:bodyPr/>
          <a:lstStyle/>
          <a:p>
            <a:fld id="{6AAD93A6-52E8-4356-9CA3-73406FE6A396}" type="slidenum">
              <a:rPr lang="sv-SE" smtClean="0"/>
              <a:pPr/>
              <a:t>21</a:t>
            </a:fld>
            <a:endParaRPr lang="sv-SE"/>
          </a:p>
        </p:txBody>
      </p:sp>
    </p:spTree>
    <p:extLst>
      <p:ext uri="{BB962C8B-B14F-4D97-AF65-F5344CB8AC3E}">
        <p14:creationId xmlns:p14="http://schemas.microsoft.com/office/powerpoint/2010/main" val="3379788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Det personcentrerade samtalet</a:t>
            </a:r>
          </a:p>
        </p:txBody>
      </p:sp>
      <p:sp>
        <p:nvSpPr>
          <p:cNvPr id="3" name="Platshållare för innehåll 2"/>
          <p:cNvSpPr>
            <a:spLocks noGrp="1"/>
          </p:cNvSpPr>
          <p:nvPr>
            <p:ph idx="1"/>
          </p:nvPr>
        </p:nvSpPr>
        <p:spPr>
          <a:xfrm>
            <a:off x="539750" y="1600200"/>
            <a:ext cx="8064500" cy="4421087"/>
          </a:xfrm>
        </p:spPr>
        <p:txBody>
          <a:bodyPr>
            <a:normAutofit fontScale="77500" lnSpcReduction="20000"/>
          </a:bodyPr>
          <a:lstStyle/>
          <a:p>
            <a:pPr>
              <a:buFont typeface="Wingdings" pitchFamily="2" charset="2"/>
              <a:buNone/>
              <a:defRPr/>
            </a:pPr>
            <a:r>
              <a:rPr lang="sv-SE" sz="3200" dirty="0"/>
              <a:t>  Det finns tre delar i ett personcentrerat samtal som visar att vi bekräftar och lyssnar samt uppmuntrar till fortsatt berättande</a:t>
            </a:r>
          </a:p>
          <a:p>
            <a:pPr>
              <a:buFont typeface="Wingdings" pitchFamily="2" charset="2"/>
              <a:buNone/>
              <a:defRPr/>
            </a:pPr>
            <a:endParaRPr lang="sv-SE" sz="3200" dirty="0"/>
          </a:p>
          <a:p>
            <a:pPr marL="514350" indent="-514350">
              <a:buFont typeface="+mj-lt"/>
              <a:buAutoNum type="arabicPeriod"/>
              <a:defRPr/>
            </a:pPr>
            <a:r>
              <a:rPr lang="sv-SE" sz="3200" b="1" dirty="0"/>
              <a:t>Ställ frågor</a:t>
            </a:r>
          </a:p>
          <a:p>
            <a:pPr marL="514350" indent="-514350">
              <a:buFont typeface="+mj-lt"/>
              <a:buAutoNum type="arabicPeriod"/>
              <a:defRPr/>
            </a:pPr>
            <a:r>
              <a:rPr lang="sv-SE" sz="3200" b="1" dirty="0"/>
              <a:t>Reflektera</a:t>
            </a:r>
          </a:p>
          <a:p>
            <a:pPr marL="514350" indent="-514350">
              <a:buFont typeface="+mj-lt"/>
              <a:buAutoNum type="arabicPeriod"/>
              <a:defRPr/>
            </a:pPr>
            <a:r>
              <a:rPr lang="sv-SE" sz="3200" b="1" dirty="0"/>
              <a:t>Sammanfatta</a:t>
            </a:r>
          </a:p>
          <a:p>
            <a:pPr>
              <a:buFont typeface="Wingdings" pitchFamily="2" charset="2"/>
              <a:buNone/>
              <a:defRPr/>
            </a:pPr>
            <a:endParaRPr lang="sv-SE" dirty="0"/>
          </a:p>
          <a:p>
            <a:pPr>
              <a:buFont typeface="Wingdings" pitchFamily="2" charset="2"/>
              <a:buNone/>
              <a:defRPr/>
            </a:pPr>
            <a:r>
              <a:rPr lang="sv-SE" sz="1000" i="1" dirty="0"/>
              <a:t>                                                                                                                 ”Personcentrering inom hälso- och sjukvård”</a:t>
            </a:r>
            <a:r>
              <a:rPr lang="sv-SE" sz="1000" dirty="0"/>
              <a:t> Inger Ekman (red)  2014</a:t>
            </a:r>
          </a:p>
          <a:p>
            <a:endParaRPr lang="sv-SE" dirty="0"/>
          </a:p>
        </p:txBody>
      </p:sp>
      <p:sp>
        <p:nvSpPr>
          <p:cNvPr id="4" name="Platshållare för bildnummer 3"/>
          <p:cNvSpPr>
            <a:spLocks noGrp="1"/>
          </p:cNvSpPr>
          <p:nvPr>
            <p:ph type="sldNum" sz="quarter" idx="12"/>
          </p:nvPr>
        </p:nvSpPr>
        <p:spPr/>
        <p:txBody>
          <a:bodyPr/>
          <a:lstStyle/>
          <a:p>
            <a:fld id="{6AAD93A6-52E8-4356-9CA3-73406FE6A396}" type="slidenum">
              <a:rPr lang="sv-SE" smtClean="0"/>
              <a:pPr/>
              <a:t>22</a:t>
            </a:fld>
            <a:endParaRPr lang="sv-SE"/>
          </a:p>
        </p:txBody>
      </p:sp>
    </p:spTree>
    <p:extLst>
      <p:ext uri="{BB962C8B-B14F-4D97-AF65-F5344CB8AC3E}">
        <p14:creationId xmlns:p14="http://schemas.microsoft.com/office/powerpoint/2010/main" val="264034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ubrik 1"/>
          <p:cNvSpPr>
            <a:spLocks noGrp="1"/>
          </p:cNvSpPr>
          <p:nvPr>
            <p:ph type="title" idx="4294967295"/>
          </p:nvPr>
        </p:nvSpPr>
        <p:spPr>
          <a:xfrm>
            <a:off x="250825" y="98425"/>
            <a:ext cx="8256588" cy="954088"/>
          </a:xfrm>
        </p:spPr>
        <p:txBody>
          <a:bodyPr anchor="b"/>
          <a:lstStyle/>
          <a:p>
            <a:r>
              <a:rPr lang="sv-SE" altLang="sv-SE" dirty="0"/>
              <a:t>Exempel på öppna frågor</a:t>
            </a:r>
          </a:p>
        </p:txBody>
      </p:sp>
      <p:sp>
        <p:nvSpPr>
          <p:cNvPr id="55299" name="Platshållare för innehåll 2"/>
          <p:cNvSpPr>
            <a:spLocks noGrp="1"/>
          </p:cNvSpPr>
          <p:nvPr>
            <p:ph idx="4294967295"/>
          </p:nvPr>
        </p:nvSpPr>
        <p:spPr>
          <a:xfrm>
            <a:off x="273050" y="1341438"/>
            <a:ext cx="7683500" cy="4475162"/>
          </a:xfrm>
        </p:spPr>
        <p:txBody>
          <a:bodyPr/>
          <a:lstStyle/>
          <a:p>
            <a:pPr marL="0" indent="0">
              <a:buNone/>
            </a:pPr>
            <a:r>
              <a:rPr lang="sv-SE" altLang="sv-SE" dirty="0"/>
              <a:t>Vad skulle du vilja sätt upp på agendan idag?</a:t>
            </a:r>
          </a:p>
          <a:p>
            <a:pPr marL="0" indent="0">
              <a:buFont typeface="Wingdings" panose="05000000000000000000" pitchFamily="2" charset="2"/>
              <a:buNone/>
            </a:pPr>
            <a:r>
              <a:rPr lang="sv-SE" altLang="sv-SE" dirty="0"/>
              <a:t>Hur mår du idag? </a:t>
            </a:r>
          </a:p>
          <a:p>
            <a:pPr marL="0" indent="0">
              <a:buFont typeface="Wingdings" panose="05000000000000000000" pitchFamily="2" charset="2"/>
              <a:buNone/>
            </a:pPr>
            <a:r>
              <a:rPr lang="sv-SE" altLang="sv-SE" dirty="0"/>
              <a:t>Alt. Vill du berätta varför du sökte till sjukhuset idag?</a:t>
            </a:r>
          </a:p>
          <a:p>
            <a:pPr marL="0" indent="0">
              <a:buFont typeface="Wingdings" panose="05000000000000000000" pitchFamily="2" charset="2"/>
              <a:buNone/>
            </a:pPr>
            <a:r>
              <a:rPr lang="sv-SE" altLang="sv-SE" dirty="0"/>
              <a:t>Vill du berätta varför</a:t>
            </a:r>
            <a:r>
              <a:rPr lang="is-IS" altLang="sv-SE" dirty="0"/>
              <a:t>…..</a:t>
            </a:r>
          </a:p>
          <a:p>
            <a:pPr marL="0" indent="0">
              <a:buNone/>
            </a:pPr>
            <a:r>
              <a:rPr lang="sv-SE" altLang="sv-SE" dirty="0"/>
              <a:t>Vad var viktigt för dig under dagens samtal?</a:t>
            </a:r>
          </a:p>
          <a:p>
            <a:pPr marL="0" lvl="0" indent="0">
              <a:buNone/>
            </a:pPr>
            <a:r>
              <a:rPr lang="sv-SE" altLang="sv-SE" dirty="0">
                <a:solidFill>
                  <a:srgbClr val="000000"/>
                </a:solidFill>
              </a:rPr>
              <a:t>Vad har du för tankar inför att åka hem idag?</a:t>
            </a:r>
          </a:p>
          <a:p>
            <a:pPr marL="0" indent="0">
              <a:buFont typeface="Wingdings" panose="05000000000000000000" pitchFamily="2" charset="2"/>
              <a:buNone/>
            </a:pPr>
            <a:r>
              <a:rPr lang="sv-SE" altLang="sv-SE" sz="1800" dirty="0"/>
              <a:t>Vad var viktigt för dig från förra gången?</a:t>
            </a:r>
          </a:p>
          <a:p>
            <a:pPr marL="0" indent="0">
              <a:buFont typeface="Wingdings" panose="05000000000000000000" pitchFamily="2" charset="2"/>
              <a:buNone/>
            </a:pPr>
            <a:r>
              <a:rPr lang="sv-SE" altLang="sv-SE" sz="1800" dirty="0"/>
              <a:t>Hur har det gått med hemuppgiften?</a:t>
            </a:r>
          </a:p>
          <a:p>
            <a:pPr marL="0" indent="0">
              <a:buFont typeface="Wingdings" panose="05000000000000000000" pitchFamily="2" charset="2"/>
              <a:buNone/>
            </a:pPr>
            <a:r>
              <a:rPr lang="sv-SE" altLang="sv-SE" dirty="0"/>
              <a:t>Vad var viktigaste för dig under vårt samtal idag?</a:t>
            </a:r>
            <a:endParaRPr lang="sv-SE" altLang="sv-SE" sz="1800" dirty="0"/>
          </a:p>
        </p:txBody>
      </p:sp>
      <p:sp>
        <p:nvSpPr>
          <p:cNvPr id="5" name="Platshållare för bildnummer 4"/>
          <p:cNvSpPr txBox="1">
            <a:spLocks noGrp="1"/>
          </p:cNvSpPr>
          <p:nvPr/>
        </p:nvSpPr>
        <p:spPr>
          <a:xfrm>
            <a:off x="8482013" y="6605588"/>
            <a:ext cx="247650" cy="184150"/>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E47D3DC-1449-4A15-9626-BBD4F1517286}" type="slidenum">
              <a:rPr lang="sv-SE" altLang="sv-SE" sz="900">
                <a:solidFill>
                  <a:schemeClr val="bg1"/>
                </a:solidFill>
              </a:rPr>
              <a:pPr algn="r" eaLnBrk="1" hangingPunct="1"/>
              <a:t>23</a:t>
            </a:fld>
            <a:endParaRPr lang="sv-SE" altLang="sv-SE" sz="900">
              <a:solidFill>
                <a:schemeClr val="bg1"/>
              </a:solidFill>
            </a:endParaRPr>
          </a:p>
        </p:txBody>
      </p:sp>
    </p:spTree>
    <p:extLst>
      <p:ext uri="{BB962C8B-B14F-4D97-AF65-F5344CB8AC3E}">
        <p14:creationId xmlns:p14="http://schemas.microsoft.com/office/powerpoint/2010/main" val="3635046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ubrik 1"/>
          <p:cNvSpPr>
            <a:spLocks noGrp="1"/>
          </p:cNvSpPr>
          <p:nvPr>
            <p:ph type="title" idx="4294967295"/>
          </p:nvPr>
        </p:nvSpPr>
        <p:spPr>
          <a:xfrm>
            <a:off x="250825" y="98425"/>
            <a:ext cx="8256588" cy="954088"/>
          </a:xfrm>
        </p:spPr>
        <p:txBody>
          <a:bodyPr anchor="b"/>
          <a:lstStyle/>
          <a:p>
            <a:r>
              <a:rPr lang="sv-SE" altLang="sv-SE" dirty="0"/>
              <a:t>Exempel på slutna frågor</a:t>
            </a:r>
          </a:p>
        </p:txBody>
      </p:sp>
      <p:sp>
        <p:nvSpPr>
          <p:cNvPr id="55299" name="Platshållare för innehåll 2"/>
          <p:cNvSpPr>
            <a:spLocks noGrp="1"/>
          </p:cNvSpPr>
          <p:nvPr>
            <p:ph idx="4294967295"/>
          </p:nvPr>
        </p:nvSpPr>
        <p:spPr>
          <a:xfrm>
            <a:off x="273050" y="1341438"/>
            <a:ext cx="7683500" cy="4475162"/>
          </a:xfrm>
        </p:spPr>
        <p:txBody>
          <a:bodyPr/>
          <a:lstStyle/>
          <a:p>
            <a:pPr marL="0" indent="0">
              <a:buFont typeface="Wingdings" panose="05000000000000000000" pitchFamily="2" charset="2"/>
              <a:buNone/>
            </a:pPr>
            <a:r>
              <a:rPr lang="sv-SE" altLang="sv-SE" dirty="0"/>
              <a:t>Har du</a:t>
            </a:r>
            <a:r>
              <a:rPr lang="is-IS" altLang="sv-SE" dirty="0"/>
              <a:t>…</a:t>
            </a:r>
            <a:r>
              <a:rPr lang="sv-SE" altLang="sv-SE" dirty="0"/>
              <a:t>? Ex: Har du ont?</a:t>
            </a:r>
          </a:p>
          <a:p>
            <a:pPr marL="0" indent="0">
              <a:buFont typeface="Wingdings" panose="05000000000000000000" pitchFamily="2" charset="2"/>
              <a:buNone/>
            </a:pPr>
            <a:r>
              <a:rPr lang="sv-SE" altLang="sv-SE" dirty="0"/>
              <a:t>Ska du</a:t>
            </a:r>
            <a:r>
              <a:rPr lang="is-IS" altLang="sv-SE" dirty="0"/>
              <a:t>…? </a:t>
            </a:r>
            <a:r>
              <a:rPr lang="sv-SE" altLang="sv-SE" dirty="0"/>
              <a:t>E</a:t>
            </a:r>
            <a:r>
              <a:rPr lang="is-IS" altLang="sv-SE" dirty="0"/>
              <a:t>x: Ska du ändra på dina livsstsilsvanor?</a:t>
            </a:r>
            <a:endParaRPr lang="sv-SE" altLang="sv-SE" dirty="0"/>
          </a:p>
          <a:p>
            <a:pPr marL="0" indent="0">
              <a:buFont typeface="Wingdings" panose="05000000000000000000" pitchFamily="2" charset="2"/>
              <a:buNone/>
            </a:pPr>
            <a:r>
              <a:rPr lang="sv-SE" altLang="sv-SE" dirty="0"/>
              <a:t>Kan du</a:t>
            </a:r>
            <a:r>
              <a:rPr lang="is-IS" altLang="sv-SE" dirty="0"/>
              <a:t>….? </a:t>
            </a:r>
          </a:p>
          <a:p>
            <a:pPr marL="0" indent="0">
              <a:buFont typeface="Wingdings" panose="05000000000000000000" pitchFamily="2" charset="2"/>
              <a:buNone/>
            </a:pPr>
            <a:r>
              <a:rPr lang="is-IS" altLang="sv-SE" dirty="0"/>
              <a:t>Tänker du...?</a:t>
            </a:r>
            <a:r>
              <a:rPr lang="sv-SE" altLang="sv-SE" dirty="0"/>
              <a:t> </a:t>
            </a:r>
          </a:p>
          <a:p>
            <a:pPr marL="0" indent="0">
              <a:buFont typeface="Wingdings" panose="05000000000000000000" pitchFamily="2" charset="2"/>
              <a:buNone/>
            </a:pPr>
            <a:endParaRPr lang="sv-SE" altLang="sv-SE" dirty="0"/>
          </a:p>
          <a:p>
            <a:pPr marL="0" indent="0">
              <a:buFont typeface="Wingdings" panose="05000000000000000000" pitchFamily="2" charset="2"/>
              <a:buNone/>
            </a:pPr>
            <a:r>
              <a:rPr lang="sv-SE" altLang="sv-SE" dirty="0"/>
              <a:t>Dessa frågor har färre svarsalternativ, kan ofta besvaras med ett ja eller nej. Kan passa för frågor rörande faktauppgifter och karaktäriseras av att lyssnaren har kontroll och kan innebära att berättaren passiviseras.</a:t>
            </a:r>
          </a:p>
          <a:p>
            <a:pPr marL="0" indent="0">
              <a:buFont typeface="Wingdings" panose="05000000000000000000" pitchFamily="2" charset="2"/>
              <a:buNone/>
            </a:pPr>
            <a:endParaRPr lang="sv-SE" altLang="sv-SE" dirty="0"/>
          </a:p>
          <a:p>
            <a:pPr marL="0" indent="0">
              <a:buFont typeface="Wingdings" panose="05000000000000000000" pitchFamily="2" charset="2"/>
              <a:buNone/>
            </a:pPr>
            <a:r>
              <a:rPr lang="sv-SE" altLang="sv-SE" dirty="0"/>
              <a:t>Varför frågor är förvisso öppna men var försiktig med dessa då berättaren kan gå i försvarsställning. Exempel: Varför röker du?</a:t>
            </a:r>
          </a:p>
          <a:p>
            <a:pPr marL="0" indent="0">
              <a:buFont typeface="Wingdings" panose="05000000000000000000" pitchFamily="2" charset="2"/>
              <a:buNone/>
            </a:pPr>
            <a:endParaRPr lang="sv-SE" altLang="sv-SE" dirty="0"/>
          </a:p>
          <a:p>
            <a:pPr marL="0" indent="0">
              <a:buFont typeface="Wingdings" panose="05000000000000000000" pitchFamily="2" charset="2"/>
              <a:buNone/>
            </a:pPr>
            <a:endParaRPr lang="sv-SE" altLang="sv-SE" dirty="0"/>
          </a:p>
          <a:p>
            <a:pPr marL="0" indent="0">
              <a:buFont typeface="Wingdings" panose="05000000000000000000" pitchFamily="2" charset="2"/>
              <a:buNone/>
            </a:pPr>
            <a:endParaRPr lang="sv-SE" altLang="sv-SE" dirty="0"/>
          </a:p>
        </p:txBody>
      </p:sp>
      <p:sp>
        <p:nvSpPr>
          <p:cNvPr id="5" name="Platshållare för bildnummer 4"/>
          <p:cNvSpPr txBox="1">
            <a:spLocks noGrp="1"/>
          </p:cNvSpPr>
          <p:nvPr/>
        </p:nvSpPr>
        <p:spPr>
          <a:xfrm>
            <a:off x="8482013" y="6605588"/>
            <a:ext cx="247650" cy="184150"/>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E47D3DC-1449-4A15-9626-BBD4F1517286}" type="slidenum">
              <a:rPr lang="sv-SE" altLang="sv-SE" sz="900">
                <a:solidFill>
                  <a:schemeClr val="bg1"/>
                </a:solidFill>
              </a:rPr>
              <a:pPr algn="r" eaLnBrk="1" hangingPunct="1"/>
              <a:t>24</a:t>
            </a:fld>
            <a:endParaRPr lang="sv-SE" altLang="sv-SE" sz="900">
              <a:solidFill>
                <a:schemeClr val="bg1"/>
              </a:solidFill>
            </a:endParaRPr>
          </a:p>
        </p:txBody>
      </p:sp>
    </p:spTree>
    <p:extLst>
      <p:ext uri="{BB962C8B-B14F-4D97-AF65-F5344CB8AC3E}">
        <p14:creationId xmlns:p14="http://schemas.microsoft.com/office/powerpoint/2010/main" val="176011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Snobben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43714"/>
            <a:ext cx="770413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2953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hlinkClick r:id="rId3" action="ppaction://hlinksldjump"/>
          </p:cNvPr>
          <p:cNvPicPr>
            <a:picLocks/>
          </p:cNvPicPr>
          <p:nvPr/>
        </p:nvPicPr>
        <p:blipFill>
          <a:blip r:embed="rId4"/>
          <a:stretch>
            <a:fillRect/>
          </a:stretch>
        </p:blipFill>
        <p:spPr>
          <a:xfrm>
            <a:off x="1568777" y="2622147"/>
            <a:ext cx="2264324" cy="808068"/>
          </a:xfrm>
          <a:prstGeom prst="rect">
            <a:avLst/>
          </a:prstGeom>
        </p:spPr>
      </p:pic>
      <p:sp>
        <p:nvSpPr>
          <p:cNvPr id="35" name="Rektangel 34"/>
          <p:cNvSpPr/>
          <p:nvPr/>
        </p:nvSpPr>
        <p:spPr>
          <a:xfrm>
            <a:off x="1223701" y="2291514"/>
            <a:ext cx="2954476"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6428"/>
                </a:solidFill>
                <a:effectLst/>
                <a:uLnTx/>
                <a:uFillTx/>
                <a:latin typeface="Helvetica" charset="0"/>
                <a:ea typeface="Helvetica" charset="0"/>
                <a:cs typeface="Helvetica" charset="0"/>
              </a:rPr>
              <a:t>Självständiga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35"/>
          <p:cNvSpPr/>
          <p:nvPr/>
        </p:nvSpPr>
        <p:spPr>
          <a:xfrm>
            <a:off x="4863647" y="2291514"/>
            <a:ext cx="2389852"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75B0B5"/>
                </a:solidFill>
                <a:effectLst/>
                <a:uLnTx/>
                <a:uFillTx/>
                <a:latin typeface="Helvetica" charset="0"/>
                <a:ea typeface="Helvetica" charset="0"/>
                <a:cs typeface="Helvetica" charset="0"/>
              </a:rPr>
              <a:t>Oroliga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37" name="Bildobjekt 36">
            <a:hlinkClick r:id="rId5" action="ppaction://hlinksldjump"/>
          </p:cNvPr>
          <p:cNvPicPr>
            <a:picLocks noChangeAspect="1"/>
          </p:cNvPicPr>
          <p:nvPr/>
        </p:nvPicPr>
        <p:blipFill>
          <a:blip r:embed="rId6"/>
          <a:stretch>
            <a:fillRect/>
          </a:stretch>
        </p:blipFill>
        <p:spPr>
          <a:xfrm>
            <a:off x="4926411" y="2622147"/>
            <a:ext cx="2264324" cy="808068"/>
          </a:xfrm>
          <a:prstGeom prst="rect">
            <a:avLst/>
          </a:prstGeom>
        </p:spPr>
      </p:pic>
      <p:pic>
        <p:nvPicPr>
          <p:cNvPr id="38" name="Bildobjekt 37">
            <a:hlinkClick r:id="rId7" action="ppaction://hlinksldjump"/>
          </p:cNvPr>
          <p:cNvPicPr>
            <a:picLocks/>
          </p:cNvPicPr>
          <p:nvPr/>
        </p:nvPicPr>
        <p:blipFill>
          <a:blip r:embed="rId8"/>
          <a:stretch>
            <a:fillRect/>
          </a:stretch>
        </p:blipFill>
        <p:spPr>
          <a:xfrm>
            <a:off x="1568777" y="4042548"/>
            <a:ext cx="2264324" cy="808068"/>
          </a:xfrm>
          <a:prstGeom prst="rect">
            <a:avLst/>
          </a:prstGeom>
        </p:spPr>
      </p:pic>
      <p:sp>
        <p:nvSpPr>
          <p:cNvPr id="39" name="Rektangel 38"/>
          <p:cNvSpPr/>
          <p:nvPr/>
        </p:nvSpPr>
        <p:spPr>
          <a:xfrm>
            <a:off x="1458020" y="3738437"/>
            <a:ext cx="2485839"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B30538"/>
                </a:solidFill>
                <a:effectLst/>
                <a:uLnTx/>
                <a:uFillTx/>
                <a:latin typeface="Helvetica" charset="0"/>
                <a:ea typeface="Helvetica" charset="0"/>
                <a:cs typeface="Helvetica" charset="0"/>
              </a:rPr>
              <a:t>Traditionella och obrydda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40" name="Bildobjekt 39">
            <a:hlinkClick r:id="rId9" action="ppaction://hlinksldjump"/>
          </p:cNvPr>
          <p:cNvPicPr>
            <a:picLocks/>
          </p:cNvPicPr>
          <p:nvPr/>
        </p:nvPicPr>
        <p:blipFill>
          <a:blip r:embed="rId10"/>
          <a:stretch>
            <a:fillRect/>
          </a:stretch>
        </p:blipFill>
        <p:spPr>
          <a:xfrm>
            <a:off x="4926411" y="4042548"/>
            <a:ext cx="2264324" cy="808068"/>
          </a:xfrm>
          <a:prstGeom prst="rect">
            <a:avLst/>
          </a:prstGeom>
        </p:spPr>
      </p:pic>
      <p:sp>
        <p:nvSpPr>
          <p:cNvPr id="41" name="Rektangel 40"/>
          <p:cNvSpPr/>
          <p:nvPr/>
        </p:nvSpPr>
        <p:spPr>
          <a:xfrm>
            <a:off x="5071059" y="3738437"/>
            <a:ext cx="1975028"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AEEF"/>
                </a:solidFill>
                <a:effectLst/>
                <a:uLnTx/>
                <a:uFillTx/>
                <a:latin typeface="Helvetica" charset="0"/>
                <a:ea typeface="Helvetica" charset="0"/>
                <a:cs typeface="Helvetica" charset="0"/>
              </a:rPr>
              <a:t>Sårbara och oroliga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cxnSp>
        <p:nvCxnSpPr>
          <p:cNvPr id="42" name="Rak koppling 41"/>
          <p:cNvCxnSpPr/>
          <p:nvPr/>
        </p:nvCxnSpPr>
        <p:spPr bwMode="auto">
          <a:xfrm>
            <a:off x="4475434" y="2163286"/>
            <a:ext cx="0" cy="2801614"/>
          </a:xfrm>
          <a:prstGeom prst="line">
            <a:avLst/>
          </a:prstGeom>
          <a:noFill/>
          <a:ln w="9525" cap="flat" cmpd="sng" algn="ctr">
            <a:solidFill>
              <a:srgbClr val="000000"/>
            </a:solidFill>
            <a:prstDash val="dash"/>
            <a:round/>
            <a:headEnd type="none" w="med" len="med"/>
            <a:tailEnd type="none" w="med" len="med"/>
          </a:ln>
          <a:effectLst/>
        </p:spPr>
      </p:cxnSp>
      <p:cxnSp>
        <p:nvCxnSpPr>
          <p:cNvPr id="43" name="Rak koppling 42"/>
          <p:cNvCxnSpPr/>
          <p:nvPr/>
        </p:nvCxnSpPr>
        <p:spPr bwMode="auto">
          <a:xfrm>
            <a:off x="1175624" y="3628426"/>
            <a:ext cx="6276110" cy="0"/>
          </a:xfrm>
          <a:prstGeom prst="line">
            <a:avLst/>
          </a:prstGeom>
          <a:noFill/>
          <a:ln w="9525" cap="flat" cmpd="sng" algn="ctr">
            <a:solidFill>
              <a:srgbClr val="000000"/>
            </a:solidFill>
            <a:prstDash val="dash"/>
            <a:round/>
            <a:headEnd type="none" w="med" len="med"/>
            <a:tailEnd type="none" w="med" len="med"/>
          </a:ln>
          <a:effectLst/>
        </p:spPr>
      </p:cxnSp>
      <p:sp>
        <p:nvSpPr>
          <p:cNvPr id="2" name="Rubrik 1"/>
          <p:cNvSpPr>
            <a:spLocks noGrp="1"/>
          </p:cNvSpPr>
          <p:nvPr>
            <p:ph type="title"/>
          </p:nvPr>
        </p:nvSpPr>
        <p:spPr/>
        <p:txBody>
          <a:bodyPr/>
          <a:lstStyle/>
          <a:p>
            <a:r>
              <a:rPr lang="sv-SE" dirty="0"/>
              <a:t>Fyra olika patienttyper identifierades i studien</a:t>
            </a:r>
          </a:p>
        </p:txBody>
      </p:sp>
    </p:spTree>
    <p:extLst>
      <p:ext uri="{BB962C8B-B14F-4D97-AF65-F5344CB8AC3E}">
        <p14:creationId xmlns:p14="http://schemas.microsoft.com/office/powerpoint/2010/main" val="169486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Självständiga och engagerade</a:t>
            </a:r>
            <a:endParaRPr lang="sv-SE" dirty="0"/>
          </a:p>
        </p:txBody>
      </p:sp>
      <p:sp>
        <p:nvSpPr>
          <p:cNvPr id="3" name="Content Placeholder 2"/>
          <p:cNvSpPr>
            <a:spLocks noGrp="1"/>
          </p:cNvSpPr>
          <p:nvPr>
            <p:ph idx="1"/>
          </p:nvPr>
        </p:nvSpPr>
        <p:spPr/>
        <p:txBody>
          <a:bodyPr/>
          <a:lstStyle/>
          <a:p>
            <a:r>
              <a:rPr lang="sv-SE" sz="1200" dirty="0"/>
              <a:t>När jag söker vård vill jag vara med och bestämma. Kunna diskutera de olika alternativen som finns och vara med för att tycka och tänka. </a:t>
            </a:r>
          </a:p>
          <a:p>
            <a:r>
              <a:rPr lang="sv-SE" sz="1200" dirty="0"/>
              <a:t>Jag kan ta hand om mig själv och det är viktigt med kost och motion, tycker jag.  </a:t>
            </a:r>
          </a:p>
          <a:p>
            <a:r>
              <a:rPr lang="sv-SE" sz="1200" dirty="0"/>
              <a:t>Om jag blir sjuk så söker jag först vård efter det att jag har försökt att hitta en egen lösning, via nätet eller via bekanta. </a:t>
            </a:r>
          </a:p>
          <a:p>
            <a:r>
              <a:rPr lang="sv-SE" sz="1200" dirty="0"/>
              <a:t>Jag lyssnar på läkarens rekommendation och fullföljer även behandlingar om jag upplever att de är meningsfulla och ger mig ett resultat.</a:t>
            </a:r>
          </a:p>
          <a:p>
            <a:endParaRPr lang="sv-SE" sz="1400" dirty="0"/>
          </a:p>
        </p:txBody>
      </p:sp>
      <p:pic>
        <p:nvPicPr>
          <p:cNvPr id="5" name="Självständiga och Engagerade_Perv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57207" y="5117933"/>
            <a:ext cx="609600" cy="609600"/>
          </a:xfrm>
          <a:prstGeom prst="rect">
            <a:avLst/>
          </a:prstGeom>
        </p:spPr>
      </p:pic>
      <p:pic>
        <p:nvPicPr>
          <p:cNvPr id="6" name="Bildobjekt 33"/>
          <p:cNvPicPr>
            <a:picLocks/>
          </p:cNvPicPr>
          <p:nvPr/>
        </p:nvPicPr>
        <p:blipFill>
          <a:blip r:embed="rId6"/>
          <a:stretch>
            <a:fillRect/>
          </a:stretch>
        </p:blipFill>
        <p:spPr>
          <a:xfrm>
            <a:off x="5399623" y="1009228"/>
            <a:ext cx="2617200" cy="892800"/>
          </a:xfrm>
          <a:prstGeom prst="rect">
            <a:avLst/>
          </a:prstGeom>
        </p:spPr>
      </p:pic>
      <p:sp>
        <p:nvSpPr>
          <p:cNvPr id="4" name="Pil: vänsterböjd 3">
            <a:hlinkClick r:id="rId7"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40" name="textruta 39"/>
          <p:cNvSpPr txBox="1"/>
          <p:nvPr/>
        </p:nvSpPr>
        <p:spPr>
          <a:xfrm>
            <a:off x="2773545" y="5973155"/>
            <a:ext cx="1176925"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Spela upp</a:t>
            </a:r>
          </a:p>
        </p:txBody>
      </p:sp>
      <p:sp>
        <p:nvSpPr>
          <p:cNvPr id="41" name="textruta 40"/>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spTree>
    <p:extLst>
      <p:ext uri="{BB962C8B-B14F-4D97-AF65-F5344CB8AC3E}">
        <p14:creationId xmlns:p14="http://schemas.microsoft.com/office/powerpoint/2010/main" val="1709618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9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 name="Bildobjekt 36"/>
          <p:cNvPicPr>
            <a:picLocks noChangeAspect="1"/>
          </p:cNvPicPr>
          <p:nvPr/>
        </p:nvPicPr>
        <p:blipFill>
          <a:blip r:embed="rId5"/>
          <a:stretch>
            <a:fillRect/>
          </a:stretch>
        </p:blipFill>
        <p:spPr>
          <a:xfrm>
            <a:off x="5397823" y="998982"/>
            <a:ext cx="2620800" cy="913292"/>
          </a:xfrm>
          <a:prstGeom prst="rect">
            <a:avLst/>
          </a:prstGeom>
        </p:spPr>
      </p:pic>
      <p:sp>
        <p:nvSpPr>
          <p:cNvPr id="2" name="Title 1"/>
          <p:cNvSpPr>
            <a:spLocks noGrp="1"/>
          </p:cNvSpPr>
          <p:nvPr>
            <p:ph type="title"/>
          </p:nvPr>
        </p:nvSpPr>
        <p:spPr/>
        <p:txBody>
          <a:bodyPr/>
          <a:lstStyle/>
          <a:p>
            <a:r>
              <a:rPr lang="sv-SE"/>
              <a:t>Oroliga och engagerade</a:t>
            </a:r>
            <a:endParaRPr lang="sv-SE" dirty="0"/>
          </a:p>
        </p:txBody>
      </p:sp>
      <p:sp>
        <p:nvSpPr>
          <p:cNvPr id="3" name="Content Placeholder 2"/>
          <p:cNvSpPr>
            <a:spLocks noGrp="1"/>
          </p:cNvSpPr>
          <p:nvPr>
            <p:ph idx="1"/>
          </p:nvPr>
        </p:nvSpPr>
        <p:spPr/>
        <p:txBody>
          <a:bodyPr/>
          <a:lstStyle/>
          <a:p>
            <a:r>
              <a:rPr lang="sv-SE" sz="1200" dirty="0"/>
              <a:t>Jag kan oroa mig för saker om det är så att jag känner symptom och tänker på vad det är. Jag tycker att det är skönt att få komma till vården och få reda på vad som är tokigt. Jag känner mig inte så trygg och oroar mig för min hälsa både idag men även i framtiden. </a:t>
            </a:r>
          </a:p>
          <a:p>
            <a:r>
              <a:rPr lang="sv-SE" sz="1200" dirty="0"/>
              <a:t>Jag är väl medveten om vad jag äter och har insett att motion är viktigt, men det gör jag ju mer av plikt det är knappast njutningsfullt för mig.</a:t>
            </a:r>
          </a:p>
          <a:p>
            <a:r>
              <a:rPr lang="sv-SE" sz="1200" dirty="0"/>
              <a:t>Jag brukar väl ofta söka information om hälsa, men det tror jag både hjälper och oroar mig.</a:t>
            </a:r>
          </a:p>
          <a:p>
            <a:r>
              <a:rPr lang="sv-SE" sz="1200" dirty="0"/>
              <a:t>Och den oron kan göra att jag kontaktar vården för snabbt om jag upplever ett problem, men vissa gånger kan jag faktiskt vänta för länge med att söka vård. </a:t>
            </a:r>
          </a:p>
          <a:p>
            <a:r>
              <a:rPr lang="sv-SE" sz="1200" dirty="0"/>
              <a:t>För mig är det jätteviktigt att få träffa samma person varje gång och att man lyssnar på mig, det gör mig mer lugn och trygg.</a:t>
            </a:r>
          </a:p>
        </p:txBody>
      </p:sp>
      <p:sp>
        <p:nvSpPr>
          <p:cNvPr id="15" name="Pil: vänsterböjd 14">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6" name="textruta 15"/>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8" name="Aisha_n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014012" y="5410021"/>
            <a:ext cx="609600" cy="609600"/>
          </a:xfrm>
          <a:prstGeom prst="rect">
            <a:avLst/>
          </a:prstGeom>
        </p:spPr>
      </p:pic>
    </p:spTree>
    <p:extLst>
      <p:ext uri="{BB962C8B-B14F-4D97-AF65-F5344CB8AC3E}">
        <p14:creationId xmlns:p14="http://schemas.microsoft.com/office/powerpoint/2010/main" val="175187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3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Traditionella och obrydda</a:t>
            </a:r>
            <a:endParaRPr lang="sv-SE" dirty="0"/>
          </a:p>
        </p:txBody>
      </p:sp>
      <p:sp>
        <p:nvSpPr>
          <p:cNvPr id="3" name="Content Placeholder 2"/>
          <p:cNvSpPr>
            <a:spLocks noGrp="1"/>
          </p:cNvSpPr>
          <p:nvPr>
            <p:ph idx="1"/>
          </p:nvPr>
        </p:nvSpPr>
        <p:spPr/>
        <p:txBody>
          <a:bodyPr/>
          <a:lstStyle/>
          <a:p>
            <a:r>
              <a:rPr lang="sv-SE" sz="1200" dirty="0"/>
              <a:t>Alltså, säger en läkare till mig att ”du behöver göra det här” så tror jag på det. Det är ju ändå läkarens jobb att göra den här bedömningen. Jag kan ju inte tycka så mycket om det.</a:t>
            </a:r>
          </a:p>
          <a:p>
            <a:r>
              <a:rPr lang="sv-SE" sz="1200" dirty="0"/>
              <a:t>Jag är inte så oroad över min hälsa. Jag brukar inte oroa mig i onödan. Jag tycker att jag äter det jag vill och motionerar lagom.</a:t>
            </a:r>
          </a:p>
          <a:p>
            <a:r>
              <a:rPr lang="sv-SE" sz="1200" dirty="0"/>
              <a:t>Jag lägger knappast någon tid på att söka information om sjukdomar på internet. Det tycker jag är vårdpersonalens jobb att veta. </a:t>
            </a:r>
          </a:p>
          <a:p>
            <a:r>
              <a:rPr lang="sv-SE" sz="1200" dirty="0"/>
              <a:t>Jag är tyvärr en sån som gärna väntar med att kontakta vården även om jag känner att jag har problem med hälsan, men när jag väl kommer dit känner jag att jag litar på personalen.</a:t>
            </a:r>
          </a:p>
          <a:p>
            <a:endParaRPr lang="sv-SE" sz="1200" dirty="0"/>
          </a:p>
        </p:txBody>
      </p:sp>
      <p:pic>
        <p:nvPicPr>
          <p:cNvPr id="6" name="Bildobjekt 37"/>
          <p:cNvPicPr>
            <a:picLocks/>
          </p:cNvPicPr>
          <p:nvPr/>
        </p:nvPicPr>
        <p:blipFill>
          <a:blip r:embed="rId5"/>
          <a:stretch>
            <a:fillRect/>
          </a:stretch>
        </p:blipFill>
        <p:spPr>
          <a:xfrm>
            <a:off x="5397823" y="978167"/>
            <a:ext cx="2620800" cy="953081"/>
          </a:xfrm>
          <a:prstGeom prst="rect">
            <a:avLst/>
          </a:prstGeom>
        </p:spPr>
      </p:pic>
      <p:sp>
        <p:nvSpPr>
          <p:cNvPr id="16" name="Pil: vänsterböjd 15">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7" name="textruta 16"/>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5" name="Traditionella och obryd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58064" y="5363555"/>
            <a:ext cx="609600" cy="609600"/>
          </a:xfrm>
          <a:prstGeom prst="rect">
            <a:avLst/>
          </a:prstGeom>
        </p:spPr>
      </p:pic>
    </p:spTree>
    <p:extLst>
      <p:ext uri="{BB962C8B-B14F-4D97-AF65-F5344CB8AC3E}">
        <p14:creationId xmlns:p14="http://schemas.microsoft.com/office/powerpoint/2010/main" val="3664307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Reflektion kring Tema 1</a:t>
            </a:r>
          </a:p>
        </p:txBody>
      </p:sp>
      <p:sp>
        <p:nvSpPr>
          <p:cNvPr id="3" name="Platshållare för innehåll 2"/>
          <p:cNvSpPr>
            <a:spLocks noGrp="1"/>
          </p:cNvSpPr>
          <p:nvPr>
            <p:ph idx="1"/>
          </p:nvPr>
        </p:nvSpPr>
        <p:spPr/>
        <p:txBody>
          <a:bodyPr/>
          <a:lstStyle/>
          <a:p>
            <a:r>
              <a:rPr lang="sv-SE" dirty="0"/>
              <a:t>Journal via nätet</a:t>
            </a:r>
          </a:p>
          <a:p>
            <a:r>
              <a:rPr lang="sv-SE" dirty="0"/>
              <a:t>1177 invånartjänster</a:t>
            </a:r>
          </a:p>
          <a:p>
            <a:pPr marL="0" indent="0">
              <a:buNone/>
            </a:pPr>
            <a:endParaRPr lang="sv-SE" dirty="0"/>
          </a:p>
        </p:txBody>
      </p:sp>
    </p:spTree>
    <p:extLst>
      <p:ext uri="{BB962C8B-B14F-4D97-AF65-F5344CB8AC3E}">
        <p14:creationId xmlns:p14="http://schemas.microsoft.com/office/powerpoint/2010/main" val="2223560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Sårbara och oroliga</a:t>
            </a:r>
            <a:endParaRPr lang="sv-SE" dirty="0"/>
          </a:p>
        </p:txBody>
      </p:sp>
      <p:sp>
        <p:nvSpPr>
          <p:cNvPr id="3" name="Content Placeholder 2"/>
          <p:cNvSpPr>
            <a:spLocks noGrp="1"/>
          </p:cNvSpPr>
          <p:nvPr>
            <p:ph idx="1"/>
          </p:nvPr>
        </p:nvSpPr>
        <p:spPr/>
        <p:txBody>
          <a:bodyPr/>
          <a:lstStyle/>
          <a:p>
            <a:r>
              <a:rPr lang="sv-SE" sz="1200" dirty="0"/>
              <a:t>När jag blir sjuk så väntar jag alltid så länge som möjligt för att det ska gå över.</a:t>
            </a:r>
          </a:p>
          <a:p>
            <a:r>
              <a:rPr lang="sv-SE" sz="1200" dirty="0"/>
              <a:t>Jag är väldigt rädd för sjukhus överhuvudtaget och väldigt rädd för att råka ut för något otrevligt. </a:t>
            </a:r>
          </a:p>
          <a:p>
            <a:r>
              <a:rPr lang="sv-SE" sz="1200" dirty="0"/>
              <a:t>Jag är en ganska stressad person och har inte så stort umgänge. Mitt självförtroende är inte alltid på topp och jag oroar mig ofta för saker.</a:t>
            </a:r>
          </a:p>
          <a:p>
            <a:r>
              <a:rPr lang="sv-SE" sz="1200" dirty="0"/>
              <a:t>Jag undviker in i det längsta att söka vård eller så åker jag in direkt till akuten.</a:t>
            </a:r>
          </a:p>
          <a:p>
            <a:r>
              <a:rPr lang="sv-SE" sz="1200" dirty="0"/>
              <a:t>Jag är orolig för att jag inte ska bli lyssnad på av sjukvårdspersonalen. Däremot så lyssnar jag alltid och gör som de säger. Jag tycker att det är svårt att förstå hur vården funkar och var och hur jag ska få hjälp. Tänk om det fanns någon person som kunde hjälpa mig rätt!</a:t>
            </a:r>
          </a:p>
          <a:p>
            <a:endParaRPr lang="sv-SE" sz="1200" dirty="0"/>
          </a:p>
          <a:p>
            <a:endParaRPr lang="sv-SE" sz="1200" dirty="0"/>
          </a:p>
          <a:p>
            <a:endParaRPr lang="sv-SE" sz="1200" dirty="0"/>
          </a:p>
        </p:txBody>
      </p:sp>
      <p:pic>
        <p:nvPicPr>
          <p:cNvPr id="6" name="Bildobjekt 39"/>
          <p:cNvPicPr>
            <a:picLocks/>
          </p:cNvPicPr>
          <p:nvPr/>
        </p:nvPicPr>
        <p:blipFill>
          <a:blip r:embed="rId5"/>
          <a:stretch>
            <a:fillRect/>
          </a:stretch>
        </p:blipFill>
        <p:spPr>
          <a:xfrm>
            <a:off x="5397483" y="978903"/>
            <a:ext cx="2621481" cy="953450"/>
          </a:xfrm>
          <a:prstGeom prst="rect">
            <a:avLst/>
          </a:prstGeom>
        </p:spPr>
      </p:pic>
      <p:sp>
        <p:nvSpPr>
          <p:cNvPr id="17" name="Pil: vänsterböjd 16">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8" name="textruta 17"/>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9" name="Sårbara och orolig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31922" y="5243721"/>
            <a:ext cx="609600" cy="609600"/>
          </a:xfrm>
          <a:prstGeom prst="rect">
            <a:avLst/>
          </a:prstGeom>
        </p:spPr>
      </p:pic>
    </p:spTree>
    <p:extLst>
      <p:ext uri="{BB962C8B-B14F-4D97-AF65-F5344CB8AC3E}">
        <p14:creationId xmlns:p14="http://schemas.microsoft.com/office/powerpoint/2010/main" val="3567072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95" fill="hold"/>
                                        <p:tgtEl>
                                          <p:spTgt spid="9"/>
                                        </p:tgtEl>
                                      </p:cBhvr>
                                    </p:cmd>
                                  </p:childTnLst>
                                </p:cTn>
                              </p:par>
                            </p:childTnLst>
                          </p:cTn>
                        </p:par>
                      </p:childTnLst>
                    </p:cTn>
                  </p:par>
                </p:childTnLst>
              </p:cTn>
              <p:nextCondLst>
                <p:cond evt="onClick" delay="0">
                  <p:tgtEl>
                    <p:spTgt spid="9"/>
                  </p:tgtEl>
                </p:cond>
              </p:nextCondLst>
            </p:seq>
            <p:audio>
              <p:cMediaNode vol="100000">
                <p:cTn id="7" fill="hold" display="0">
                  <p:stCondLst>
                    <p:cond delay="indefinite"/>
                  </p:stCondLst>
                  <p:endCondLst>
                    <p:cond evt="onStopAudio" delay="0">
                      <p:tgtEl>
                        <p:sldTgt/>
                      </p:tgtEl>
                    </p:cond>
                  </p:endCondLst>
                </p:cTn>
                <p:tgtEl>
                  <p:spTgt spid="9"/>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hlinkClick r:id="rId3" action="ppaction://hlinksldjump"/>
          </p:cNvPr>
          <p:cNvPicPr>
            <a:picLocks/>
          </p:cNvPicPr>
          <p:nvPr/>
        </p:nvPicPr>
        <p:blipFill>
          <a:blip r:embed="rId4"/>
          <a:stretch>
            <a:fillRect/>
          </a:stretch>
        </p:blipFill>
        <p:spPr>
          <a:xfrm>
            <a:off x="1568777" y="3186338"/>
            <a:ext cx="2264324" cy="808068"/>
          </a:xfrm>
          <a:prstGeom prst="rect">
            <a:avLst/>
          </a:prstGeom>
        </p:spPr>
      </p:pic>
      <p:sp>
        <p:nvSpPr>
          <p:cNvPr id="35" name="Rektangel 34"/>
          <p:cNvSpPr/>
          <p:nvPr/>
        </p:nvSpPr>
        <p:spPr>
          <a:xfrm>
            <a:off x="1223701" y="2855705"/>
            <a:ext cx="2954476"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6428"/>
                </a:solidFill>
                <a:effectLst/>
                <a:uLnTx/>
                <a:uFillTx/>
                <a:latin typeface="Helvetica" charset="0"/>
                <a:ea typeface="Helvetica" charset="0"/>
                <a:cs typeface="Helvetica" charset="0"/>
              </a:rPr>
              <a:t>Självständiga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35"/>
          <p:cNvSpPr/>
          <p:nvPr/>
        </p:nvSpPr>
        <p:spPr>
          <a:xfrm>
            <a:off x="4863647" y="2855705"/>
            <a:ext cx="2389852"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75B0B5"/>
                </a:solidFill>
                <a:effectLst/>
                <a:uLnTx/>
                <a:uFillTx/>
                <a:latin typeface="Helvetica" charset="0"/>
                <a:ea typeface="Helvetica" charset="0"/>
                <a:cs typeface="Helvetica" charset="0"/>
              </a:rPr>
              <a:t>Oroliga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37" name="Bildobjekt 36">
            <a:hlinkClick r:id="rId5" action="ppaction://hlinksldjump"/>
          </p:cNvPr>
          <p:cNvPicPr>
            <a:picLocks noChangeAspect="1"/>
          </p:cNvPicPr>
          <p:nvPr/>
        </p:nvPicPr>
        <p:blipFill>
          <a:blip r:embed="rId6"/>
          <a:stretch>
            <a:fillRect/>
          </a:stretch>
        </p:blipFill>
        <p:spPr>
          <a:xfrm>
            <a:off x="4926411" y="3186338"/>
            <a:ext cx="2264324" cy="808068"/>
          </a:xfrm>
          <a:prstGeom prst="rect">
            <a:avLst/>
          </a:prstGeom>
        </p:spPr>
      </p:pic>
      <p:pic>
        <p:nvPicPr>
          <p:cNvPr id="38" name="Bildobjekt 37">
            <a:hlinkClick r:id="rId7" action="ppaction://hlinksldjump"/>
          </p:cNvPr>
          <p:cNvPicPr>
            <a:picLocks/>
          </p:cNvPicPr>
          <p:nvPr/>
        </p:nvPicPr>
        <p:blipFill>
          <a:blip r:embed="rId8"/>
          <a:stretch>
            <a:fillRect/>
          </a:stretch>
        </p:blipFill>
        <p:spPr>
          <a:xfrm>
            <a:off x="1568777" y="4606739"/>
            <a:ext cx="2264324" cy="808068"/>
          </a:xfrm>
          <a:prstGeom prst="rect">
            <a:avLst/>
          </a:prstGeom>
        </p:spPr>
      </p:pic>
      <p:sp>
        <p:nvSpPr>
          <p:cNvPr id="39" name="Rektangel 38"/>
          <p:cNvSpPr/>
          <p:nvPr/>
        </p:nvSpPr>
        <p:spPr>
          <a:xfrm>
            <a:off x="1458020" y="4302628"/>
            <a:ext cx="2485839"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B30538"/>
                </a:solidFill>
                <a:effectLst/>
                <a:uLnTx/>
                <a:uFillTx/>
                <a:latin typeface="Helvetica" charset="0"/>
                <a:ea typeface="Helvetica" charset="0"/>
                <a:cs typeface="Helvetica" charset="0"/>
              </a:rPr>
              <a:t>Traditionella och obrydda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40" name="Bildobjekt 39">
            <a:hlinkClick r:id="rId9" action="ppaction://hlinksldjump"/>
          </p:cNvPr>
          <p:cNvPicPr>
            <a:picLocks/>
          </p:cNvPicPr>
          <p:nvPr/>
        </p:nvPicPr>
        <p:blipFill>
          <a:blip r:embed="rId10"/>
          <a:stretch>
            <a:fillRect/>
          </a:stretch>
        </p:blipFill>
        <p:spPr>
          <a:xfrm>
            <a:off x="4926411" y="4606739"/>
            <a:ext cx="2264324" cy="808068"/>
          </a:xfrm>
          <a:prstGeom prst="rect">
            <a:avLst/>
          </a:prstGeom>
        </p:spPr>
      </p:pic>
      <p:sp>
        <p:nvSpPr>
          <p:cNvPr id="41" name="Rektangel 40"/>
          <p:cNvSpPr/>
          <p:nvPr/>
        </p:nvSpPr>
        <p:spPr>
          <a:xfrm>
            <a:off x="5071059" y="4302628"/>
            <a:ext cx="1975028"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AEEF"/>
                </a:solidFill>
                <a:effectLst/>
                <a:uLnTx/>
                <a:uFillTx/>
                <a:latin typeface="Helvetica" charset="0"/>
                <a:ea typeface="Helvetica" charset="0"/>
                <a:cs typeface="Helvetica" charset="0"/>
              </a:rPr>
              <a:t>Sårbara och oroliga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cxnSp>
        <p:nvCxnSpPr>
          <p:cNvPr id="42" name="Rak koppling 41"/>
          <p:cNvCxnSpPr/>
          <p:nvPr/>
        </p:nvCxnSpPr>
        <p:spPr bwMode="auto">
          <a:xfrm>
            <a:off x="4475434" y="2727477"/>
            <a:ext cx="0" cy="2801614"/>
          </a:xfrm>
          <a:prstGeom prst="line">
            <a:avLst/>
          </a:prstGeom>
          <a:noFill/>
          <a:ln w="9525" cap="flat" cmpd="sng" algn="ctr">
            <a:solidFill>
              <a:srgbClr val="000000"/>
            </a:solidFill>
            <a:prstDash val="dash"/>
            <a:round/>
            <a:headEnd type="none" w="med" len="med"/>
            <a:tailEnd type="none" w="med" len="med"/>
          </a:ln>
          <a:effectLst/>
        </p:spPr>
      </p:cxnSp>
      <p:cxnSp>
        <p:nvCxnSpPr>
          <p:cNvPr id="43" name="Rak koppling 42"/>
          <p:cNvCxnSpPr/>
          <p:nvPr/>
        </p:nvCxnSpPr>
        <p:spPr bwMode="auto">
          <a:xfrm>
            <a:off x="1175624" y="4192617"/>
            <a:ext cx="6276110" cy="0"/>
          </a:xfrm>
          <a:prstGeom prst="line">
            <a:avLst/>
          </a:prstGeom>
          <a:noFill/>
          <a:ln w="9525" cap="flat" cmpd="sng" algn="ctr">
            <a:solidFill>
              <a:srgbClr val="000000"/>
            </a:solidFill>
            <a:prstDash val="dash"/>
            <a:round/>
            <a:headEnd type="none" w="med" len="med"/>
            <a:tailEnd type="none" w="med" len="med"/>
          </a:ln>
          <a:effectLst/>
        </p:spPr>
      </p:cxnSp>
      <p:sp>
        <p:nvSpPr>
          <p:cNvPr id="2" name="Rubrik 1"/>
          <p:cNvSpPr>
            <a:spLocks noGrp="1"/>
          </p:cNvSpPr>
          <p:nvPr>
            <p:ph type="title"/>
          </p:nvPr>
        </p:nvSpPr>
        <p:spPr/>
        <p:txBody>
          <a:bodyPr/>
          <a:lstStyle/>
          <a:p>
            <a:r>
              <a:rPr lang="sv-SE" dirty="0"/>
              <a:t>Dialog</a:t>
            </a:r>
          </a:p>
        </p:txBody>
      </p:sp>
      <p:sp>
        <p:nvSpPr>
          <p:cNvPr id="5" name="Tankebubbla: moln 4"/>
          <p:cNvSpPr/>
          <p:nvPr/>
        </p:nvSpPr>
        <p:spPr bwMode="auto">
          <a:xfrm>
            <a:off x="1019076" y="1491973"/>
            <a:ext cx="3128223" cy="954761"/>
          </a:xfrm>
          <a:prstGeom prst="cloudCallout">
            <a:avLst>
              <a:gd name="adj1" fmla="val 36214"/>
              <a:gd name="adj2" fmla="val 62500"/>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a:t>Hur skulle du som patient vilja ha vården utformad?</a:t>
            </a:r>
            <a:endParaRPr kumimoji="0" lang="sv-SE" sz="1600" b="0" i="0" u="none" strike="noStrike" cap="none" normalizeH="0" baseline="0" dirty="0">
              <a:ln>
                <a:noFill/>
              </a:ln>
              <a:solidFill>
                <a:schemeClr val="tx1"/>
              </a:solidFill>
              <a:effectLst/>
              <a:latin typeface="Verdana" pitchFamily="34" charset="0"/>
              <a:ea typeface="Geneva" pitchFamily="1" charset="-128"/>
            </a:endParaRPr>
          </a:p>
        </p:txBody>
      </p:sp>
      <p:sp>
        <p:nvSpPr>
          <p:cNvPr id="22" name="Tankebubbla: moln 21"/>
          <p:cNvSpPr/>
          <p:nvPr/>
        </p:nvSpPr>
        <p:spPr bwMode="auto">
          <a:xfrm>
            <a:off x="4863647" y="1280160"/>
            <a:ext cx="3823153" cy="1244148"/>
          </a:xfrm>
          <a:prstGeom prst="cloudCallout">
            <a:avLst>
              <a:gd name="adj1" fmla="val -42088"/>
              <a:gd name="adj2" fmla="val 55357"/>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a:t>Hur kan vi utforma vården hos oss för att möta de olika typernas behov?</a:t>
            </a:r>
            <a:endParaRPr kumimoji="0" lang="sv-SE" sz="1600" b="0" i="0" u="none" strike="noStrike" cap="none" normalizeH="0" baseline="0" dirty="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18808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rotWithShape="1">
          <a:blip r:embed="rId3"/>
          <a:srcRect t="21115" b="8820"/>
          <a:stretch/>
        </p:blipFill>
        <p:spPr>
          <a:xfrm>
            <a:off x="1034035" y="1610968"/>
            <a:ext cx="6968332" cy="4267200"/>
          </a:xfrm>
          <a:prstGeom prst="rect">
            <a:avLst/>
          </a:prstGeom>
        </p:spPr>
      </p:pic>
      <p:sp>
        <p:nvSpPr>
          <p:cNvPr id="12" name="textruta 11"/>
          <p:cNvSpPr txBox="1"/>
          <p:nvPr/>
        </p:nvSpPr>
        <p:spPr>
          <a:xfrm>
            <a:off x="4420214" y="5878167"/>
            <a:ext cx="566181" cy="24622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000" b="1" dirty="0">
                <a:solidFill>
                  <a:schemeClr val="tx1"/>
                </a:solidFill>
              </a:rPr>
              <a:t>Ålder</a:t>
            </a:r>
          </a:p>
        </p:txBody>
      </p:sp>
      <p:sp>
        <p:nvSpPr>
          <p:cNvPr id="13" name="textruta 12"/>
          <p:cNvSpPr txBox="1"/>
          <p:nvPr/>
        </p:nvSpPr>
        <p:spPr>
          <a:xfrm rot="16200000">
            <a:off x="-185533" y="3621458"/>
            <a:ext cx="1925384" cy="24622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spcBef>
                <a:spcPts val="0"/>
              </a:spcBef>
            </a:pPr>
            <a:r>
              <a:rPr lang="sv-SE" sz="1000" b="1" dirty="0">
                <a:solidFill>
                  <a:schemeClr val="tx1"/>
                </a:solidFill>
              </a:rPr>
              <a:t>Andel av befolkningen</a:t>
            </a:r>
          </a:p>
        </p:txBody>
      </p:sp>
      <p:sp>
        <p:nvSpPr>
          <p:cNvPr id="2" name="textruta 1"/>
          <p:cNvSpPr txBox="1"/>
          <p:nvPr/>
        </p:nvSpPr>
        <p:spPr>
          <a:xfrm>
            <a:off x="900711" y="902447"/>
            <a:ext cx="7683732" cy="46166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endParaRPr lang="sv-SE" sz="2400" b="1" dirty="0">
              <a:latin typeface="+mj-lt"/>
            </a:endParaRPr>
          </a:p>
        </p:txBody>
      </p:sp>
      <p:sp>
        <p:nvSpPr>
          <p:cNvPr id="5" name="textruta 4"/>
          <p:cNvSpPr txBox="1"/>
          <p:nvPr/>
        </p:nvSpPr>
        <p:spPr>
          <a:xfrm>
            <a:off x="4844845" y="4429624"/>
            <a:ext cx="278634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200" b="1" dirty="0">
                <a:solidFill>
                  <a:schemeClr val="bg1"/>
                </a:solidFill>
              </a:rPr>
              <a:t>Självständiga och engagerade</a:t>
            </a:r>
          </a:p>
        </p:txBody>
      </p:sp>
      <p:sp>
        <p:nvSpPr>
          <p:cNvPr id="6" name="textruta 5"/>
          <p:cNvSpPr txBox="1"/>
          <p:nvPr/>
        </p:nvSpPr>
        <p:spPr>
          <a:xfrm>
            <a:off x="3953813" y="3282146"/>
            <a:ext cx="2351926"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200" b="1" dirty="0">
                <a:solidFill>
                  <a:schemeClr val="tx1"/>
                </a:solidFill>
              </a:rPr>
              <a:t>Oroliga och  engagerade</a:t>
            </a:r>
          </a:p>
        </p:txBody>
      </p:sp>
      <p:sp>
        <p:nvSpPr>
          <p:cNvPr id="7" name="textruta 6"/>
          <p:cNvSpPr txBox="1"/>
          <p:nvPr/>
        </p:nvSpPr>
        <p:spPr>
          <a:xfrm>
            <a:off x="2435008" y="2436497"/>
            <a:ext cx="2395207"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200" b="1" dirty="0">
                <a:solidFill>
                  <a:schemeClr val="tx1"/>
                </a:solidFill>
              </a:rPr>
              <a:t>Traditionella och </a:t>
            </a:r>
            <a:r>
              <a:rPr lang="sv-SE" sz="1200" b="1" dirty="0" err="1">
                <a:solidFill>
                  <a:schemeClr val="tx1"/>
                </a:solidFill>
              </a:rPr>
              <a:t>obrydda</a:t>
            </a:r>
            <a:endParaRPr lang="sv-SE" sz="1200" b="1" dirty="0">
              <a:solidFill>
                <a:schemeClr val="tx1"/>
              </a:solidFill>
            </a:endParaRPr>
          </a:p>
        </p:txBody>
      </p:sp>
      <p:sp>
        <p:nvSpPr>
          <p:cNvPr id="8" name="textruta 7"/>
          <p:cNvSpPr txBox="1"/>
          <p:nvPr/>
        </p:nvSpPr>
        <p:spPr>
          <a:xfrm>
            <a:off x="1664503" y="1734850"/>
            <a:ext cx="1877437"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200" b="1" dirty="0">
                <a:solidFill>
                  <a:schemeClr val="bg1"/>
                </a:solidFill>
              </a:rPr>
              <a:t>Sårbara och oroliga</a:t>
            </a:r>
          </a:p>
        </p:txBody>
      </p:sp>
      <p:sp>
        <p:nvSpPr>
          <p:cNvPr id="4" name="Rubrik 3"/>
          <p:cNvSpPr>
            <a:spLocks noGrp="1"/>
          </p:cNvSpPr>
          <p:nvPr>
            <p:ph type="title"/>
          </p:nvPr>
        </p:nvSpPr>
        <p:spPr/>
        <p:txBody>
          <a:bodyPr/>
          <a:lstStyle/>
          <a:p>
            <a:r>
              <a:rPr lang="sv-SE" dirty="0"/>
              <a:t>Fördelningen av vuxen befolkning i olika patienttyper 2016</a:t>
            </a:r>
            <a:br>
              <a:rPr lang="sv-SE" dirty="0"/>
            </a:br>
            <a:r>
              <a:rPr lang="sv-SE" dirty="0"/>
              <a:t/>
            </a:r>
            <a:br>
              <a:rPr lang="sv-SE" dirty="0"/>
            </a:br>
            <a:endParaRPr lang="sv-SE" dirty="0"/>
          </a:p>
        </p:txBody>
      </p:sp>
      <p:sp>
        <p:nvSpPr>
          <p:cNvPr id="3" name="Rektangel 2"/>
          <p:cNvSpPr/>
          <p:nvPr/>
        </p:nvSpPr>
        <p:spPr bwMode="auto">
          <a:xfrm>
            <a:off x="1034035" y="1610968"/>
            <a:ext cx="413765" cy="40278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9" name="Rektangel 8"/>
          <p:cNvSpPr/>
          <p:nvPr/>
        </p:nvSpPr>
        <p:spPr bwMode="auto">
          <a:xfrm>
            <a:off x="1087834" y="5624396"/>
            <a:ext cx="6968332" cy="23936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 name="textruta 9"/>
          <p:cNvSpPr txBox="1"/>
          <p:nvPr/>
        </p:nvSpPr>
        <p:spPr>
          <a:xfrm>
            <a:off x="1447800" y="5544734"/>
            <a:ext cx="6362699" cy="30777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400" b="1" dirty="0"/>
              <a:t>18                                                                                           75+</a:t>
            </a:r>
          </a:p>
        </p:txBody>
      </p:sp>
    </p:spTree>
    <p:extLst>
      <p:ext uri="{BB962C8B-B14F-4D97-AF65-F5344CB8AC3E}">
        <p14:creationId xmlns:p14="http://schemas.microsoft.com/office/powerpoint/2010/main" val="1079401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skulle det se ut om patienten själv kunde välja?</a:t>
            </a:r>
            <a:br>
              <a:rPr lang="sv-SE" dirty="0"/>
            </a:br>
            <a:r>
              <a:rPr lang="sv-SE" dirty="0"/>
              <a:t>- Exempel på möjliga vägar</a:t>
            </a:r>
          </a:p>
        </p:txBody>
      </p:sp>
      <p:graphicFrame>
        <p:nvGraphicFramePr>
          <p:cNvPr id="3" name="Diagram 2"/>
          <p:cNvGraphicFramePr/>
          <p:nvPr>
            <p:extLst>
              <p:ext uri="{D42A27DB-BD31-4B8C-83A1-F6EECF244321}">
                <p14:modId xmlns:p14="http://schemas.microsoft.com/office/powerpoint/2010/main" val="3003845312"/>
              </p:ext>
            </p:extLst>
          </p:nvPr>
        </p:nvGraphicFramePr>
        <p:xfrm>
          <a:off x="2136468" y="2710148"/>
          <a:ext cx="6182032" cy="70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p:cNvSpPr txBox="1"/>
          <p:nvPr/>
        </p:nvSpPr>
        <p:spPr>
          <a:xfrm>
            <a:off x="2737465" y="2290963"/>
            <a:ext cx="10541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Före</a:t>
            </a:r>
          </a:p>
        </p:txBody>
      </p:sp>
      <p:sp>
        <p:nvSpPr>
          <p:cNvPr id="5" name="textruta 4"/>
          <p:cNvSpPr txBox="1"/>
          <p:nvPr/>
        </p:nvSpPr>
        <p:spPr>
          <a:xfrm>
            <a:off x="4594840" y="2290963"/>
            <a:ext cx="128905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Under</a:t>
            </a:r>
          </a:p>
        </p:txBody>
      </p:sp>
      <p:sp>
        <p:nvSpPr>
          <p:cNvPr id="6" name="textruta 5"/>
          <p:cNvSpPr txBox="1"/>
          <p:nvPr/>
        </p:nvSpPr>
        <p:spPr>
          <a:xfrm>
            <a:off x="6487140" y="2290963"/>
            <a:ext cx="128905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Efter</a:t>
            </a:r>
          </a:p>
        </p:txBody>
      </p:sp>
      <p:graphicFrame>
        <p:nvGraphicFramePr>
          <p:cNvPr id="7" name="Diagram 6"/>
          <p:cNvGraphicFramePr/>
          <p:nvPr>
            <p:extLst>
              <p:ext uri="{D42A27DB-BD31-4B8C-83A1-F6EECF244321}">
                <p14:modId xmlns:p14="http://schemas.microsoft.com/office/powerpoint/2010/main" val="363355226"/>
              </p:ext>
            </p:extLst>
          </p:nvPr>
        </p:nvGraphicFramePr>
        <p:xfrm>
          <a:off x="2123768" y="3528588"/>
          <a:ext cx="6182032" cy="701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53423060"/>
              </p:ext>
            </p:extLst>
          </p:nvPr>
        </p:nvGraphicFramePr>
        <p:xfrm>
          <a:off x="2111068" y="4347028"/>
          <a:ext cx="6182032" cy="7018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1011181642"/>
              </p:ext>
            </p:extLst>
          </p:nvPr>
        </p:nvGraphicFramePr>
        <p:xfrm>
          <a:off x="2123768" y="5165468"/>
          <a:ext cx="6182032" cy="7018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0" name="textruta 9"/>
          <p:cNvSpPr txBox="1"/>
          <p:nvPr/>
        </p:nvSpPr>
        <p:spPr>
          <a:xfrm>
            <a:off x="457200" y="2799455"/>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Självständig</a:t>
            </a:r>
            <a:r>
              <a:rPr lang="sv-SE" sz="1400" b="1" dirty="0">
                <a:latin typeface="+mn-lt"/>
                <a:ea typeface="Helvetica" charset="0"/>
                <a:cs typeface="Helvetica" charset="0"/>
              </a:rPr>
              <a:t> &amp; </a:t>
            </a: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engagerad</a:t>
            </a:r>
          </a:p>
        </p:txBody>
      </p:sp>
      <p:sp>
        <p:nvSpPr>
          <p:cNvPr id="11" name="textruta 10"/>
          <p:cNvSpPr txBox="1"/>
          <p:nvPr/>
        </p:nvSpPr>
        <p:spPr>
          <a:xfrm>
            <a:off x="457200" y="3617463"/>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Orolig </a:t>
            </a:r>
            <a:r>
              <a:rPr lang="sv-SE" sz="1400" b="1" dirty="0">
                <a:latin typeface="+mn-lt"/>
                <a:ea typeface="Helvetica" charset="0"/>
                <a:cs typeface="Helvetica" charset="0"/>
              </a:rPr>
              <a:t>&amp; </a:t>
            </a:r>
            <a:br>
              <a:rPr lang="sv-SE" sz="1400" b="1" dirty="0">
                <a:latin typeface="+mn-lt"/>
                <a:ea typeface="Helvetica" charset="0"/>
                <a:cs typeface="Helvetica" charset="0"/>
              </a:rPr>
            </a:b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engagerad</a:t>
            </a:r>
          </a:p>
        </p:txBody>
      </p:sp>
      <p:sp>
        <p:nvSpPr>
          <p:cNvPr id="12" name="textruta 11"/>
          <p:cNvSpPr txBox="1"/>
          <p:nvPr/>
        </p:nvSpPr>
        <p:spPr>
          <a:xfrm>
            <a:off x="457200" y="4438327"/>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Traditionell </a:t>
            </a:r>
            <a:r>
              <a:rPr lang="sv-SE" sz="1400" b="1" dirty="0">
                <a:latin typeface="+mn-lt"/>
                <a:ea typeface="Helvetica" charset="0"/>
                <a:cs typeface="Helvetica" charset="0"/>
              </a:rPr>
              <a:t>&amp; </a:t>
            </a:r>
            <a:r>
              <a:rPr lang="sv-SE" sz="1400" b="1" dirty="0" err="1">
                <a:latin typeface="+mn-lt"/>
                <a:ea typeface="Helvetica" charset="0"/>
                <a:cs typeface="Helvetica" charset="0"/>
              </a:rPr>
              <a:t>o</a:t>
            </a:r>
            <a:r>
              <a:rPr kumimoji="0" lang="sv-SE" sz="1400" b="1" i="0" u="none" strike="noStrike" cap="none" spc="0" normalizeH="0" baseline="0" dirty="0" err="1">
                <a:ln>
                  <a:noFill/>
                </a:ln>
                <a:solidFill>
                  <a:srgbClr val="000000"/>
                </a:solidFill>
                <a:effectLst/>
                <a:uFillTx/>
                <a:latin typeface="+mn-lt"/>
                <a:ea typeface="Helvetica" charset="0"/>
                <a:cs typeface="Helvetica" charset="0"/>
                <a:sym typeface="Verdana"/>
              </a:rPr>
              <a:t>brydd</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13" name="textruta 12"/>
          <p:cNvSpPr txBox="1"/>
          <p:nvPr/>
        </p:nvSpPr>
        <p:spPr>
          <a:xfrm>
            <a:off x="457200" y="5254775"/>
            <a:ext cx="17780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Sårbar </a:t>
            </a:r>
            <a:r>
              <a:rPr lang="sv-SE" sz="1400" b="1" dirty="0">
                <a:latin typeface="+mn-lt"/>
                <a:ea typeface="Helvetica" charset="0"/>
                <a:cs typeface="Helvetica" charset="0"/>
              </a:rPr>
              <a:t>&amp; </a:t>
            </a:r>
          </a:p>
          <a:p>
            <a:pPr marL="0" marR="0" indent="0" algn="l" defTabSz="914400" rtl="0" fontAlgn="auto" latinLnBrk="0" hangingPunct="0">
              <a:lnSpc>
                <a:spcPct val="100000"/>
              </a:lnSpc>
              <a:spcBef>
                <a:spcPts val="0"/>
              </a:spcBef>
              <a:spcAft>
                <a:spcPts val="0"/>
              </a:spcAft>
              <a:buClrTx/>
              <a:buSzTx/>
              <a:buFontTx/>
              <a:buNone/>
              <a:tabLst/>
            </a:pPr>
            <a:r>
              <a:rPr lang="sv-SE" sz="1400" b="1" dirty="0">
                <a:latin typeface="+mn-lt"/>
                <a:ea typeface="Helvetica" charset="0"/>
                <a:cs typeface="Helvetica" charset="0"/>
              </a:rPr>
              <a:t>orolig</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15" name="Tankebubbla: moln 14"/>
          <p:cNvSpPr/>
          <p:nvPr/>
        </p:nvSpPr>
        <p:spPr bwMode="auto">
          <a:xfrm>
            <a:off x="4386671" y="1457141"/>
            <a:ext cx="4310620" cy="796469"/>
          </a:xfrm>
          <a:prstGeom prst="cloudCallout">
            <a:avLst>
              <a:gd name="adj1" fmla="val -19991"/>
              <a:gd name="adj2" fmla="val 82869"/>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400" b="0" i="0" u="none" strike="noStrike" cap="none" normalizeH="0" baseline="0" dirty="0">
                <a:ln>
                  <a:noFill/>
                </a:ln>
                <a:solidFill>
                  <a:schemeClr val="tx1"/>
                </a:solidFill>
                <a:effectLst/>
                <a:latin typeface="Verdana" pitchFamily="34" charset="0"/>
                <a:ea typeface="Geneva" pitchFamily="1" charset="-128"/>
              </a:rPr>
              <a:t>Hur ser det ut</a:t>
            </a:r>
            <a:r>
              <a:rPr kumimoji="0" lang="sv-SE" sz="1400" b="0" i="0" u="none" strike="noStrike" cap="none" normalizeH="0" dirty="0">
                <a:ln>
                  <a:noFill/>
                </a:ln>
                <a:solidFill>
                  <a:schemeClr val="tx1"/>
                </a:solidFill>
                <a:effectLst/>
                <a:latin typeface="Verdana" pitchFamily="34" charset="0"/>
                <a:ea typeface="Geneva" pitchFamily="1" charset="-128"/>
              </a:rPr>
              <a:t> hos oss? </a:t>
            </a:r>
            <a:br>
              <a:rPr kumimoji="0" lang="sv-SE" sz="1400" b="0" i="0" u="none" strike="noStrike" cap="none" normalizeH="0" dirty="0">
                <a:ln>
                  <a:noFill/>
                </a:ln>
                <a:solidFill>
                  <a:schemeClr val="tx1"/>
                </a:solidFill>
                <a:effectLst/>
                <a:latin typeface="Verdana" pitchFamily="34" charset="0"/>
                <a:ea typeface="Geneva" pitchFamily="1" charset="-128"/>
              </a:rPr>
            </a:br>
            <a:r>
              <a:rPr kumimoji="0" lang="sv-SE" sz="1400" b="0" i="0" u="none" strike="noStrike" cap="none" normalizeH="0" dirty="0">
                <a:ln>
                  <a:noFill/>
                </a:ln>
                <a:solidFill>
                  <a:schemeClr val="tx1"/>
                </a:solidFill>
                <a:effectLst/>
                <a:latin typeface="Verdana" pitchFamily="34" charset="0"/>
                <a:ea typeface="Geneva" pitchFamily="1" charset="-128"/>
              </a:rPr>
              <a:t>Hur kan vi möta olika behov?</a:t>
            </a:r>
            <a:endParaRPr kumimoji="0" lang="sv-SE" sz="1400" b="0" i="0" u="none" strike="noStrike" cap="none" normalizeH="0" baseline="0" dirty="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2134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Fika!</a:t>
            </a:r>
          </a:p>
        </p:txBody>
      </p:sp>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35183" y="1664319"/>
            <a:ext cx="5565386" cy="3831913"/>
          </a:xfrm>
        </p:spPr>
      </p:pic>
    </p:spTree>
    <p:extLst>
      <p:ext uri="{BB962C8B-B14F-4D97-AF65-F5344CB8AC3E}">
        <p14:creationId xmlns:p14="http://schemas.microsoft.com/office/powerpoint/2010/main" val="1850613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p:txBody>
          <a:bodyPr/>
          <a:lstStyle/>
          <a:p>
            <a:r>
              <a:rPr lang="sv-SE" dirty="0"/>
              <a:t>Informatik och vårdinformationsmiljö</a:t>
            </a:r>
          </a:p>
        </p:txBody>
      </p:sp>
    </p:spTree>
    <p:extLst>
      <p:ext uri="{BB962C8B-B14F-4D97-AF65-F5344CB8AC3E}">
        <p14:creationId xmlns:p14="http://schemas.microsoft.com/office/powerpoint/2010/main" val="642988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oAutofit/>
          </a:bodyPr>
          <a:lstStyle/>
          <a:p>
            <a:r>
              <a:rPr lang="sv-SE" sz="2800" b="1" dirty="0"/>
              <a:t>Tänk om det var så här…</a:t>
            </a:r>
          </a:p>
        </p:txBody>
      </p:sp>
      <p:pic>
        <p:nvPicPr>
          <p:cNvPr id="3" name="cRVTdBlfuDQ"/>
          <p:cNvPicPr>
            <a:picLocks noRot="1" noChangeAspect="1"/>
          </p:cNvPicPr>
          <p:nvPr>
            <a:videoFile r:link="rId1"/>
          </p:nvPr>
        </p:nvPicPr>
        <p:blipFill>
          <a:blip r:embed="rId4"/>
          <a:stretch>
            <a:fillRect/>
          </a:stretch>
        </p:blipFill>
        <p:spPr>
          <a:xfrm>
            <a:off x="457200" y="1367105"/>
            <a:ext cx="8409398" cy="4591906"/>
          </a:xfrm>
          <a:prstGeom prst="rect">
            <a:avLst/>
          </a:prstGeom>
        </p:spPr>
      </p:pic>
    </p:spTree>
    <p:extLst>
      <p:ext uri="{BB962C8B-B14F-4D97-AF65-F5344CB8AC3E}">
        <p14:creationId xmlns:p14="http://schemas.microsoft.com/office/powerpoint/2010/main" val="4188799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a:extLst>
              <a:ext uri="{28A0092B-C50C-407E-A947-70E740481C1C}">
                <a14:useLocalDpi xmlns:a14="http://schemas.microsoft.com/office/drawing/2010/main" val="0"/>
              </a:ext>
            </a:extLst>
          </a:blip>
          <a:srcRect b="7705"/>
          <a:stretch/>
        </p:blipFill>
        <p:spPr>
          <a:xfrm>
            <a:off x="-1" y="1667222"/>
            <a:ext cx="9144001" cy="4203491"/>
          </a:xfrm>
          <a:prstGeom prst="rect">
            <a:avLst/>
          </a:prstGeom>
        </p:spPr>
      </p:pic>
      <p:sp>
        <p:nvSpPr>
          <p:cNvPr id="9" name="Rubrik 8"/>
          <p:cNvSpPr>
            <a:spLocks noGrp="1"/>
          </p:cNvSpPr>
          <p:nvPr>
            <p:ph type="title"/>
          </p:nvPr>
        </p:nvSpPr>
        <p:spPr/>
        <p:txBody>
          <a:bodyPr/>
          <a:lstStyle/>
          <a:p>
            <a:r>
              <a:rPr lang="sv-SE"/>
              <a:t>Hur kommer vi dit?</a:t>
            </a:r>
            <a:endParaRPr lang="sv-SE" dirty="0"/>
          </a:p>
        </p:txBody>
      </p:sp>
      <p:sp>
        <p:nvSpPr>
          <p:cNvPr id="5" name="Platshållare för innehåll 4"/>
          <p:cNvSpPr>
            <a:spLocks noGrp="1"/>
          </p:cNvSpPr>
          <p:nvPr>
            <p:ph idx="4294967295"/>
          </p:nvPr>
        </p:nvSpPr>
        <p:spPr>
          <a:xfrm>
            <a:off x="353961" y="4684713"/>
            <a:ext cx="7700963" cy="1185862"/>
          </a:xfrm>
          <a:prstGeom prst="rect">
            <a:avLst/>
          </a:prstGeom>
        </p:spPr>
        <p:txBody>
          <a:bodyPr>
            <a:normAutofit lnSpcReduction="10000"/>
          </a:bodyPr>
          <a:lstStyle/>
          <a:p>
            <a:pPr marL="0" indent="0">
              <a:buNone/>
            </a:pPr>
            <a:r>
              <a:rPr lang="sv-SE" sz="2800" dirty="0">
                <a:solidFill>
                  <a:schemeClr val="bg1"/>
                </a:solidFill>
              </a:rPr>
              <a:t>Framtidens vårdinformationsmiljö SLL (FVM SLL)</a:t>
            </a:r>
            <a:endParaRPr lang="sv-SE" sz="2800" dirty="0"/>
          </a:p>
        </p:txBody>
      </p:sp>
      <p:sp>
        <p:nvSpPr>
          <p:cNvPr id="6" name="Platshållare för text 2"/>
          <p:cNvSpPr txBox="1">
            <a:spLocks/>
          </p:cNvSpPr>
          <p:nvPr/>
        </p:nvSpPr>
        <p:spPr>
          <a:xfrm>
            <a:off x="1485900" y="3886200"/>
            <a:ext cx="6400800" cy="1314450"/>
          </a:xfrm>
          <a:prstGeom prst="rect">
            <a:avLst/>
          </a:prstGeom>
          <a:ln w="12700">
            <a:miter lim="400000"/>
          </a:ln>
          <a:extLst>
            <a:ext uri="{C572A759-6A51-4108-AA02-DFA0A04FC94B}">
              <ma14:wrappingTextBoxFlag xmlns="" xmlns:ma14="http://schemas.microsoft.com/office/mac/drawingml/2011/main" val="1"/>
            </a:ext>
          </a:extLst>
        </p:spPr>
        <p:txBody>
          <a:bodyPr lIns="34289" rIns="34289">
            <a:normAutofit/>
          </a:bodyPr>
          <a:lstStyle>
            <a:lvl1pPr marL="0" marR="0" indent="0" algn="ctr" defTabSz="457200" rtl="0" latinLnBrk="0">
              <a:lnSpc>
                <a:spcPct val="100000"/>
              </a:lnSpc>
              <a:spcBef>
                <a:spcPts val="700"/>
              </a:spcBef>
              <a:spcAft>
                <a:spcPts val="0"/>
              </a:spcAft>
              <a:buClrTx/>
              <a:buSzTx/>
              <a:buFontTx/>
              <a:buNone/>
              <a:tabLst/>
              <a:defRPr sz="2000" b="0" i="0" u="none" strike="noStrike" cap="none" spc="0" baseline="0">
                <a:ln>
                  <a:noFill/>
                </a:ln>
                <a:solidFill>
                  <a:schemeClr val="tx1"/>
                </a:solidFill>
                <a:uFillTx/>
                <a:latin typeface="Arial" panose="020B0604020202020204" pitchFamily="34" charset="0"/>
                <a:ea typeface="+mj-ea"/>
                <a:cs typeface="Arial" panose="020B0604020202020204" pitchFamily="34" charset="0"/>
                <a:sym typeface="Calibri"/>
              </a:defRPr>
            </a:lvl1pPr>
            <a:lvl2pPr marL="0" marR="0" indent="457200" algn="ctr" defTabSz="457200" rtl="0" latinLnBrk="0">
              <a:lnSpc>
                <a:spcPct val="100000"/>
              </a:lnSpc>
              <a:spcBef>
                <a:spcPts val="700"/>
              </a:spcBef>
              <a:spcAft>
                <a:spcPts val="0"/>
              </a:spcAft>
              <a:buClrTx/>
              <a:buSzTx/>
              <a:buFontTx/>
              <a:buNone/>
              <a:tabLst/>
              <a:defRPr sz="1200" b="0" i="0" u="none" strike="noStrike" cap="none" spc="0" baseline="0">
                <a:ln>
                  <a:noFill/>
                </a:ln>
                <a:solidFill>
                  <a:srgbClr val="888888"/>
                </a:solidFill>
                <a:uFillTx/>
                <a:latin typeface="+mj-lt"/>
                <a:ea typeface="+mj-ea"/>
                <a:cs typeface="+mj-cs"/>
                <a:sym typeface="Calibri"/>
              </a:defRPr>
            </a:lvl2pPr>
            <a:lvl3pPr marL="0" marR="0" indent="914400" algn="ctr" defTabSz="457200" rtl="0" latinLnBrk="0">
              <a:lnSpc>
                <a:spcPct val="100000"/>
              </a:lnSpc>
              <a:spcBef>
                <a:spcPts val="700"/>
              </a:spcBef>
              <a:spcAft>
                <a:spcPts val="0"/>
              </a:spcAft>
              <a:buClrTx/>
              <a:buSzTx/>
              <a:buFontTx/>
              <a:buNone/>
              <a:tabLst/>
              <a:defRPr sz="1200" b="0" i="0" u="none" strike="noStrike" cap="none" spc="0" baseline="0">
                <a:ln>
                  <a:noFill/>
                </a:ln>
                <a:solidFill>
                  <a:srgbClr val="888888"/>
                </a:solidFill>
                <a:uFillTx/>
                <a:latin typeface="+mj-lt"/>
                <a:ea typeface="+mj-ea"/>
                <a:cs typeface="+mj-cs"/>
                <a:sym typeface="Calibri"/>
              </a:defRPr>
            </a:lvl3pPr>
            <a:lvl4pPr marL="0" marR="0" indent="1371600" algn="ctr" defTabSz="457200" rtl="0" latinLnBrk="0">
              <a:lnSpc>
                <a:spcPct val="100000"/>
              </a:lnSpc>
              <a:spcBef>
                <a:spcPts val="700"/>
              </a:spcBef>
              <a:spcAft>
                <a:spcPts val="0"/>
              </a:spcAft>
              <a:buClrTx/>
              <a:buSzTx/>
              <a:buFontTx/>
              <a:buNone/>
              <a:tabLst/>
              <a:defRPr sz="1200" b="0" i="0" u="none" strike="noStrike" cap="none" spc="0" baseline="0">
                <a:ln>
                  <a:noFill/>
                </a:ln>
                <a:solidFill>
                  <a:srgbClr val="888888"/>
                </a:solidFill>
                <a:uFillTx/>
                <a:latin typeface="+mj-lt"/>
                <a:ea typeface="+mj-ea"/>
                <a:cs typeface="+mj-cs"/>
                <a:sym typeface="Calibri"/>
              </a:defRPr>
            </a:lvl4pPr>
            <a:lvl5pPr marL="0" marR="0" indent="1828800" algn="ctr" defTabSz="457200" rtl="0" latinLnBrk="0">
              <a:lnSpc>
                <a:spcPct val="100000"/>
              </a:lnSpc>
              <a:spcBef>
                <a:spcPts val="700"/>
              </a:spcBef>
              <a:spcAft>
                <a:spcPts val="0"/>
              </a:spcAft>
              <a:buClrTx/>
              <a:buSzTx/>
              <a:buFontTx/>
              <a:buNone/>
              <a:tabLst/>
              <a:defRPr sz="1200" b="0" i="0" u="none" strike="noStrike" cap="none" spc="0" baseline="0">
                <a:ln>
                  <a:noFill/>
                </a:ln>
                <a:solidFill>
                  <a:srgbClr val="888888"/>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imes New Roman"/>
                <a:ea typeface="Times New Roman"/>
                <a:cs typeface="Times New Roman"/>
                <a:sym typeface="Times New Roman"/>
              </a:defRPr>
            </a:lvl9pPr>
          </a:lstStyle>
          <a:p>
            <a:pPr hangingPunct="1"/>
            <a:endParaRPr lang="sv-SE" sz="1500" dirty="0">
              <a:solidFill>
                <a:schemeClr val="bg1"/>
              </a:solidFill>
            </a:endParaRPr>
          </a:p>
        </p:txBody>
      </p:sp>
    </p:spTree>
    <p:extLst>
      <p:ext uri="{BB962C8B-B14F-4D97-AF65-F5344CB8AC3E}">
        <p14:creationId xmlns:p14="http://schemas.microsoft.com/office/powerpoint/2010/main" val="754719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530" y="1981910"/>
            <a:ext cx="1978237" cy="1242149"/>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211" y="1613866"/>
            <a:ext cx="1242149" cy="1978237"/>
          </a:xfrm>
          <a:prstGeom prst="rect">
            <a:avLst/>
          </a:prstGeom>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3929" y="1981910"/>
            <a:ext cx="1978237" cy="1242149"/>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7574" y="2741001"/>
            <a:ext cx="1242149" cy="1978237"/>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6167" y="3109045"/>
            <a:ext cx="1978237" cy="1242149"/>
          </a:xfrm>
          <a:prstGeom prst="rect">
            <a:avLst/>
          </a:prstGeom>
        </p:spPr>
      </p:pic>
      <p:pic>
        <p:nvPicPr>
          <p:cNvPr id="10" name="Bildobjekt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1973" y="2741001"/>
            <a:ext cx="1242149" cy="1978237"/>
          </a:xfrm>
          <a:prstGeom prst="rect">
            <a:avLst/>
          </a:prstGeom>
        </p:spPr>
      </p:pic>
      <p:pic>
        <p:nvPicPr>
          <p:cNvPr id="11" name="Bildobjek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9530" y="4236181"/>
            <a:ext cx="1978237" cy="1242149"/>
          </a:xfrm>
          <a:prstGeom prst="rect">
            <a:avLst/>
          </a:prstGeom>
        </p:spPr>
      </p:pic>
      <p:pic>
        <p:nvPicPr>
          <p:cNvPr id="12" name="Bildobjekt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4211" y="3868136"/>
            <a:ext cx="1242149" cy="1978237"/>
          </a:xfrm>
          <a:prstGeom prst="rect">
            <a:avLst/>
          </a:prstGeom>
        </p:spPr>
      </p:pic>
      <p:pic>
        <p:nvPicPr>
          <p:cNvPr id="13" name="Bildobjekt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34305" y="4247682"/>
            <a:ext cx="1978237" cy="1242149"/>
          </a:xfrm>
          <a:prstGeom prst="rect">
            <a:avLst/>
          </a:prstGeom>
        </p:spPr>
      </p:pic>
      <p:pic>
        <p:nvPicPr>
          <p:cNvPr id="14" name="Bildobjekt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38610" y="1613866"/>
            <a:ext cx="1242149" cy="1978237"/>
          </a:xfrm>
          <a:prstGeom prst="rect">
            <a:avLst/>
          </a:prstGeom>
        </p:spPr>
      </p:pic>
      <p:pic>
        <p:nvPicPr>
          <p:cNvPr id="15" name="Bildobjekt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70566" y="3109045"/>
            <a:ext cx="1978237" cy="1242149"/>
          </a:xfrm>
          <a:prstGeom prst="rect">
            <a:avLst/>
          </a:prstGeom>
        </p:spPr>
      </p:pic>
      <p:pic>
        <p:nvPicPr>
          <p:cNvPr id="16" name="Bildobjekt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38610" y="3879638"/>
            <a:ext cx="1242149" cy="1978237"/>
          </a:xfrm>
          <a:prstGeom prst="rect">
            <a:avLst/>
          </a:prstGeom>
        </p:spPr>
      </p:pic>
      <p:sp>
        <p:nvSpPr>
          <p:cNvPr id="4" name="Rubrik 1"/>
          <p:cNvSpPr txBox="1">
            <a:spLocks/>
          </p:cNvSpPr>
          <p:nvPr/>
        </p:nvSpPr>
        <p:spPr>
          <a:xfrm>
            <a:off x="570051" y="708631"/>
            <a:ext cx="8057114" cy="276032"/>
          </a:xfrm>
          <a:prstGeom prst="rect">
            <a:avLst/>
          </a:prstGeom>
          <a:noFill/>
        </p:spPr>
        <p:txBody>
          <a:bodyPr vert="horz" wrap="square" lIns="91440" tIns="45720" rIns="91440" bIns="45720" numCol="1" rtlCol="0" anchor="t" anchorCtr="0" compatLnSpc="1">
            <a:prstTxWarp prst="textNoShape">
              <a:avLst/>
            </a:prstTxWarp>
            <a:noAutofit/>
          </a:bodyPr>
          <a:lstStyle>
            <a:lvl1pPr algn="l" rtl="0" eaLnBrk="1" fontAlgn="base" hangingPunct="1">
              <a:spcBef>
                <a:spcPct val="0"/>
              </a:spcBef>
              <a:spcAft>
                <a:spcPct val="0"/>
              </a:spcAft>
              <a:defRPr sz="2800" b="1">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2200" kern="0" dirty="0"/>
              <a:t>En vårdinformationsmiljö omfattar många olika delar</a:t>
            </a:r>
            <a:endParaRPr lang="sv-SE" altLang="sv-SE" sz="2200" kern="0" dirty="0"/>
          </a:p>
        </p:txBody>
      </p:sp>
    </p:spTree>
    <p:extLst>
      <p:ext uri="{BB962C8B-B14F-4D97-AF65-F5344CB8AC3E}">
        <p14:creationId xmlns:p14="http://schemas.microsoft.com/office/powerpoint/2010/main" val="331745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0-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p:txBody>
          <a:bodyPr/>
          <a:lstStyle/>
          <a:p>
            <a:r>
              <a:rPr lang="sv-SE" dirty="0"/>
              <a:t>Möjligheter med strukturerad vårddokumentation</a:t>
            </a:r>
          </a:p>
        </p:txBody>
      </p:sp>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6683" y="3600450"/>
            <a:ext cx="3050634" cy="1915514"/>
          </a:xfrm>
          <a:prstGeom prst="rect">
            <a:avLst/>
          </a:prstGeom>
        </p:spPr>
      </p:pic>
    </p:spTree>
    <p:extLst>
      <p:ext uri="{BB962C8B-B14F-4D97-AF65-F5344CB8AC3E}">
        <p14:creationId xmlns:p14="http://schemas.microsoft.com/office/powerpoint/2010/main" val="35970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dirty="0" err="1"/>
              <a:t>eHälsa</a:t>
            </a:r>
            <a:r>
              <a:rPr lang="sv-SE" dirty="0"/>
              <a:t> – vad är det egentligen?</a:t>
            </a:r>
          </a:p>
        </p:txBody>
      </p:sp>
      <p:sp>
        <p:nvSpPr>
          <p:cNvPr id="3" name="Platshållare för innehåll 2"/>
          <p:cNvSpPr>
            <a:spLocks noGrp="1"/>
          </p:cNvSpPr>
          <p:nvPr>
            <p:ph idx="1"/>
          </p:nvPr>
        </p:nvSpPr>
        <p:spPr/>
        <p:txBody>
          <a:bodyPr>
            <a:normAutofit lnSpcReduction="10000"/>
          </a:bodyPr>
          <a:lstStyle/>
          <a:p>
            <a:r>
              <a:rPr lang="sv-SE" sz="2400" dirty="0" err="1"/>
              <a:t>eHälsa</a:t>
            </a:r>
            <a:r>
              <a:rPr lang="sv-SE" sz="2400" dirty="0"/>
              <a:t> omfattar all användning av                   informations- och kommunikationsteknologi inom hälso- och sjukvård </a:t>
            </a:r>
          </a:p>
          <a:p>
            <a:r>
              <a:rPr lang="sv-SE" sz="2400" dirty="0" err="1"/>
              <a:t>eHälsa</a:t>
            </a:r>
            <a:r>
              <a:rPr lang="sv-SE" sz="2400" dirty="0"/>
              <a:t> fokuserar på </a:t>
            </a:r>
            <a:r>
              <a:rPr lang="sv-SE" sz="2400" i="1" dirty="0"/>
              <a:t>användningen                             </a:t>
            </a:r>
            <a:r>
              <a:rPr lang="sv-SE" sz="2400" dirty="0"/>
              <a:t>och </a:t>
            </a:r>
            <a:r>
              <a:rPr lang="sv-SE" sz="2400" i="1" dirty="0"/>
              <a:t>nyttan</a:t>
            </a:r>
            <a:r>
              <a:rPr lang="sv-SE" sz="2400" dirty="0"/>
              <a:t> av tekniken snarare än den tekniska utvecklingen</a:t>
            </a:r>
          </a:p>
          <a:p>
            <a:pPr>
              <a:buNone/>
            </a:pPr>
            <a:endParaRPr lang="sv-SE" sz="2400" dirty="0"/>
          </a:p>
          <a:p>
            <a:pPr>
              <a:buNone/>
            </a:pPr>
            <a:r>
              <a:rPr lang="sv-SE" sz="1400" b="1" i="1" dirty="0"/>
              <a:t>Länk till Regeringen och SKLs </a:t>
            </a:r>
            <a:r>
              <a:rPr lang="sv-SE" sz="1400" b="1" i="1" dirty="0">
                <a:hlinkClick r:id="rId3"/>
              </a:rPr>
              <a:t>Vision 2025</a:t>
            </a:r>
            <a:r>
              <a:rPr lang="sv-SE" sz="1400" b="1" i="1" dirty="0">
                <a:hlinkClick r:id="rId4"/>
              </a:rPr>
              <a:t>       </a:t>
            </a:r>
            <a:endParaRPr lang="sv-SE" sz="1400" b="1" i="1" dirty="0"/>
          </a:p>
        </p:txBody>
      </p:sp>
    </p:spTree>
    <p:extLst>
      <p:ext uri="{BB962C8B-B14F-4D97-AF65-F5344CB8AC3E}">
        <p14:creationId xmlns:p14="http://schemas.microsoft.com/office/powerpoint/2010/main" val="4286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nivåer av dokumentation ger olika möjligheter</a:t>
            </a:r>
            <a:br>
              <a:rPr lang="sv-SE" dirty="0"/>
            </a:br>
            <a:r>
              <a:rPr lang="sv-SE" dirty="0"/>
              <a:t>- </a:t>
            </a:r>
            <a:r>
              <a:rPr lang="sv-SE" dirty="0">
                <a:solidFill>
                  <a:schemeClr val="tx1"/>
                </a:solidFill>
              </a:rPr>
              <a:t>Fullständig fritext</a:t>
            </a:r>
          </a:p>
        </p:txBody>
      </p:sp>
      <p:sp>
        <p:nvSpPr>
          <p:cNvPr id="21" name="Platshållare för innehåll 20"/>
          <p:cNvSpPr txBox="1">
            <a:spLocks noGrp="1"/>
          </p:cNvSpPr>
          <p:nvPr>
            <p:ph sz="half" idx="2"/>
          </p:nvPr>
        </p:nvSpPr>
        <p:spPr>
          <a:xfrm>
            <a:off x="463062" y="2222577"/>
            <a:ext cx="7818296" cy="1903077"/>
          </a:xfrm>
          <a:prstGeom prst="rect">
            <a:avLst/>
          </a:prstGeom>
          <a:noFill/>
          <a:ln w="12700">
            <a:solidFill>
              <a:schemeClr val="tx1"/>
            </a:solidFill>
          </a:ln>
        </p:spPr>
        <p:txBody>
          <a:bodyPr wrap="square" rtlCol="0">
            <a:noAutofit/>
          </a:bodyPr>
          <a:lstStyle/>
          <a:p>
            <a:pPr marL="0" indent="0" algn="l">
              <a:lnSpc>
                <a:spcPct val="107000"/>
              </a:lnSpc>
              <a:spcAft>
                <a:spcPts val="800"/>
              </a:spcAft>
              <a:buNone/>
            </a:pPr>
            <a:r>
              <a:rPr lang="sv-SE" b="1" dirty="0">
                <a:ea typeface="Calibri" panose="020F0502020204030204" pitchFamily="34" charset="0"/>
                <a:cs typeface="Times New Roman" panose="02020603050405020304" pitchFamily="18" charset="0"/>
              </a:rPr>
              <a:t>Anteckning: </a:t>
            </a:r>
            <a:r>
              <a:rPr lang="sv-SE" dirty="0">
                <a:ea typeface="Calibri" panose="020F0502020204030204" pitchFamily="34" charset="0"/>
                <a:cs typeface="Times New Roman" panose="02020603050405020304" pitchFamily="18" charset="0"/>
              </a:rPr>
              <a:t>Patienten kom igår från Italien och har tappat sina mediciner. Ej känd här på mottagningen tidigare. Kontrollerat blodtrycket hemma i morse och var då 170/80. Har känd hypertonidiagnos. Har även en del andra sjukdomar som diabetes och inflammatorisk tarmsjukdom. Ärftlighet för hjärtkärlsjukdom. Önskar nytt recept på </a:t>
            </a:r>
            <a:r>
              <a:rPr lang="sv-SE" dirty="0" err="1">
                <a:ea typeface="Calibri" panose="020F0502020204030204" pitchFamily="34" charset="0"/>
                <a:cs typeface="Times New Roman" panose="02020603050405020304" pitchFamily="18" charset="0"/>
              </a:rPr>
              <a:t>Metoprolol</a:t>
            </a:r>
            <a:r>
              <a:rPr lang="sv-SE" dirty="0">
                <a:ea typeface="Calibri" panose="020F0502020204030204" pitchFamily="34" charset="0"/>
                <a:cs typeface="Times New Roman" panose="02020603050405020304" pitchFamily="18" charset="0"/>
              </a:rPr>
              <a: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ktangel 6"/>
          <p:cNvSpPr/>
          <p:nvPr/>
        </p:nvSpPr>
        <p:spPr>
          <a:xfrm>
            <a:off x="463062" y="4440845"/>
            <a:ext cx="4038600" cy="1200329"/>
          </a:xfrm>
          <a:prstGeom prst="rect">
            <a:avLst/>
          </a:prstGeom>
        </p:spPr>
        <p:txBody>
          <a:bodyPr wrap="square">
            <a:spAutoFit/>
          </a:bodyPr>
          <a:lstStyle/>
          <a:p>
            <a:pPr algn="l"/>
            <a:r>
              <a:rPr lang="sv-SE" sz="1800" dirty="0"/>
              <a:t>Exempel på journaltext utan struktur men med värdefull information som är svår att hitta och följa upp.</a:t>
            </a:r>
          </a:p>
        </p:txBody>
      </p:sp>
      <p:graphicFrame>
        <p:nvGraphicFramePr>
          <p:cNvPr id="8" name="Platshållare för innehåll 18"/>
          <p:cNvGraphicFramePr>
            <a:graphicFrameLocks/>
          </p:cNvGraphicFramePr>
          <p:nvPr>
            <p:extLst>
              <p:ext uri="{D42A27DB-BD31-4B8C-83A1-F6EECF244321}">
                <p14:modId xmlns:p14="http://schemas.microsoft.com/office/powerpoint/2010/main" val="288485909"/>
              </p:ext>
            </p:extLst>
          </p:nvPr>
        </p:nvGraphicFramePr>
        <p:xfrm>
          <a:off x="1985555" y="5641174"/>
          <a:ext cx="5943599" cy="873760"/>
        </p:xfrm>
        <a:graphic>
          <a:graphicData uri="http://schemas.openxmlformats.org/drawingml/2006/table">
            <a:tbl>
              <a:tblPr firstRow="1" bandRow="1">
                <a:tableStyleId>{5C22544A-7EE6-4342-B048-85BDC9FD1C3A}</a:tableStyleId>
              </a:tblPr>
              <a:tblGrid>
                <a:gridCol w="838861">
                  <a:extLst>
                    <a:ext uri="{9D8B030D-6E8A-4147-A177-3AD203B41FA5}">
                      <a16:colId xmlns:a16="http://schemas.microsoft.com/office/drawing/2014/main" val="2654318362"/>
                    </a:ext>
                  </a:extLst>
                </a:gridCol>
                <a:gridCol w="734004">
                  <a:extLst>
                    <a:ext uri="{9D8B030D-6E8A-4147-A177-3AD203B41FA5}">
                      <a16:colId xmlns:a16="http://schemas.microsoft.com/office/drawing/2014/main" val="1033766725"/>
                    </a:ext>
                  </a:extLst>
                </a:gridCol>
                <a:gridCol w="707789">
                  <a:extLst>
                    <a:ext uri="{9D8B030D-6E8A-4147-A177-3AD203B41FA5}">
                      <a16:colId xmlns:a16="http://schemas.microsoft.com/office/drawing/2014/main" val="966116978"/>
                    </a:ext>
                  </a:extLst>
                </a:gridCol>
                <a:gridCol w="852933">
                  <a:extLst>
                    <a:ext uri="{9D8B030D-6E8A-4147-A177-3AD203B41FA5}">
                      <a16:colId xmlns:a16="http://schemas.microsoft.com/office/drawing/2014/main" val="4274551524"/>
                    </a:ext>
                  </a:extLst>
                </a:gridCol>
                <a:gridCol w="772207">
                  <a:extLst>
                    <a:ext uri="{9D8B030D-6E8A-4147-A177-3AD203B41FA5}">
                      <a16:colId xmlns:a16="http://schemas.microsoft.com/office/drawing/2014/main" val="3558243706"/>
                    </a:ext>
                  </a:extLst>
                </a:gridCol>
                <a:gridCol w="1071154">
                  <a:extLst>
                    <a:ext uri="{9D8B030D-6E8A-4147-A177-3AD203B41FA5}">
                      <a16:colId xmlns:a16="http://schemas.microsoft.com/office/drawing/2014/main" val="793644397"/>
                    </a:ext>
                  </a:extLst>
                </a:gridCol>
                <a:gridCol w="966651">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a:t>Informativ</a:t>
                      </a:r>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a:t>Uppföljningsbar</a:t>
                      </a:r>
                    </a:p>
                  </a:txBody>
                  <a:tcPr marL="45720" marR="45720"/>
                </a:tc>
                <a:tc>
                  <a:txBody>
                    <a:bodyPr/>
                    <a:lstStyle/>
                    <a:p>
                      <a:r>
                        <a:rPr lang="sv-SE" sz="900" b="0" dirty="0"/>
                        <a:t>Nationellt och internationellt</a:t>
                      </a:r>
                      <a:r>
                        <a:rPr lang="sv-SE" sz="900" b="0" baseline="0" dirty="0"/>
                        <a:t> </a:t>
                      </a:r>
                      <a:r>
                        <a:rPr lang="sv-SE" sz="900" b="0" dirty="0"/>
                        <a:t>jämförbar</a:t>
                      </a:r>
                    </a:p>
                  </a:txBody>
                  <a:tcPr marL="45720" marR="45720"/>
                </a:tc>
                <a:extLst>
                  <a:ext uri="{0D108BD9-81ED-4DB2-BD59-A6C34878D82A}">
                    <a16:rowId xmlns:a16="http://schemas.microsoft.com/office/drawing/2014/main" val="1120899051"/>
                  </a:ext>
                </a:extLst>
              </a:tr>
              <a:tr h="370840">
                <a:tc>
                  <a:txBody>
                    <a:bodyPr/>
                    <a:lstStyle/>
                    <a:p>
                      <a:r>
                        <a:rPr lang="sv-SE" sz="900" kern="0" dirty="0"/>
                        <a:t>Fullständig fritext</a:t>
                      </a:r>
                    </a:p>
                  </a:txBody>
                  <a:tcPr/>
                </a:tc>
                <a:tc>
                  <a:txBody>
                    <a:bodyPr/>
                    <a:lstStyle/>
                    <a:p>
                      <a:pPr algn="ctr"/>
                      <a:r>
                        <a:rPr lang="sv-SE" sz="1800" b="1" i="0" dirty="0"/>
                        <a:t>J</a:t>
                      </a:r>
                    </a:p>
                  </a:txBody>
                  <a:tcPr>
                    <a:solidFill>
                      <a:srgbClr val="92D050"/>
                    </a:solidFill>
                  </a:tcPr>
                </a:tc>
                <a:tc>
                  <a:txBody>
                    <a:bodyPr/>
                    <a:lstStyle/>
                    <a:p>
                      <a:pPr algn="ctr"/>
                      <a:r>
                        <a:rPr lang="sv-SE" sz="1800" b="1" dirty="0"/>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extLst>
                  <a:ext uri="{0D108BD9-81ED-4DB2-BD59-A6C34878D82A}">
                    <a16:rowId xmlns:a16="http://schemas.microsoft.com/office/drawing/2014/main" val="2245216326"/>
                  </a:ext>
                </a:extLst>
              </a:tr>
            </a:tbl>
          </a:graphicData>
        </a:graphic>
      </p:graphicFrame>
    </p:spTree>
    <p:extLst>
      <p:ext uri="{BB962C8B-B14F-4D97-AF65-F5344CB8AC3E}">
        <p14:creationId xmlns:p14="http://schemas.microsoft.com/office/powerpoint/2010/main" val="329799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nivåer av dokumentation ger olika möjligheter</a:t>
            </a:r>
            <a:br>
              <a:rPr lang="sv-SE" dirty="0"/>
            </a:br>
            <a:r>
              <a:rPr lang="sv-SE" dirty="0"/>
              <a:t>- Sökord med fritext</a:t>
            </a:r>
          </a:p>
        </p:txBody>
      </p:sp>
      <p:pic>
        <p:nvPicPr>
          <p:cNvPr id="24" name="Platshållare för innehåll 23"/>
          <p:cNvPicPr>
            <a:picLocks noGrp="1" noChangeAspect="1"/>
          </p:cNvPicPr>
          <p:nvPr>
            <p:ph sz="half" idx="2"/>
          </p:nvPr>
        </p:nvPicPr>
        <p:blipFill rotWithShape="1">
          <a:blip r:embed="rId3"/>
          <a:srcRect r="23182"/>
          <a:stretch/>
        </p:blipFill>
        <p:spPr>
          <a:xfrm>
            <a:off x="370957" y="1655114"/>
            <a:ext cx="4038600" cy="3612950"/>
          </a:xfrm>
          <a:ln w="12700">
            <a:solidFill>
              <a:schemeClr val="accent1"/>
            </a:solidFill>
          </a:ln>
        </p:spPr>
      </p:pic>
      <p:sp>
        <p:nvSpPr>
          <p:cNvPr id="20" name="Rektangel 19"/>
          <p:cNvSpPr/>
          <p:nvPr/>
        </p:nvSpPr>
        <p:spPr>
          <a:xfrm>
            <a:off x="4531809" y="1655114"/>
            <a:ext cx="4038600" cy="1754326"/>
          </a:xfrm>
          <a:prstGeom prst="rect">
            <a:avLst/>
          </a:prstGeom>
        </p:spPr>
        <p:txBody>
          <a:bodyPr wrap="square">
            <a:spAutoFit/>
          </a:bodyPr>
          <a:lstStyle/>
          <a:p>
            <a:pPr lvl="0" algn="l">
              <a:spcBef>
                <a:spcPct val="30000"/>
              </a:spcBef>
              <a:defRPr/>
            </a:pPr>
            <a:r>
              <a:rPr lang="sv-SE" sz="1800" dirty="0"/>
              <a:t>Sökord med fritext möjliggör att informationen blir lättare att hitta men den är fortfarande svår att följa upp och värdera. Stor risk för felskrivning och oklarhet.</a:t>
            </a:r>
            <a:endParaRPr lang="sv-SE" sz="1800" b="1" dirty="0"/>
          </a:p>
        </p:txBody>
      </p:sp>
      <p:graphicFrame>
        <p:nvGraphicFramePr>
          <p:cNvPr id="7" name="Platshållare för innehåll 18"/>
          <p:cNvGraphicFramePr>
            <a:graphicFrameLocks noGrp="1"/>
          </p:cNvGraphicFramePr>
          <p:nvPr>
            <p:ph sz="half" idx="1"/>
            <p:extLst>
              <p:ext uri="{D42A27DB-BD31-4B8C-83A1-F6EECF244321}">
                <p14:modId xmlns:p14="http://schemas.microsoft.com/office/powerpoint/2010/main" val="3151210000"/>
              </p:ext>
            </p:extLst>
          </p:nvPr>
        </p:nvGraphicFramePr>
        <p:xfrm>
          <a:off x="1940636" y="5435793"/>
          <a:ext cx="5818701" cy="873760"/>
        </p:xfrm>
        <a:graphic>
          <a:graphicData uri="http://schemas.openxmlformats.org/drawingml/2006/table">
            <a:tbl>
              <a:tblPr firstRow="1" bandRow="1">
                <a:tableStyleId>{5C22544A-7EE6-4342-B048-85BDC9FD1C3A}</a:tableStyleId>
              </a:tblPr>
              <a:tblGrid>
                <a:gridCol w="1058778">
                  <a:extLst>
                    <a:ext uri="{9D8B030D-6E8A-4147-A177-3AD203B41FA5}">
                      <a16:colId xmlns:a16="http://schemas.microsoft.com/office/drawing/2014/main" val="2654318362"/>
                    </a:ext>
                  </a:extLst>
                </a:gridCol>
                <a:gridCol w="734378">
                  <a:extLst>
                    <a:ext uri="{9D8B030D-6E8A-4147-A177-3AD203B41FA5}">
                      <a16:colId xmlns:a16="http://schemas.microsoft.com/office/drawing/2014/main" val="1033766725"/>
                    </a:ext>
                  </a:extLst>
                </a:gridCol>
                <a:gridCol w="574766">
                  <a:extLst>
                    <a:ext uri="{9D8B030D-6E8A-4147-A177-3AD203B41FA5}">
                      <a16:colId xmlns:a16="http://schemas.microsoft.com/office/drawing/2014/main" val="966116978"/>
                    </a:ext>
                  </a:extLst>
                </a:gridCol>
                <a:gridCol w="636535">
                  <a:extLst>
                    <a:ext uri="{9D8B030D-6E8A-4147-A177-3AD203B41FA5}">
                      <a16:colId xmlns:a16="http://schemas.microsoft.com/office/drawing/2014/main" val="4274551524"/>
                    </a:ext>
                  </a:extLst>
                </a:gridCol>
                <a:gridCol w="816429">
                  <a:extLst>
                    <a:ext uri="{9D8B030D-6E8A-4147-A177-3AD203B41FA5}">
                      <a16:colId xmlns:a16="http://schemas.microsoft.com/office/drawing/2014/main" val="3558243706"/>
                    </a:ext>
                  </a:extLst>
                </a:gridCol>
                <a:gridCol w="1044227">
                  <a:extLst>
                    <a:ext uri="{9D8B030D-6E8A-4147-A177-3AD203B41FA5}">
                      <a16:colId xmlns:a16="http://schemas.microsoft.com/office/drawing/2014/main" val="793644397"/>
                    </a:ext>
                  </a:extLst>
                </a:gridCol>
                <a:gridCol w="953588">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a:t>Informativ</a:t>
                      </a:r>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a:t>Uppföljningsbar</a:t>
                      </a:r>
                    </a:p>
                  </a:txBody>
                  <a:tcPr marL="45720" marR="45720"/>
                </a:tc>
                <a:tc>
                  <a:txBody>
                    <a:bodyPr/>
                    <a:lstStyle/>
                    <a:p>
                      <a:r>
                        <a:rPr lang="sv-SE" sz="900" b="0" dirty="0"/>
                        <a:t>Nationellt och internationellt</a:t>
                      </a:r>
                      <a:r>
                        <a:rPr lang="sv-SE" sz="900" b="0" baseline="0" dirty="0"/>
                        <a:t> </a:t>
                      </a:r>
                      <a:r>
                        <a:rPr lang="sv-SE" sz="900" b="0" dirty="0"/>
                        <a:t>jämförbar</a:t>
                      </a:r>
                    </a:p>
                  </a:txBody>
                  <a:tcPr marL="45720" marR="45720"/>
                </a:tc>
                <a:extLst>
                  <a:ext uri="{0D108BD9-81ED-4DB2-BD59-A6C34878D82A}">
                    <a16:rowId xmlns:a16="http://schemas.microsoft.com/office/drawing/2014/main" val="1120899051"/>
                  </a:ext>
                </a:extLst>
              </a:tr>
              <a:tr h="370840">
                <a:tc>
                  <a:txBody>
                    <a:bodyPr/>
                    <a:lstStyle/>
                    <a:p>
                      <a:r>
                        <a:rPr lang="sv-SE" sz="900" kern="0" dirty="0"/>
                        <a:t>Sökord med fritext</a:t>
                      </a:r>
                    </a:p>
                  </a:txBody>
                  <a:tcPr/>
                </a:tc>
                <a:tc>
                  <a:txBody>
                    <a:bodyPr/>
                    <a:lstStyle/>
                    <a:p>
                      <a:pPr algn="ctr"/>
                      <a:r>
                        <a:rPr lang="sv-SE" sz="1800" b="1" i="0" dirty="0"/>
                        <a:t>J</a:t>
                      </a:r>
                    </a:p>
                  </a:txBody>
                  <a:tcPr>
                    <a:solidFill>
                      <a:srgbClr val="92D050"/>
                    </a:solidFill>
                  </a:tcPr>
                </a:tc>
                <a:tc>
                  <a:txBody>
                    <a:bodyPr/>
                    <a:lstStyle/>
                    <a:p>
                      <a:pPr algn="ctr"/>
                      <a:r>
                        <a:rPr lang="sv-SE" sz="1800" b="1" dirty="0"/>
                        <a:t>J</a:t>
                      </a:r>
                    </a:p>
                  </a:txBody>
                  <a:tcPr>
                    <a:solidFill>
                      <a:srgbClr val="92D05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extLst>
                  <a:ext uri="{0D108BD9-81ED-4DB2-BD59-A6C34878D82A}">
                    <a16:rowId xmlns:a16="http://schemas.microsoft.com/office/drawing/2014/main" val="891451731"/>
                  </a:ext>
                </a:extLst>
              </a:tr>
            </a:tbl>
          </a:graphicData>
        </a:graphic>
      </p:graphicFrame>
    </p:spTree>
    <p:extLst>
      <p:ext uri="{BB962C8B-B14F-4D97-AF65-F5344CB8AC3E}">
        <p14:creationId xmlns:p14="http://schemas.microsoft.com/office/powerpoint/2010/main" val="2055638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nivåer av dokumentation ger olika möjligheter</a:t>
            </a:r>
            <a:br>
              <a:rPr lang="sv-SE" dirty="0"/>
            </a:br>
            <a:r>
              <a:rPr lang="sv-SE" dirty="0"/>
              <a:t>- Sökord med fasta val</a:t>
            </a:r>
          </a:p>
        </p:txBody>
      </p:sp>
      <p:sp>
        <p:nvSpPr>
          <p:cNvPr id="20" name="Rektangel 19"/>
          <p:cNvSpPr/>
          <p:nvPr/>
        </p:nvSpPr>
        <p:spPr>
          <a:xfrm>
            <a:off x="539261" y="4389387"/>
            <a:ext cx="6896709" cy="923330"/>
          </a:xfrm>
          <a:prstGeom prst="rect">
            <a:avLst/>
          </a:prstGeom>
        </p:spPr>
        <p:txBody>
          <a:bodyPr wrap="square">
            <a:spAutoFit/>
          </a:bodyPr>
          <a:lstStyle/>
          <a:p>
            <a:pPr algn="l"/>
            <a:r>
              <a:rPr lang="sv-SE" sz="1800" dirty="0"/>
              <a:t>Sökord med fasta val gör att informationen baseras på definierade valmöjligheter. Informationen blir mer objektiv och lättare att följa upp och värdera.</a:t>
            </a:r>
          </a:p>
        </p:txBody>
      </p:sp>
      <p:pic>
        <p:nvPicPr>
          <p:cNvPr id="8" name="Platshållare för innehåll 7"/>
          <p:cNvPicPr>
            <a:picLocks noGrp="1" noChangeAspect="1"/>
          </p:cNvPicPr>
          <p:nvPr>
            <p:ph sz="half" idx="2"/>
          </p:nvPr>
        </p:nvPicPr>
        <p:blipFill>
          <a:blip r:embed="rId3"/>
          <a:stretch>
            <a:fillRect/>
          </a:stretch>
        </p:blipFill>
        <p:spPr>
          <a:xfrm>
            <a:off x="463062" y="1996588"/>
            <a:ext cx="7178245" cy="2139297"/>
          </a:xfrm>
          <a:prstGeom prst="rect">
            <a:avLst/>
          </a:prstGeom>
          <a:ln w="12700">
            <a:solidFill>
              <a:schemeClr val="accent1"/>
            </a:solidFill>
          </a:ln>
        </p:spPr>
      </p:pic>
      <p:graphicFrame>
        <p:nvGraphicFramePr>
          <p:cNvPr id="7" name="Platshållare för innehåll 18"/>
          <p:cNvGraphicFramePr>
            <a:graphicFrameLocks/>
          </p:cNvGraphicFramePr>
          <p:nvPr>
            <p:extLst>
              <p:ext uri="{D42A27DB-BD31-4B8C-83A1-F6EECF244321}">
                <p14:modId xmlns:p14="http://schemas.microsoft.com/office/powerpoint/2010/main" val="4192604639"/>
              </p:ext>
            </p:extLst>
          </p:nvPr>
        </p:nvGraphicFramePr>
        <p:xfrm>
          <a:off x="1942636" y="5312717"/>
          <a:ext cx="5895079" cy="873760"/>
        </p:xfrm>
        <a:graphic>
          <a:graphicData uri="http://schemas.openxmlformats.org/drawingml/2006/table">
            <a:tbl>
              <a:tblPr firstRow="1" bandRow="1">
                <a:tableStyleId>{5C22544A-7EE6-4342-B048-85BDC9FD1C3A}</a:tableStyleId>
              </a:tblPr>
              <a:tblGrid>
                <a:gridCol w="1095269">
                  <a:extLst>
                    <a:ext uri="{9D8B030D-6E8A-4147-A177-3AD203B41FA5}">
                      <a16:colId xmlns:a16="http://schemas.microsoft.com/office/drawing/2014/main" val="2654318362"/>
                    </a:ext>
                  </a:extLst>
                </a:gridCol>
                <a:gridCol w="759689">
                  <a:extLst>
                    <a:ext uri="{9D8B030D-6E8A-4147-A177-3AD203B41FA5}">
                      <a16:colId xmlns:a16="http://schemas.microsoft.com/office/drawing/2014/main" val="1033766725"/>
                    </a:ext>
                  </a:extLst>
                </a:gridCol>
                <a:gridCol w="594576">
                  <a:extLst>
                    <a:ext uri="{9D8B030D-6E8A-4147-A177-3AD203B41FA5}">
                      <a16:colId xmlns:a16="http://schemas.microsoft.com/office/drawing/2014/main" val="966116978"/>
                    </a:ext>
                  </a:extLst>
                </a:gridCol>
                <a:gridCol w="658473">
                  <a:extLst>
                    <a:ext uri="{9D8B030D-6E8A-4147-A177-3AD203B41FA5}">
                      <a16:colId xmlns:a16="http://schemas.microsoft.com/office/drawing/2014/main" val="4274551524"/>
                    </a:ext>
                  </a:extLst>
                </a:gridCol>
                <a:gridCol w="775391">
                  <a:extLst>
                    <a:ext uri="{9D8B030D-6E8A-4147-A177-3AD203B41FA5}">
                      <a16:colId xmlns:a16="http://schemas.microsoft.com/office/drawing/2014/main" val="3558243706"/>
                    </a:ext>
                  </a:extLst>
                </a:gridCol>
                <a:gridCol w="1025707">
                  <a:extLst>
                    <a:ext uri="{9D8B030D-6E8A-4147-A177-3AD203B41FA5}">
                      <a16:colId xmlns:a16="http://schemas.microsoft.com/office/drawing/2014/main" val="793644397"/>
                    </a:ext>
                  </a:extLst>
                </a:gridCol>
                <a:gridCol w="985974">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a:t>Informativ</a:t>
                      </a:r>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a:t>Uppföljningsbar</a:t>
                      </a:r>
                    </a:p>
                  </a:txBody>
                  <a:tcPr marL="45720" marR="45720"/>
                </a:tc>
                <a:tc>
                  <a:txBody>
                    <a:bodyPr/>
                    <a:lstStyle/>
                    <a:p>
                      <a:r>
                        <a:rPr lang="sv-SE" sz="900" b="0" dirty="0"/>
                        <a:t>Nationellt och internationellt</a:t>
                      </a:r>
                      <a:r>
                        <a:rPr lang="sv-SE" sz="900" b="0" baseline="0" dirty="0"/>
                        <a:t> </a:t>
                      </a:r>
                      <a:r>
                        <a:rPr lang="sv-SE" sz="900" b="0" dirty="0"/>
                        <a:t>jämförbar</a:t>
                      </a:r>
                    </a:p>
                  </a:txBody>
                  <a:tcPr marL="45720" marR="45720"/>
                </a:tc>
                <a:extLst>
                  <a:ext uri="{0D108BD9-81ED-4DB2-BD59-A6C34878D82A}">
                    <a16:rowId xmlns:a16="http://schemas.microsoft.com/office/drawing/2014/main" val="1120899051"/>
                  </a:ext>
                </a:extLst>
              </a:tr>
              <a:tr h="370840">
                <a:tc>
                  <a:txBody>
                    <a:bodyPr/>
                    <a:lstStyle/>
                    <a:p>
                      <a:r>
                        <a:rPr lang="sv-SE" sz="900" kern="0" dirty="0"/>
                        <a:t>Sökord med fasta val </a:t>
                      </a:r>
                    </a:p>
                  </a:txBody>
                  <a:tcPr/>
                </a:tc>
                <a:tc>
                  <a:txBody>
                    <a:bodyPr/>
                    <a:lstStyle/>
                    <a:p>
                      <a:pPr algn="ctr"/>
                      <a:r>
                        <a:rPr lang="sv-SE" sz="1800" b="1" i="0" dirty="0"/>
                        <a:t>J</a:t>
                      </a:r>
                    </a:p>
                  </a:txBody>
                  <a:tcPr>
                    <a:solidFill>
                      <a:srgbClr val="92D050"/>
                    </a:solidFill>
                  </a:tcPr>
                </a:tc>
                <a:tc>
                  <a:txBody>
                    <a:bodyPr/>
                    <a:lstStyle/>
                    <a:p>
                      <a:pPr algn="ctr"/>
                      <a:r>
                        <a:rPr lang="sv-SE" sz="1800" b="1" dirty="0"/>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extLst>
                  <a:ext uri="{0D108BD9-81ED-4DB2-BD59-A6C34878D82A}">
                    <a16:rowId xmlns:a16="http://schemas.microsoft.com/office/drawing/2014/main" val="3499020360"/>
                  </a:ext>
                </a:extLst>
              </a:tr>
            </a:tbl>
          </a:graphicData>
        </a:graphic>
      </p:graphicFrame>
    </p:spTree>
    <p:extLst>
      <p:ext uri="{BB962C8B-B14F-4D97-AF65-F5344CB8AC3E}">
        <p14:creationId xmlns:p14="http://schemas.microsoft.com/office/powerpoint/2010/main" val="1108244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nivåer av dokumentation ger olika möjligheter</a:t>
            </a:r>
            <a:br>
              <a:rPr lang="sv-SE" dirty="0"/>
            </a:br>
            <a:r>
              <a:rPr lang="sv-SE" dirty="0"/>
              <a:t>- Sökord med numeriska värden</a:t>
            </a:r>
          </a:p>
        </p:txBody>
      </p:sp>
      <p:pic>
        <p:nvPicPr>
          <p:cNvPr id="9" name="Platshållare för innehåll 8"/>
          <p:cNvPicPr>
            <a:picLocks noGrp="1" noChangeAspect="1"/>
          </p:cNvPicPr>
          <p:nvPr>
            <p:ph sz="half" idx="2"/>
          </p:nvPr>
        </p:nvPicPr>
        <p:blipFill>
          <a:blip r:embed="rId3"/>
          <a:stretch>
            <a:fillRect/>
          </a:stretch>
        </p:blipFill>
        <p:spPr>
          <a:xfrm>
            <a:off x="777403" y="2098141"/>
            <a:ext cx="3498342" cy="1116780"/>
          </a:xfrm>
          <a:prstGeom prst="rect">
            <a:avLst/>
          </a:prstGeom>
          <a:ln w="12700">
            <a:solidFill>
              <a:schemeClr val="accent1"/>
            </a:solidFill>
          </a:ln>
        </p:spPr>
      </p:pic>
      <p:grpSp>
        <p:nvGrpSpPr>
          <p:cNvPr id="5" name="Grupp 4"/>
          <p:cNvGrpSpPr/>
          <p:nvPr/>
        </p:nvGrpSpPr>
        <p:grpSpPr>
          <a:xfrm>
            <a:off x="777403" y="3405124"/>
            <a:ext cx="7399946" cy="1205384"/>
            <a:chOff x="4918329" y="3672348"/>
            <a:chExt cx="3156413" cy="558601"/>
          </a:xfrm>
        </p:grpSpPr>
        <p:pic>
          <p:nvPicPr>
            <p:cNvPr id="10" name="Bildobjekt 9"/>
            <p:cNvPicPr>
              <a:picLocks noChangeAspect="1"/>
            </p:cNvPicPr>
            <p:nvPr/>
          </p:nvPicPr>
          <p:blipFill rotWithShape="1">
            <a:blip r:embed="rId4"/>
            <a:srcRect r="81994"/>
            <a:stretch/>
          </p:blipFill>
          <p:spPr>
            <a:xfrm>
              <a:off x="4918329" y="3672348"/>
              <a:ext cx="997204" cy="558601"/>
            </a:xfrm>
            <a:prstGeom prst="rect">
              <a:avLst/>
            </a:prstGeom>
            <a:ln w="12700">
              <a:solidFill>
                <a:schemeClr val="accent1"/>
              </a:solidFill>
            </a:ln>
          </p:spPr>
        </p:pic>
        <p:pic>
          <p:nvPicPr>
            <p:cNvPr id="11" name="Bildobjekt 10"/>
            <p:cNvPicPr>
              <a:picLocks noChangeAspect="1"/>
            </p:cNvPicPr>
            <p:nvPr/>
          </p:nvPicPr>
          <p:blipFill rotWithShape="1">
            <a:blip r:embed="rId4"/>
            <a:srcRect l="43533" r="17176"/>
            <a:stretch/>
          </p:blipFill>
          <p:spPr>
            <a:xfrm>
              <a:off x="5898701" y="3672348"/>
              <a:ext cx="2176041" cy="558601"/>
            </a:xfrm>
            <a:prstGeom prst="rect">
              <a:avLst/>
            </a:prstGeom>
            <a:ln w="12700">
              <a:solidFill>
                <a:schemeClr val="accent1"/>
              </a:solidFill>
            </a:ln>
          </p:spPr>
        </p:pic>
      </p:grpSp>
      <p:sp>
        <p:nvSpPr>
          <p:cNvPr id="14" name="Rektangel 13"/>
          <p:cNvSpPr/>
          <p:nvPr/>
        </p:nvSpPr>
        <p:spPr>
          <a:xfrm>
            <a:off x="4512515" y="2098141"/>
            <a:ext cx="4038600" cy="830997"/>
          </a:xfrm>
          <a:prstGeom prst="rect">
            <a:avLst/>
          </a:prstGeom>
        </p:spPr>
        <p:txBody>
          <a:bodyPr wrap="square">
            <a:spAutoFit/>
          </a:bodyPr>
          <a:lstStyle/>
          <a:p>
            <a:pPr algn="l">
              <a:spcBef>
                <a:spcPct val="30000"/>
              </a:spcBef>
              <a:defRPr/>
            </a:pPr>
            <a:r>
              <a:rPr lang="sv-SE" sz="1200" dirty="0"/>
              <a:t>Ett sökord med numeriska värden är lätt att hitta och ger även bättre möjligheter att följa upp och t.ex. analysera utveckling över tid i tabell eller graf.</a:t>
            </a:r>
          </a:p>
        </p:txBody>
      </p:sp>
      <p:graphicFrame>
        <p:nvGraphicFramePr>
          <p:cNvPr id="12" name="Platshållare för innehåll 18"/>
          <p:cNvGraphicFramePr>
            <a:graphicFrameLocks noGrp="1"/>
          </p:cNvGraphicFramePr>
          <p:nvPr>
            <p:ph sz="half" idx="1"/>
            <p:extLst>
              <p:ext uri="{D42A27DB-BD31-4B8C-83A1-F6EECF244321}">
                <p14:modId xmlns:p14="http://schemas.microsoft.com/office/powerpoint/2010/main" val="435320412"/>
              </p:ext>
            </p:extLst>
          </p:nvPr>
        </p:nvGraphicFramePr>
        <p:xfrm>
          <a:off x="1728526" y="5246011"/>
          <a:ext cx="5887120" cy="1005840"/>
        </p:xfrm>
        <a:graphic>
          <a:graphicData uri="http://schemas.openxmlformats.org/drawingml/2006/table">
            <a:tbl>
              <a:tblPr firstRow="1" bandRow="1">
                <a:tableStyleId>{5C22544A-7EE6-4342-B048-85BDC9FD1C3A}</a:tableStyleId>
              </a:tblPr>
              <a:tblGrid>
                <a:gridCol w="1093791">
                  <a:extLst>
                    <a:ext uri="{9D8B030D-6E8A-4147-A177-3AD203B41FA5}">
                      <a16:colId xmlns:a16="http://schemas.microsoft.com/office/drawing/2014/main" val="2654318362"/>
                    </a:ext>
                  </a:extLst>
                </a:gridCol>
                <a:gridCol w="758663">
                  <a:extLst>
                    <a:ext uri="{9D8B030D-6E8A-4147-A177-3AD203B41FA5}">
                      <a16:colId xmlns:a16="http://schemas.microsoft.com/office/drawing/2014/main" val="1033766725"/>
                    </a:ext>
                  </a:extLst>
                </a:gridCol>
                <a:gridCol w="593773">
                  <a:extLst>
                    <a:ext uri="{9D8B030D-6E8A-4147-A177-3AD203B41FA5}">
                      <a16:colId xmlns:a16="http://schemas.microsoft.com/office/drawing/2014/main" val="966116978"/>
                    </a:ext>
                  </a:extLst>
                </a:gridCol>
                <a:gridCol w="657585">
                  <a:extLst>
                    <a:ext uri="{9D8B030D-6E8A-4147-A177-3AD203B41FA5}">
                      <a16:colId xmlns:a16="http://schemas.microsoft.com/office/drawing/2014/main" val="4274551524"/>
                    </a:ext>
                  </a:extLst>
                </a:gridCol>
                <a:gridCol w="771628">
                  <a:extLst>
                    <a:ext uri="{9D8B030D-6E8A-4147-A177-3AD203B41FA5}">
                      <a16:colId xmlns:a16="http://schemas.microsoft.com/office/drawing/2014/main" val="3558243706"/>
                    </a:ext>
                  </a:extLst>
                </a:gridCol>
                <a:gridCol w="1005840">
                  <a:extLst>
                    <a:ext uri="{9D8B030D-6E8A-4147-A177-3AD203B41FA5}">
                      <a16:colId xmlns:a16="http://schemas.microsoft.com/office/drawing/2014/main" val="793644397"/>
                    </a:ext>
                  </a:extLst>
                </a:gridCol>
                <a:gridCol w="1005840">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a:t>Informativ</a:t>
                      </a:r>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a:t>Uppföljningsbar</a:t>
                      </a:r>
                    </a:p>
                  </a:txBody>
                  <a:tcPr marL="45720" marR="45720"/>
                </a:tc>
                <a:tc>
                  <a:txBody>
                    <a:bodyPr/>
                    <a:lstStyle/>
                    <a:p>
                      <a:r>
                        <a:rPr lang="sv-SE" sz="900" b="0" dirty="0"/>
                        <a:t>Nationellt och internationellt</a:t>
                      </a:r>
                      <a:r>
                        <a:rPr lang="sv-SE" sz="900" b="0" baseline="0" dirty="0"/>
                        <a:t> </a:t>
                      </a:r>
                      <a:r>
                        <a:rPr lang="sv-SE" sz="900" b="0" dirty="0"/>
                        <a:t>jämförbar</a:t>
                      </a:r>
                    </a:p>
                  </a:txBody>
                  <a:tcPr marL="45720" marR="45720"/>
                </a:tc>
                <a:extLst>
                  <a:ext uri="{0D108BD9-81ED-4DB2-BD59-A6C34878D82A}">
                    <a16:rowId xmlns:a16="http://schemas.microsoft.com/office/drawing/2014/main" val="1120899051"/>
                  </a:ext>
                </a:extLst>
              </a:tr>
              <a:tr h="370840">
                <a:tc>
                  <a:txBody>
                    <a:bodyPr/>
                    <a:lstStyle/>
                    <a:p>
                      <a:r>
                        <a:rPr lang="sv-SE" sz="900" kern="0" dirty="0"/>
                        <a:t>Sökord med numeriska värden</a:t>
                      </a:r>
                    </a:p>
                  </a:txBody>
                  <a:tcPr/>
                </a:tc>
                <a:tc>
                  <a:txBody>
                    <a:bodyPr/>
                    <a:lstStyle/>
                    <a:p>
                      <a:pPr algn="ctr"/>
                      <a:r>
                        <a:rPr lang="sv-SE" sz="1800" b="1" i="0" dirty="0"/>
                        <a:t>J</a:t>
                      </a:r>
                    </a:p>
                  </a:txBody>
                  <a:tcPr>
                    <a:solidFill>
                      <a:srgbClr val="92D050"/>
                    </a:solidFill>
                  </a:tcPr>
                </a:tc>
                <a:tc>
                  <a:txBody>
                    <a:bodyPr/>
                    <a:lstStyle/>
                    <a:p>
                      <a:pPr algn="ctr"/>
                      <a:r>
                        <a:rPr lang="sv-SE" sz="1800" b="1" dirty="0"/>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extLst>
                  <a:ext uri="{0D108BD9-81ED-4DB2-BD59-A6C34878D82A}">
                    <a16:rowId xmlns:a16="http://schemas.microsoft.com/office/drawing/2014/main" val="3055343471"/>
                  </a:ext>
                </a:extLst>
              </a:tr>
            </a:tbl>
          </a:graphicData>
        </a:graphic>
      </p:graphicFrame>
    </p:spTree>
    <p:extLst>
      <p:ext uri="{BB962C8B-B14F-4D97-AF65-F5344CB8AC3E}">
        <p14:creationId xmlns:p14="http://schemas.microsoft.com/office/powerpoint/2010/main" val="1425352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Olika nivåer av dokumentation ger olika möjligheter</a:t>
            </a:r>
            <a:br>
              <a:rPr lang="sv-SE" dirty="0"/>
            </a:br>
            <a:r>
              <a:rPr lang="sv-SE" dirty="0"/>
              <a:t>- Sökord med klassifikationer</a:t>
            </a:r>
          </a:p>
        </p:txBody>
      </p:sp>
      <p:sp>
        <p:nvSpPr>
          <p:cNvPr id="8" name="Platshållare för innehåll 7"/>
          <p:cNvSpPr>
            <a:spLocks noGrp="1"/>
          </p:cNvSpPr>
          <p:nvPr>
            <p:ph idx="1"/>
          </p:nvPr>
        </p:nvSpPr>
        <p:spPr/>
        <p:txBody>
          <a:bodyPr/>
          <a:lstStyle/>
          <a:p>
            <a:pPr>
              <a:spcBef>
                <a:spcPct val="30000"/>
              </a:spcBef>
              <a:defRPr/>
            </a:pPr>
            <a:endParaRPr lang="sv-SE" dirty="0"/>
          </a:p>
          <a:p>
            <a:pPr>
              <a:spcBef>
                <a:spcPct val="30000"/>
              </a:spcBef>
              <a:defRPr/>
            </a:pPr>
            <a:endParaRPr lang="sv-SE" dirty="0"/>
          </a:p>
          <a:p>
            <a:pPr>
              <a:spcBef>
                <a:spcPct val="30000"/>
              </a:spcBef>
              <a:defRPr/>
            </a:pPr>
            <a:endParaRPr lang="sv-SE" dirty="0"/>
          </a:p>
        </p:txBody>
      </p:sp>
      <p:pic>
        <p:nvPicPr>
          <p:cNvPr id="7" name="Bildobjekt 6"/>
          <p:cNvPicPr>
            <a:picLocks noChangeAspect="1"/>
          </p:cNvPicPr>
          <p:nvPr/>
        </p:nvPicPr>
        <p:blipFill>
          <a:blip r:embed="rId3"/>
          <a:stretch>
            <a:fillRect/>
          </a:stretch>
        </p:blipFill>
        <p:spPr>
          <a:xfrm>
            <a:off x="2202166" y="2098309"/>
            <a:ext cx="4739668" cy="1008939"/>
          </a:xfrm>
          <a:prstGeom prst="rect">
            <a:avLst/>
          </a:prstGeom>
          <a:ln w="28575">
            <a:solidFill>
              <a:schemeClr val="accent1"/>
            </a:solidFill>
          </a:ln>
        </p:spPr>
      </p:pic>
      <p:sp>
        <p:nvSpPr>
          <p:cNvPr id="3" name="Rektangel 2"/>
          <p:cNvSpPr/>
          <p:nvPr/>
        </p:nvSpPr>
        <p:spPr>
          <a:xfrm>
            <a:off x="457200" y="3615936"/>
            <a:ext cx="5518476" cy="1107996"/>
          </a:xfrm>
          <a:prstGeom prst="rect">
            <a:avLst/>
          </a:prstGeom>
        </p:spPr>
        <p:txBody>
          <a:bodyPr wrap="square">
            <a:spAutoFit/>
          </a:bodyPr>
          <a:lstStyle/>
          <a:p>
            <a:pPr algn="l"/>
            <a:r>
              <a:rPr lang="sv-SE" dirty="0"/>
              <a:t>Klassifikationer ger möjlighet att följa patientgrupper, åtgärder och andra kliniskt relevanta grupperingar</a:t>
            </a:r>
          </a:p>
        </p:txBody>
      </p:sp>
      <p:graphicFrame>
        <p:nvGraphicFramePr>
          <p:cNvPr id="9" name="Platshållare för innehåll 18"/>
          <p:cNvGraphicFramePr>
            <a:graphicFrameLocks/>
          </p:cNvGraphicFramePr>
          <p:nvPr>
            <p:extLst>
              <p:ext uri="{D42A27DB-BD31-4B8C-83A1-F6EECF244321}">
                <p14:modId xmlns:p14="http://schemas.microsoft.com/office/powerpoint/2010/main" val="4154295228"/>
              </p:ext>
            </p:extLst>
          </p:nvPr>
        </p:nvGraphicFramePr>
        <p:xfrm>
          <a:off x="1722664" y="5232621"/>
          <a:ext cx="5827667" cy="873760"/>
        </p:xfrm>
        <a:graphic>
          <a:graphicData uri="http://schemas.openxmlformats.org/drawingml/2006/table">
            <a:tbl>
              <a:tblPr firstRow="1" bandRow="1">
                <a:tableStyleId>{5C22544A-7EE6-4342-B048-85BDC9FD1C3A}</a:tableStyleId>
              </a:tblPr>
              <a:tblGrid>
                <a:gridCol w="1058778">
                  <a:extLst>
                    <a:ext uri="{9D8B030D-6E8A-4147-A177-3AD203B41FA5}">
                      <a16:colId xmlns:a16="http://schemas.microsoft.com/office/drawing/2014/main" val="2654318362"/>
                    </a:ext>
                  </a:extLst>
                </a:gridCol>
                <a:gridCol w="734378">
                  <a:extLst>
                    <a:ext uri="{9D8B030D-6E8A-4147-A177-3AD203B41FA5}">
                      <a16:colId xmlns:a16="http://schemas.microsoft.com/office/drawing/2014/main" val="1033766725"/>
                    </a:ext>
                  </a:extLst>
                </a:gridCol>
                <a:gridCol w="574766">
                  <a:extLst>
                    <a:ext uri="{9D8B030D-6E8A-4147-A177-3AD203B41FA5}">
                      <a16:colId xmlns:a16="http://schemas.microsoft.com/office/drawing/2014/main" val="966116978"/>
                    </a:ext>
                  </a:extLst>
                </a:gridCol>
                <a:gridCol w="636535">
                  <a:extLst>
                    <a:ext uri="{9D8B030D-6E8A-4147-A177-3AD203B41FA5}">
                      <a16:colId xmlns:a16="http://schemas.microsoft.com/office/drawing/2014/main" val="4274551524"/>
                    </a:ext>
                  </a:extLst>
                </a:gridCol>
                <a:gridCol w="816429">
                  <a:extLst>
                    <a:ext uri="{9D8B030D-6E8A-4147-A177-3AD203B41FA5}">
                      <a16:colId xmlns:a16="http://schemas.microsoft.com/office/drawing/2014/main" val="3558243706"/>
                    </a:ext>
                  </a:extLst>
                </a:gridCol>
                <a:gridCol w="1066256">
                  <a:extLst>
                    <a:ext uri="{9D8B030D-6E8A-4147-A177-3AD203B41FA5}">
                      <a16:colId xmlns:a16="http://schemas.microsoft.com/office/drawing/2014/main" val="793644397"/>
                    </a:ext>
                  </a:extLst>
                </a:gridCol>
                <a:gridCol w="940525">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a:t>Informativ</a:t>
                      </a:r>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a:t>Uppföljningsbar</a:t>
                      </a:r>
                    </a:p>
                  </a:txBody>
                  <a:tcPr marL="45720" marR="45720"/>
                </a:tc>
                <a:tc>
                  <a:txBody>
                    <a:bodyPr/>
                    <a:lstStyle/>
                    <a:p>
                      <a:r>
                        <a:rPr lang="sv-SE" sz="900" b="0" dirty="0"/>
                        <a:t>Nationellt och internationellt</a:t>
                      </a:r>
                      <a:r>
                        <a:rPr lang="sv-SE" sz="900" b="0" baseline="0" dirty="0"/>
                        <a:t> </a:t>
                      </a:r>
                      <a:r>
                        <a:rPr lang="sv-SE" sz="900" b="0" dirty="0"/>
                        <a:t>jämförbar</a:t>
                      </a:r>
                    </a:p>
                  </a:txBody>
                  <a:tcPr marL="45720" marR="45720"/>
                </a:tc>
                <a:extLst>
                  <a:ext uri="{0D108BD9-81ED-4DB2-BD59-A6C34878D82A}">
                    <a16:rowId xmlns:a16="http://schemas.microsoft.com/office/drawing/2014/main" val="1120899051"/>
                  </a:ext>
                </a:extLst>
              </a:tr>
              <a:tr h="370840">
                <a:tc>
                  <a:txBody>
                    <a:bodyPr/>
                    <a:lstStyle/>
                    <a:p>
                      <a:r>
                        <a:rPr lang="sv-SE" sz="900" kern="0" dirty="0"/>
                        <a:t>Sökord med klassifikationer</a:t>
                      </a:r>
                    </a:p>
                  </a:txBody>
                  <a:tcPr/>
                </a:tc>
                <a:tc>
                  <a:txBody>
                    <a:bodyPr/>
                    <a:lstStyle/>
                    <a:p>
                      <a:pPr algn="ctr"/>
                      <a:r>
                        <a:rPr lang="sv-SE" sz="1800" b="1" i="0" dirty="0"/>
                        <a:t>J/N</a:t>
                      </a:r>
                    </a:p>
                  </a:txBody>
                  <a:tcPr>
                    <a:solidFill>
                      <a:srgbClr val="FFFF00"/>
                    </a:solidFill>
                  </a:tcPr>
                </a:tc>
                <a:tc>
                  <a:txBody>
                    <a:bodyPr/>
                    <a:lstStyle/>
                    <a:p>
                      <a:pPr algn="ctr"/>
                      <a:r>
                        <a:rPr lang="sv-SE" sz="1800" b="1" dirty="0"/>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extLst>
                  <a:ext uri="{0D108BD9-81ED-4DB2-BD59-A6C34878D82A}">
                    <a16:rowId xmlns:a16="http://schemas.microsoft.com/office/drawing/2014/main" val="3774609460"/>
                  </a:ext>
                </a:extLst>
              </a:tr>
            </a:tbl>
          </a:graphicData>
        </a:graphic>
      </p:graphicFrame>
    </p:spTree>
    <p:extLst>
      <p:ext uri="{BB962C8B-B14F-4D97-AF65-F5344CB8AC3E}">
        <p14:creationId xmlns:p14="http://schemas.microsoft.com/office/powerpoint/2010/main" val="4276914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Dialog</a:t>
            </a:r>
          </a:p>
        </p:txBody>
      </p:sp>
      <p:graphicFrame>
        <p:nvGraphicFramePr>
          <p:cNvPr id="6" name="Platshållare för innehåll 18"/>
          <p:cNvGraphicFramePr>
            <a:graphicFrameLocks noGrp="1"/>
          </p:cNvGraphicFramePr>
          <p:nvPr>
            <p:ph sz="half" idx="1"/>
            <p:extLst>
              <p:ext uri="{D42A27DB-BD31-4B8C-83A1-F6EECF244321}">
                <p14:modId xmlns:p14="http://schemas.microsoft.com/office/powerpoint/2010/main" val="1368691515"/>
              </p:ext>
            </p:extLst>
          </p:nvPr>
        </p:nvGraphicFramePr>
        <p:xfrm>
          <a:off x="1681843" y="2916879"/>
          <a:ext cx="5881551" cy="2489200"/>
        </p:xfrm>
        <a:graphic>
          <a:graphicData uri="http://schemas.openxmlformats.org/drawingml/2006/table">
            <a:tbl>
              <a:tblPr firstRow="1" bandRow="1">
                <a:tableStyleId>{5C22544A-7EE6-4342-B048-85BDC9FD1C3A}</a:tableStyleId>
              </a:tblPr>
              <a:tblGrid>
                <a:gridCol w="1085475">
                  <a:extLst>
                    <a:ext uri="{9D8B030D-6E8A-4147-A177-3AD203B41FA5}">
                      <a16:colId xmlns:a16="http://schemas.microsoft.com/office/drawing/2014/main" val="2654318362"/>
                    </a:ext>
                  </a:extLst>
                </a:gridCol>
                <a:gridCol w="752895">
                  <a:extLst>
                    <a:ext uri="{9D8B030D-6E8A-4147-A177-3AD203B41FA5}">
                      <a16:colId xmlns:a16="http://schemas.microsoft.com/office/drawing/2014/main" val="1033766725"/>
                    </a:ext>
                  </a:extLst>
                </a:gridCol>
                <a:gridCol w="589259">
                  <a:extLst>
                    <a:ext uri="{9D8B030D-6E8A-4147-A177-3AD203B41FA5}">
                      <a16:colId xmlns:a16="http://schemas.microsoft.com/office/drawing/2014/main" val="966116978"/>
                    </a:ext>
                  </a:extLst>
                </a:gridCol>
                <a:gridCol w="652585">
                  <a:extLst>
                    <a:ext uri="{9D8B030D-6E8A-4147-A177-3AD203B41FA5}">
                      <a16:colId xmlns:a16="http://schemas.microsoft.com/office/drawing/2014/main" val="4274551524"/>
                    </a:ext>
                  </a:extLst>
                </a:gridCol>
                <a:gridCol w="837015">
                  <a:extLst>
                    <a:ext uri="{9D8B030D-6E8A-4147-A177-3AD203B41FA5}">
                      <a16:colId xmlns:a16="http://schemas.microsoft.com/office/drawing/2014/main" val="3558243706"/>
                    </a:ext>
                  </a:extLst>
                </a:gridCol>
                <a:gridCol w="1036859">
                  <a:extLst>
                    <a:ext uri="{9D8B030D-6E8A-4147-A177-3AD203B41FA5}">
                      <a16:colId xmlns:a16="http://schemas.microsoft.com/office/drawing/2014/main" val="793644397"/>
                    </a:ext>
                  </a:extLst>
                </a:gridCol>
                <a:gridCol w="927463">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a:t>Informativ</a:t>
                      </a:r>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a:t>Uppföljningsbar</a:t>
                      </a:r>
                    </a:p>
                  </a:txBody>
                  <a:tcPr marL="45720" marR="45720"/>
                </a:tc>
                <a:tc>
                  <a:txBody>
                    <a:bodyPr/>
                    <a:lstStyle/>
                    <a:p>
                      <a:r>
                        <a:rPr lang="sv-SE" sz="900" b="0" dirty="0"/>
                        <a:t>Nationellt och internationellt</a:t>
                      </a:r>
                      <a:r>
                        <a:rPr lang="sv-SE" sz="900" b="0" baseline="0" dirty="0"/>
                        <a:t> </a:t>
                      </a:r>
                      <a:r>
                        <a:rPr lang="sv-SE" sz="900" b="0" dirty="0"/>
                        <a:t>jämförbar</a:t>
                      </a:r>
                    </a:p>
                  </a:txBody>
                  <a:tcPr marL="45720" marR="45720"/>
                </a:tc>
                <a:extLst>
                  <a:ext uri="{0D108BD9-81ED-4DB2-BD59-A6C34878D82A}">
                    <a16:rowId xmlns:a16="http://schemas.microsoft.com/office/drawing/2014/main" val="1120899051"/>
                  </a:ext>
                </a:extLst>
              </a:tr>
              <a:tr h="370840">
                <a:tc>
                  <a:txBody>
                    <a:bodyPr/>
                    <a:lstStyle/>
                    <a:p>
                      <a:r>
                        <a:rPr lang="sv-SE" sz="900" kern="0" dirty="0"/>
                        <a:t>Fullständig fritext</a:t>
                      </a:r>
                    </a:p>
                  </a:txBody>
                  <a:tcPr/>
                </a:tc>
                <a:tc>
                  <a:txBody>
                    <a:bodyPr/>
                    <a:lstStyle/>
                    <a:p>
                      <a:pPr algn="ctr"/>
                      <a:r>
                        <a:rPr lang="sv-SE" sz="1800" b="1" i="0" dirty="0"/>
                        <a:t>J</a:t>
                      </a:r>
                    </a:p>
                  </a:txBody>
                  <a:tcPr>
                    <a:solidFill>
                      <a:srgbClr val="92D050"/>
                    </a:solidFill>
                  </a:tcPr>
                </a:tc>
                <a:tc>
                  <a:txBody>
                    <a:bodyPr/>
                    <a:lstStyle/>
                    <a:p>
                      <a:pPr algn="ctr"/>
                      <a:r>
                        <a:rPr lang="sv-SE" sz="1800" b="1" dirty="0"/>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extLst>
                  <a:ext uri="{0D108BD9-81ED-4DB2-BD59-A6C34878D82A}">
                    <a16:rowId xmlns:a16="http://schemas.microsoft.com/office/drawing/2014/main" val="2245216326"/>
                  </a:ext>
                </a:extLst>
              </a:tr>
              <a:tr h="370840">
                <a:tc>
                  <a:txBody>
                    <a:bodyPr/>
                    <a:lstStyle/>
                    <a:p>
                      <a:r>
                        <a:rPr lang="sv-SE" sz="900" kern="0" dirty="0"/>
                        <a:t>Sökord med fritext</a:t>
                      </a:r>
                    </a:p>
                  </a:txBody>
                  <a:tcPr/>
                </a:tc>
                <a:tc>
                  <a:txBody>
                    <a:bodyPr/>
                    <a:lstStyle/>
                    <a:p>
                      <a:pPr algn="ctr"/>
                      <a:r>
                        <a:rPr lang="sv-SE" sz="1800" b="1" i="0" dirty="0"/>
                        <a:t>J</a:t>
                      </a:r>
                    </a:p>
                  </a:txBody>
                  <a:tcPr>
                    <a:solidFill>
                      <a:srgbClr val="92D050"/>
                    </a:solidFill>
                  </a:tcPr>
                </a:tc>
                <a:tc>
                  <a:txBody>
                    <a:bodyPr/>
                    <a:lstStyle/>
                    <a:p>
                      <a:pPr algn="ctr"/>
                      <a:r>
                        <a:rPr lang="sv-SE" sz="1800" b="1" dirty="0"/>
                        <a:t>J</a:t>
                      </a:r>
                    </a:p>
                  </a:txBody>
                  <a:tcPr>
                    <a:solidFill>
                      <a:srgbClr val="92D05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extLst>
                  <a:ext uri="{0D108BD9-81ED-4DB2-BD59-A6C34878D82A}">
                    <a16:rowId xmlns:a16="http://schemas.microsoft.com/office/drawing/2014/main" val="891451731"/>
                  </a:ext>
                </a:extLst>
              </a:tr>
              <a:tr h="370840">
                <a:tc>
                  <a:txBody>
                    <a:bodyPr/>
                    <a:lstStyle/>
                    <a:p>
                      <a:r>
                        <a:rPr lang="sv-SE" sz="900" kern="0" dirty="0"/>
                        <a:t>Sökord med fasta val </a:t>
                      </a:r>
                    </a:p>
                  </a:txBody>
                  <a:tcPr/>
                </a:tc>
                <a:tc>
                  <a:txBody>
                    <a:bodyPr/>
                    <a:lstStyle/>
                    <a:p>
                      <a:pPr algn="ctr"/>
                      <a:r>
                        <a:rPr lang="sv-SE" sz="1800" b="1" i="0" dirty="0"/>
                        <a:t>J</a:t>
                      </a:r>
                    </a:p>
                  </a:txBody>
                  <a:tcPr>
                    <a:solidFill>
                      <a:srgbClr val="92D050"/>
                    </a:solidFill>
                  </a:tcPr>
                </a:tc>
                <a:tc>
                  <a:txBody>
                    <a:bodyPr/>
                    <a:lstStyle/>
                    <a:p>
                      <a:pPr algn="ctr"/>
                      <a:r>
                        <a:rPr lang="sv-SE" sz="1800" b="1" dirty="0"/>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N</a:t>
                      </a:r>
                    </a:p>
                  </a:txBody>
                  <a:tcPr>
                    <a:solidFill>
                      <a:srgbClr val="C00000"/>
                    </a:solidFill>
                  </a:tcPr>
                </a:tc>
                <a:extLst>
                  <a:ext uri="{0D108BD9-81ED-4DB2-BD59-A6C34878D82A}">
                    <a16:rowId xmlns:a16="http://schemas.microsoft.com/office/drawing/2014/main" val="3499020360"/>
                  </a:ext>
                </a:extLst>
              </a:tr>
              <a:tr h="370840">
                <a:tc>
                  <a:txBody>
                    <a:bodyPr/>
                    <a:lstStyle/>
                    <a:p>
                      <a:r>
                        <a:rPr lang="sv-SE" sz="900" kern="0" dirty="0"/>
                        <a:t>Sökord med numeriska värden</a:t>
                      </a:r>
                    </a:p>
                  </a:txBody>
                  <a:tcPr/>
                </a:tc>
                <a:tc>
                  <a:txBody>
                    <a:bodyPr/>
                    <a:lstStyle/>
                    <a:p>
                      <a:pPr algn="ctr"/>
                      <a:r>
                        <a:rPr lang="sv-SE" sz="1800" b="1" i="0" dirty="0"/>
                        <a:t>J</a:t>
                      </a:r>
                    </a:p>
                  </a:txBody>
                  <a:tcPr>
                    <a:solidFill>
                      <a:srgbClr val="92D050"/>
                    </a:solidFill>
                  </a:tcPr>
                </a:tc>
                <a:tc>
                  <a:txBody>
                    <a:bodyPr/>
                    <a:lstStyle/>
                    <a:p>
                      <a:pPr algn="ctr"/>
                      <a:r>
                        <a:rPr lang="sv-SE" sz="1800" b="1" dirty="0"/>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extLst>
                  <a:ext uri="{0D108BD9-81ED-4DB2-BD59-A6C34878D82A}">
                    <a16:rowId xmlns:a16="http://schemas.microsoft.com/office/drawing/2014/main" val="3055343471"/>
                  </a:ext>
                </a:extLst>
              </a:tr>
              <a:tr h="370840">
                <a:tc>
                  <a:txBody>
                    <a:bodyPr/>
                    <a:lstStyle/>
                    <a:p>
                      <a:r>
                        <a:rPr lang="sv-SE" sz="900" kern="0" dirty="0"/>
                        <a:t>Sökord med klassifikationer</a:t>
                      </a:r>
                    </a:p>
                  </a:txBody>
                  <a:tcPr/>
                </a:tc>
                <a:tc>
                  <a:txBody>
                    <a:bodyPr/>
                    <a:lstStyle/>
                    <a:p>
                      <a:pPr algn="ctr"/>
                      <a:r>
                        <a:rPr lang="sv-SE" sz="1800" b="1" i="0" dirty="0"/>
                        <a:t>J/N</a:t>
                      </a:r>
                    </a:p>
                  </a:txBody>
                  <a:tcPr>
                    <a:solidFill>
                      <a:srgbClr val="FFFF00"/>
                    </a:solidFill>
                  </a:tcPr>
                </a:tc>
                <a:tc>
                  <a:txBody>
                    <a:bodyPr/>
                    <a:lstStyle/>
                    <a:p>
                      <a:pPr algn="ctr"/>
                      <a:r>
                        <a:rPr lang="sv-SE" sz="1800" b="1" dirty="0"/>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tc>
                  <a:txBody>
                    <a:bodyPr/>
                    <a:lstStyle/>
                    <a:p>
                      <a:pPr algn="ctr"/>
                      <a:r>
                        <a:rPr lang="sv-SE" sz="1800" b="1" kern="1200" dirty="0">
                          <a:solidFill>
                            <a:schemeClr val="dk1"/>
                          </a:solidFill>
                          <a:latin typeface="+mn-lt"/>
                          <a:ea typeface="+mn-ea"/>
                          <a:cs typeface="+mn-cs"/>
                        </a:rPr>
                        <a:t>J</a:t>
                      </a:r>
                    </a:p>
                  </a:txBody>
                  <a:tcPr>
                    <a:solidFill>
                      <a:srgbClr val="92D050"/>
                    </a:solidFill>
                  </a:tcPr>
                </a:tc>
                <a:extLst>
                  <a:ext uri="{0D108BD9-81ED-4DB2-BD59-A6C34878D82A}">
                    <a16:rowId xmlns:a16="http://schemas.microsoft.com/office/drawing/2014/main" val="3774609460"/>
                  </a:ext>
                </a:extLst>
              </a:tr>
            </a:tbl>
          </a:graphicData>
        </a:graphic>
      </p:graphicFrame>
      <p:sp>
        <p:nvSpPr>
          <p:cNvPr id="8" name="Tankebubbla: moln 7"/>
          <p:cNvSpPr/>
          <p:nvPr/>
        </p:nvSpPr>
        <p:spPr bwMode="auto">
          <a:xfrm>
            <a:off x="5305985" y="884018"/>
            <a:ext cx="3114115" cy="1303757"/>
          </a:xfrm>
          <a:prstGeom prst="cloudCallout">
            <a:avLst>
              <a:gd name="adj1" fmla="val -35830"/>
              <a:gd name="adj2" fmla="val 99179"/>
            </a:avLst>
          </a:prstGeom>
          <a:solidFill>
            <a:schemeClr val="bg1"/>
          </a:solidFill>
          <a:ln w="9525" cap="flat" cmpd="sng" algn="ctr">
            <a:solidFill>
              <a:srgbClr val="00346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dirty="0">
                <a:ea typeface="Geneva" pitchFamily="1" charset="-128"/>
              </a:rPr>
              <a:t>Hur dokumenterar vi idag? Vad kan vi förbättra?</a:t>
            </a:r>
          </a:p>
        </p:txBody>
      </p:sp>
    </p:spTree>
    <p:extLst>
      <p:ext uri="{BB962C8B-B14F-4D97-AF65-F5344CB8AC3E}">
        <p14:creationId xmlns:p14="http://schemas.microsoft.com/office/powerpoint/2010/main" val="3695282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ruta 38"/>
          <p:cNvSpPr txBox="1"/>
          <p:nvPr/>
        </p:nvSpPr>
        <p:spPr>
          <a:xfrm>
            <a:off x="490133" y="5127452"/>
            <a:ext cx="8294655" cy="738664"/>
          </a:xfrm>
          <a:prstGeom prst="rect">
            <a:avLst/>
          </a:prstGeom>
          <a:solidFill>
            <a:schemeClr val="accent1">
              <a:lumMod val="20000"/>
              <a:lumOff val="80000"/>
            </a:schemeClr>
          </a:solid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rPr>
              <a:t>Genom hela </a:t>
            </a:r>
            <a:r>
              <a:rPr lang="sv-SE" sz="1200" dirty="0" err="1">
                <a:solidFill>
                  <a:srgbClr val="000000"/>
                </a:solidFill>
                <a:latin typeface="Verdana" panose="020B0604030504040204" pitchFamily="34" charset="0"/>
                <a:ea typeface="Verdana" panose="020B0604030504040204" pitchFamily="34" charset="0"/>
                <a:cs typeface="Verdana" panose="020B0604030504040204" pitchFamily="34" charset="0"/>
              </a:rPr>
              <a:t>patientprocessen</a:t>
            </a:r>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rPr>
              <a:t> används </a:t>
            </a:r>
            <a:r>
              <a:rPr lang="sv-S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gemensamt överenskomna </a:t>
            </a:r>
            <a:r>
              <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rPr>
              <a:t>termer och dokumentationsrutiner. Dubbeldokumentation undviks. </a:t>
            </a:r>
          </a:p>
          <a:p>
            <a:r>
              <a:rPr lang="sv-SE" sz="1200" b="1" dirty="0">
                <a:latin typeface="Verdana" panose="020B0604030504040204" pitchFamily="34" charset="0"/>
                <a:ea typeface="Verdana" panose="020B0604030504040204" pitchFamily="34" charset="0"/>
                <a:cs typeface="Verdana" panose="020B0604030504040204" pitchFamily="34" charset="0"/>
              </a:rPr>
              <a:t>Patienten </a:t>
            </a:r>
            <a:r>
              <a:rPr lang="sv-SE" sz="1200" dirty="0">
                <a:latin typeface="Verdana" panose="020B0604030504040204" pitchFamily="34" charset="0"/>
                <a:ea typeface="Verdana" panose="020B0604030504040204" pitchFamily="34" charset="0"/>
                <a:cs typeface="Verdana" panose="020B0604030504040204" pitchFamily="34" charset="0"/>
              </a:rPr>
              <a:t>kan följa processen, vara delaktig och vara medaktör vid dokumentation.</a:t>
            </a:r>
            <a:endParaRPr lang="sv-SE"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8" name="clipart_people_casualwoman"/>
          <p:cNvPicPr>
            <a:picLocks noChangeAspect="1" noChangeArrowheads="1"/>
          </p:cNvPicPr>
          <p:nvPr/>
        </p:nvPicPr>
        <p:blipFill>
          <a:blip r:embed="rId3" cstate="print"/>
          <a:srcRect/>
          <a:stretch>
            <a:fillRect/>
          </a:stretch>
        </p:blipFill>
        <p:spPr bwMode="auto">
          <a:xfrm>
            <a:off x="490133" y="1825441"/>
            <a:ext cx="390068" cy="1049787"/>
          </a:xfrm>
          <a:prstGeom prst="rect">
            <a:avLst/>
          </a:prstGeom>
          <a:solidFill>
            <a:schemeClr val="tx1"/>
          </a:solidFill>
          <a:ln w="9525">
            <a:solidFill>
              <a:schemeClr val="bg2">
                <a:lumMod val="75000"/>
              </a:schemeClr>
            </a:solidFill>
            <a:miter lim="800000"/>
            <a:headEnd/>
            <a:tailEnd/>
          </a:ln>
        </p:spPr>
      </p:pic>
      <p:sp>
        <p:nvSpPr>
          <p:cNvPr id="29" name="Rektangel: rundade hörn 6"/>
          <p:cNvSpPr/>
          <p:nvPr/>
        </p:nvSpPr>
        <p:spPr bwMode="auto">
          <a:xfrm>
            <a:off x="1005108" y="2213197"/>
            <a:ext cx="1512145" cy="612934"/>
          </a:xfrm>
          <a:prstGeom prst="round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Patienten bokar tid på vårdcentralen via webbtidbok</a:t>
            </a:r>
          </a:p>
        </p:txBody>
      </p:sp>
      <p:sp>
        <p:nvSpPr>
          <p:cNvPr id="30" name="Rektangel: rundade hörn 10"/>
          <p:cNvSpPr/>
          <p:nvPr/>
        </p:nvSpPr>
        <p:spPr bwMode="auto">
          <a:xfrm>
            <a:off x="3993951" y="2212075"/>
            <a:ext cx="2102724" cy="629960"/>
          </a:xfrm>
          <a:prstGeom prst="roundRect">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l"/>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På vårdcentralen utförs en strukturerad basutredning enligt vårdprogram</a:t>
            </a:r>
            <a:r>
              <a:rPr lang="sv-SE" sz="1100" dirty="0">
                <a:solidFill>
                  <a:srgbClr val="000000"/>
                </a:solidFill>
              </a:rPr>
              <a:t>.</a:t>
            </a:r>
            <a:endParaRPr lang="sv-SE" sz="300" dirty="0">
              <a:solidFill>
                <a:srgbClr val="000000"/>
              </a:solidFill>
              <a:ea typeface="Geneva" pitchFamily="1" charset="-128"/>
            </a:endParaRPr>
          </a:p>
        </p:txBody>
      </p:sp>
      <p:sp>
        <p:nvSpPr>
          <p:cNvPr id="31" name="Rektangel: rundade hörn 15"/>
          <p:cNvSpPr/>
          <p:nvPr/>
        </p:nvSpPr>
        <p:spPr bwMode="auto">
          <a:xfrm>
            <a:off x="1773105" y="4216021"/>
            <a:ext cx="1954942" cy="612934"/>
          </a:xfrm>
          <a:prstGeom prst="roundRect">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Kompletterande utredning utförs och åtgärder planeras och inleds.</a:t>
            </a:r>
          </a:p>
        </p:txBody>
      </p:sp>
      <p:sp>
        <p:nvSpPr>
          <p:cNvPr id="34" name="textruta 33"/>
          <p:cNvSpPr txBox="1"/>
          <p:nvPr/>
        </p:nvSpPr>
        <p:spPr>
          <a:xfrm>
            <a:off x="1645866" y="3621554"/>
            <a:ext cx="2080322" cy="461665"/>
          </a:xfrm>
          <a:prstGeom prst="rect">
            <a:avLst/>
          </a:prstGeom>
          <a:noFill/>
        </p:spPr>
        <p:txBody>
          <a:bodyPr wrap="square" rtlCol="0">
            <a:spAutoFit/>
          </a:bodyPr>
          <a:lstStyle/>
          <a:p>
            <a:r>
              <a:rPr lang="sv-S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Specialist-</a:t>
            </a:r>
          </a:p>
          <a:p>
            <a:r>
              <a:rPr lang="sv-S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mottagning </a:t>
            </a:r>
            <a:r>
              <a:rPr lang="sv-SE" sz="1200" b="1" dirty="0">
                <a:solidFill>
                  <a:srgbClr val="000000"/>
                </a:solidFill>
              </a:rPr>
              <a:t> </a:t>
            </a:r>
          </a:p>
        </p:txBody>
      </p:sp>
      <p:sp>
        <p:nvSpPr>
          <p:cNvPr id="35" name="textruta 34"/>
          <p:cNvSpPr txBox="1"/>
          <p:nvPr/>
        </p:nvSpPr>
        <p:spPr>
          <a:xfrm>
            <a:off x="7792440" y="3846837"/>
            <a:ext cx="1228725" cy="276999"/>
          </a:xfrm>
          <a:prstGeom prst="rect">
            <a:avLst/>
          </a:prstGeom>
          <a:noFill/>
        </p:spPr>
        <p:txBody>
          <a:bodyPr wrap="square" rtlCol="0">
            <a:spAutoFit/>
          </a:bodyPr>
          <a:lstStyle/>
          <a:p>
            <a:r>
              <a:rPr lang="sv-S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Primärvård</a:t>
            </a:r>
          </a:p>
        </p:txBody>
      </p:sp>
      <p:sp>
        <p:nvSpPr>
          <p:cNvPr id="36" name="textruta 35"/>
          <p:cNvSpPr txBox="1"/>
          <p:nvPr/>
        </p:nvSpPr>
        <p:spPr>
          <a:xfrm>
            <a:off x="4341598" y="1893106"/>
            <a:ext cx="1301257" cy="276999"/>
          </a:xfrm>
          <a:prstGeom prst="rect">
            <a:avLst/>
          </a:prstGeom>
          <a:noFill/>
        </p:spPr>
        <p:txBody>
          <a:bodyPr wrap="square" rtlCol="0">
            <a:spAutoFit/>
          </a:bodyPr>
          <a:lstStyle/>
          <a:p>
            <a:r>
              <a:rPr lang="sv-S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Primärvård</a:t>
            </a:r>
          </a:p>
        </p:txBody>
      </p:sp>
      <p:sp>
        <p:nvSpPr>
          <p:cNvPr id="37" name="Rektangel: rundade hörn 14"/>
          <p:cNvSpPr/>
          <p:nvPr/>
        </p:nvSpPr>
        <p:spPr bwMode="auto">
          <a:xfrm>
            <a:off x="5396750" y="4208091"/>
            <a:ext cx="1085509" cy="629960"/>
          </a:xfrm>
          <a:prstGeom prst="round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100" dirty="0">
                <a:solidFill>
                  <a:srgbClr val="000000"/>
                </a:solidFill>
                <a:ea typeface="Geneva" pitchFamily="1" charset="-128"/>
              </a:rPr>
              <a:t> </a:t>
            </a:r>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Remiss åter till primär-vården</a:t>
            </a:r>
          </a:p>
        </p:txBody>
      </p:sp>
      <p:sp>
        <p:nvSpPr>
          <p:cNvPr id="38" name="Rektangel: rundade hörn 83"/>
          <p:cNvSpPr/>
          <p:nvPr/>
        </p:nvSpPr>
        <p:spPr bwMode="auto">
          <a:xfrm>
            <a:off x="7624480" y="2294717"/>
            <a:ext cx="917937" cy="612934"/>
          </a:xfrm>
          <a:prstGeom prst="round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Remiss till specialist-vård</a:t>
            </a:r>
          </a:p>
        </p:txBody>
      </p:sp>
      <p:sp>
        <p:nvSpPr>
          <p:cNvPr id="40" name="Lodrät rullning 39"/>
          <p:cNvSpPr/>
          <p:nvPr/>
        </p:nvSpPr>
        <p:spPr>
          <a:xfrm>
            <a:off x="2244523" y="1152165"/>
            <a:ext cx="1979281" cy="1021299"/>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rPr>
              <a:t>Inför besöket fyller patienten i Webb-formulär med en del anamnesuppgifter Svaren sparas i journal.</a:t>
            </a:r>
          </a:p>
        </p:txBody>
      </p:sp>
      <p:sp>
        <p:nvSpPr>
          <p:cNvPr id="41" name="Lodrät rullning 40"/>
          <p:cNvSpPr/>
          <p:nvPr/>
        </p:nvSpPr>
        <p:spPr>
          <a:xfrm>
            <a:off x="5744131" y="1153485"/>
            <a:ext cx="2280494" cy="1002535"/>
          </a:xfrm>
          <a:prstGeom prst="verticalScroll">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rPr>
              <a:t>Utredning och åtgärder i primärvården dokumenteras i journalen på överens-komna termer och enligt överenskommen rutin.</a:t>
            </a:r>
          </a:p>
        </p:txBody>
      </p:sp>
      <p:sp>
        <p:nvSpPr>
          <p:cNvPr id="42" name="Lodrät rullning 41"/>
          <p:cNvSpPr/>
          <p:nvPr/>
        </p:nvSpPr>
        <p:spPr>
          <a:xfrm>
            <a:off x="3460699" y="3110820"/>
            <a:ext cx="2316484" cy="1021299"/>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rPr>
              <a:t>Kompletterande utredning och vidtagna åtgärder dokumenteras på överenskomna termer och enligt överenskommen rutin</a:t>
            </a:r>
          </a:p>
        </p:txBody>
      </p:sp>
      <p:sp>
        <p:nvSpPr>
          <p:cNvPr id="43" name="Lodrät rullning 42"/>
          <p:cNvSpPr/>
          <p:nvPr/>
        </p:nvSpPr>
        <p:spPr>
          <a:xfrm>
            <a:off x="246719" y="3421604"/>
            <a:ext cx="1647047" cy="719667"/>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rPr>
              <a:t>Dokumentationen tillgänglig i journal enligt överens-kommen rutin. </a:t>
            </a:r>
          </a:p>
        </p:txBody>
      </p:sp>
      <p:sp>
        <p:nvSpPr>
          <p:cNvPr id="44" name="Rektangel: rundade hörn 14"/>
          <p:cNvSpPr/>
          <p:nvPr/>
        </p:nvSpPr>
        <p:spPr bwMode="auto">
          <a:xfrm>
            <a:off x="7829647" y="4206253"/>
            <a:ext cx="1085509" cy="629960"/>
          </a:xfrm>
          <a:prstGeom prst="roundRect">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sz="1100" dirty="0">
                <a:solidFill>
                  <a:srgbClr val="000000"/>
                </a:solidFill>
                <a:ea typeface="Geneva" pitchFamily="1" charset="-128"/>
              </a:rPr>
              <a:t> </a:t>
            </a:r>
            <a:r>
              <a:rPr lang="sv-SE" sz="1000" dirty="0">
                <a:solidFill>
                  <a:srgbClr val="000000"/>
                </a:solidFill>
                <a:latin typeface="Verdana" panose="020B0604030504040204" pitchFamily="34" charset="0"/>
                <a:ea typeface="Verdana" panose="020B0604030504040204" pitchFamily="34" charset="0"/>
                <a:cs typeface="Verdana" panose="020B0604030504040204" pitchFamily="34" charset="0"/>
              </a:rPr>
              <a:t>Uppföljning och vidare behandling</a:t>
            </a:r>
          </a:p>
        </p:txBody>
      </p:sp>
      <p:sp>
        <p:nvSpPr>
          <p:cNvPr id="45" name="Pil: höger 28"/>
          <p:cNvSpPr/>
          <p:nvPr/>
        </p:nvSpPr>
        <p:spPr bwMode="auto">
          <a:xfrm>
            <a:off x="2826575" y="2380808"/>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46" name="Pil: höger 28"/>
          <p:cNvSpPr/>
          <p:nvPr/>
        </p:nvSpPr>
        <p:spPr bwMode="auto">
          <a:xfrm>
            <a:off x="4312013" y="4284890"/>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47" name="Pil: höger 28"/>
          <p:cNvSpPr/>
          <p:nvPr/>
        </p:nvSpPr>
        <p:spPr bwMode="auto">
          <a:xfrm>
            <a:off x="641560" y="4393224"/>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48" name="Pil: höger 28"/>
          <p:cNvSpPr/>
          <p:nvPr/>
        </p:nvSpPr>
        <p:spPr bwMode="auto">
          <a:xfrm>
            <a:off x="6588841" y="2375299"/>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49" name="Pil: höger 28"/>
          <p:cNvSpPr/>
          <p:nvPr/>
        </p:nvSpPr>
        <p:spPr bwMode="auto">
          <a:xfrm>
            <a:off x="6801837" y="4284891"/>
            <a:ext cx="604010" cy="448707"/>
          </a:xfrm>
          <a:prstGeom prst="rightArrow">
            <a:avLst>
              <a:gd name="adj1" fmla="val 25974"/>
              <a:gd name="adj2" fmla="val 44694"/>
            </a:avLst>
          </a:prstGeom>
          <a:solidFill>
            <a:schemeClr val="bg2">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endParaRPr lang="sv-SE" dirty="0">
              <a:solidFill>
                <a:srgbClr val="000000"/>
              </a:solidFill>
              <a:ea typeface="Geneva" pitchFamily="1" charset="-128"/>
            </a:endParaRPr>
          </a:p>
        </p:txBody>
      </p:sp>
      <p:sp>
        <p:nvSpPr>
          <p:cNvPr id="50" name="Lodrät rullning 49"/>
          <p:cNvSpPr/>
          <p:nvPr/>
        </p:nvSpPr>
        <p:spPr>
          <a:xfrm>
            <a:off x="6260106" y="3364681"/>
            <a:ext cx="1647047" cy="719667"/>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dirty="0">
                <a:solidFill>
                  <a:schemeClr val="tx1"/>
                </a:solidFill>
                <a:latin typeface="Verdana" panose="020B0604030504040204" pitchFamily="34" charset="0"/>
                <a:ea typeface="Verdana" panose="020B0604030504040204" pitchFamily="34" charset="0"/>
                <a:cs typeface="Verdana" panose="020B0604030504040204" pitchFamily="34" charset="0"/>
              </a:rPr>
              <a:t>Dokumentationen tillgänglig i journal enligt överens-kommen rutin. </a:t>
            </a:r>
          </a:p>
        </p:txBody>
      </p:sp>
      <p:cxnSp>
        <p:nvCxnSpPr>
          <p:cNvPr id="51" name="Rak koppling 50"/>
          <p:cNvCxnSpPr/>
          <p:nvPr/>
        </p:nvCxnSpPr>
        <p:spPr>
          <a:xfrm>
            <a:off x="-12666" y="3022409"/>
            <a:ext cx="9156666" cy="24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Rak koppling 53"/>
          <p:cNvCxnSpPr/>
          <p:nvPr/>
        </p:nvCxnSpPr>
        <p:spPr>
          <a:xfrm>
            <a:off x="-12666" y="5007881"/>
            <a:ext cx="9156666" cy="2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ubrik 1"/>
          <p:cNvSpPr>
            <a:spLocks noGrp="1"/>
          </p:cNvSpPr>
          <p:nvPr>
            <p:ph type="title"/>
          </p:nvPr>
        </p:nvSpPr>
        <p:spPr>
          <a:xfrm>
            <a:off x="548992" y="718203"/>
            <a:ext cx="8395204" cy="796992"/>
          </a:xfrm>
        </p:spPr>
        <p:txBody>
          <a:bodyPr>
            <a:noAutofit/>
          </a:bodyPr>
          <a:lstStyle/>
          <a:p>
            <a:r>
              <a:rPr lang="sv-SE" sz="1600" b="1" dirty="0"/>
              <a:t>Samverkan och strukturerad dokumentation genom </a:t>
            </a:r>
            <a:r>
              <a:rPr lang="sv-SE" sz="1600" b="1" dirty="0" err="1"/>
              <a:t>patientprocessen</a:t>
            </a:r>
            <a:r>
              <a:rPr lang="sv-SE" sz="1600" b="1" dirty="0"/>
              <a:t> </a:t>
            </a:r>
          </a:p>
        </p:txBody>
      </p:sp>
    </p:spTree>
    <p:extLst>
      <p:ext uri="{BB962C8B-B14F-4D97-AF65-F5344CB8AC3E}">
        <p14:creationId xmlns:p14="http://schemas.microsoft.com/office/powerpoint/2010/main" val="3871211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474225" y="1646116"/>
            <a:ext cx="4076905" cy="2442274"/>
          </a:xfrm>
          <a:prstGeom prst="rect">
            <a:avLst/>
          </a:prstGeom>
          <a:ln>
            <a:solidFill>
              <a:schemeClr val="accent1"/>
            </a:solidFill>
          </a:ln>
        </p:spPr>
      </p:pic>
      <p:pic>
        <p:nvPicPr>
          <p:cNvPr id="6" name="Bildobjekt 5"/>
          <p:cNvPicPr>
            <a:picLocks noChangeAspect="1"/>
          </p:cNvPicPr>
          <p:nvPr/>
        </p:nvPicPr>
        <p:blipFill>
          <a:blip r:embed="rId4"/>
          <a:stretch>
            <a:fillRect/>
          </a:stretch>
        </p:blipFill>
        <p:spPr>
          <a:xfrm>
            <a:off x="4809506" y="1633450"/>
            <a:ext cx="4092703" cy="2453682"/>
          </a:xfrm>
          <a:prstGeom prst="rect">
            <a:avLst/>
          </a:prstGeom>
          <a:ln>
            <a:solidFill>
              <a:schemeClr val="accent1"/>
            </a:solidFill>
          </a:ln>
        </p:spPr>
      </p:pic>
      <p:sp>
        <p:nvSpPr>
          <p:cNvPr id="8" name="textruta 7"/>
          <p:cNvSpPr txBox="1"/>
          <p:nvPr/>
        </p:nvSpPr>
        <p:spPr>
          <a:xfrm>
            <a:off x="186130" y="1637694"/>
            <a:ext cx="247880" cy="346249"/>
          </a:xfrm>
          <a:prstGeom prst="rect">
            <a:avLst/>
          </a:prstGeom>
          <a:noFill/>
        </p:spPr>
        <p:txBody>
          <a:bodyPr wrap="square" rtlCol="0">
            <a:spAutoFit/>
          </a:bodyPr>
          <a:lstStyle/>
          <a:p>
            <a:r>
              <a:rPr lang="sv-SE" sz="1650" b="1" dirty="0"/>
              <a:t>1</a:t>
            </a:r>
          </a:p>
        </p:txBody>
      </p:sp>
      <p:sp>
        <p:nvSpPr>
          <p:cNvPr id="9" name="textruta 8"/>
          <p:cNvSpPr txBox="1"/>
          <p:nvPr/>
        </p:nvSpPr>
        <p:spPr>
          <a:xfrm>
            <a:off x="4572000" y="1579800"/>
            <a:ext cx="274046" cy="346249"/>
          </a:xfrm>
          <a:prstGeom prst="rect">
            <a:avLst/>
          </a:prstGeom>
          <a:noFill/>
        </p:spPr>
        <p:txBody>
          <a:bodyPr wrap="square" rtlCol="0">
            <a:spAutoFit/>
          </a:bodyPr>
          <a:lstStyle/>
          <a:p>
            <a:r>
              <a:rPr lang="sv-SE" sz="1650" b="1" dirty="0"/>
              <a:t>2</a:t>
            </a:r>
          </a:p>
        </p:txBody>
      </p:sp>
      <p:sp>
        <p:nvSpPr>
          <p:cNvPr id="2" name="Rubrik 1"/>
          <p:cNvSpPr>
            <a:spLocks noGrp="1"/>
          </p:cNvSpPr>
          <p:nvPr>
            <p:ph type="title"/>
          </p:nvPr>
        </p:nvSpPr>
        <p:spPr>
          <a:xfrm>
            <a:off x="457200" y="884018"/>
            <a:ext cx="7700962" cy="695782"/>
          </a:xfrm>
        </p:spPr>
        <p:txBody>
          <a:bodyPr/>
          <a:lstStyle/>
          <a:p>
            <a:r>
              <a:rPr lang="sv-SE" dirty="0"/>
              <a:t>Exempel på en översikt - gemensam strukturerad dokumentation genom patientprocessen</a:t>
            </a:r>
          </a:p>
        </p:txBody>
      </p:sp>
      <p:sp>
        <p:nvSpPr>
          <p:cNvPr id="13" name="Platshållare för innehåll 12"/>
          <p:cNvSpPr>
            <a:spLocks noGrp="1"/>
          </p:cNvSpPr>
          <p:nvPr>
            <p:ph idx="1"/>
          </p:nvPr>
        </p:nvSpPr>
        <p:spPr>
          <a:xfrm>
            <a:off x="457200" y="4140782"/>
            <a:ext cx="3997234" cy="1894528"/>
          </a:xfrm>
        </p:spPr>
        <p:txBody>
          <a:bodyPr/>
          <a:lstStyle/>
          <a:p>
            <a:pPr marL="0" indent="0">
              <a:buNone/>
            </a:pPr>
            <a:r>
              <a:rPr lang="sv-SE" sz="1400" dirty="0"/>
              <a:t>Det saknas dokumentation vid enheten om en patient som kommer på ett första besök. Patienten har dock varit på andra enheter som dokumenterar i samma journalsystem. </a:t>
            </a:r>
          </a:p>
        </p:txBody>
      </p:sp>
      <p:sp>
        <p:nvSpPr>
          <p:cNvPr id="7" name="Rektangel 6"/>
          <p:cNvSpPr/>
          <p:nvPr/>
        </p:nvSpPr>
        <p:spPr>
          <a:xfrm>
            <a:off x="4809506" y="4140782"/>
            <a:ext cx="4092703" cy="2422715"/>
          </a:xfrm>
          <a:prstGeom prst="rect">
            <a:avLst/>
          </a:prstGeom>
        </p:spPr>
        <p:txBody>
          <a:bodyPr wrap="square">
            <a:spAutoFit/>
          </a:bodyPr>
          <a:lstStyle/>
          <a:p>
            <a:pPr lvl="0" algn="l" eaLnBrk="1" hangingPunct="1">
              <a:lnSpc>
                <a:spcPct val="130000"/>
              </a:lnSpc>
              <a:spcBef>
                <a:spcPts val="500"/>
              </a:spcBef>
              <a:spcAft>
                <a:spcPts val="200"/>
              </a:spcAft>
            </a:pPr>
            <a:r>
              <a:rPr lang="sv-SE" sz="1400" kern="0" dirty="0">
                <a:solidFill>
                  <a:srgbClr val="000000"/>
                </a:solidFill>
                <a:latin typeface="Verdana"/>
                <a:ea typeface="Geneva"/>
              </a:rPr>
              <a:t>När vi öppnar Aktiva val med patientens godkännande kan vi läsa den dokumentation som redan finns på andra enheter. För att kunna hitta denna dokumentation förutsätts att vi har kommit överens om vilka termer/sökord som vi ska använda. </a:t>
            </a:r>
          </a:p>
          <a:p>
            <a:pPr marL="342900" lvl="0" indent="-342900" algn="l" eaLnBrk="1" hangingPunct="1">
              <a:lnSpc>
                <a:spcPct val="130000"/>
              </a:lnSpc>
              <a:spcBef>
                <a:spcPts val="500"/>
              </a:spcBef>
              <a:spcAft>
                <a:spcPts val="200"/>
              </a:spcAft>
              <a:buFont typeface="+mj-lt"/>
              <a:buAutoNum type="arabicPeriod" startAt="2"/>
            </a:pPr>
            <a:endParaRPr lang="sv-SE" sz="1400" kern="0" dirty="0">
              <a:solidFill>
                <a:srgbClr val="000000"/>
              </a:solidFill>
              <a:latin typeface="Verdana"/>
              <a:ea typeface="Geneva"/>
            </a:endParaRPr>
          </a:p>
        </p:txBody>
      </p:sp>
    </p:spTree>
    <p:extLst>
      <p:ext uri="{BB962C8B-B14F-4D97-AF65-F5344CB8AC3E}">
        <p14:creationId xmlns:p14="http://schemas.microsoft.com/office/powerpoint/2010/main" val="17013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build="p"/>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Vad har vi pratat om idag?</a:t>
            </a:r>
          </a:p>
        </p:txBody>
      </p:sp>
      <p:pic>
        <p:nvPicPr>
          <p:cNvPr id="5" name="Bildobjekt 4"/>
          <p:cNvPicPr>
            <a:picLocks noChangeAspect="1"/>
          </p:cNvPicPr>
          <p:nvPr/>
        </p:nvPicPr>
        <p:blipFill>
          <a:blip r:embed="rId3"/>
          <a:stretch>
            <a:fillRect/>
          </a:stretch>
        </p:blipFill>
        <p:spPr>
          <a:xfrm>
            <a:off x="1684466" y="2027238"/>
            <a:ext cx="1997014" cy="1999414"/>
          </a:xfrm>
          <a:prstGeom prst="rect">
            <a:avLst/>
          </a:prstGeom>
        </p:spPr>
      </p:pic>
      <p:pic>
        <p:nvPicPr>
          <p:cNvPr id="6" name="Bildobjekt 5"/>
          <p:cNvPicPr>
            <a:picLocks noChangeAspect="1"/>
          </p:cNvPicPr>
          <p:nvPr/>
        </p:nvPicPr>
        <p:blipFill rotWithShape="1">
          <a:blip r:embed="rId4"/>
          <a:srcRect r="13889"/>
          <a:stretch/>
        </p:blipFill>
        <p:spPr>
          <a:xfrm>
            <a:off x="5546035" y="2067123"/>
            <a:ext cx="2704767" cy="1459527"/>
          </a:xfrm>
          <a:prstGeom prst="rect">
            <a:avLst/>
          </a:prstGeom>
        </p:spPr>
      </p:pic>
      <p:pic>
        <p:nvPicPr>
          <p:cNvPr id="7" name="Bildobjekt 6"/>
          <p:cNvPicPr>
            <a:picLocks noChangeAspect="1"/>
          </p:cNvPicPr>
          <p:nvPr/>
        </p:nvPicPr>
        <p:blipFill>
          <a:blip r:embed="rId5"/>
          <a:stretch>
            <a:fillRect/>
          </a:stretch>
        </p:blipFill>
        <p:spPr>
          <a:xfrm>
            <a:off x="5546035" y="4353223"/>
            <a:ext cx="2786465" cy="1222966"/>
          </a:xfrm>
          <a:prstGeom prst="rect">
            <a:avLst/>
          </a:prstGeom>
        </p:spPr>
      </p:pic>
      <p:pic>
        <p:nvPicPr>
          <p:cNvPr id="22" name="Bildobjekt 21"/>
          <p:cNvPicPr>
            <a:picLocks noChangeAspect="1"/>
          </p:cNvPicPr>
          <p:nvPr/>
        </p:nvPicPr>
        <p:blipFill>
          <a:blip r:embed="rId6"/>
          <a:stretch>
            <a:fillRect/>
          </a:stretch>
        </p:blipFill>
        <p:spPr>
          <a:xfrm>
            <a:off x="1008605" y="4347313"/>
            <a:ext cx="3209925" cy="1438275"/>
          </a:xfrm>
          <a:prstGeom prst="rect">
            <a:avLst/>
          </a:prstGeom>
        </p:spPr>
      </p:pic>
    </p:spTree>
    <p:extLst>
      <p:ext uri="{BB962C8B-B14F-4D97-AF65-F5344CB8AC3E}">
        <p14:creationId xmlns:p14="http://schemas.microsoft.com/office/powerpoint/2010/main" val="738944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Summering och reflektion</a:t>
            </a:r>
          </a:p>
        </p:txBody>
      </p:sp>
      <p:sp>
        <p:nvSpPr>
          <p:cNvPr id="3" name="Platshållare för innehåll 2"/>
          <p:cNvSpPr>
            <a:spLocks noGrp="1"/>
          </p:cNvSpPr>
          <p:nvPr>
            <p:ph idx="1"/>
          </p:nvPr>
        </p:nvSpPr>
        <p:spPr/>
        <p:txBody>
          <a:bodyPr>
            <a:normAutofit/>
          </a:bodyPr>
          <a:lstStyle/>
          <a:p>
            <a:pPr defTabSz="957263"/>
            <a:r>
              <a:rPr lang="sv-SE" sz="2400" dirty="0">
                <a:solidFill>
                  <a:srgbClr val="000000"/>
                </a:solidFill>
              </a:rPr>
              <a:t>Behov av nya eller reviderade lokala rutiner?</a:t>
            </a:r>
          </a:p>
          <a:p>
            <a:pPr defTabSz="957263"/>
            <a:r>
              <a:rPr lang="sv-SE" sz="2400" dirty="0">
                <a:solidFill>
                  <a:srgbClr val="000000"/>
                </a:solidFill>
              </a:rPr>
              <a:t>Behov av utbildning med anledning av dagens tema?</a:t>
            </a:r>
          </a:p>
          <a:p>
            <a:pPr defTabSz="957263"/>
            <a:r>
              <a:rPr lang="sv-SE" sz="2400" dirty="0">
                <a:solidFill>
                  <a:srgbClr val="000000"/>
                </a:solidFill>
              </a:rPr>
              <a:t>Till APT</a:t>
            </a:r>
          </a:p>
          <a:p>
            <a:pPr defTabSz="957263"/>
            <a:r>
              <a:rPr lang="sv-SE" sz="2400" dirty="0">
                <a:solidFill>
                  <a:srgbClr val="000000"/>
                </a:solidFill>
              </a:rPr>
              <a:t>Till ledningsgruppen</a:t>
            </a:r>
          </a:p>
        </p:txBody>
      </p:sp>
    </p:spTree>
    <p:extLst>
      <p:ext uri="{BB962C8B-B14F-4D97-AF65-F5344CB8AC3E}">
        <p14:creationId xmlns:p14="http://schemas.microsoft.com/office/powerpoint/2010/main" val="210569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14"/>
          <p:cNvGrpSpPr/>
          <p:nvPr/>
        </p:nvGrpSpPr>
        <p:grpSpPr>
          <a:xfrm>
            <a:off x="179512" y="1628800"/>
            <a:ext cx="2434796" cy="2088056"/>
            <a:chOff x="179512" y="1628800"/>
            <a:chExt cx="2434796" cy="2088056"/>
          </a:xfrm>
        </p:grpSpPr>
        <p:pic>
          <p:nvPicPr>
            <p:cNvPr id="8" name="Bildobjekt 7" descr="Internpresentationen-3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628800"/>
              <a:ext cx="1858732" cy="1745872"/>
            </a:xfrm>
            <a:prstGeom prst="rect">
              <a:avLst/>
            </a:prstGeom>
          </p:spPr>
        </p:pic>
        <p:pic>
          <p:nvPicPr>
            <p:cNvPr id="11" name="Bildobjekt 10" descr="Internpresentationen-2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2132856"/>
              <a:ext cx="1256715" cy="1584000"/>
            </a:xfrm>
            <a:prstGeom prst="rect">
              <a:avLst/>
            </a:prstGeom>
          </p:spPr>
        </p:pic>
      </p:grpSp>
      <p:grpSp>
        <p:nvGrpSpPr>
          <p:cNvPr id="4" name="Grupp 17"/>
          <p:cNvGrpSpPr/>
          <p:nvPr/>
        </p:nvGrpSpPr>
        <p:grpSpPr>
          <a:xfrm>
            <a:off x="6381725" y="3915147"/>
            <a:ext cx="2589107" cy="2232072"/>
            <a:chOff x="6228184" y="4005064"/>
            <a:chExt cx="2589107" cy="2232072"/>
          </a:xfrm>
        </p:grpSpPr>
        <p:pic>
          <p:nvPicPr>
            <p:cNvPr id="10" name="Bildobjekt 9" descr="Internpresentationen-3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184" y="4005064"/>
              <a:ext cx="1858732" cy="1745872"/>
            </a:xfrm>
            <a:prstGeom prst="rect">
              <a:avLst/>
            </a:prstGeom>
          </p:spPr>
        </p:pic>
        <p:pic>
          <p:nvPicPr>
            <p:cNvPr id="12" name="Bildobjekt 11" descr="Internpresentationen-3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4328" y="4653136"/>
              <a:ext cx="1292963" cy="1584000"/>
            </a:xfrm>
            <a:prstGeom prst="rect">
              <a:avLst/>
            </a:prstGeom>
          </p:spPr>
        </p:pic>
      </p:grpSp>
      <p:grpSp>
        <p:nvGrpSpPr>
          <p:cNvPr id="5" name="Grupp 16"/>
          <p:cNvGrpSpPr/>
          <p:nvPr/>
        </p:nvGrpSpPr>
        <p:grpSpPr>
          <a:xfrm>
            <a:off x="2915816" y="3168350"/>
            <a:ext cx="3237179" cy="1745872"/>
            <a:chOff x="2915816" y="3068960"/>
            <a:chExt cx="3237179" cy="1745872"/>
          </a:xfrm>
        </p:grpSpPr>
        <p:pic>
          <p:nvPicPr>
            <p:cNvPr id="9" name="Bildobjekt 8" descr="Internpresentationen-3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1880" y="3068960"/>
              <a:ext cx="1858732" cy="1745872"/>
            </a:xfrm>
            <a:prstGeom prst="rect">
              <a:avLst/>
            </a:prstGeom>
          </p:spPr>
        </p:pic>
        <p:pic>
          <p:nvPicPr>
            <p:cNvPr id="13" name="Bildobjekt 12" descr="Internpresentationen-3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032" y="3140968"/>
              <a:ext cx="1292963" cy="1584000"/>
            </a:xfrm>
            <a:prstGeom prst="rect">
              <a:avLst/>
            </a:prstGeom>
          </p:spPr>
        </p:pic>
        <p:pic>
          <p:nvPicPr>
            <p:cNvPr id="14" name="Bildobjekt 13" descr="Internpresentationen-2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5816" y="3068960"/>
              <a:ext cx="1256715" cy="1584000"/>
            </a:xfrm>
            <a:prstGeom prst="rect">
              <a:avLst/>
            </a:prstGeom>
          </p:spPr>
        </p:pic>
      </p:grpSp>
      <p:sp>
        <p:nvSpPr>
          <p:cNvPr id="15" name="textruta 39"/>
          <p:cNvSpPr txBox="1">
            <a:spLocks noChangeArrowheads="1"/>
          </p:cNvSpPr>
          <p:nvPr/>
        </p:nvSpPr>
        <p:spPr bwMode="auto">
          <a:xfrm>
            <a:off x="430422" y="3682146"/>
            <a:ext cx="3240360" cy="283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6" tIns="47893" rIns="95786" bIns="47893">
            <a:spAutoFit/>
          </a:bodyPr>
          <a:lstStyle>
            <a:lvl1pPr eaLnBrk="0" hangingPunct="0">
              <a:defRPr sz="1900">
                <a:solidFill>
                  <a:schemeClr val="tx1"/>
                </a:solidFill>
                <a:latin typeface="Calibri" pitchFamily="34" charset="0"/>
                <a:ea typeface="MS PGothic" pitchFamily="34" charset="-128"/>
              </a:defRPr>
            </a:lvl1pPr>
            <a:lvl2pPr marL="742950" indent="-285750" eaLnBrk="0" hangingPunct="0">
              <a:defRPr sz="1900">
                <a:solidFill>
                  <a:schemeClr val="tx1"/>
                </a:solidFill>
                <a:latin typeface="Calibri" pitchFamily="34" charset="0"/>
                <a:ea typeface="MS PGothic" pitchFamily="34" charset="-128"/>
              </a:defRPr>
            </a:lvl2pPr>
            <a:lvl3pPr marL="1143000" indent="-228600" eaLnBrk="0" hangingPunct="0">
              <a:defRPr sz="1900">
                <a:solidFill>
                  <a:schemeClr val="tx1"/>
                </a:solidFill>
                <a:latin typeface="Calibri" pitchFamily="34" charset="0"/>
                <a:ea typeface="MS PGothic" pitchFamily="34" charset="-128"/>
              </a:defRPr>
            </a:lvl3pPr>
            <a:lvl4pPr marL="1600200" indent="-228600" eaLnBrk="0" hangingPunct="0">
              <a:defRPr sz="1900">
                <a:solidFill>
                  <a:schemeClr val="tx1"/>
                </a:solidFill>
                <a:latin typeface="Calibri" pitchFamily="34" charset="0"/>
                <a:ea typeface="MS PGothic" pitchFamily="34" charset="-128"/>
              </a:defRPr>
            </a:lvl4pPr>
            <a:lvl5pPr marL="2057400" indent="-228600" eaLnBrk="0" hangingPunct="0">
              <a:defRPr sz="1900">
                <a:solidFill>
                  <a:schemeClr val="tx1"/>
                </a:solidFill>
                <a:latin typeface="Calibri" pitchFamily="34" charset="0"/>
                <a:ea typeface="MS PGothic" pitchFamily="34" charset="-128"/>
              </a:defRPr>
            </a:lvl5pPr>
            <a:lvl6pPr marL="25146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6pPr>
            <a:lvl7pPr marL="29718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7pPr>
            <a:lvl8pPr marL="34290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8pPr>
            <a:lvl9pPr marL="38862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9pPr>
          </a:lstStyle>
          <a:p>
            <a:pPr algn="l" eaLnBrk="1" fontAlgn="base" hangingPunct="1">
              <a:spcBef>
                <a:spcPct val="50000"/>
              </a:spcBef>
              <a:spcAft>
                <a:spcPct val="0"/>
              </a:spcAft>
            </a:pPr>
            <a:r>
              <a:rPr lang="sv-SE" altLang="sv-SE" sz="1400" b="1" dirty="0">
                <a:solidFill>
                  <a:srgbClr val="000000"/>
                </a:solidFill>
                <a:latin typeface="Verdana" panose="020B0604030504040204" pitchFamily="34" charset="0"/>
                <a:ea typeface="Verdana" panose="020B0604030504040204" pitchFamily="34" charset="0"/>
                <a:cs typeface="Verdana" panose="020B0604030504040204" pitchFamily="34" charset="0"/>
              </a:rPr>
              <a:t>Självservice för invånare</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1177 Vårdguiden</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Hitta och jämföra vård</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Boka/avboka tid</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Göra tester </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Journal via nätet</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Graviditetskalendern</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UMO.se </a:t>
            </a:r>
          </a:p>
          <a:p>
            <a:pPr marL="285750" indent="-285750" algn="l" eaLnBrk="1" hangingPunct="1">
              <a:lnSpc>
                <a:spcPct val="80000"/>
              </a:lnSpc>
              <a:buFont typeface="Wingdings" panose="05000000000000000000" pitchFamily="2" charset="2"/>
              <a:buChar char="§"/>
            </a:pPr>
            <a:endPar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lgn="l" eaLnBrk="1" fontAlgn="base" hangingPunct="1">
              <a:lnSpc>
                <a:spcPct val="80000"/>
              </a:lnSpc>
              <a:spcBef>
                <a:spcPct val="50000"/>
              </a:spcBef>
              <a:spcAft>
                <a:spcPct val="0"/>
              </a:spcAft>
              <a:buFont typeface="Wingdings" panose="05000000000000000000" pitchFamily="2" charset="2"/>
              <a:buChar char="§"/>
            </a:pPr>
            <a:endPar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ruta 39"/>
          <p:cNvSpPr txBox="1">
            <a:spLocks noChangeArrowheads="1"/>
          </p:cNvSpPr>
          <p:nvPr/>
        </p:nvSpPr>
        <p:spPr bwMode="auto">
          <a:xfrm>
            <a:off x="3289573" y="1293430"/>
            <a:ext cx="2622930" cy="304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6" tIns="47893" rIns="95786" bIns="47893">
            <a:spAutoFit/>
          </a:bodyPr>
          <a:lstStyle>
            <a:lvl1pPr eaLnBrk="0" hangingPunct="0">
              <a:defRPr sz="1900">
                <a:solidFill>
                  <a:schemeClr val="tx1"/>
                </a:solidFill>
                <a:latin typeface="Calibri" pitchFamily="34" charset="0"/>
                <a:ea typeface="MS PGothic" pitchFamily="34" charset="-128"/>
              </a:defRPr>
            </a:lvl1pPr>
            <a:lvl2pPr marL="742950" indent="-285750" eaLnBrk="0" hangingPunct="0">
              <a:defRPr sz="1900">
                <a:solidFill>
                  <a:schemeClr val="tx1"/>
                </a:solidFill>
                <a:latin typeface="Calibri" pitchFamily="34" charset="0"/>
                <a:ea typeface="MS PGothic" pitchFamily="34" charset="-128"/>
              </a:defRPr>
            </a:lvl2pPr>
            <a:lvl3pPr marL="1143000" indent="-228600" eaLnBrk="0" hangingPunct="0">
              <a:defRPr sz="1900">
                <a:solidFill>
                  <a:schemeClr val="tx1"/>
                </a:solidFill>
                <a:latin typeface="Calibri" pitchFamily="34" charset="0"/>
                <a:ea typeface="MS PGothic" pitchFamily="34" charset="-128"/>
              </a:defRPr>
            </a:lvl3pPr>
            <a:lvl4pPr marL="1600200" indent="-228600" eaLnBrk="0" hangingPunct="0">
              <a:defRPr sz="1900">
                <a:solidFill>
                  <a:schemeClr val="tx1"/>
                </a:solidFill>
                <a:latin typeface="Calibri" pitchFamily="34" charset="0"/>
                <a:ea typeface="MS PGothic" pitchFamily="34" charset="-128"/>
              </a:defRPr>
            </a:lvl4pPr>
            <a:lvl5pPr marL="2057400" indent="-228600" eaLnBrk="0" hangingPunct="0">
              <a:defRPr sz="1900">
                <a:solidFill>
                  <a:schemeClr val="tx1"/>
                </a:solidFill>
                <a:latin typeface="Calibri" pitchFamily="34" charset="0"/>
                <a:ea typeface="MS PGothic" pitchFamily="34" charset="-128"/>
              </a:defRPr>
            </a:lvl5pPr>
            <a:lvl6pPr marL="25146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6pPr>
            <a:lvl7pPr marL="29718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7pPr>
            <a:lvl8pPr marL="34290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8pPr>
            <a:lvl9pPr marL="38862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9pPr>
          </a:lstStyle>
          <a:p>
            <a:pPr eaLnBrk="1" fontAlgn="base" hangingPunct="1">
              <a:spcBef>
                <a:spcPct val="50000"/>
              </a:spcBef>
              <a:spcAft>
                <a:spcPct val="0"/>
              </a:spcAft>
            </a:pPr>
            <a:r>
              <a:rPr lang="sv-SE" altLang="sv-SE" sz="1400" b="1" dirty="0">
                <a:solidFill>
                  <a:srgbClr val="000000"/>
                </a:solidFill>
                <a:latin typeface="Verdana" panose="020B0604030504040204" pitchFamily="34" charset="0"/>
                <a:ea typeface="Verdana" panose="020B0604030504040204" pitchFamily="34" charset="0"/>
                <a:cs typeface="Verdana" panose="020B0604030504040204" pitchFamily="34" charset="0"/>
              </a:rPr>
              <a:t>Tjänster i patientmötet</a:t>
            </a:r>
          </a:p>
          <a:p>
            <a:pPr marL="285750" indent="-285750" algn="l" eaLnBrk="1" hangingPunct="1">
              <a:lnSpc>
                <a:spcPct val="80000"/>
              </a:lnSpc>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1177 Vårdguiden</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E-recept</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E-remiss</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Intygstjänsten</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Läkarbesök via videomöte</a:t>
            </a:r>
          </a:p>
          <a:p>
            <a:pPr marL="285750" indent="-285750" algn="l" eaLnBrk="1" fontAlgn="base" hangingPunct="1">
              <a:lnSpc>
                <a:spcPct val="80000"/>
              </a:lnSpc>
              <a:spcBef>
                <a:spcPct val="50000"/>
              </a:spcBef>
              <a:spcAft>
                <a:spcPct val="0"/>
              </a:spcAft>
              <a:buFont typeface="Wingdings" panose="05000000000000000000" pitchFamily="2" charset="2"/>
              <a:buChar char="§"/>
            </a:pPr>
            <a:endPar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eaLnBrk="1" fontAlgn="base" hangingPunct="1">
              <a:lnSpc>
                <a:spcPct val="80000"/>
              </a:lnSpc>
              <a:spcBef>
                <a:spcPct val="50000"/>
              </a:spcBef>
              <a:spcAft>
                <a:spcPct val="0"/>
              </a:spcAft>
              <a:buFont typeface="Wingdings" panose="05000000000000000000" pitchFamily="2" charset="2"/>
              <a:buChar char="§"/>
            </a:pPr>
            <a:endParaRPr lang="sv-SE" altLang="sv-SE" sz="1400" dirty="0">
              <a:solidFill>
                <a:srgbClr val="000000"/>
              </a:solidFill>
              <a:latin typeface="Century Gothic" pitchFamily="34" charset="0"/>
            </a:endParaRPr>
          </a:p>
          <a:p>
            <a:pPr marL="285750" indent="-285750" eaLnBrk="1" fontAlgn="base" hangingPunct="1">
              <a:lnSpc>
                <a:spcPct val="80000"/>
              </a:lnSpc>
              <a:spcBef>
                <a:spcPct val="50000"/>
              </a:spcBef>
              <a:spcAft>
                <a:spcPct val="0"/>
              </a:spcAft>
              <a:buFont typeface="Wingdings" panose="05000000000000000000" pitchFamily="2" charset="2"/>
              <a:buChar char="§"/>
            </a:pPr>
            <a:endParaRPr lang="sv-SE" altLang="sv-SE" sz="1400" dirty="0">
              <a:solidFill>
                <a:srgbClr val="000000"/>
              </a:solidFill>
              <a:latin typeface="Century Gothic" pitchFamily="34" charset="0"/>
            </a:endParaRPr>
          </a:p>
          <a:p>
            <a:pPr marL="285750" indent="-285750" eaLnBrk="1" fontAlgn="base" hangingPunct="1">
              <a:spcBef>
                <a:spcPct val="50000"/>
              </a:spcBef>
              <a:spcAft>
                <a:spcPct val="0"/>
              </a:spcAft>
              <a:buFont typeface="Wingdings" panose="05000000000000000000" pitchFamily="2" charset="2"/>
              <a:buChar char="§"/>
            </a:pPr>
            <a:endParaRPr lang="sv-SE" altLang="sv-SE" sz="1400" dirty="0">
              <a:solidFill>
                <a:srgbClr val="000000"/>
              </a:solidFill>
              <a:latin typeface="Century Gothic" pitchFamily="34" charset="0"/>
            </a:endParaRPr>
          </a:p>
        </p:txBody>
      </p:sp>
      <p:sp>
        <p:nvSpPr>
          <p:cNvPr id="18" name="textruta 39"/>
          <p:cNvSpPr txBox="1">
            <a:spLocks noChangeArrowheads="1"/>
          </p:cNvSpPr>
          <p:nvPr/>
        </p:nvSpPr>
        <p:spPr bwMode="auto">
          <a:xfrm>
            <a:off x="6445599" y="2276872"/>
            <a:ext cx="2698401" cy="203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6" tIns="47893" rIns="95786" bIns="47893">
            <a:spAutoFit/>
          </a:bodyPr>
          <a:lstStyle>
            <a:lvl1pPr eaLnBrk="0" hangingPunct="0">
              <a:defRPr sz="1900">
                <a:solidFill>
                  <a:schemeClr val="tx1"/>
                </a:solidFill>
                <a:latin typeface="Calibri" pitchFamily="34" charset="0"/>
                <a:ea typeface="MS PGothic" pitchFamily="34" charset="-128"/>
              </a:defRPr>
            </a:lvl1pPr>
            <a:lvl2pPr marL="742950" indent="-285750" eaLnBrk="0" hangingPunct="0">
              <a:defRPr sz="1900">
                <a:solidFill>
                  <a:schemeClr val="tx1"/>
                </a:solidFill>
                <a:latin typeface="Calibri" pitchFamily="34" charset="0"/>
                <a:ea typeface="MS PGothic" pitchFamily="34" charset="-128"/>
              </a:defRPr>
            </a:lvl2pPr>
            <a:lvl3pPr marL="1143000" indent="-228600" eaLnBrk="0" hangingPunct="0">
              <a:defRPr sz="1900">
                <a:solidFill>
                  <a:schemeClr val="tx1"/>
                </a:solidFill>
                <a:latin typeface="Calibri" pitchFamily="34" charset="0"/>
                <a:ea typeface="MS PGothic" pitchFamily="34" charset="-128"/>
              </a:defRPr>
            </a:lvl3pPr>
            <a:lvl4pPr marL="1600200" indent="-228600" eaLnBrk="0" hangingPunct="0">
              <a:defRPr sz="1900">
                <a:solidFill>
                  <a:schemeClr val="tx1"/>
                </a:solidFill>
                <a:latin typeface="Calibri" pitchFamily="34" charset="0"/>
                <a:ea typeface="MS PGothic" pitchFamily="34" charset="-128"/>
              </a:defRPr>
            </a:lvl4pPr>
            <a:lvl5pPr marL="2057400" indent="-228600" eaLnBrk="0" hangingPunct="0">
              <a:defRPr sz="1900">
                <a:solidFill>
                  <a:schemeClr val="tx1"/>
                </a:solidFill>
                <a:latin typeface="Calibri" pitchFamily="34" charset="0"/>
                <a:ea typeface="MS PGothic" pitchFamily="34" charset="-128"/>
              </a:defRPr>
            </a:lvl5pPr>
            <a:lvl6pPr marL="25146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6pPr>
            <a:lvl7pPr marL="29718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7pPr>
            <a:lvl8pPr marL="34290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8pPr>
            <a:lvl9pPr marL="38862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9pPr>
          </a:lstStyle>
          <a:p>
            <a:pPr algn="l" eaLnBrk="1" fontAlgn="base" hangingPunct="1">
              <a:spcBef>
                <a:spcPct val="50000"/>
              </a:spcBef>
              <a:spcAft>
                <a:spcPct val="0"/>
              </a:spcAft>
            </a:pPr>
            <a:r>
              <a:rPr lang="sv-SE" altLang="sv-SE" sz="1400" b="1" dirty="0">
                <a:solidFill>
                  <a:srgbClr val="000000"/>
                </a:solidFill>
                <a:latin typeface="Verdana" panose="020B0604030504040204" pitchFamily="34" charset="0"/>
                <a:ea typeface="Verdana" panose="020B0604030504040204" pitchFamily="34" charset="0"/>
                <a:cs typeface="Verdana" panose="020B0604030504040204" pitchFamily="34" charset="0"/>
              </a:rPr>
              <a:t>Tjänster för vården</a:t>
            </a:r>
          </a:p>
          <a:p>
            <a:pPr marL="285750" indent="-285750" algn="l" eaLnBrk="1" hangingPunct="1">
              <a:lnSpc>
                <a:spcPct val="80000"/>
              </a:lnSpc>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1177 Vårdguiden</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HändelseVis</a:t>
            </a:r>
            <a:endPar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Lärtorget</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Vårdgivarguiden</a:t>
            </a:r>
          </a:p>
          <a:p>
            <a:pPr marL="285750" indent="-285750" algn="l" eaLnBrk="1" fontAlgn="base" hangingPunct="1">
              <a:lnSpc>
                <a:spcPct val="80000"/>
              </a:lnSpc>
              <a:spcBef>
                <a:spcPct val="50000"/>
              </a:spcBef>
              <a:spcAft>
                <a:spcPct val="0"/>
              </a:spcAft>
              <a:buFont typeface="Wingdings" panose="05000000000000000000" pitchFamily="2" charset="2"/>
              <a:buChar char="§"/>
            </a:pPr>
            <a:r>
              <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rPr>
              <a:t>Rådgivningsstödet webb</a:t>
            </a:r>
          </a:p>
          <a:p>
            <a:pPr marL="285750" indent="-285750" eaLnBrk="1" fontAlgn="base" hangingPunct="1">
              <a:spcBef>
                <a:spcPct val="50000"/>
              </a:spcBef>
              <a:spcAft>
                <a:spcPct val="0"/>
              </a:spcAft>
              <a:buFont typeface="Wingdings" panose="05000000000000000000" pitchFamily="2" charset="2"/>
              <a:buChar char="§"/>
            </a:pPr>
            <a:endParaRPr lang="sv-SE" altLang="sv-S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ubrik 5"/>
          <p:cNvSpPr>
            <a:spLocks noGrp="1"/>
          </p:cNvSpPr>
          <p:nvPr>
            <p:ph type="title"/>
          </p:nvPr>
        </p:nvSpPr>
        <p:spPr>
          <a:xfrm>
            <a:off x="721519" y="551525"/>
            <a:ext cx="7700962" cy="836613"/>
          </a:xfrm>
        </p:spPr>
        <p:txBody>
          <a:bodyPr/>
          <a:lstStyle/>
          <a:p>
            <a:pPr algn="ctr"/>
            <a:r>
              <a:rPr lang="sv-SE" dirty="0"/>
              <a:t>Exempel på e-hälsotjänster</a:t>
            </a:r>
          </a:p>
        </p:txBody>
      </p:sp>
    </p:spTree>
    <p:extLst>
      <p:ext uri="{BB962C8B-B14F-4D97-AF65-F5344CB8AC3E}">
        <p14:creationId xmlns:p14="http://schemas.microsoft.com/office/powerpoint/2010/main" val="101731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1519" y="869950"/>
            <a:ext cx="7700962" cy="836613"/>
          </a:xfrm>
        </p:spPr>
        <p:txBody>
          <a:bodyPr>
            <a:normAutofit/>
          </a:bodyPr>
          <a:lstStyle/>
          <a:p>
            <a:pPr algn="ctr"/>
            <a:r>
              <a:rPr lang="sv-SE" dirty="0"/>
              <a:t>Exempel på kontaktkort</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420666" y="1771650"/>
            <a:ext cx="4595657" cy="25844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314825" y="3178192"/>
            <a:ext cx="4724400" cy="2713911"/>
          </a:xfrm>
          <a:prstGeom prst="rect">
            <a:avLst/>
          </a:prstGeom>
          <a:noFill/>
          <a:ln w="9525">
            <a:noFill/>
            <a:miter lim="800000"/>
            <a:headEnd/>
            <a:tailEnd/>
          </a:ln>
        </p:spPr>
      </p:pic>
    </p:spTree>
    <p:extLst>
      <p:ext uri="{BB962C8B-B14F-4D97-AF65-F5344CB8AC3E}">
        <p14:creationId xmlns:p14="http://schemas.microsoft.com/office/powerpoint/2010/main" val="58699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455064" y="1469739"/>
            <a:ext cx="6233872" cy="4903766"/>
          </a:xfrm>
          <a:prstGeom prst="rect">
            <a:avLst/>
          </a:prstGeom>
          <a:noFill/>
          <a:ln w="9525">
            <a:noFill/>
            <a:miter lim="800000"/>
            <a:headEnd/>
            <a:tailEnd/>
          </a:ln>
        </p:spPr>
      </p:pic>
      <p:sp>
        <p:nvSpPr>
          <p:cNvPr id="2" name="Rubrik 1"/>
          <p:cNvSpPr>
            <a:spLocks noGrp="1"/>
          </p:cNvSpPr>
          <p:nvPr>
            <p:ph type="title"/>
          </p:nvPr>
        </p:nvSpPr>
        <p:spPr>
          <a:xfrm>
            <a:off x="721519" y="936625"/>
            <a:ext cx="7700962" cy="836613"/>
          </a:xfrm>
        </p:spPr>
        <p:txBody>
          <a:bodyPr>
            <a:noAutofit/>
          </a:bodyPr>
          <a:lstStyle/>
          <a:p>
            <a:pPr algn="ctr"/>
            <a:r>
              <a:rPr lang="sv-SE" altLang="sv-SE" dirty="0"/>
              <a:t>Tjänster för invånare/patienter</a:t>
            </a:r>
            <a:br>
              <a:rPr lang="sv-SE" altLang="sv-SE" dirty="0"/>
            </a:br>
            <a:endParaRPr lang="sv-SE" dirty="0"/>
          </a:p>
        </p:txBody>
      </p:sp>
    </p:spTree>
    <p:extLst>
      <p:ext uri="{BB962C8B-B14F-4D97-AF65-F5344CB8AC3E}">
        <p14:creationId xmlns:p14="http://schemas.microsoft.com/office/powerpoint/2010/main" val="161644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1706" y="936625"/>
            <a:ext cx="8240588" cy="836613"/>
          </a:xfrm>
        </p:spPr>
        <p:txBody>
          <a:bodyPr>
            <a:noAutofit/>
          </a:bodyPr>
          <a:lstStyle/>
          <a:p>
            <a:pPr algn="ctr"/>
            <a:r>
              <a:rPr lang="sv-SE" sz="3000" dirty="0">
                <a:latin typeface="Verdana" panose="020B0604030504040204" pitchFamily="34" charset="0"/>
                <a:ea typeface="Verdana" panose="020B0604030504040204" pitchFamily="34" charset="0"/>
                <a:cs typeface="Verdana" panose="020B0604030504040204" pitchFamily="34" charset="0"/>
              </a:rPr>
              <a:t>Vad visas i Journal via nätet?</a:t>
            </a:r>
          </a:p>
        </p:txBody>
      </p:sp>
      <p:sp>
        <p:nvSpPr>
          <p:cNvPr id="3" name="Platshållare för innehåll 2"/>
          <p:cNvSpPr>
            <a:spLocks noGrp="1"/>
          </p:cNvSpPr>
          <p:nvPr>
            <p:ph idx="1"/>
          </p:nvPr>
        </p:nvSpPr>
        <p:spPr>
          <a:xfrm>
            <a:off x="4031432" y="2063750"/>
            <a:ext cx="5112568" cy="3937000"/>
          </a:xfrm>
        </p:spPr>
        <p:txBody>
          <a:bodyPr>
            <a:normAutofit/>
          </a:bodyPr>
          <a:lstStyle/>
          <a:p>
            <a:pPr>
              <a:lnSpc>
                <a:spcPct val="150000"/>
              </a:lnSpc>
            </a:pPr>
            <a:r>
              <a:rPr lang="sv-SE" sz="2400" dirty="0">
                <a:latin typeface="Verdana" panose="020B0604030504040204" pitchFamily="34" charset="0"/>
                <a:ea typeface="Verdana" panose="020B0604030504040204" pitchFamily="34" charset="0"/>
                <a:cs typeface="Verdana" panose="020B0604030504040204" pitchFamily="34" charset="0"/>
              </a:rPr>
              <a:t>Journalanteckningar </a:t>
            </a:r>
          </a:p>
          <a:p>
            <a:pPr>
              <a:lnSpc>
                <a:spcPct val="150000"/>
              </a:lnSpc>
            </a:pPr>
            <a:r>
              <a:rPr lang="sv-SE" sz="2400" dirty="0">
                <a:latin typeface="Verdana" panose="020B0604030504040204" pitchFamily="34" charset="0"/>
                <a:ea typeface="Verdana" panose="020B0604030504040204" pitchFamily="34" charset="0"/>
                <a:cs typeface="Verdana" panose="020B0604030504040204" pitchFamily="34" charset="0"/>
              </a:rPr>
              <a:t>Provsvar </a:t>
            </a:r>
            <a:r>
              <a:rPr lang="sv-SE" sz="2400" dirty="0" err="1">
                <a:latin typeface="Verdana" panose="020B0604030504040204" pitchFamily="34" charset="0"/>
                <a:ea typeface="Verdana" panose="020B0604030504040204" pitchFamily="34" charset="0"/>
                <a:cs typeface="Verdana" panose="020B0604030504040204" pitchFamily="34" charset="0"/>
              </a:rPr>
              <a:t>klin</a:t>
            </a:r>
            <a:r>
              <a:rPr lang="sv-SE" sz="2400" dirty="0">
                <a:latin typeface="Verdana" panose="020B0604030504040204" pitchFamily="34" charset="0"/>
                <a:ea typeface="Verdana" panose="020B0604030504040204" pitchFamily="34" charset="0"/>
                <a:cs typeface="Verdana" panose="020B0604030504040204" pitchFamily="34" charset="0"/>
              </a:rPr>
              <a:t>/</a:t>
            </a:r>
            <a:r>
              <a:rPr lang="sv-SE" sz="2400" dirty="0" err="1">
                <a:latin typeface="Verdana" panose="020B0604030504040204" pitchFamily="34" charset="0"/>
                <a:ea typeface="Verdana" panose="020B0604030504040204" pitchFamily="34" charset="0"/>
                <a:cs typeface="Verdana" panose="020B0604030504040204" pitchFamily="34" charset="0"/>
              </a:rPr>
              <a:t>kemlab</a:t>
            </a:r>
            <a:endParaRPr lang="sv-SE" sz="2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sv-SE" sz="2400" dirty="0">
                <a:latin typeface="Verdana" panose="020B0604030504040204" pitchFamily="34" charset="0"/>
                <a:ea typeface="Verdana" panose="020B0604030504040204" pitchFamily="34" charset="0"/>
                <a:cs typeface="Verdana" panose="020B0604030504040204" pitchFamily="34" charset="0"/>
              </a:rPr>
              <a:t>Diagnoser</a:t>
            </a:r>
          </a:p>
          <a:p>
            <a:pPr>
              <a:lnSpc>
                <a:spcPct val="150000"/>
              </a:lnSpc>
            </a:pPr>
            <a:r>
              <a:rPr lang="sv-SE" sz="2400" dirty="0">
                <a:latin typeface="Verdana" panose="020B0604030504040204" pitchFamily="34" charset="0"/>
                <a:ea typeface="Verdana" panose="020B0604030504040204" pitchFamily="34" charset="0"/>
                <a:cs typeface="Verdana" panose="020B0604030504040204" pitchFamily="34" charset="0"/>
              </a:rPr>
              <a:t>Besök och vårdtillfällen</a:t>
            </a:r>
          </a:p>
          <a:p>
            <a:pPr>
              <a:lnSpc>
                <a:spcPct val="150000"/>
              </a:lnSpc>
            </a:pPr>
            <a:endParaRPr lang="sv-S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sv-SE" dirty="0"/>
          </a:p>
          <a:p>
            <a:pPr marL="0" indent="0">
              <a:buNone/>
            </a:pPr>
            <a:endParaRPr lang="sv-SE"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033150"/>
            <a:ext cx="3384376" cy="3753581"/>
          </a:xfrm>
          <a:prstGeom prst="rect">
            <a:avLst/>
          </a:prstGeom>
        </p:spPr>
      </p:pic>
      <p:sp>
        <p:nvSpPr>
          <p:cNvPr id="8" name="textruta 7"/>
          <p:cNvSpPr txBox="1"/>
          <p:nvPr/>
        </p:nvSpPr>
        <p:spPr>
          <a:xfrm>
            <a:off x="1547664" y="6016447"/>
            <a:ext cx="6336704" cy="877163"/>
          </a:xfrm>
          <a:prstGeom prst="rect">
            <a:avLst/>
          </a:prstGeom>
          <a:noFill/>
        </p:spPr>
        <p:txBody>
          <a:bodyPr wrap="square" rtlCol="0">
            <a:spAutoFit/>
          </a:bodyPr>
          <a:lstStyle/>
          <a:p>
            <a:r>
              <a:rPr lang="sv-SE" sz="1800" dirty="0">
                <a:latin typeface="Verdana" panose="020B0604030504040204" pitchFamily="34" charset="0"/>
                <a:ea typeface="Verdana" panose="020B0604030504040204" pitchFamily="34" charset="0"/>
                <a:cs typeface="Verdana" panose="020B0604030504040204" pitchFamily="34" charset="0"/>
              </a:rPr>
              <a:t>Under kommande år utvidgas och utvecklas tjänsten</a:t>
            </a:r>
          </a:p>
          <a:p>
            <a:endParaRPr lang="sv-SE" dirty="0"/>
          </a:p>
        </p:txBody>
      </p:sp>
    </p:spTree>
    <p:extLst>
      <p:ext uri="{BB962C8B-B14F-4D97-AF65-F5344CB8AC3E}">
        <p14:creationId xmlns:p14="http://schemas.microsoft.com/office/powerpoint/2010/main" val="572186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Journal via nätet</a:t>
            </a:r>
          </a:p>
        </p:txBody>
      </p:sp>
      <p:sp>
        <p:nvSpPr>
          <p:cNvPr id="3" name="Platshållare för innehåll 2"/>
          <p:cNvSpPr>
            <a:spLocks noGrp="1"/>
          </p:cNvSpPr>
          <p:nvPr>
            <p:ph idx="1"/>
          </p:nvPr>
        </p:nvSpPr>
        <p:spPr>
          <a:xfrm>
            <a:off x="457200" y="1524001"/>
            <a:ext cx="7700962" cy="4511310"/>
          </a:xfrm>
        </p:spPr>
        <p:txBody>
          <a:bodyPr/>
          <a:lstStyle/>
          <a:p>
            <a:r>
              <a:rPr lang="sv-SE" dirty="0"/>
              <a:t>Danderyd sjukhus AB anslöt sig till tjänsten 11 april 2017</a:t>
            </a:r>
          </a:p>
          <a:p>
            <a:r>
              <a:rPr lang="sv-SE" dirty="0"/>
              <a:t>Det som visas är:</a:t>
            </a:r>
          </a:p>
          <a:p>
            <a:pPr lvl="1"/>
            <a:r>
              <a:rPr lang="sv-SE" dirty="0"/>
              <a:t>Journalanteckningar</a:t>
            </a:r>
          </a:p>
          <a:p>
            <a:pPr lvl="1"/>
            <a:r>
              <a:rPr lang="sv-SE" dirty="0"/>
              <a:t>Vissa provsvar</a:t>
            </a:r>
          </a:p>
          <a:p>
            <a:pPr lvl="1"/>
            <a:r>
              <a:rPr lang="sv-SE" dirty="0"/>
              <a:t>Diagnoser</a:t>
            </a:r>
          </a:p>
          <a:p>
            <a:pPr lvl="1"/>
            <a:r>
              <a:rPr lang="sv-SE" dirty="0"/>
              <a:t>Vårdbesök</a:t>
            </a:r>
          </a:p>
          <a:p>
            <a:pPr marL="457200" lvl="1" indent="0">
              <a:buNone/>
            </a:pPr>
            <a:endParaRPr lang="sv-SE" dirty="0"/>
          </a:p>
          <a:p>
            <a:pPr marL="0" indent="0">
              <a:buNone/>
            </a:pPr>
            <a:r>
              <a:rPr lang="sv-SE" dirty="0"/>
              <a:t>19:e december 2017 hade 181 042 unika besökare tagit del av journalinformation ifrån </a:t>
            </a:r>
            <a:r>
              <a:rPr lang="sv-SE" dirty="0" err="1"/>
              <a:t>TakeCare</a:t>
            </a:r>
            <a:r>
              <a:rPr lang="sv-SE" dirty="0"/>
              <a:t> via e-tjänsten Journal via nätet.</a:t>
            </a:r>
          </a:p>
        </p:txBody>
      </p:sp>
    </p:spTree>
    <p:extLst>
      <p:ext uri="{BB962C8B-B14F-4D97-AF65-F5344CB8AC3E}">
        <p14:creationId xmlns:p14="http://schemas.microsoft.com/office/powerpoint/2010/main" val="577675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bodyPr wrap="square" rtlCol="0">
        <a:spAutoFit/>
      </a:bodyPr>
      <a:lstStyle>
        <a:defPPr algn="l">
          <a:spcBef>
            <a:spcPts val="0"/>
          </a:spcBef>
          <a:defRPr sz="1400" b="1" dirty="0" smtClean="0"/>
        </a:defPPr>
      </a:lstStyle>
      <a:style>
        <a:lnRef idx="2">
          <a:schemeClr val="accent5"/>
        </a:lnRef>
        <a:fillRef idx="1">
          <a:schemeClr val="lt1"/>
        </a:fillRef>
        <a:effectRef idx="0">
          <a:schemeClr val="accent5"/>
        </a:effectRef>
        <a:fontRef idx="minor">
          <a:schemeClr val="dk1"/>
        </a:fontRef>
      </a: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4395</TotalTime>
  <Words>6124</Words>
  <Application>Microsoft Office PowerPoint</Application>
  <PresentationFormat>Bildspel på skärmen (4:3)</PresentationFormat>
  <Paragraphs>783</Paragraphs>
  <Slides>49</Slides>
  <Notes>45</Notes>
  <HiddenSlides>4</HiddenSlides>
  <MMClips>6</MMClips>
  <ScaleCrop>false</ScaleCrop>
  <HeadingPairs>
    <vt:vector size="8" baseType="variant">
      <vt:variant>
        <vt:lpstr>Använt teckensnitt</vt:lpstr>
      </vt:variant>
      <vt:variant>
        <vt:i4>10</vt:i4>
      </vt:variant>
      <vt:variant>
        <vt:lpstr>Tema</vt:lpstr>
      </vt:variant>
      <vt:variant>
        <vt:i4>1</vt:i4>
      </vt:variant>
      <vt:variant>
        <vt:lpstr>Serverprogram för OLE-inbäddning</vt:lpstr>
      </vt:variant>
      <vt:variant>
        <vt:i4>1</vt:i4>
      </vt:variant>
      <vt:variant>
        <vt:lpstr>Bildrubriker</vt:lpstr>
      </vt:variant>
      <vt:variant>
        <vt:i4>49</vt:i4>
      </vt:variant>
    </vt:vector>
  </HeadingPairs>
  <TitlesOfParts>
    <vt:vector size="61" baseType="lpstr">
      <vt:lpstr>ＭＳ Ｐゴシック</vt:lpstr>
      <vt:lpstr>ＭＳ Ｐゴシック</vt:lpstr>
      <vt:lpstr>Arial</vt:lpstr>
      <vt:lpstr>Calibri</vt:lpstr>
      <vt:lpstr>Century Gothic</vt:lpstr>
      <vt:lpstr>Geneva</vt:lpstr>
      <vt:lpstr>Helvetica</vt:lpstr>
      <vt:lpstr>Times New Roman</vt:lpstr>
      <vt:lpstr>Verdana</vt:lpstr>
      <vt:lpstr>Wingdings</vt:lpstr>
      <vt:lpstr>Presentation sll mall plus EU logga_NY</vt:lpstr>
      <vt:lpstr>think-cell Slide</vt:lpstr>
      <vt:lpstr>Välkomna till eHälsalyftet!  Tema 2</vt:lpstr>
      <vt:lpstr>Introduktion till eHälsalyftet</vt:lpstr>
      <vt:lpstr>Reflektion kring Tema 1</vt:lpstr>
      <vt:lpstr>eHälsa – vad är det egentligen?</vt:lpstr>
      <vt:lpstr>Exempel på e-hälsotjänster</vt:lpstr>
      <vt:lpstr>Exempel på kontaktkort</vt:lpstr>
      <vt:lpstr>Tjänster för invånare/patienter </vt:lpstr>
      <vt:lpstr>Vad visas i Journal via nätet?</vt:lpstr>
      <vt:lpstr>Journal via nätet</vt:lpstr>
      <vt:lpstr>Möjliga åtgärder för att dölja information i  e-tjänsten Journal via nätet 1</vt:lpstr>
      <vt:lpstr>Möjliga åtgärder för att dölja information i  e-tjänsten Journal via nätet 2</vt:lpstr>
      <vt:lpstr>Möjliga åtgärder för att dölja information i  e-tjänsten Journal via nätet 3</vt:lpstr>
      <vt:lpstr>Ombudsfunktionen tas bort under våren 2018</vt:lpstr>
      <vt:lpstr>Åldersänkning samt kommande informationsmängder</vt:lpstr>
      <vt:lpstr>Ett pilotprojekt startade i december 2017 rörande mödravårds data ifrån Obstetrix</vt:lpstr>
      <vt:lpstr>Agenda</vt:lpstr>
      <vt:lpstr>Patientens process</vt:lpstr>
      <vt:lpstr>Olika delar i patientens process</vt:lpstr>
      <vt:lpstr>Olika beteenden och behov hos personer i kontakt med vården</vt:lpstr>
      <vt:lpstr>Olika beteenden och behov hos personer i kontakt med vården</vt:lpstr>
      <vt:lpstr>Det personcentrerade samtalet</vt:lpstr>
      <vt:lpstr>Det personcentrerade samtalet</vt:lpstr>
      <vt:lpstr>Exempel på öppna frågor</vt:lpstr>
      <vt:lpstr>Exempel på slutna frågor</vt:lpstr>
      <vt:lpstr>PowerPoint-presentation</vt:lpstr>
      <vt:lpstr>Fyra olika patienttyper identifierades i studien</vt:lpstr>
      <vt:lpstr>Självständiga och engagerade</vt:lpstr>
      <vt:lpstr>Oroliga och engagerade</vt:lpstr>
      <vt:lpstr>Traditionella och obrydda</vt:lpstr>
      <vt:lpstr>Sårbara och oroliga</vt:lpstr>
      <vt:lpstr>Dialog</vt:lpstr>
      <vt:lpstr>Fördelningen av vuxen befolkning i olika patienttyper 2016  </vt:lpstr>
      <vt:lpstr>Hur skulle det se ut om patienten själv kunde välja? - Exempel på möjliga vägar</vt:lpstr>
      <vt:lpstr>Fika!</vt:lpstr>
      <vt:lpstr>Informatik och vårdinformationsmiljö</vt:lpstr>
      <vt:lpstr>Tänk om det var så här…</vt:lpstr>
      <vt:lpstr>Hur kommer vi dit?</vt:lpstr>
      <vt:lpstr>PowerPoint-presentation</vt:lpstr>
      <vt:lpstr>Möjligheter med strukturerad vårddokumentation</vt:lpstr>
      <vt:lpstr>Olika nivåer av dokumentation ger olika möjligheter - Fullständig fritext</vt:lpstr>
      <vt:lpstr>Olika nivåer av dokumentation ger olika möjligheter - Sökord med fritext</vt:lpstr>
      <vt:lpstr>Olika nivåer av dokumentation ger olika möjligheter - Sökord med fasta val</vt:lpstr>
      <vt:lpstr>Olika nivåer av dokumentation ger olika möjligheter - Sökord med numeriska värden</vt:lpstr>
      <vt:lpstr>Olika nivåer av dokumentation ger olika möjligheter - Sökord med klassifikationer</vt:lpstr>
      <vt:lpstr>Dialog</vt:lpstr>
      <vt:lpstr>Samverkan och strukturerad dokumentation genom patientprocessen </vt:lpstr>
      <vt:lpstr>Exempel på en översikt - gemensam strukturerad dokumentation genom patientprocessen</vt:lpstr>
      <vt:lpstr>Vad har vi pratat om idag?</vt:lpstr>
      <vt:lpstr>Summering och reflektion</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Cecilia Borgström BL2K</cp:lastModifiedBy>
  <cp:revision>406</cp:revision>
  <cp:lastPrinted>2017-06-12T11:45:54Z</cp:lastPrinted>
  <dcterms:created xsi:type="dcterms:W3CDTF">2016-02-16T09:54:35Z</dcterms:created>
  <dcterms:modified xsi:type="dcterms:W3CDTF">2018-01-09T15:13:56Z</dcterms:modified>
</cp:coreProperties>
</file>